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4" r:id="rId6"/>
    <p:sldId id="371" r:id="rId7"/>
    <p:sldId id="370" r:id="rId8"/>
    <p:sldId id="375" r:id="rId9"/>
    <p:sldId id="367" r:id="rId10"/>
    <p:sldId id="373" r:id="rId11"/>
    <p:sldId id="365" r:id="rId12"/>
    <p:sldId id="366"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7D0ECF-FDC1-498D-9A31-08D7EE587B37}" v="2" dt="2025-02-14T14:07:31.1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3734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workshop on 6G	</a:t>
            </a:r>
          </a:p>
          <a:p>
            <a:pPr eaLnBrk="1" hangingPunct="1">
              <a:defRPr/>
            </a:pPr>
            <a:r>
              <a:rPr lang="sv-SE" altLang="en-US" sz="1200" b="1" dirty="0">
                <a:latin typeface="Arial "/>
              </a:rPr>
              <a:t>Incheon (South of Korea) – March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6GWS-250146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oi.org/10.1145/3636534.3649381" TargetMode="External"/><Relationship Id="rId2" Type="http://schemas.openxmlformats.org/officeDocument/2006/relationships/hyperlink" Target="https://doi.org/10.5281/zenodo.12580929" TargetMode="External"/><Relationship Id="rId1" Type="http://schemas.openxmlformats.org/officeDocument/2006/relationships/slideLayout" Target="../slideLayouts/slideLayout2.xml"/><Relationship Id="rId4" Type="http://schemas.openxmlformats.org/officeDocument/2006/relationships/hyperlink" Target="https://doi.org/10.1145/3447993.348326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41745" y="1709738"/>
            <a:ext cx="11453091" cy="2852737"/>
          </a:xfrm>
        </p:spPr>
        <p:txBody>
          <a:bodyPr/>
          <a:lstStyle/>
          <a:p>
            <a:pPr eaLnBrk="1" hangingPunct="1"/>
            <a:r>
              <a:rPr lang="en-US" altLang="en-US" sz="4400" dirty="0"/>
              <a:t>Vision &amp; Priorities for next generation network access technology based on activities of HORIZON JU-SNS ORIGAMI research project</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Source: </a:t>
            </a:r>
            <a:r>
              <a:rPr lang="en-GB" altLang="en-US" dirty="0" err="1"/>
              <a:t>Fibercop</a:t>
            </a:r>
            <a:r>
              <a:rPr lang="en-GB" altLang="en-US" dirty="0"/>
              <a:t> </a:t>
            </a:r>
          </a:p>
          <a:p>
            <a:pPr marL="0" indent="0" eaLnBrk="1" hangingPunct="1">
              <a:buFontTx/>
              <a:buNone/>
            </a:pPr>
            <a:r>
              <a:rPr lang="en-GB" altLang="en-US" dirty="0"/>
              <a:t>With HORIZON-JU-SNS </a:t>
            </a:r>
            <a:r>
              <a:rPr lang="en-GB" altLang="en-US"/>
              <a:t>ORIGAMI project</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Current issues to be solved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2812363"/>
          </a:xfrm>
        </p:spPr>
        <p:txBody>
          <a:bodyPr/>
          <a:lstStyle/>
          <a:p>
            <a:pPr marL="0" indent="0">
              <a:buNone/>
            </a:pPr>
            <a:r>
              <a:rPr lang="en-US" altLang="en-US" dirty="0">
                <a:ea typeface="Calibri"/>
                <a:cs typeface="Calibri"/>
              </a:rPr>
              <a:t>In the current RAN architecture we identified two areas that can be redesigned towards 6G</a:t>
            </a:r>
          </a:p>
          <a:p>
            <a:r>
              <a:rPr lang="en-US" altLang="en-US" dirty="0">
                <a:ea typeface="Calibri"/>
                <a:cs typeface="Calibri"/>
              </a:rPr>
              <a:t>Barrier: removing silo-style interaction among domains</a:t>
            </a:r>
          </a:p>
          <a:p>
            <a:pPr lvl="1"/>
            <a:r>
              <a:rPr lang="en-US" altLang="en-US" dirty="0">
                <a:ea typeface="Calibri"/>
                <a:cs typeface="Calibri"/>
              </a:rPr>
              <a:t>Providing Service Based supports to all domains (Access Network included)</a:t>
            </a:r>
          </a:p>
          <a:p>
            <a:r>
              <a:rPr lang="en-US" altLang="en-US" dirty="0">
                <a:ea typeface="Calibri"/>
                <a:cs typeface="Calibri"/>
              </a:rPr>
              <a:t>Barrier: poor interoperability at the RAN</a:t>
            </a:r>
          </a:p>
          <a:p>
            <a:pPr lvl="1"/>
            <a:r>
              <a:rPr lang="en-US" altLang="en-US" dirty="0">
                <a:ea typeface="Calibri"/>
                <a:cs typeface="Calibri"/>
              </a:rPr>
              <a:t>Introduce a data driven architecture to access computing facilities</a:t>
            </a:r>
          </a:p>
        </p:txBody>
      </p:sp>
      <p:sp>
        <p:nvSpPr>
          <p:cNvPr id="3" name="TextBox 2">
            <a:extLst>
              <a:ext uri="{FF2B5EF4-FFF2-40B4-BE49-F238E27FC236}">
                <a16:creationId xmlns:a16="http://schemas.microsoft.com/office/drawing/2014/main" id="{BCA9C6D8-7D3B-1E99-47DB-34F3BF461879}"/>
              </a:ext>
            </a:extLst>
          </p:cNvPr>
          <p:cNvSpPr txBox="1"/>
          <p:nvPr/>
        </p:nvSpPr>
        <p:spPr>
          <a:xfrm>
            <a:off x="311085" y="5200941"/>
            <a:ext cx="11538407" cy="369332"/>
          </a:xfrm>
          <a:prstGeom prst="rect">
            <a:avLst/>
          </a:prstGeom>
          <a:noFill/>
        </p:spPr>
        <p:txBody>
          <a:bodyPr wrap="square">
            <a:spAutoFit/>
          </a:bodyPr>
          <a:lstStyle/>
          <a:p>
            <a:r>
              <a:rPr lang="en-US" dirty="0"/>
              <a:t>We propose two architectural modules applied to RAN and associated UCs that remove these barriers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3328C-6DC0-BCCD-8B43-6B16972BCA4D}"/>
              </a:ext>
            </a:extLst>
          </p:cNvPr>
          <p:cNvSpPr>
            <a:spLocks noGrp="1"/>
          </p:cNvSpPr>
          <p:nvPr>
            <p:ph type="title"/>
          </p:nvPr>
        </p:nvSpPr>
        <p:spPr/>
        <p:txBody>
          <a:bodyPr/>
          <a:lstStyle/>
          <a:p>
            <a:r>
              <a:rPr lang="en-US" dirty="0"/>
              <a:t>SBA and CCL for RAN</a:t>
            </a:r>
          </a:p>
        </p:txBody>
      </p:sp>
      <p:graphicFrame>
        <p:nvGraphicFramePr>
          <p:cNvPr id="4" name="Table 3">
            <a:extLst>
              <a:ext uri="{FF2B5EF4-FFF2-40B4-BE49-F238E27FC236}">
                <a16:creationId xmlns:a16="http://schemas.microsoft.com/office/drawing/2014/main" id="{823104F8-C4DD-752A-05D8-5379A51A637E}"/>
              </a:ext>
            </a:extLst>
          </p:cNvPr>
          <p:cNvGraphicFramePr>
            <a:graphicFrameLocks noGrp="1"/>
          </p:cNvGraphicFramePr>
          <p:nvPr>
            <p:extLst>
              <p:ext uri="{D42A27DB-BD31-4B8C-83A1-F6EECF244321}">
                <p14:modId xmlns:p14="http://schemas.microsoft.com/office/powerpoint/2010/main" val="598324776"/>
              </p:ext>
            </p:extLst>
          </p:nvPr>
        </p:nvGraphicFramePr>
        <p:xfrm>
          <a:off x="240147" y="2270664"/>
          <a:ext cx="4387271" cy="3479800"/>
        </p:xfrm>
        <a:graphic>
          <a:graphicData uri="http://schemas.openxmlformats.org/drawingml/2006/table">
            <a:tbl>
              <a:tblPr firstRow="1" bandRow="1">
                <a:tableStyleId>{5C22544A-7EE6-4342-B048-85BDC9FD1C3A}</a:tableStyleId>
              </a:tblPr>
              <a:tblGrid>
                <a:gridCol w="1409544">
                  <a:extLst>
                    <a:ext uri="{9D8B030D-6E8A-4147-A177-3AD203B41FA5}">
                      <a16:colId xmlns:a16="http://schemas.microsoft.com/office/drawing/2014/main" val="4119822583"/>
                    </a:ext>
                  </a:extLst>
                </a:gridCol>
                <a:gridCol w="2977727">
                  <a:extLst>
                    <a:ext uri="{9D8B030D-6E8A-4147-A177-3AD203B41FA5}">
                      <a16:colId xmlns:a16="http://schemas.microsoft.com/office/drawing/2014/main" val="436982578"/>
                    </a:ext>
                  </a:extLst>
                </a:gridCol>
              </a:tblGrid>
              <a:tr h="370840">
                <a:tc>
                  <a:txBody>
                    <a:bodyPr/>
                    <a:lstStyle/>
                    <a:p>
                      <a:pPr algn="ctr"/>
                      <a:r>
                        <a:rPr lang="it-IT" sz="1600" dirty="0" err="1"/>
                        <a:t>Requirements</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dirty="0">
                          <a:solidFill>
                            <a:schemeClr val="tx1"/>
                          </a:solidFill>
                        </a:rPr>
                        <a:t>Flexibility &amp; Scalability</a:t>
                      </a:r>
                    </a:p>
                  </a:txBody>
                  <a:tcPr>
                    <a:solidFill>
                      <a:schemeClr val="accent1">
                        <a:lumMod val="40000"/>
                        <a:lumOff val="60000"/>
                      </a:schemeClr>
                    </a:solidFill>
                  </a:tcPr>
                </a:tc>
                <a:extLst>
                  <a:ext uri="{0D108BD9-81ED-4DB2-BD59-A6C34878D82A}">
                    <a16:rowId xmlns:a16="http://schemas.microsoft.com/office/drawing/2014/main" val="2078297961"/>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it-IT" sz="1600" b="1" kern="1200" dirty="0">
                          <a:solidFill>
                            <a:schemeClr val="lt1"/>
                          </a:solidFill>
                          <a:latin typeface="+mn-lt"/>
                          <a:ea typeface="+mn-ea"/>
                          <a:cs typeface="+mn-cs"/>
                        </a:rPr>
                        <a:t>S</a:t>
                      </a:r>
                      <a:r>
                        <a:rPr lang="en-US" sz="1600" b="1" kern="1200" dirty="0">
                          <a:solidFill>
                            <a:schemeClr val="lt1"/>
                          </a:solidFill>
                          <a:latin typeface="+mn-lt"/>
                          <a:ea typeface="+mn-ea"/>
                          <a:cs typeface="+mn-cs"/>
                        </a:rPr>
                        <a:t>BA</a:t>
                      </a:r>
                      <a:endParaRPr lang="en-US" sz="1600" dirty="0"/>
                    </a:p>
                  </a:txBody>
                  <a:tcPr>
                    <a:solidFill>
                      <a:schemeClr val="accent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mn-lt"/>
                          <a:ea typeface="+mn-ea"/>
                          <a:cs typeface="+mn-cs"/>
                        </a:rPr>
                        <a:t>To tear down the silo-based design of different network domains, integrating one single bus to link them all</a:t>
                      </a:r>
                    </a:p>
                  </a:txBody>
                  <a:tcPr>
                    <a:solidFill>
                      <a:schemeClr val="accent1">
                        <a:lumMod val="40000"/>
                        <a:lumOff val="60000"/>
                      </a:schemeClr>
                    </a:solidFill>
                  </a:tcPr>
                </a:tc>
                <a:extLst>
                  <a:ext uri="{0D108BD9-81ED-4DB2-BD59-A6C34878D82A}">
                    <a16:rowId xmlns:a16="http://schemas.microsoft.com/office/drawing/2014/main" val="3657024967"/>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it-IT" sz="1600" b="1" kern="1200" dirty="0">
                          <a:solidFill>
                            <a:schemeClr val="lt1"/>
                          </a:solidFill>
                          <a:latin typeface="+mn-lt"/>
                          <a:ea typeface="+mn-ea"/>
                          <a:cs typeface="+mn-cs"/>
                        </a:rPr>
                        <a:t>CCL</a:t>
                      </a:r>
                      <a:endParaRPr lang="en-US" sz="1600" b="1" kern="1200" dirty="0">
                        <a:solidFill>
                          <a:schemeClr val="lt1"/>
                        </a:solidFill>
                        <a:latin typeface="+mn-lt"/>
                        <a:ea typeface="+mn-ea"/>
                        <a:cs typeface="+mn-cs"/>
                      </a:endParaRPr>
                    </a:p>
                  </a:txBody>
                  <a:tcPr>
                    <a:solidFill>
                      <a:schemeClr val="accent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mn-lt"/>
                          <a:ea typeface="+mn-ea"/>
                          <a:cs typeface="+mn-cs"/>
                        </a:rPr>
                        <a:t>will democratize access to extremely heterogeneous computing resources and will boost resource sharing with reliability guarantees, encouraging green transition, sustainability and greater accessibility</a:t>
                      </a:r>
                    </a:p>
                  </a:txBody>
                  <a:tcPr>
                    <a:solidFill>
                      <a:schemeClr val="accent1">
                        <a:lumMod val="40000"/>
                        <a:lumOff val="60000"/>
                      </a:schemeClr>
                    </a:solidFill>
                  </a:tcPr>
                </a:tc>
                <a:extLst>
                  <a:ext uri="{0D108BD9-81ED-4DB2-BD59-A6C34878D82A}">
                    <a16:rowId xmlns:a16="http://schemas.microsoft.com/office/drawing/2014/main" val="2446305760"/>
                  </a:ext>
                </a:extLst>
              </a:tr>
            </a:tbl>
          </a:graphicData>
        </a:graphic>
      </p:graphicFrame>
      <p:pic>
        <p:nvPicPr>
          <p:cNvPr id="5" name="Picture 4">
            <a:extLst>
              <a:ext uri="{FF2B5EF4-FFF2-40B4-BE49-F238E27FC236}">
                <a16:creationId xmlns:a16="http://schemas.microsoft.com/office/drawing/2014/main" id="{7A6B44CF-93EF-7AE2-ADEB-0825DB55318F}"/>
              </a:ext>
            </a:extLst>
          </p:cNvPr>
          <p:cNvPicPr>
            <a:picLocks noChangeAspect="1"/>
          </p:cNvPicPr>
          <p:nvPr/>
        </p:nvPicPr>
        <p:blipFill>
          <a:blip r:embed="rId2"/>
          <a:stretch>
            <a:fillRect/>
          </a:stretch>
        </p:blipFill>
        <p:spPr>
          <a:xfrm>
            <a:off x="4672399" y="2105892"/>
            <a:ext cx="7021052" cy="4004070"/>
          </a:xfrm>
          <a:prstGeom prst="rect">
            <a:avLst/>
          </a:prstGeom>
        </p:spPr>
      </p:pic>
      <p:sp>
        <p:nvSpPr>
          <p:cNvPr id="6" name="Rectangle: Rounded Corners 5">
            <a:extLst>
              <a:ext uri="{FF2B5EF4-FFF2-40B4-BE49-F238E27FC236}">
                <a16:creationId xmlns:a16="http://schemas.microsoft.com/office/drawing/2014/main" id="{DD6A09B2-EB61-4299-B8F4-031AE48AC22E}"/>
              </a:ext>
            </a:extLst>
          </p:cNvPr>
          <p:cNvSpPr/>
          <p:nvPr/>
        </p:nvSpPr>
        <p:spPr>
          <a:xfrm>
            <a:off x="5080000" y="3786908"/>
            <a:ext cx="2318327" cy="1718345"/>
          </a:xfrm>
          <a:prstGeom prst="roundRect">
            <a:avLst>
              <a:gd name="adj" fmla="val 8383"/>
            </a:avLst>
          </a:prstGeom>
          <a:solidFill>
            <a:srgbClr val="FFC000">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05383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A8CE5-2CCE-A565-DD8E-3264F733D669}"/>
              </a:ext>
            </a:extLst>
          </p:cNvPr>
          <p:cNvSpPr>
            <a:spLocks noGrp="1"/>
          </p:cNvSpPr>
          <p:nvPr>
            <p:ph type="title"/>
          </p:nvPr>
        </p:nvSpPr>
        <p:spPr/>
        <p:txBody>
          <a:bodyPr/>
          <a:lstStyle/>
          <a:p>
            <a:r>
              <a:rPr lang="en-US" dirty="0"/>
              <a:t>GSBA into the RAN</a:t>
            </a:r>
          </a:p>
        </p:txBody>
      </p:sp>
      <p:sp>
        <p:nvSpPr>
          <p:cNvPr id="3" name="Content Placeholder 2">
            <a:extLst>
              <a:ext uri="{FF2B5EF4-FFF2-40B4-BE49-F238E27FC236}">
                <a16:creationId xmlns:a16="http://schemas.microsoft.com/office/drawing/2014/main" id="{BA8F47D3-82F0-1713-75CB-1A51810FCB0D}"/>
              </a:ext>
            </a:extLst>
          </p:cNvPr>
          <p:cNvSpPr>
            <a:spLocks noGrp="1"/>
          </p:cNvSpPr>
          <p:nvPr>
            <p:ph idx="1"/>
          </p:nvPr>
        </p:nvSpPr>
        <p:spPr>
          <a:xfrm>
            <a:off x="838200" y="1825625"/>
            <a:ext cx="10515600" cy="1872316"/>
          </a:xfrm>
        </p:spPr>
        <p:txBody>
          <a:bodyPr/>
          <a:lstStyle/>
          <a:p>
            <a:r>
              <a:rPr lang="en-US" dirty="0"/>
              <a:t>Bringing GSBA to the RAN enables a finer control</a:t>
            </a:r>
          </a:p>
          <a:p>
            <a:pPr lvl="1"/>
            <a:r>
              <a:rPr lang="en-US" dirty="0"/>
              <a:t>More interoperable operation between c-plane components and u-plane functions</a:t>
            </a:r>
          </a:p>
          <a:p>
            <a:pPr lvl="1"/>
            <a:r>
              <a:rPr lang="en-US" dirty="0"/>
              <a:t>At the RAN level, it requires to define the network functionalities to be defined as a service</a:t>
            </a:r>
          </a:p>
        </p:txBody>
      </p:sp>
      <p:grpSp>
        <p:nvGrpSpPr>
          <p:cNvPr id="4" name="Group 3">
            <a:extLst>
              <a:ext uri="{FF2B5EF4-FFF2-40B4-BE49-F238E27FC236}">
                <a16:creationId xmlns:a16="http://schemas.microsoft.com/office/drawing/2014/main" id="{DB785234-FE81-57CC-9DA8-92CEEE160F16}"/>
              </a:ext>
            </a:extLst>
          </p:cNvPr>
          <p:cNvGrpSpPr/>
          <p:nvPr/>
        </p:nvGrpSpPr>
        <p:grpSpPr>
          <a:xfrm>
            <a:off x="6479782" y="3697941"/>
            <a:ext cx="5175831" cy="1969210"/>
            <a:chOff x="867090" y="3348383"/>
            <a:chExt cx="5175831" cy="1969210"/>
          </a:xfrm>
        </p:grpSpPr>
        <p:cxnSp>
          <p:nvCxnSpPr>
            <p:cNvPr id="5" name="Straight Connector 4">
              <a:extLst>
                <a:ext uri="{FF2B5EF4-FFF2-40B4-BE49-F238E27FC236}">
                  <a16:creationId xmlns:a16="http://schemas.microsoft.com/office/drawing/2014/main" id="{3D5BC840-3DBC-C2A9-CA35-733C9A0C5ACF}"/>
                </a:ext>
              </a:extLst>
            </p:cNvPr>
            <p:cNvCxnSpPr>
              <a:cxnSpLocks/>
            </p:cNvCxnSpPr>
            <p:nvPr/>
          </p:nvCxnSpPr>
          <p:spPr>
            <a:xfrm>
              <a:off x="3721965" y="3932550"/>
              <a:ext cx="0" cy="5140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DD2CF50-88CA-A0B4-1C7F-1DA655CB5391}"/>
                </a:ext>
              </a:extLst>
            </p:cNvPr>
            <p:cNvCxnSpPr>
              <a:cxnSpLocks/>
            </p:cNvCxnSpPr>
            <p:nvPr/>
          </p:nvCxnSpPr>
          <p:spPr>
            <a:xfrm>
              <a:off x="3095589" y="3935598"/>
              <a:ext cx="0" cy="5140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A834A568-08BE-D6C7-1F28-207CB7BD13D4}"/>
                </a:ext>
              </a:extLst>
            </p:cNvPr>
            <p:cNvGrpSpPr/>
            <p:nvPr/>
          </p:nvGrpSpPr>
          <p:grpSpPr>
            <a:xfrm>
              <a:off x="867090" y="3348383"/>
              <a:ext cx="5175831" cy="1969210"/>
              <a:chOff x="611717" y="3406048"/>
              <a:chExt cx="5175831" cy="1969210"/>
            </a:xfrm>
          </p:grpSpPr>
          <p:sp>
            <p:nvSpPr>
              <p:cNvPr id="31" name="Rectangle: Rounded Corners 30">
                <a:extLst>
                  <a:ext uri="{FF2B5EF4-FFF2-40B4-BE49-F238E27FC236}">
                    <a16:creationId xmlns:a16="http://schemas.microsoft.com/office/drawing/2014/main" id="{5FA283AB-B0F3-97E7-94F2-33967BF8D24D}"/>
                  </a:ext>
                </a:extLst>
              </p:cNvPr>
              <p:cNvSpPr/>
              <p:nvPr/>
            </p:nvSpPr>
            <p:spPr>
              <a:xfrm>
                <a:off x="2727455" y="4960792"/>
                <a:ext cx="1017685" cy="414466"/>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Cloud Infrastructure</a:t>
                </a:r>
              </a:p>
            </p:txBody>
          </p:sp>
          <p:grpSp>
            <p:nvGrpSpPr>
              <p:cNvPr id="32" name="Group 31">
                <a:extLst>
                  <a:ext uri="{FF2B5EF4-FFF2-40B4-BE49-F238E27FC236}">
                    <a16:creationId xmlns:a16="http://schemas.microsoft.com/office/drawing/2014/main" id="{CBCB4131-42BF-E893-E313-CB3CC6E51926}"/>
                  </a:ext>
                </a:extLst>
              </p:cNvPr>
              <p:cNvGrpSpPr/>
              <p:nvPr/>
            </p:nvGrpSpPr>
            <p:grpSpPr>
              <a:xfrm>
                <a:off x="1432423" y="3815103"/>
                <a:ext cx="3208906" cy="152400"/>
                <a:chOff x="1432423" y="3815103"/>
                <a:chExt cx="3208906" cy="152400"/>
              </a:xfrm>
            </p:grpSpPr>
            <p:grpSp>
              <p:nvGrpSpPr>
                <p:cNvPr id="101" name="Group 100">
                  <a:extLst>
                    <a:ext uri="{FF2B5EF4-FFF2-40B4-BE49-F238E27FC236}">
                      <a16:creationId xmlns:a16="http://schemas.microsoft.com/office/drawing/2014/main" id="{C0CEC06F-47BE-D4E9-55D2-6977B8944E9C}"/>
                    </a:ext>
                  </a:extLst>
                </p:cNvPr>
                <p:cNvGrpSpPr/>
                <p:nvPr/>
              </p:nvGrpSpPr>
              <p:grpSpPr>
                <a:xfrm>
                  <a:off x="1481558" y="3815103"/>
                  <a:ext cx="3159771" cy="152400"/>
                  <a:chOff x="1481559" y="3815103"/>
                  <a:chExt cx="2208532" cy="152400"/>
                </a:xfrm>
              </p:grpSpPr>
              <p:sp>
                <p:nvSpPr>
                  <p:cNvPr id="104" name="Rectangle 103">
                    <a:extLst>
                      <a:ext uri="{FF2B5EF4-FFF2-40B4-BE49-F238E27FC236}">
                        <a16:creationId xmlns:a16="http://schemas.microsoft.com/office/drawing/2014/main" id="{B966FC2F-580A-1EF8-8BAE-47FA216583B4}"/>
                      </a:ext>
                    </a:extLst>
                  </p:cNvPr>
                  <p:cNvSpPr/>
                  <p:nvPr/>
                </p:nvSpPr>
                <p:spPr>
                  <a:xfrm>
                    <a:off x="1481559" y="3815103"/>
                    <a:ext cx="2170251" cy="152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200" dirty="0"/>
                      <a:t>GSBA</a:t>
                    </a:r>
                  </a:p>
                </p:txBody>
              </p:sp>
              <p:sp>
                <p:nvSpPr>
                  <p:cNvPr id="105" name="Isosceles Triangle 104">
                    <a:extLst>
                      <a:ext uri="{FF2B5EF4-FFF2-40B4-BE49-F238E27FC236}">
                        <a16:creationId xmlns:a16="http://schemas.microsoft.com/office/drawing/2014/main" id="{8CA42722-5BE0-7373-C36E-5F7F7C3420DD}"/>
                      </a:ext>
                    </a:extLst>
                  </p:cNvPr>
                  <p:cNvSpPr/>
                  <p:nvPr/>
                </p:nvSpPr>
                <p:spPr>
                  <a:xfrm rot="5400000">
                    <a:off x="3644213" y="3841094"/>
                    <a:ext cx="46037" cy="45719"/>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06" name="Isosceles Triangle 105">
                    <a:extLst>
                      <a:ext uri="{FF2B5EF4-FFF2-40B4-BE49-F238E27FC236}">
                        <a16:creationId xmlns:a16="http://schemas.microsoft.com/office/drawing/2014/main" id="{AFA28D77-89C1-95E7-5F1A-B431666CE551}"/>
                      </a:ext>
                    </a:extLst>
                  </p:cNvPr>
                  <p:cNvSpPr/>
                  <p:nvPr/>
                </p:nvSpPr>
                <p:spPr>
                  <a:xfrm rot="5400000">
                    <a:off x="3644213" y="3905460"/>
                    <a:ext cx="46037" cy="45719"/>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2" name="Isosceles Triangle 101">
                  <a:extLst>
                    <a:ext uri="{FF2B5EF4-FFF2-40B4-BE49-F238E27FC236}">
                      <a16:creationId xmlns:a16="http://schemas.microsoft.com/office/drawing/2014/main" id="{C117E1BF-AAFA-B829-B23C-060BDD49DE1B}"/>
                    </a:ext>
                  </a:extLst>
                </p:cNvPr>
                <p:cNvSpPr/>
                <p:nvPr/>
              </p:nvSpPr>
              <p:spPr>
                <a:xfrm rot="16200000">
                  <a:off x="1442110" y="3820838"/>
                  <a:ext cx="46037" cy="65411"/>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03" name="Isosceles Triangle 102">
                  <a:extLst>
                    <a:ext uri="{FF2B5EF4-FFF2-40B4-BE49-F238E27FC236}">
                      <a16:creationId xmlns:a16="http://schemas.microsoft.com/office/drawing/2014/main" id="{01F81331-8398-9754-ADDC-81421C5B361C}"/>
                    </a:ext>
                  </a:extLst>
                </p:cNvPr>
                <p:cNvSpPr/>
                <p:nvPr/>
              </p:nvSpPr>
              <p:spPr>
                <a:xfrm rot="16200000">
                  <a:off x="1442110" y="3885204"/>
                  <a:ext cx="46037" cy="65411"/>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33" name="Rectangle: Rounded Corners 32">
                <a:extLst>
                  <a:ext uri="{FF2B5EF4-FFF2-40B4-BE49-F238E27FC236}">
                    <a16:creationId xmlns:a16="http://schemas.microsoft.com/office/drawing/2014/main" id="{55F1F7B3-96F2-CC54-B488-B448F6082242}"/>
                  </a:ext>
                </a:extLst>
              </p:cNvPr>
              <p:cNvSpPr/>
              <p:nvPr/>
            </p:nvSpPr>
            <p:spPr>
              <a:xfrm>
                <a:off x="611718" y="3406048"/>
                <a:ext cx="702772"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UE-NAS</a:t>
                </a:r>
              </a:p>
            </p:txBody>
          </p:sp>
          <p:sp>
            <p:nvSpPr>
              <p:cNvPr id="34" name="Rectangle: Rounded Corners 33">
                <a:extLst>
                  <a:ext uri="{FF2B5EF4-FFF2-40B4-BE49-F238E27FC236}">
                    <a16:creationId xmlns:a16="http://schemas.microsoft.com/office/drawing/2014/main" id="{A1251B36-105A-09F1-7C0F-35F57730C2BC}"/>
                  </a:ext>
                </a:extLst>
              </p:cNvPr>
              <p:cNvSpPr/>
              <p:nvPr/>
            </p:nvSpPr>
            <p:spPr>
              <a:xfrm>
                <a:off x="1481559" y="4159826"/>
                <a:ext cx="974004"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DU-U</a:t>
                </a:r>
              </a:p>
            </p:txBody>
          </p:sp>
          <p:sp>
            <p:nvSpPr>
              <p:cNvPr id="35" name="Rectangle: Rounded Corners 34">
                <a:extLst>
                  <a:ext uri="{FF2B5EF4-FFF2-40B4-BE49-F238E27FC236}">
                    <a16:creationId xmlns:a16="http://schemas.microsoft.com/office/drawing/2014/main" id="{8528266C-672F-9FAC-0426-C9E88E8C74D2}"/>
                  </a:ext>
                </a:extLst>
              </p:cNvPr>
              <p:cNvSpPr/>
              <p:nvPr/>
            </p:nvSpPr>
            <p:spPr>
              <a:xfrm>
                <a:off x="1481559" y="4557472"/>
                <a:ext cx="437707"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RU</a:t>
                </a:r>
              </a:p>
            </p:txBody>
          </p:sp>
          <p:sp>
            <p:nvSpPr>
              <p:cNvPr id="36" name="Rectangle: Rounded Corners 35">
                <a:extLst>
                  <a:ext uri="{FF2B5EF4-FFF2-40B4-BE49-F238E27FC236}">
                    <a16:creationId xmlns:a16="http://schemas.microsoft.com/office/drawing/2014/main" id="{98D24DEB-1FB6-002B-A34D-91579AF93C2B}"/>
                  </a:ext>
                </a:extLst>
              </p:cNvPr>
              <p:cNvSpPr/>
              <p:nvPr/>
            </p:nvSpPr>
            <p:spPr>
              <a:xfrm>
                <a:off x="1997979" y="4557472"/>
                <a:ext cx="437707"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a:t>RU</a:t>
                </a:r>
              </a:p>
            </p:txBody>
          </p:sp>
          <p:grpSp>
            <p:nvGrpSpPr>
              <p:cNvPr id="37" name="Group 36">
                <a:extLst>
                  <a:ext uri="{FF2B5EF4-FFF2-40B4-BE49-F238E27FC236}">
                    <a16:creationId xmlns:a16="http://schemas.microsoft.com/office/drawing/2014/main" id="{EC1631E7-88A3-5F87-C0FD-85BB7932EF65}"/>
                  </a:ext>
                </a:extLst>
              </p:cNvPr>
              <p:cNvGrpSpPr/>
              <p:nvPr/>
            </p:nvGrpSpPr>
            <p:grpSpPr>
              <a:xfrm>
                <a:off x="1677552" y="4344110"/>
                <a:ext cx="45719" cy="236222"/>
                <a:chOff x="2607042" y="4258335"/>
                <a:chExt cx="45719" cy="236222"/>
              </a:xfrm>
            </p:grpSpPr>
            <p:cxnSp>
              <p:nvCxnSpPr>
                <p:cNvPr id="98" name="Straight Connector 97">
                  <a:extLst>
                    <a:ext uri="{FF2B5EF4-FFF2-40B4-BE49-F238E27FC236}">
                      <a16:creationId xmlns:a16="http://schemas.microsoft.com/office/drawing/2014/main" id="{C67788B5-01C1-46F8-2E6F-7C78F4F106C5}"/>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Oval 98">
                  <a:extLst>
                    <a:ext uri="{FF2B5EF4-FFF2-40B4-BE49-F238E27FC236}">
                      <a16:creationId xmlns:a16="http://schemas.microsoft.com/office/drawing/2014/main" id="{786567AD-3F90-913A-BDE2-D902DBD6CE9F}"/>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100" name="Oval 99">
                  <a:extLst>
                    <a:ext uri="{FF2B5EF4-FFF2-40B4-BE49-F238E27FC236}">
                      <a16:creationId xmlns:a16="http://schemas.microsoft.com/office/drawing/2014/main" id="{A401CC3C-13A7-CFFD-BA30-85D64557E821}"/>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grpSp>
            <p:nvGrpSpPr>
              <p:cNvPr id="38" name="Group 37">
                <a:extLst>
                  <a:ext uri="{FF2B5EF4-FFF2-40B4-BE49-F238E27FC236}">
                    <a16:creationId xmlns:a16="http://schemas.microsoft.com/office/drawing/2014/main" id="{B417641D-5FC9-E8BE-2639-0FE0DF41D48F}"/>
                  </a:ext>
                </a:extLst>
              </p:cNvPr>
              <p:cNvGrpSpPr/>
              <p:nvPr/>
            </p:nvGrpSpPr>
            <p:grpSpPr>
              <a:xfrm>
                <a:off x="2207038" y="4344110"/>
                <a:ext cx="45719" cy="236222"/>
                <a:chOff x="2607042" y="4258335"/>
                <a:chExt cx="45719" cy="236222"/>
              </a:xfrm>
            </p:grpSpPr>
            <p:cxnSp>
              <p:nvCxnSpPr>
                <p:cNvPr id="95" name="Straight Connector 94">
                  <a:extLst>
                    <a:ext uri="{FF2B5EF4-FFF2-40B4-BE49-F238E27FC236}">
                      <a16:creationId xmlns:a16="http://schemas.microsoft.com/office/drawing/2014/main" id="{92E8C150-DBBA-164E-DD27-6EA3C6F682C4}"/>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0F2B338F-E298-52B6-37B5-367107BCD251}"/>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97" name="Oval 96">
                  <a:extLst>
                    <a:ext uri="{FF2B5EF4-FFF2-40B4-BE49-F238E27FC236}">
                      <a16:creationId xmlns:a16="http://schemas.microsoft.com/office/drawing/2014/main" id="{6751C064-06F3-7C58-BA25-C4D71C9CF75A}"/>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sp>
            <p:nvSpPr>
              <p:cNvPr id="39" name="Rectangle: Rounded Corners 38">
                <a:extLst>
                  <a:ext uri="{FF2B5EF4-FFF2-40B4-BE49-F238E27FC236}">
                    <a16:creationId xmlns:a16="http://schemas.microsoft.com/office/drawing/2014/main" id="{19A5F95D-50BE-6746-C2F8-83CE4A2B594C}"/>
                  </a:ext>
                </a:extLst>
              </p:cNvPr>
              <p:cNvSpPr/>
              <p:nvPr/>
            </p:nvSpPr>
            <p:spPr>
              <a:xfrm>
                <a:off x="1481558" y="3411682"/>
                <a:ext cx="974004"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DU-C</a:t>
                </a:r>
              </a:p>
            </p:txBody>
          </p:sp>
          <p:sp>
            <p:nvSpPr>
              <p:cNvPr id="40" name="Rectangle: Rounded Corners 39">
                <a:extLst>
                  <a:ext uri="{FF2B5EF4-FFF2-40B4-BE49-F238E27FC236}">
                    <a16:creationId xmlns:a16="http://schemas.microsoft.com/office/drawing/2014/main" id="{49D11AEC-0842-CE09-23BE-504FD0F7D176}"/>
                  </a:ext>
                </a:extLst>
              </p:cNvPr>
              <p:cNvSpPr/>
              <p:nvPr/>
            </p:nvSpPr>
            <p:spPr>
              <a:xfrm>
                <a:off x="2540419" y="3415170"/>
                <a:ext cx="974004"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CU-C</a:t>
                </a:r>
              </a:p>
            </p:txBody>
          </p:sp>
          <p:grpSp>
            <p:nvGrpSpPr>
              <p:cNvPr id="41" name="Group 40">
                <a:extLst>
                  <a:ext uri="{FF2B5EF4-FFF2-40B4-BE49-F238E27FC236}">
                    <a16:creationId xmlns:a16="http://schemas.microsoft.com/office/drawing/2014/main" id="{59070455-975E-676E-02B8-E4CD89AECBA5}"/>
                  </a:ext>
                </a:extLst>
              </p:cNvPr>
              <p:cNvGrpSpPr/>
              <p:nvPr/>
            </p:nvGrpSpPr>
            <p:grpSpPr>
              <a:xfrm>
                <a:off x="3004562" y="3599942"/>
                <a:ext cx="45719" cy="236222"/>
                <a:chOff x="2607042" y="4258335"/>
                <a:chExt cx="45719" cy="236222"/>
              </a:xfrm>
            </p:grpSpPr>
            <p:cxnSp>
              <p:nvCxnSpPr>
                <p:cNvPr id="92" name="Straight Connector 91">
                  <a:extLst>
                    <a:ext uri="{FF2B5EF4-FFF2-40B4-BE49-F238E27FC236}">
                      <a16:creationId xmlns:a16="http://schemas.microsoft.com/office/drawing/2014/main" id="{63A440BE-19B1-BF64-D705-F4668D180867}"/>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A7F25ECE-8357-CFED-9036-DF1A2321CE0B}"/>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94" name="Oval 93">
                  <a:extLst>
                    <a:ext uri="{FF2B5EF4-FFF2-40B4-BE49-F238E27FC236}">
                      <a16:creationId xmlns:a16="http://schemas.microsoft.com/office/drawing/2014/main" id="{15AF39E5-006A-D7E4-90CD-B01679F9CBF4}"/>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grpSp>
            <p:nvGrpSpPr>
              <p:cNvPr id="42" name="Group 41">
                <a:extLst>
                  <a:ext uri="{FF2B5EF4-FFF2-40B4-BE49-F238E27FC236}">
                    <a16:creationId xmlns:a16="http://schemas.microsoft.com/office/drawing/2014/main" id="{78376860-14FD-D596-524D-013FA3E18AD8}"/>
                  </a:ext>
                </a:extLst>
              </p:cNvPr>
              <p:cNvGrpSpPr/>
              <p:nvPr/>
            </p:nvGrpSpPr>
            <p:grpSpPr>
              <a:xfrm>
                <a:off x="1945700" y="3599942"/>
                <a:ext cx="45719" cy="236222"/>
                <a:chOff x="2607042" y="4258335"/>
                <a:chExt cx="45719" cy="236222"/>
              </a:xfrm>
            </p:grpSpPr>
            <p:cxnSp>
              <p:nvCxnSpPr>
                <p:cNvPr id="89" name="Straight Connector 88">
                  <a:extLst>
                    <a:ext uri="{FF2B5EF4-FFF2-40B4-BE49-F238E27FC236}">
                      <a16:creationId xmlns:a16="http://schemas.microsoft.com/office/drawing/2014/main" id="{77B5BD71-04F1-2203-FCE5-FB311D896126}"/>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Oval 89">
                  <a:extLst>
                    <a:ext uri="{FF2B5EF4-FFF2-40B4-BE49-F238E27FC236}">
                      <a16:creationId xmlns:a16="http://schemas.microsoft.com/office/drawing/2014/main" id="{5701673E-C51D-F709-A3CA-36FF88DF1A1D}"/>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91" name="Oval 90">
                  <a:extLst>
                    <a:ext uri="{FF2B5EF4-FFF2-40B4-BE49-F238E27FC236}">
                      <a16:creationId xmlns:a16="http://schemas.microsoft.com/office/drawing/2014/main" id="{3F214B88-3675-5162-516D-83E6AFB9528B}"/>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grpSp>
            <p:nvGrpSpPr>
              <p:cNvPr id="43" name="Group 42">
                <a:extLst>
                  <a:ext uri="{FF2B5EF4-FFF2-40B4-BE49-F238E27FC236}">
                    <a16:creationId xmlns:a16="http://schemas.microsoft.com/office/drawing/2014/main" id="{31D80E8A-B5F0-B337-CA9C-E1487706B5D6}"/>
                  </a:ext>
                </a:extLst>
              </p:cNvPr>
              <p:cNvGrpSpPr/>
              <p:nvPr/>
            </p:nvGrpSpPr>
            <p:grpSpPr>
              <a:xfrm>
                <a:off x="1945701" y="3940928"/>
                <a:ext cx="45719" cy="236222"/>
                <a:chOff x="2607042" y="4258335"/>
                <a:chExt cx="45719" cy="236222"/>
              </a:xfrm>
            </p:grpSpPr>
            <p:cxnSp>
              <p:nvCxnSpPr>
                <p:cNvPr id="86" name="Straight Connector 85">
                  <a:extLst>
                    <a:ext uri="{FF2B5EF4-FFF2-40B4-BE49-F238E27FC236}">
                      <a16:creationId xmlns:a16="http://schemas.microsoft.com/office/drawing/2014/main" id="{F7B5FD5E-DDEC-9E73-3662-41AC99DDA0F3}"/>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Oval 86">
                  <a:extLst>
                    <a:ext uri="{FF2B5EF4-FFF2-40B4-BE49-F238E27FC236}">
                      <a16:creationId xmlns:a16="http://schemas.microsoft.com/office/drawing/2014/main" id="{11BE3865-E711-1BDD-20AC-6FB0452A5AB9}"/>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88" name="Oval 87">
                  <a:extLst>
                    <a:ext uri="{FF2B5EF4-FFF2-40B4-BE49-F238E27FC236}">
                      <a16:creationId xmlns:a16="http://schemas.microsoft.com/office/drawing/2014/main" id="{14B3DE06-A10A-C555-6AA4-69A6480AC2CD}"/>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grpSp>
            <p:nvGrpSpPr>
              <p:cNvPr id="44" name="Group 43">
                <a:extLst>
                  <a:ext uri="{FF2B5EF4-FFF2-40B4-BE49-F238E27FC236}">
                    <a16:creationId xmlns:a16="http://schemas.microsoft.com/office/drawing/2014/main" id="{2A504275-AF7D-9575-6F38-DD1C824802EC}"/>
                  </a:ext>
                </a:extLst>
              </p:cNvPr>
              <p:cNvGrpSpPr/>
              <p:nvPr/>
            </p:nvGrpSpPr>
            <p:grpSpPr>
              <a:xfrm>
                <a:off x="2645026" y="3940928"/>
                <a:ext cx="974004" cy="424221"/>
                <a:chOff x="4369123" y="4404369"/>
                <a:chExt cx="974004" cy="424221"/>
              </a:xfrm>
            </p:grpSpPr>
            <p:sp>
              <p:nvSpPr>
                <p:cNvPr id="81" name="Rectangle: Rounded Corners 80">
                  <a:extLst>
                    <a:ext uri="{FF2B5EF4-FFF2-40B4-BE49-F238E27FC236}">
                      <a16:creationId xmlns:a16="http://schemas.microsoft.com/office/drawing/2014/main" id="{D5C014CC-611A-D2E6-D27D-C973DE80B9D2}"/>
                    </a:ext>
                  </a:extLst>
                </p:cNvPr>
                <p:cNvSpPr/>
                <p:nvPr/>
              </p:nvSpPr>
              <p:spPr>
                <a:xfrm>
                  <a:off x="4369123" y="4623267"/>
                  <a:ext cx="974004"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CU-U</a:t>
                  </a:r>
                </a:p>
              </p:txBody>
            </p:sp>
            <p:grpSp>
              <p:nvGrpSpPr>
                <p:cNvPr id="82" name="Group 81">
                  <a:extLst>
                    <a:ext uri="{FF2B5EF4-FFF2-40B4-BE49-F238E27FC236}">
                      <a16:creationId xmlns:a16="http://schemas.microsoft.com/office/drawing/2014/main" id="{3E8D957B-B39F-DCB5-DB62-9DFF38A04023}"/>
                    </a:ext>
                  </a:extLst>
                </p:cNvPr>
                <p:cNvGrpSpPr/>
                <p:nvPr/>
              </p:nvGrpSpPr>
              <p:grpSpPr>
                <a:xfrm>
                  <a:off x="4833264" y="4404369"/>
                  <a:ext cx="45719" cy="236222"/>
                  <a:chOff x="2607042" y="4258335"/>
                  <a:chExt cx="45719" cy="236222"/>
                </a:xfrm>
              </p:grpSpPr>
              <p:cxnSp>
                <p:nvCxnSpPr>
                  <p:cNvPr id="83" name="Straight Connector 82">
                    <a:extLst>
                      <a:ext uri="{FF2B5EF4-FFF2-40B4-BE49-F238E27FC236}">
                        <a16:creationId xmlns:a16="http://schemas.microsoft.com/office/drawing/2014/main" id="{4E79DA7A-97B3-8DF5-4A10-1BFB94ADEC77}"/>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9583C59E-CA18-AA95-04FA-017DEDF02D69}"/>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a:p>
                </p:txBody>
              </p:sp>
              <p:sp>
                <p:nvSpPr>
                  <p:cNvPr id="85" name="Oval 84">
                    <a:extLst>
                      <a:ext uri="{FF2B5EF4-FFF2-40B4-BE49-F238E27FC236}">
                        <a16:creationId xmlns:a16="http://schemas.microsoft.com/office/drawing/2014/main" id="{8312FE90-4F9E-C267-E283-51815372299E}"/>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grpSp>
          <p:grpSp>
            <p:nvGrpSpPr>
              <p:cNvPr id="45" name="Group 44">
                <a:extLst>
                  <a:ext uri="{FF2B5EF4-FFF2-40B4-BE49-F238E27FC236}">
                    <a16:creationId xmlns:a16="http://schemas.microsoft.com/office/drawing/2014/main" id="{0F515491-AE9A-D05C-8D85-F3B9EA41BBBA}"/>
                  </a:ext>
                </a:extLst>
              </p:cNvPr>
              <p:cNvGrpSpPr/>
              <p:nvPr/>
            </p:nvGrpSpPr>
            <p:grpSpPr>
              <a:xfrm rot="5400000">
                <a:off x="2530937" y="4140447"/>
                <a:ext cx="45719" cy="236222"/>
                <a:chOff x="2607042" y="4258335"/>
                <a:chExt cx="45719" cy="236222"/>
              </a:xfrm>
            </p:grpSpPr>
            <p:cxnSp>
              <p:nvCxnSpPr>
                <p:cNvPr id="78" name="Straight Connector 77">
                  <a:extLst>
                    <a:ext uri="{FF2B5EF4-FFF2-40B4-BE49-F238E27FC236}">
                      <a16:creationId xmlns:a16="http://schemas.microsoft.com/office/drawing/2014/main" id="{98B4EC50-7AC6-C6B3-EA64-6D664589DE41}"/>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Oval 78">
                  <a:extLst>
                    <a:ext uri="{FF2B5EF4-FFF2-40B4-BE49-F238E27FC236}">
                      <a16:creationId xmlns:a16="http://schemas.microsoft.com/office/drawing/2014/main" id="{7CE573EC-FD9D-235E-5D2B-1714E26A07D7}"/>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80" name="Oval 79">
                  <a:extLst>
                    <a:ext uri="{FF2B5EF4-FFF2-40B4-BE49-F238E27FC236}">
                      <a16:creationId xmlns:a16="http://schemas.microsoft.com/office/drawing/2014/main" id="{F9D2094D-FF34-098B-DE6F-ED331A139B38}"/>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sp>
            <p:nvSpPr>
              <p:cNvPr id="46" name="TextBox 45">
                <a:extLst>
                  <a:ext uri="{FF2B5EF4-FFF2-40B4-BE49-F238E27FC236}">
                    <a16:creationId xmlns:a16="http://schemas.microsoft.com/office/drawing/2014/main" id="{1F170FD7-6849-4077-8317-C8000E4513E7}"/>
                  </a:ext>
                </a:extLst>
              </p:cNvPr>
              <p:cNvSpPr txBox="1"/>
              <p:nvPr/>
            </p:nvSpPr>
            <p:spPr>
              <a:xfrm>
                <a:off x="2413129" y="4058642"/>
                <a:ext cx="322524" cy="184666"/>
              </a:xfrm>
              <a:prstGeom prst="rect">
                <a:avLst/>
              </a:prstGeom>
              <a:noFill/>
            </p:spPr>
            <p:txBody>
              <a:bodyPr wrap="none" rtlCol="0">
                <a:spAutoFit/>
              </a:bodyPr>
              <a:lstStyle/>
              <a:p>
                <a:r>
                  <a:rPr lang="en-US" sz="600" dirty="0"/>
                  <a:t>F1-u</a:t>
                </a:r>
                <a:endParaRPr lang="en-US" dirty="0"/>
              </a:p>
            </p:txBody>
          </p:sp>
          <p:grpSp>
            <p:nvGrpSpPr>
              <p:cNvPr id="47" name="Group 46">
                <a:extLst>
                  <a:ext uri="{FF2B5EF4-FFF2-40B4-BE49-F238E27FC236}">
                    <a16:creationId xmlns:a16="http://schemas.microsoft.com/office/drawing/2014/main" id="{B8A9D221-507C-A890-CB09-A83382D565DF}"/>
                  </a:ext>
                </a:extLst>
              </p:cNvPr>
              <p:cNvGrpSpPr/>
              <p:nvPr/>
            </p:nvGrpSpPr>
            <p:grpSpPr>
              <a:xfrm rot="5400000">
                <a:off x="3694531" y="4140448"/>
                <a:ext cx="45719" cy="236222"/>
                <a:chOff x="2607042" y="4258335"/>
                <a:chExt cx="45719" cy="236222"/>
              </a:xfrm>
            </p:grpSpPr>
            <p:cxnSp>
              <p:nvCxnSpPr>
                <p:cNvPr id="75" name="Straight Connector 74">
                  <a:extLst>
                    <a:ext uri="{FF2B5EF4-FFF2-40B4-BE49-F238E27FC236}">
                      <a16:creationId xmlns:a16="http://schemas.microsoft.com/office/drawing/2014/main" id="{E13FB288-6E3A-96EB-80E9-76598E73F880}"/>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Oval 75">
                  <a:extLst>
                    <a:ext uri="{FF2B5EF4-FFF2-40B4-BE49-F238E27FC236}">
                      <a16:creationId xmlns:a16="http://schemas.microsoft.com/office/drawing/2014/main" id="{81777C90-6B40-E581-5B33-471E4C687F93}"/>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77" name="Oval 76">
                  <a:extLst>
                    <a:ext uri="{FF2B5EF4-FFF2-40B4-BE49-F238E27FC236}">
                      <a16:creationId xmlns:a16="http://schemas.microsoft.com/office/drawing/2014/main" id="{1B26A54E-75E6-6586-50D4-62BBC10C5091}"/>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sp>
            <p:nvSpPr>
              <p:cNvPr id="48" name="TextBox 47">
                <a:extLst>
                  <a:ext uri="{FF2B5EF4-FFF2-40B4-BE49-F238E27FC236}">
                    <a16:creationId xmlns:a16="http://schemas.microsoft.com/office/drawing/2014/main" id="{AF60679E-713D-0F07-9C39-ADB564AE255A}"/>
                  </a:ext>
                </a:extLst>
              </p:cNvPr>
              <p:cNvSpPr txBox="1"/>
              <p:nvPr/>
            </p:nvSpPr>
            <p:spPr>
              <a:xfrm>
                <a:off x="3571855" y="4064726"/>
                <a:ext cx="346570" cy="184666"/>
              </a:xfrm>
              <a:prstGeom prst="rect">
                <a:avLst/>
              </a:prstGeom>
              <a:noFill/>
            </p:spPr>
            <p:txBody>
              <a:bodyPr wrap="none" rtlCol="0">
                <a:spAutoFit/>
              </a:bodyPr>
              <a:lstStyle/>
              <a:p>
                <a:r>
                  <a:rPr lang="en-US" sz="600" dirty="0"/>
                  <a:t>NG-u</a:t>
                </a:r>
                <a:endParaRPr lang="en-US" dirty="0"/>
              </a:p>
            </p:txBody>
          </p:sp>
          <p:sp>
            <p:nvSpPr>
              <p:cNvPr id="49" name="TextBox 48">
                <a:extLst>
                  <a:ext uri="{FF2B5EF4-FFF2-40B4-BE49-F238E27FC236}">
                    <a16:creationId xmlns:a16="http://schemas.microsoft.com/office/drawing/2014/main" id="{B5E496EE-DB8C-3B01-E398-C1526BE00BB1}"/>
                  </a:ext>
                </a:extLst>
              </p:cNvPr>
              <p:cNvSpPr txBox="1"/>
              <p:nvPr/>
            </p:nvSpPr>
            <p:spPr>
              <a:xfrm>
                <a:off x="1709908" y="4372805"/>
                <a:ext cx="487634" cy="184666"/>
              </a:xfrm>
              <a:prstGeom prst="rect">
                <a:avLst/>
              </a:prstGeom>
              <a:noFill/>
            </p:spPr>
            <p:txBody>
              <a:bodyPr wrap="none" rtlCol="0">
                <a:spAutoFit/>
              </a:bodyPr>
              <a:lstStyle/>
              <a:p>
                <a:r>
                  <a:rPr lang="en-US" sz="600" dirty="0"/>
                  <a:t>Fronthaul</a:t>
                </a:r>
                <a:endParaRPr lang="en-US" dirty="0"/>
              </a:p>
            </p:txBody>
          </p:sp>
          <p:grpSp>
            <p:nvGrpSpPr>
              <p:cNvPr id="50" name="Group 49">
                <a:extLst>
                  <a:ext uri="{FF2B5EF4-FFF2-40B4-BE49-F238E27FC236}">
                    <a16:creationId xmlns:a16="http://schemas.microsoft.com/office/drawing/2014/main" id="{FA7FB3A5-E81F-2921-E407-95F9A2C7C904}"/>
                  </a:ext>
                </a:extLst>
              </p:cNvPr>
              <p:cNvGrpSpPr/>
              <p:nvPr/>
            </p:nvGrpSpPr>
            <p:grpSpPr>
              <a:xfrm>
                <a:off x="611717" y="3813304"/>
                <a:ext cx="702773" cy="152400"/>
                <a:chOff x="1726359" y="3815103"/>
                <a:chExt cx="3017841" cy="152400"/>
              </a:xfrm>
            </p:grpSpPr>
            <p:sp>
              <p:nvSpPr>
                <p:cNvPr id="72" name="Rectangle 71">
                  <a:extLst>
                    <a:ext uri="{FF2B5EF4-FFF2-40B4-BE49-F238E27FC236}">
                      <a16:creationId xmlns:a16="http://schemas.microsoft.com/office/drawing/2014/main" id="{5730DB4E-DE3F-44E0-452D-E394CB94E5AD}"/>
                    </a:ext>
                  </a:extLst>
                </p:cNvPr>
                <p:cNvSpPr/>
                <p:nvPr/>
              </p:nvSpPr>
              <p:spPr>
                <a:xfrm>
                  <a:off x="1726359" y="3815103"/>
                  <a:ext cx="3017841" cy="152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200" dirty="0"/>
                </a:p>
              </p:txBody>
            </p:sp>
            <p:sp>
              <p:nvSpPr>
                <p:cNvPr id="73" name="Isosceles Triangle 72">
                  <a:extLst>
                    <a:ext uri="{FF2B5EF4-FFF2-40B4-BE49-F238E27FC236}">
                      <a16:creationId xmlns:a16="http://schemas.microsoft.com/office/drawing/2014/main" id="{B715AE63-152D-44F3-B385-6BC64DEC1ABA}"/>
                    </a:ext>
                  </a:extLst>
                </p:cNvPr>
                <p:cNvSpPr/>
                <p:nvPr/>
              </p:nvSpPr>
              <p:spPr>
                <a:xfrm rot="5400000">
                  <a:off x="4487863" y="3838929"/>
                  <a:ext cx="46037" cy="45719"/>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74" name="Isosceles Triangle 73">
                  <a:extLst>
                    <a:ext uri="{FF2B5EF4-FFF2-40B4-BE49-F238E27FC236}">
                      <a16:creationId xmlns:a16="http://schemas.microsoft.com/office/drawing/2014/main" id="{DBB044F3-FBBA-8BCE-BCAE-74895C4CD9A9}"/>
                    </a:ext>
                  </a:extLst>
                </p:cNvPr>
                <p:cNvSpPr/>
                <p:nvPr/>
              </p:nvSpPr>
              <p:spPr>
                <a:xfrm rot="5400000">
                  <a:off x="4487863" y="3903295"/>
                  <a:ext cx="46037" cy="45719"/>
                </a:xfrm>
                <a:prstGeom prst="triangl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51" name="Rectangle: Rounded Corners 50">
                <a:extLst>
                  <a:ext uri="{FF2B5EF4-FFF2-40B4-BE49-F238E27FC236}">
                    <a16:creationId xmlns:a16="http://schemas.microsoft.com/office/drawing/2014/main" id="{2F2EF2CB-D052-2B03-849A-EBC65026BB6B}"/>
                  </a:ext>
                </a:extLst>
              </p:cNvPr>
              <p:cNvSpPr/>
              <p:nvPr/>
            </p:nvSpPr>
            <p:spPr>
              <a:xfrm>
                <a:off x="611718" y="4160737"/>
                <a:ext cx="702772"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UE</a:t>
                </a:r>
              </a:p>
            </p:txBody>
          </p:sp>
          <p:grpSp>
            <p:nvGrpSpPr>
              <p:cNvPr id="52" name="Group 51">
                <a:extLst>
                  <a:ext uri="{FF2B5EF4-FFF2-40B4-BE49-F238E27FC236}">
                    <a16:creationId xmlns:a16="http://schemas.microsoft.com/office/drawing/2014/main" id="{FF4DF162-A2CA-D46B-4C47-9C6AD4725781}"/>
                  </a:ext>
                </a:extLst>
              </p:cNvPr>
              <p:cNvGrpSpPr/>
              <p:nvPr/>
            </p:nvGrpSpPr>
            <p:grpSpPr>
              <a:xfrm>
                <a:off x="941049" y="3947374"/>
                <a:ext cx="45719" cy="236222"/>
                <a:chOff x="2607042" y="4258335"/>
                <a:chExt cx="45719" cy="236222"/>
              </a:xfrm>
            </p:grpSpPr>
            <p:cxnSp>
              <p:nvCxnSpPr>
                <p:cNvPr id="69" name="Straight Connector 68">
                  <a:extLst>
                    <a:ext uri="{FF2B5EF4-FFF2-40B4-BE49-F238E27FC236}">
                      <a16:creationId xmlns:a16="http://schemas.microsoft.com/office/drawing/2014/main" id="{7019B9BB-6587-4614-D0E5-4C8C8D28B0AC}"/>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Oval 69">
                  <a:extLst>
                    <a:ext uri="{FF2B5EF4-FFF2-40B4-BE49-F238E27FC236}">
                      <a16:creationId xmlns:a16="http://schemas.microsoft.com/office/drawing/2014/main" id="{3069A605-6B2D-AADF-CE3C-D0E2CBD48DBE}"/>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71" name="Oval 70">
                  <a:extLst>
                    <a:ext uri="{FF2B5EF4-FFF2-40B4-BE49-F238E27FC236}">
                      <a16:creationId xmlns:a16="http://schemas.microsoft.com/office/drawing/2014/main" id="{3DA565CA-EB4D-7EDC-2B4F-75C507180698}"/>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grpSp>
            <p:nvGrpSpPr>
              <p:cNvPr id="53" name="Group 52">
                <a:extLst>
                  <a:ext uri="{FF2B5EF4-FFF2-40B4-BE49-F238E27FC236}">
                    <a16:creationId xmlns:a16="http://schemas.microsoft.com/office/drawing/2014/main" id="{665C7343-DCCB-F400-B207-A4A51BFC60F5}"/>
                  </a:ext>
                </a:extLst>
              </p:cNvPr>
              <p:cNvGrpSpPr/>
              <p:nvPr/>
            </p:nvGrpSpPr>
            <p:grpSpPr>
              <a:xfrm>
                <a:off x="936483" y="3599942"/>
                <a:ext cx="45719" cy="236222"/>
                <a:chOff x="2607042" y="4258335"/>
                <a:chExt cx="45719" cy="236222"/>
              </a:xfrm>
            </p:grpSpPr>
            <p:cxnSp>
              <p:nvCxnSpPr>
                <p:cNvPr id="66" name="Straight Connector 65">
                  <a:extLst>
                    <a:ext uri="{FF2B5EF4-FFF2-40B4-BE49-F238E27FC236}">
                      <a16:creationId xmlns:a16="http://schemas.microsoft.com/office/drawing/2014/main" id="{10863F07-10B9-F2DE-CC8C-4519FE6024A9}"/>
                    </a:ext>
                  </a:extLst>
                </p:cNvPr>
                <p:cNvCxnSpPr>
                  <a:cxnSpLocks/>
                </p:cNvCxnSpPr>
                <p:nvPr/>
              </p:nvCxnSpPr>
              <p:spPr>
                <a:xfrm>
                  <a:off x="2629902" y="428119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Oval 66">
                  <a:extLst>
                    <a:ext uri="{FF2B5EF4-FFF2-40B4-BE49-F238E27FC236}">
                      <a16:creationId xmlns:a16="http://schemas.microsoft.com/office/drawing/2014/main" id="{D5026856-9732-41D6-9388-A3E2546F33AF}"/>
                    </a:ext>
                  </a:extLst>
                </p:cNvPr>
                <p:cNvSpPr/>
                <p:nvPr/>
              </p:nvSpPr>
              <p:spPr>
                <a:xfrm>
                  <a:off x="2607042" y="425833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68" name="Oval 67">
                  <a:extLst>
                    <a:ext uri="{FF2B5EF4-FFF2-40B4-BE49-F238E27FC236}">
                      <a16:creationId xmlns:a16="http://schemas.microsoft.com/office/drawing/2014/main" id="{EE577D77-80CF-52C2-D23D-E209C4F9C537}"/>
                    </a:ext>
                  </a:extLst>
                </p:cNvPr>
                <p:cNvSpPr/>
                <p:nvPr/>
              </p:nvSpPr>
              <p:spPr>
                <a:xfrm>
                  <a:off x="2607042" y="444883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sp>
            <p:nvSpPr>
              <p:cNvPr id="54" name="Rectangle: Rounded Corners 53">
                <a:extLst>
                  <a:ext uri="{FF2B5EF4-FFF2-40B4-BE49-F238E27FC236}">
                    <a16:creationId xmlns:a16="http://schemas.microsoft.com/office/drawing/2014/main" id="{AFD73E7C-078F-1298-9BF4-1E4D98D1F648}"/>
                  </a:ext>
                </a:extLst>
              </p:cNvPr>
              <p:cNvSpPr/>
              <p:nvPr/>
            </p:nvSpPr>
            <p:spPr>
              <a:xfrm>
                <a:off x="3741498" y="3412414"/>
                <a:ext cx="974004"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1050" dirty="0"/>
                  <a:t>NRF</a:t>
                </a:r>
              </a:p>
            </p:txBody>
          </p:sp>
          <p:grpSp>
            <p:nvGrpSpPr>
              <p:cNvPr id="55" name="Group 54">
                <a:extLst>
                  <a:ext uri="{FF2B5EF4-FFF2-40B4-BE49-F238E27FC236}">
                    <a16:creationId xmlns:a16="http://schemas.microsoft.com/office/drawing/2014/main" id="{221BE834-447F-3F5D-C9FC-5A95CBFF84F1}"/>
                  </a:ext>
                </a:extLst>
              </p:cNvPr>
              <p:cNvGrpSpPr/>
              <p:nvPr/>
            </p:nvGrpSpPr>
            <p:grpSpPr>
              <a:xfrm>
                <a:off x="4205640" y="3594877"/>
                <a:ext cx="45719" cy="233049"/>
                <a:chOff x="1539606" y="4252463"/>
                <a:chExt cx="45719" cy="233049"/>
              </a:xfrm>
            </p:grpSpPr>
            <p:cxnSp>
              <p:nvCxnSpPr>
                <p:cNvPr id="63" name="Straight Connector 62">
                  <a:extLst>
                    <a:ext uri="{FF2B5EF4-FFF2-40B4-BE49-F238E27FC236}">
                      <a16:creationId xmlns:a16="http://schemas.microsoft.com/office/drawing/2014/main" id="{564B023C-2EE4-6B12-8050-B9722A9AA088}"/>
                    </a:ext>
                  </a:extLst>
                </p:cNvPr>
                <p:cNvCxnSpPr>
                  <a:cxnSpLocks/>
                </p:cNvCxnSpPr>
                <p:nvPr/>
              </p:nvCxnSpPr>
              <p:spPr>
                <a:xfrm>
                  <a:off x="1562466" y="4277296"/>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F8DDBDD3-5F71-5892-6975-2E0D4E08AC63}"/>
                    </a:ext>
                  </a:extLst>
                </p:cNvPr>
                <p:cNvSpPr/>
                <p:nvPr/>
              </p:nvSpPr>
              <p:spPr>
                <a:xfrm>
                  <a:off x="1539606" y="4252463"/>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65" name="Oval 64">
                  <a:extLst>
                    <a:ext uri="{FF2B5EF4-FFF2-40B4-BE49-F238E27FC236}">
                      <a16:creationId xmlns:a16="http://schemas.microsoft.com/office/drawing/2014/main" id="{466F128C-A004-6181-C168-D26449657755}"/>
                    </a:ext>
                  </a:extLst>
                </p:cNvPr>
                <p:cNvSpPr/>
                <p:nvPr/>
              </p:nvSpPr>
              <p:spPr>
                <a:xfrm>
                  <a:off x="1539606" y="4439793"/>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sp>
            <p:nvSpPr>
              <p:cNvPr id="56" name="TextBox 55">
                <a:extLst>
                  <a:ext uri="{FF2B5EF4-FFF2-40B4-BE49-F238E27FC236}">
                    <a16:creationId xmlns:a16="http://schemas.microsoft.com/office/drawing/2014/main" id="{7928FD7B-4121-44B5-D7E8-961C0856D65A}"/>
                  </a:ext>
                </a:extLst>
              </p:cNvPr>
              <p:cNvSpPr txBox="1"/>
              <p:nvPr/>
            </p:nvSpPr>
            <p:spPr>
              <a:xfrm>
                <a:off x="4586562" y="3720045"/>
                <a:ext cx="1018227" cy="276999"/>
              </a:xfrm>
              <a:prstGeom prst="rect">
                <a:avLst/>
              </a:prstGeom>
              <a:noFill/>
            </p:spPr>
            <p:txBody>
              <a:bodyPr wrap="none" rtlCol="0">
                <a:spAutoFit/>
              </a:bodyPr>
              <a:lstStyle/>
              <a:p>
                <a:r>
                  <a:rPr lang="en-US" sz="600" dirty="0"/>
                  <a:t>To Other Core NFs </a:t>
                </a:r>
              </a:p>
              <a:p>
                <a:r>
                  <a:rPr lang="en-US" sz="600" dirty="0"/>
                  <a:t>To Management Functions</a:t>
                </a:r>
              </a:p>
            </p:txBody>
          </p:sp>
          <p:sp>
            <p:nvSpPr>
              <p:cNvPr id="57" name="TextBox 56">
                <a:extLst>
                  <a:ext uri="{FF2B5EF4-FFF2-40B4-BE49-F238E27FC236}">
                    <a16:creationId xmlns:a16="http://schemas.microsoft.com/office/drawing/2014/main" id="{25D4E896-C2D4-664E-8CA4-3B58DE994137}"/>
                  </a:ext>
                </a:extLst>
              </p:cNvPr>
              <p:cNvSpPr txBox="1"/>
              <p:nvPr/>
            </p:nvSpPr>
            <p:spPr>
              <a:xfrm>
                <a:off x="3619030" y="4264960"/>
                <a:ext cx="404278" cy="184666"/>
              </a:xfrm>
              <a:prstGeom prst="rect">
                <a:avLst/>
              </a:prstGeom>
              <a:noFill/>
            </p:spPr>
            <p:txBody>
              <a:bodyPr wrap="none" rtlCol="0">
                <a:spAutoFit/>
              </a:bodyPr>
              <a:lstStyle/>
              <a:p>
                <a:r>
                  <a:rPr lang="en-US" sz="600" dirty="0"/>
                  <a:t>To UPF</a:t>
                </a:r>
                <a:endParaRPr lang="en-US" dirty="0"/>
              </a:p>
            </p:txBody>
          </p:sp>
          <p:cxnSp>
            <p:nvCxnSpPr>
              <p:cNvPr id="58" name="Straight Connector 57">
                <a:extLst>
                  <a:ext uri="{FF2B5EF4-FFF2-40B4-BE49-F238E27FC236}">
                    <a16:creationId xmlns:a16="http://schemas.microsoft.com/office/drawing/2014/main" id="{A6722C4A-13CC-A6FD-2920-D02C3FD87764}"/>
                  </a:ext>
                </a:extLst>
              </p:cNvPr>
              <p:cNvCxnSpPr>
                <a:cxnSpLocks/>
              </p:cNvCxnSpPr>
              <p:nvPr/>
            </p:nvCxnSpPr>
            <p:spPr>
              <a:xfrm>
                <a:off x="2890371" y="4763738"/>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8B5AF36B-2AED-9CA7-97BC-3F1F064B8C09}"/>
                  </a:ext>
                </a:extLst>
              </p:cNvPr>
              <p:cNvSpPr txBox="1"/>
              <p:nvPr/>
            </p:nvSpPr>
            <p:spPr>
              <a:xfrm>
                <a:off x="5602817" y="4809067"/>
                <a:ext cx="184731" cy="369332"/>
              </a:xfrm>
              <a:prstGeom prst="rect">
                <a:avLst/>
              </a:prstGeom>
              <a:noFill/>
            </p:spPr>
            <p:txBody>
              <a:bodyPr wrap="none" rtlCol="0">
                <a:spAutoFit/>
              </a:bodyPr>
              <a:lstStyle/>
              <a:p>
                <a:endParaRPr lang="en-US" dirty="0"/>
              </a:p>
            </p:txBody>
          </p:sp>
          <p:sp>
            <p:nvSpPr>
              <p:cNvPr id="60" name="TextBox 59">
                <a:extLst>
                  <a:ext uri="{FF2B5EF4-FFF2-40B4-BE49-F238E27FC236}">
                    <a16:creationId xmlns:a16="http://schemas.microsoft.com/office/drawing/2014/main" id="{D144E5E6-9CC3-0055-A3F8-131A89453654}"/>
                  </a:ext>
                </a:extLst>
              </p:cNvPr>
              <p:cNvSpPr txBox="1"/>
              <p:nvPr/>
            </p:nvSpPr>
            <p:spPr>
              <a:xfrm>
                <a:off x="3887332" y="4776126"/>
                <a:ext cx="641522" cy="184666"/>
              </a:xfrm>
              <a:prstGeom prst="rect">
                <a:avLst/>
              </a:prstGeom>
              <a:noFill/>
            </p:spPr>
            <p:txBody>
              <a:bodyPr wrap="none" rtlCol="0">
                <a:spAutoFit/>
              </a:bodyPr>
              <a:lstStyle/>
              <a:p>
                <a:r>
                  <a:rPr lang="en-US" sz="600" dirty="0"/>
                  <a:t>Management </a:t>
                </a:r>
                <a:endParaRPr lang="en-US" dirty="0"/>
              </a:p>
            </p:txBody>
          </p:sp>
          <p:sp>
            <p:nvSpPr>
              <p:cNvPr id="61" name="Arrow: Bent-Up 60">
                <a:extLst>
                  <a:ext uri="{FF2B5EF4-FFF2-40B4-BE49-F238E27FC236}">
                    <a16:creationId xmlns:a16="http://schemas.microsoft.com/office/drawing/2014/main" id="{2A994EE7-C30B-3CBB-3E1D-B9228BEF54A6}"/>
                  </a:ext>
                </a:extLst>
              </p:cNvPr>
              <p:cNvSpPr/>
              <p:nvPr/>
            </p:nvSpPr>
            <p:spPr>
              <a:xfrm rot="5400000" flipV="1">
                <a:off x="3913528" y="4878585"/>
                <a:ext cx="184670" cy="445273"/>
              </a:xfrm>
              <a:prstGeom prst="bentUpArrow">
                <a:avLst>
                  <a:gd name="adj1" fmla="val 6087"/>
                  <a:gd name="adj2" fmla="val 15544"/>
                  <a:gd name="adj3" fmla="val 5000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477235DE-9D6A-0EF7-093A-C6FC3DABC8E4}"/>
                  </a:ext>
                </a:extLst>
              </p:cNvPr>
              <p:cNvSpPr txBox="1"/>
              <p:nvPr/>
            </p:nvSpPr>
            <p:spPr>
              <a:xfrm>
                <a:off x="2634391" y="4350923"/>
                <a:ext cx="263214" cy="184666"/>
              </a:xfrm>
              <a:prstGeom prst="rect">
                <a:avLst/>
              </a:prstGeom>
              <a:noFill/>
            </p:spPr>
            <p:txBody>
              <a:bodyPr wrap="none" rtlCol="0">
                <a:spAutoFit/>
              </a:bodyPr>
              <a:lstStyle/>
              <a:p>
                <a:r>
                  <a:rPr lang="en-US" sz="600" dirty="0"/>
                  <a:t>RT</a:t>
                </a:r>
                <a:endParaRPr lang="en-US" dirty="0"/>
              </a:p>
            </p:txBody>
          </p:sp>
        </p:grpSp>
        <p:sp>
          <p:nvSpPr>
            <p:cNvPr id="8" name="Rectangle: Rounded Corners 7">
              <a:extLst>
                <a:ext uri="{FF2B5EF4-FFF2-40B4-BE49-F238E27FC236}">
                  <a16:creationId xmlns:a16="http://schemas.microsoft.com/office/drawing/2014/main" id="{E265F5C9-3CF5-7DFB-1B05-3459E206BC9D}"/>
                </a:ext>
              </a:extLst>
            </p:cNvPr>
            <p:cNvSpPr/>
            <p:nvPr/>
          </p:nvSpPr>
          <p:spPr>
            <a:xfrm>
              <a:off x="2982825" y="4470096"/>
              <a:ext cx="1017685" cy="205323"/>
            </a:xfrm>
            <a:prstGeom prst="roundRect">
              <a:avLst/>
            </a:prstGeom>
          </p:spPr>
          <p:style>
            <a:lnRef idx="2">
              <a:schemeClr val="dk1"/>
            </a:lnRef>
            <a:fillRef idx="1">
              <a:schemeClr val="lt1"/>
            </a:fillRef>
            <a:effectRef idx="0">
              <a:schemeClr val="dk1"/>
            </a:effectRef>
            <a:fontRef idx="minor">
              <a:schemeClr val="dk1"/>
            </a:fontRef>
          </p:style>
          <p:txBody>
            <a:bodyPr vert="horz" rtlCol="0" anchor="ctr"/>
            <a:lstStyle/>
            <a:p>
              <a:pPr algn="ctr"/>
              <a:r>
                <a:rPr lang="en-US" sz="600" dirty="0"/>
                <a:t>Resource Broker</a:t>
              </a:r>
              <a:endParaRPr lang="en-US" sz="1050" dirty="0"/>
            </a:p>
          </p:txBody>
        </p:sp>
        <p:grpSp>
          <p:nvGrpSpPr>
            <p:cNvPr id="9" name="Group 8">
              <a:extLst>
                <a:ext uri="{FF2B5EF4-FFF2-40B4-BE49-F238E27FC236}">
                  <a16:creationId xmlns:a16="http://schemas.microsoft.com/office/drawing/2014/main" id="{D73DE711-C01B-D46E-1943-B75D0E7F0A6B}"/>
                </a:ext>
              </a:extLst>
            </p:cNvPr>
            <p:cNvGrpSpPr/>
            <p:nvPr/>
          </p:nvGrpSpPr>
          <p:grpSpPr>
            <a:xfrm>
              <a:off x="2694541" y="4276458"/>
              <a:ext cx="319344" cy="224330"/>
              <a:chOff x="2679394" y="4278366"/>
              <a:chExt cx="319344" cy="224330"/>
            </a:xfrm>
          </p:grpSpPr>
          <p:sp>
            <p:nvSpPr>
              <p:cNvPr id="28" name="Oval 27">
                <a:extLst>
                  <a:ext uri="{FF2B5EF4-FFF2-40B4-BE49-F238E27FC236}">
                    <a16:creationId xmlns:a16="http://schemas.microsoft.com/office/drawing/2014/main" id="{4D75CD05-D942-CE1F-E0E1-FCF32303D18F}"/>
                  </a:ext>
                </a:extLst>
              </p:cNvPr>
              <p:cNvSpPr/>
              <p:nvPr/>
            </p:nvSpPr>
            <p:spPr>
              <a:xfrm rot="5400000">
                <a:off x="2679394" y="4278366"/>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29" name="Oval 28">
                <a:extLst>
                  <a:ext uri="{FF2B5EF4-FFF2-40B4-BE49-F238E27FC236}">
                    <a16:creationId xmlns:a16="http://schemas.microsoft.com/office/drawing/2014/main" id="{BCA1F467-5C13-3102-1F31-3F571F26F777}"/>
                  </a:ext>
                </a:extLst>
              </p:cNvPr>
              <p:cNvSpPr/>
              <p:nvPr/>
            </p:nvSpPr>
            <p:spPr>
              <a:xfrm rot="5400000">
                <a:off x="2953019" y="4456977"/>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cxnSp>
            <p:nvCxnSpPr>
              <p:cNvPr id="30" name="Straight Connector 29">
                <a:extLst>
                  <a:ext uri="{FF2B5EF4-FFF2-40B4-BE49-F238E27FC236}">
                    <a16:creationId xmlns:a16="http://schemas.microsoft.com/office/drawing/2014/main" id="{B32D6D41-BD12-60F1-19EA-85F0532EE17F}"/>
                  </a:ext>
                </a:extLst>
              </p:cNvPr>
              <p:cNvCxnSpPr>
                <a:cxnSpLocks/>
                <a:stCxn id="29" idx="3"/>
                <a:endCxn id="28" idx="7"/>
              </p:cNvCxnSpPr>
              <p:nvPr/>
            </p:nvCxnSpPr>
            <p:spPr>
              <a:xfrm flipH="1" flipV="1">
                <a:off x="2718418" y="4317390"/>
                <a:ext cx="241296" cy="1462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Oval 9">
              <a:extLst>
                <a:ext uri="{FF2B5EF4-FFF2-40B4-BE49-F238E27FC236}">
                  <a16:creationId xmlns:a16="http://schemas.microsoft.com/office/drawing/2014/main" id="{C6081470-39F2-6D9C-B59F-A568A74BA4B7}"/>
                </a:ext>
              </a:extLst>
            </p:cNvPr>
            <p:cNvSpPr/>
            <p:nvPr/>
          </p:nvSpPr>
          <p:spPr>
            <a:xfrm>
              <a:off x="3072730" y="3893673"/>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11" name="Oval 10">
              <a:extLst>
                <a:ext uri="{FF2B5EF4-FFF2-40B4-BE49-F238E27FC236}">
                  <a16:creationId xmlns:a16="http://schemas.microsoft.com/office/drawing/2014/main" id="{61E3DB80-2503-27E5-4F1B-70F2E4FC3D54}"/>
                </a:ext>
              </a:extLst>
            </p:cNvPr>
            <p:cNvSpPr/>
            <p:nvPr/>
          </p:nvSpPr>
          <p:spPr>
            <a:xfrm>
              <a:off x="3073077" y="444154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12" name="Oval 11">
              <a:extLst>
                <a:ext uri="{FF2B5EF4-FFF2-40B4-BE49-F238E27FC236}">
                  <a16:creationId xmlns:a16="http://schemas.microsoft.com/office/drawing/2014/main" id="{4458CCAC-2178-11C5-72DB-BA736B9F1082}"/>
                </a:ext>
              </a:extLst>
            </p:cNvPr>
            <p:cNvSpPr/>
            <p:nvPr/>
          </p:nvSpPr>
          <p:spPr>
            <a:xfrm>
              <a:off x="3699106" y="389062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13" name="Oval 12">
              <a:extLst>
                <a:ext uri="{FF2B5EF4-FFF2-40B4-BE49-F238E27FC236}">
                  <a16:creationId xmlns:a16="http://schemas.microsoft.com/office/drawing/2014/main" id="{FCA9605A-41EB-1686-275C-E5392DFA0CE6}"/>
                </a:ext>
              </a:extLst>
            </p:cNvPr>
            <p:cNvSpPr/>
            <p:nvPr/>
          </p:nvSpPr>
          <p:spPr>
            <a:xfrm>
              <a:off x="3699453" y="4438497"/>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nvGrpSpPr>
            <p:cNvPr id="14" name="Group 13">
              <a:extLst>
                <a:ext uri="{FF2B5EF4-FFF2-40B4-BE49-F238E27FC236}">
                  <a16:creationId xmlns:a16="http://schemas.microsoft.com/office/drawing/2014/main" id="{8B902E36-EAEA-1D3B-676C-A27D53B589B3}"/>
                </a:ext>
              </a:extLst>
            </p:cNvPr>
            <p:cNvGrpSpPr/>
            <p:nvPr/>
          </p:nvGrpSpPr>
          <p:grpSpPr>
            <a:xfrm>
              <a:off x="3752193" y="4313195"/>
              <a:ext cx="133610" cy="150982"/>
              <a:chOff x="3112653" y="4313158"/>
              <a:chExt cx="133610" cy="150982"/>
            </a:xfrm>
          </p:grpSpPr>
          <p:sp>
            <p:nvSpPr>
              <p:cNvPr id="26" name="Arrow: Curved Left 25">
                <a:extLst>
                  <a:ext uri="{FF2B5EF4-FFF2-40B4-BE49-F238E27FC236}">
                    <a16:creationId xmlns:a16="http://schemas.microsoft.com/office/drawing/2014/main" id="{74D6E7C7-B42F-296C-DC1B-D3F21464CC70}"/>
                  </a:ext>
                </a:extLst>
              </p:cNvPr>
              <p:cNvSpPr/>
              <p:nvPr/>
            </p:nvSpPr>
            <p:spPr>
              <a:xfrm>
                <a:off x="3180636" y="4322266"/>
                <a:ext cx="65627" cy="141874"/>
              </a:xfrm>
              <a:prstGeom prst="curvedLef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endParaRPr>
              </a:p>
            </p:txBody>
          </p:sp>
          <p:sp>
            <p:nvSpPr>
              <p:cNvPr id="27" name="Arrow: Curved Left 26">
                <a:extLst>
                  <a:ext uri="{FF2B5EF4-FFF2-40B4-BE49-F238E27FC236}">
                    <a16:creationId xmlns:a16="http://schemas.microsoft.com/office/drawing/2014/main" id="{7F5FC5E4-B7B1-9FF1-728C-AB86CFD3B955}"/>
                  </a:ext>
                </a:extLst>
              </p:cNvPr>
              <p:cNvSpPr/>
              <p:nvPr/>
            </p:nvSpPr>
            <p:spPr>
              <a:xfrm flipH="1" flipV="1">
                <a:off x="3112653" y="4313158"/>
                <a:ext cx="66185" cy="141874"/>
              </a:xfrm>
              <a:prstGeom prst="curvedLef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endParaRPr>
              </a:p>
            </p:txBody>
          </p:sp>
        </p:grpSp>
        <p:sp>
          <p:nvSpPr>
            <p:cNvPr id="15" name="TextBox 14">
              <a:extLst>
                <a:ext uri="{FF2B5EF4-FFF2-40B4-BE49-F238E27FC236}">
                  <a16:creationId xmlns:a16="http://schemas.microsoft.com/office/drawing/2014/main" id="{8FBFE43A-95E4-28AB-F082-93E16ACC550E}"/>
                </a:ext>
              </a:extLst>
            </p:cNvPr>
            <p:cNvSpPr txBox="1"/>
            <p:nvPr/>
          </p:nvSpPr>
          <p:spPr>
            <a:xfrm>
              <a:off x="3372849" y="4293801"/>
              <a:ext cx="417102" cy="184666"/>
            </a:xfrm>
            <a:prstGeom prst="rect">
              <a:avLst/>
            </a:prstGeom>
            <a:noFill/>
          </p:spPr>
          <p:txBody>
            <a:bodyPr wrap="none" rtlCol="0">
              <a:spAutoFit/>
            </a:bodyPr>
            <a:lstStyle/>
            <a:p>
              <a:r>
                <a:rPr lang="en-US" sz="600" dirty="0"/>
                <a:t>Non-RT</a:t>
              </a:r>
              <a:endParaRPr lang="en-US" dirty="0"/>
            </a:p>
          </p:txBody>
        </p:sp>
        <p:sp>
          <p:nvSpPr>
            <p:cNvPr id="16" name="Oval 15">
              <a:extLst>
                <a:ext uri="{FF2B5EF4-FFF2-40B4-BE49-F238E27FC236}">
                  <a16:creationId xmlns:a16="http://schemas.microsoft.com/office/drawing/2014/main" id="{8031BD26-A917-51BC-91A6-C206399A7A60}"/>
                </a:ext>
              </a:extLst>
            </p:cNvPr>
            <p:cNvSpPr/>
            <p:nvPr/>
          </p:nvSpPr>
          <p:spPr>
            <a:xfrm rot="5400000">
              <a:off x="3122884" y="4653802"/>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17" name="Oval 16">
              <a:extLst>
                <a:ext uri="{FF2B5EF4-FFF2-40B4-BE49-F238E27FC236}">
                  <a16:creationId xmlns:a16="http://schemas.microsoft.com/office/drawing/2014/main" id="{B21C3ACE-47C2-BD32-0F70-8C2F85D4858D}"/>
                </a:ext>
              </a:extLst>
            </p:cNvPr>
            <p:cNvSpPr/>
            <p:nvPr/>
          </p:nvSpPr>
          <p:spPr>
            <a:xfrm rot="5400000">
              <a:off x="3122884" y="4880268"/>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cxnSp>
          <p:nvCxnSpPr>
            <p:cNvPr id="18" name="Straight Connector 17">
              <a:extLst>
                <a:ext uri="{FF2B5EF4-FFF2-40B4-BE49-F238E27FC236}">
                  <a16:creationId xmlns:a16="http://schemas.microsoft.com/office/drawing/2014/main" id="{12B325E1-59F4-1565-FDC6-CBF77909AB2A}"/>
                </a:ext>
              </a:extLst>
            </p:cNvPr>
            <p:cNvCxnSpPr>
              <a:cxnSpLocks/>
            </p:cNvCxnSpPr>
            <p:nvPr/>
          </p:nvCxnSpPr>
          <p:spPr>
            <a:xfrm>
              <a:off x="3744825" y="4689765"/>
              <a:ext cx="0" cy="190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84B432C3-4375-33B1-9896-47036562D6FB}"/>
                </a:ext>
              </a:extLst>
            </p:cNvPr>
            <p:cNvSpPr/>
            <p:nvPr/>
          </p:nvSpPr>
          <p:spPr>
            <a:xfrm rot="5400000">
              <a:off x="3720770" y="4652515"/>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20" name="Oval 19">
              <a:extLst>
                <a:ext uri="{FF2B5EF4-FFF2-40B4-BE49-F238E27FC236}">
                  <a16:creationId xmlns:a16="http://schemas.microsoft.com/office/drawing/2014/main" id="{1D2502B0-148B-B53C-B25D-B6C2FF0E020C}"/>
                </a:ext>
              </a:extLst>
            </p:cNvPr>
            <p:cNvSpPr/>
            <p:nvPr/>
          </p:nvSpPr>
          <p:spPr>
            <a:xfrm rot="5400000">
              <a:off x="3720770" y="4861054"/>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21" name="Oval 20">
              <a:extLst>
                <a:ext uri="{FF2B5EF4-FFF2-40B4-BE49-F238E27FC236}">
                  <a16:creationId xmlns:a16="http://schemas.microsoft.com/office/drawing/2014/main" id="{68431A12-F0F0-CB63-4DD4-137CA5624853}"/>
                </a:ext>
              </a:extLst>
            </p:cNvPr>
            <p:cNvSpPr/>
            <p:nvPr/>
          </p:nvSpPr>
          <p:spPr>
            <a:xfrm>
              <a:off x="3697910" y="4277172"/>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sp>
          <p:nvSpPr>
            <p:cNvPr id="22" name="Oval 21">
              <a:extLst>
                <a:ext uri="{FF2B5EF4-FFF2-40B4-BE49-F238E27FC236}">
                  <a16:creationId xmlns:a16="http://schemas.microsoft.com/office/drawing/2014/main" id="{793089AD-181E-8B02-BD5D-51F13D88A60F}"/>
                </a:ext>
              </a:extLst>
            </p:cNvPr>
            <p:cNvSpPr/>
            <p:nvPr/>
          </p:nvSpPr>
          <p:spPr>
            <a:xfrm>
              <a:off x="3070618" y="4279754"/>
              <a:ext cx="45719"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200"/>
            </a:p>
          </p:txBody>
        </p:sp>
        <p:grpSp>
          <p:nvGrpSpPr>
            <p:cNvPr id="23" name="Group 22">
              <a:extLst>
                <a:ext uri="{FF2B5EF4-FFF2-40B4-BE49-F238E27FC236}">
                  <a16:creationId xmlns:a16="http://schemas.microsoft.com/office/drawing/2014/main" id="{8E60BE93-18C8-D02A-46C1-1FC8412643C4}"/>
                </a:ext>
              </a:extLst>
            </p:cNvPr>
            <p:cNvGrpSpPr/>
            <p:nvPr/>
          </p:nvGrpSpPr>
          <p:grpSpPr>
            <a:xfrm>
              <a:off x="3117458" y="4319114"/>
              <a:ext cx="133610" cy="150982"/>
              <a:chOff x="3112653" y="4313158"/>
              <a:chExt cx="133610" cy="150982"/>
            </a:xfrm>
          </p:grpSpPr>
          <p:sp>
            <p:nvSpPr>
              <p:cNvPr id="24" name="Arrow: Curved Left 23">
                <a:extLst>
                  <a:ext uri="{FF2B5EF4-FFF2-40B4-BE49-F238E27FC236}">
                    <a16:creationId xmlns:a16="http://schemas.microsoft.com/office/drawing/2014/main" id="{CCEB5176-166C-2B10-BEEE-C431196EE9F0}"/>
                  </a:ext>
                </a:extLst>
              </p:cNvPr>
              <p:cNvSpPr/>
              <p:nvPr/>
            </p:nvSpPr>
            <p:spPr>
              <a:xfrm>
                <a:off x="3180636" y="4322266"/>
                <a:ext cx="65627" cy="141874"/>
              </a:xfrm>
              <a:prstGeom prst="curvedLef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endParaRPr>
              </a:p>
            </p:txBody>
          </p:sp>
          <p:sp>
            <p:nvSpPr>
              <p:cNvPr id="25" name="Arrow: Curved Left 24">
                <a:extLst>
                  <a:ext uri="{FF2B5EF4-FFF2-40B4-BE49-F238E27FC236}">
                    <a16:creationId xmlns:a16="http://schemas.microsoft.com/office/drawing/2014/main" id="{E741AC54-63E3-BCE5-5F3B-1DBD5EE193A9}"/>
                  </a:ext>
                </a:extLst>
              </p:cNvPr>
              <p:cNvSpPr/>
              <p:nvPr/>
            </p:nvSpPr>
            <p:spPr>
              <a:xfrm flipH="1" flipV="1">
                <a:off x="3112653" y="4313158"/>
                <a:ext cx="66185" cy="141874"/>
              </a:xfrm>
              <a:prstGeom prst="curvedLef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endParaRPr>
              </a:p>
            </p:txBody>
          </p:sp>
        </p:grpSp>
      </p:grpSp>
      <p:sp>
        <p:nvSpPr>
          <p:cNvPr id="109" name="TextBox 108">
            <a:extLst>
              <a:ext uri="{FF2B5EF4-FFF2-40B4-BE49-F238E27FC236}">
                <a16:creationId xmlns:a16="http://schemas.microsoft.com/office/drawing/2014/main" id="{1D75B682-731A-40D9-700B-768E91747C9F}"/>
              </a:ext>
            </a:extLst>
          </p:cNvPr>
          <p:cNvSpPr txBox="1"/>
          <p:nvPr/>
        </p:nvSpPr>
        <p:spPr>
          <a:xfrm>
            <a:off x="180312" y="3889825"/>
            <a:ext cx="5775441" cy="1477328"/>
          </a:xfrm>
          <a:prstGeom prst="rect">
            <a:avLst/>
          </a:prstGeom>
          <a:noFill/>
        </p:spPr>
        <p:txBody>
          <a:bodyPr wrap="square">
            <a:spAutoFit/>
          </a:bodyPr>
          <a:lstStyle/>
          <a:p>
            <a:r>
              <a:rPr lang="en-US" dirty="0">
                <a:latin typeface="Calibri" panose="020F0502020204030204" pitchFamily="34" charset="0"/>
                <a:cs typeface="Calibri" panose="020F0502020204030204" pitchFamily="34" charset="0"/>
              </a:rPr>
              <a:t>Which part of the RAN to be considered for SB migration will depend on performance requirements of each network function (e.g., the very stringent requirements for fronthaul traffic could make this approach unfeasible for the DU-RU interaction)</a:t>
            </a:r>
          </a:p>
        </p:txBody>
      </p:sp>
    </p:spTree>
    <p:extLst>
      <p:ext uri="{BB962C8B-B14F-4D97-AF65-F5344CB8AC3E}">
        <p14:creationId xmlns:p14="http://schemas.microsoft.com/office/powerpoint/2010/main" val="246430348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6B7CA-E4D5-FA3E-4428-80C2D5005CAE}"/>
              </a:ext>
            </a:extLst>
          </p:cNvPr>
          <p:cNvSpPr>
            <a:spLocks noGrp="1"/>
          </p:cNvSpPr>
          <p:nvPr>
            <p:ph type="title"/>
          </p:nvPr>
        </p:nvSpPr>
        <p:spPr/>
        <p:txBody>
          <a:bodyPr/>
          <a:lstStyle/>
          <a:p>
            <a:r>
              <a:rPr lang="en-US" sz="3600" dirty="0"/>
              <a:t>Advantages for the GSBA-based RAN operation</a:t>
            </a:r>
          </a:p>
        </p:txBody>
      </p:sp>
      <p:sp>
        <p:nvSpPr>
          <p:cNvPr id="3" name="Content Placeholder 2">
            <a:extLst>
              <a:ext uri="{FF2B5EF4-FFF2-40B4-BE49-F238E27FC236}">
                <a16:creationId xmlns:a16="http://schemas.microsoft.com/office/drawing/2014/main" id="{6A195A14-28E9-D4A1-AF19-46342DB38E83}"/>
              </a:ext>
            </a:extLst>
          </p:cNvPr>
          <p:cNvSpPr>
            <a:spLocks noGrp="1"/>
          </p:cNvSpPr>
          <p:nvPr>
            <p:ph idx="1"/>
          </p:nvPr>
        </p:nvSpPr>
        <p:spPr/>
        <p:txBody>
          <a:bodyPr>
            <a:normAutofit fontScale="92500" lnSpcReduction="20000"/>
          </a:bodyPr>
          <a:lstStyle/>
          <a:p>
            <a:r>
              <a:rPr lang="en-US" dirty="0"/>
              <a:t>Introducing SBA into the RAN brings several benefits to network operations and management. </a:t>
            </a:r>
          </a:p>
          <a:p>
            <a:pPr lvl="1"/>
            <a:r>
              <a:rPr lang="en-US" sz="1800" b="1" dirty="0"/>
              <a:t>Improved Scalability</a:t>
            </a:r>
            <a:r>
              <a:rPr lang="en-US" sz="1800" dirty="0"/>
              <a:t>: Service-based architectures (SBA) decouple network functions into modular services, allowing networks to scale dynamically based on demand. This flexibility is essential for handling traffic spikes or expanding capacity without significant hardware investments.</a:t>
            </a:r>
          </a:p>
          <a:p>
            <a:pPr lvl="1"/>
            <a:r>
              <a:rPr lang="en-US" sz="1800" b="1" dirty="0"/>
              <a:t>Enhanced Flexibility and Modularity: </a:t>
            </a:r>
            <a:r>
              <a:rPr lang="en-US" sz="1800" dirty="0"/>
              <a:t>The modular design of SBA enables independent development, deployment, and management of network functions. This approach supports agile updates and innovation without disrupting the entire network (e.g., SBA could simplify the possibility of introducing new AI/ML algorithms and related services for their lifecycle).</a:t>
            </a:r>
          </a:p>
          <a:p>
            <a:pPr lvl="1"/>
            <a:r>
              <a:rPr lang="en-US" sz="1800" b="1" dirty="0"/>
              <a:t>Improved Automation and Orchestration</a:t>
            </a:r>
            <a:r>
              <a:rPr lang="en-US" sz="1800" dirty="0"/>
              <a:t>: SBA supports advanced automation tools and orchestration frameworks. By using programmable interfaces and machine-readable APIs, networks can automate tasks like resource allocation, fault detection, and recovery.</a:t>
            </a:r>
          </a:p>
          <a:p>
            <a:pPr lvl="1"/>
            <a:r>
              <a:rPr lang="en-US" sz="1800" b="1" dirty="0"/>
              <a:t>Better Resource Management</a:t>
            </a:r>
            <a:r>
              <a:rPr lang="en-US" sz="1800" dirty="0"/>
              <a:t>: Fine-grained control over individual services enables better monitoring and allocation of resources.</a:t>
            </a:r>
          </a:p>
          <a:p>
            <a:pPr lvl="1"/>
            <a:r>
              <a:rPr lang="en-US" sz="1800" b="1" dirty="0"/>
              <a:t>Resilience and Reliability</a:t>
            </a:r>
            <a:r>
              <a:rPr lang="en-US" sz="1800" dirty="0"/>
              <a:t>: SBA supports fault-tolerant designs where failures in one service do not cascade across the network. This architecture improves the overall reliability and uptime of the network.</a:t>
            </a:r>
          </a:p>
          <a:p>
            <a:pPr lvl="1"/>
            <a:r>
              <a:rPr lang="en-US" sz="1800" b="1" dirty="0"/>
              <a:t>Future-Proofing</a:t>
            </a:r>
            <a:r>
              <a:rPr lang="en-US" sz="1800" dirty="0"/>
              <a:t>: With its modular and API-driven approach, SBA is well-suited to adapt to evolving standards, protocols, and technologies, ensuring long-term relevance and reduced need for overhauls</a:t>
            </a:r>
          </a:p>
          <a:p>
            <a:endParaRPr lang="en-US" dirty="0"/>
          </a:p>
        </p:txBody>
      </p:sp>
    </p:spTree>
    <p:extLst>
      <p:ext uri="{BB962C8B-B14F-4D97-AF65-F5344CB8AC3E}">
        <p14:creationId xmlns:p14="http://schemas.microsoft.com/office/powerpoint/2010/main" val="408306333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ACA4D-E79D-1A7C-5BBF-15BB1479CFE9}"/>
              </a:ext>
            </a:extLst>
          </p:cNvPr>
          <p:cNvSpPr>
            <a:spLocks noGrp="1"/>
          </p:cNvSpPr>
          <p:nvPr>
            <p:ph type="title"/>
          </p:nvPr>
        </p:nvSpPr>
        <p:spPr>
          <a:xfrm>
            <a:off x="838200" y="365125"/>
            <a:ext cx="8752489" cy="1325563"/>
          </a:xfrm>
        </p:spPr>
        <p:txBody>
          <a:bodyPr/>
          <a:lstStyle/>
          <a:p>
            <a:r>
              <a:rPr lang="en-US" sz="3600" dirty="0">
                <a:ea typeface="+mn-lt"/>
                <a:cs typeface="+mn-lt"/>
              </a:rPr>
              <a:t>SBA use case: Interoperable Machine Learning Models Improving RAN Energy Efficiency</a:t>
            </a:r>
            <a:endParaRPr lang="en-US" sz="3600" dirty="0"/>
          </a:p>
        </p:txBody>
      </p:sp>
      <p:sp>
        <p:nvSpPr>
          <p:cNvPr id="3" name="Content Placeholder 2">
            <a:extLst>
              <a:ext uri="{FF2B5EF4-FFF2-40B4-BE49-F238E27FC236}">
                <a16:creationId xmlns:a16="http://schemas.microsoft.com/office/drawing/2014/main" id="{018C6000-45A7-D18E-C1F6-5A941CFD5ABF}"/>
              </a:ext>
            </a:extLst>
          </p:cNvPr>
          <p:cNvSpPr>
            <a:spLocks noGrp="1"/>
          </p:cNvSpPr>
          <p:nvPr>
            <p:ph idx="1"/>
          </p:nvPr>
        </p:nvSpPr>
        <p:spPr>
          <a:xfrm>
            <a:off x="838200" y="1825625"/>
            <a:ext cx="6056586" cy="4351338"/>
          </a:xfrm>
        </p:spPr>
        <p:txBody>
          <a:bodyPr>
            <a:normAutofit lnSpcReduction="10000"/>
          </a:bodyPr>
          <a:lstStyle/>
          <a:p>
            <a:pPr marL="0" indent="0">
              <a:buNone/>
            </a:pPr>
            <a:r>
              <a:rPr lang="en-US" dirty="0"/>
              <a:t>This use case will leverage the GSBA for AI models and services lifecycle management enabling faster and more reliable Network Intelligence to manage 6G network operations effectively.</a:t>
            </a:r>
          </a:p>
          <a:p>
            <a:pPr lvl="1"/>
            <a:r>
              <a:rPr lang="en-US" dirty="0"/>
              <a:t>It offers highly accurate and optimized ML models and network NI solutions for energy saving. </a:t>
            </a:r>
          </a:p>
          <a:p>
            <a:pPr lvl="1"/>
            <a:r>
              <a:rPr lang="en-US" dirty="0"/>
              <a:t>It will strategically leverage the conflict resolution mechanisms, KPMs and data exposed by the GSBA to provide in real-time energy management policies.</a:t>
            </a:r>
          </a:p>
          <a:p>
            <a:endParaRPr lang="en-US" dirty="0"/>
          </a:p>
        </p:txBody>
      </p:sp>
      <p:pic>
        <p:nvPicPr>
          <p:cNvPr id="71" name="Picture 70">
            <a:extLst>
              <a:ext uri="{FF2B5EF4-FFF2-40B4-BE49-F238E27FC236}">
                <a16:creationId xmlns:a16="http://schemas.microsoft.com/office/drawing/2014/main" id="{FBD528D6-0731-3F75-6BB3-99917EEAF403}"/>
              </a:ext>
            </a:extLst>
          </p:cNvPr>
          <p:cNvPicPr>
            <a:picLocks noChangeAspect="1"/>
          </p:cNvPicPr>
          <p:nvPr/>
        </p:nvPicPr>
        <p:blipFill>
          <a:blip r:embed="rId2"/>
          <a:stretch>
            <a:fillRect/>
          </a:stretch>
        </p:blipFill>
        <p:spPr>
          <a:xfrm>
            <a:off x="6894786" y="1825625"/>
            <a:ext cx="5151566" cy="4590686"/>
          </a:xfrm>
          <a:prstGeom prst="rect">
            <a:avLst/>
          </a:prstGeom>
        </p:spPr>
      </p:pic>
    </p:spTree>
    <p:extLst>
      <p:ext uri="{BB962C8B-B14F-4D97-AF65-F5344CB8AC3E}">
        <p14:creationId xmlns:p14="http://schemas.microsoft.com/office/powerpoint/2010/main" val="266562516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E249B-11F9-8B48-B91C-C0733BA1D38A}"/>
              </a:ext>
            </a:extLst>
          </p:cNvPr>
          <p:cNvSpPr>
            <a:spLocks noGrp="1"/>
          </p:cNvSpPr>
          <p:nvPr>
            <p:ph type="title"/>
          </p:nvPr>
        </p:nvSpPr>
        <p:spPr/>
        <p:txBody>
          <a:bodyPr/>
          <a:lstStyle/>
          <a:p>
            <a:r>
              <a:rPr lang="en-US" dirty="0"/>
              <a:t>Compute Continuum Layer</a:t>
            </a:r>
          </a:p>
        </p:txBody>
      </p:sp>
      <p:sp>
        <p:nvSpPr>
          <p:cNvPr id="3" name="Content Placeholder 2">
            <a:extLst>
              <a:ext uri="{FF2B5EF4-FFF2-40B4-BE49-F238E27FC236}">
                <a16:creationId xmlns:a16="http://schemas.microsoft.com/office/drawing/2014/main" id="{02A83B59-172F-0B12-61CF-A962FC6111BF}"/>
              </a:ext>
            </a:extLst>
          </p:cNvPr>
          <p:cNvSpPr>
            <a:spLocks noGrp="1"/>
          </p:cNvSpPr>
          <p:nvPr>
            <p:ph idx="1"/>
          </p:nvPr>
        </p:nvSpPr>
        <p:spPr>
          <a:xfrm>
            <a:off x="838200" y="1825625"/>
            <a:ext cx="5004732" cy="4351338"/>
          </a:xfrm>
        </p:spPr>
        <p:txBody>
          <a:bodyPr>
            <a:normAutofit fontScale="62500" lnSpcReduction="20000"/>
          </a:bodyPr>
          <a:lstStyle/>
          <a:p>
            <a:r>
              <a:rPr lang="en-US" dirty="0"/>
              <a:t>The Compute Continuum Layer (CCL)</a:t>
            </a:r>
          </a:p>
          <a:p>
            <a:pPr lvl="1"/>
            <a:r>
              <a:rPr lang="en-US" dirty="0"/>
              <a:t>CCL Broker: Abstractions of </a:t>
            </a:r>
            <a:r>
              <a:rPr lang="en-US" dirty="0" err="1"/>
              <a:t>heterog</a:t>
            </a:r>
            <a:r>
              <a:rPr lang="en-US" dirty="0"/>
              <a:t>. computing resources</a:t>
            </a:r>
          </a:p>
          <a:p>
            <a:pPr lvl="1"/>
            <a:r>
              <a:rPr lang="en-US" dirty="0"/>
              <a:t>CCL ctrl: Compute-aware NF-control &amp; management</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Real-time CCL-x interfaces</a:t>
            </a:r>
          </a:p>
          <a:p>
            <a:pPr lvl="1"/>
            <a:r>
              <a:rPr lang="en-US" dirty="0"/>
              <a:t>Sub-</a:t>
            </a:r>
            <a:r>
              <a:rPr lang="en-US" dirty="0" err="1"/>
              <a:t>ms</a:t>
            </a:r>
            <a:r>
              <a:rPr lang="en-US" dirty="0"/>
              <a:t> latency is expected</a:t>
            </a:r>
          </a:p>
          <a:p>
            <a:r>
              <a:rPr lang="en-US" dirty="0"/>
              <a:t>Compute awareness is required in NF control </a:t>
            </a:r>
          </a:p>
          <a:p>
            <a:pPr lvl="1"/>
            <a:r>
              <a:rPr lang="en-US" dirty="0"/>
              <a:t>To avoid saturation of computing resources </a:t>
            </a:r>
          </a:p>
          <a:p>
            <a:pPr lvl="1"/>
            <a:r>
              <a:rPr lang="en-US" dirty="0"/>
              <a:t>To provide compute latency guarantees</a:t>
            </a:r>
          </a:p>
          <a:p>
            <a:endParaRPr lang="en-US" dirty="0"/>
          </a:p>
        </p:txBody>
      </p:sp>
      <p:grpSp>
        <p:nvGrpSpPr>
          <p:cNvPr id="4" name="Group 3">
            <a:extLst>
              <a:ext uri="{FF2B5EF4-FFF2-40B4-BE49-F238E27FC236}">
                <a16:creationId xmlns:a16="http://schemas.microsoft.com/office/drawing/2014/main" id="{C03D626D-6CF9-9910-2751-3A1E6AEC2D92}"/>
              </a:ext>
            </a:extLst>
          </p:cNvPr>
          <p:cNvGrpSpPr/>
          <p:nvPr/>
        </p:nvGrpSpPr>
        <p:grpSpPr>
          <a:xfrm>
            <a:off x="7141347" y="2338313"/>
            <a:ext cx="4489438" cy="3325962"/>
            <a:chOff x="2741322" y="1322065"/>
            <a:chExt cx="4489438" cy="3325962"/>
          </a:xfrm>
        </p:grpSpPr>
        <p:sp>
          <p:nvSpPr>
            <p:cNvPr id="5" name="Rectangle 4">
              <a:extLst>
                <a:ext uri="{FF2B5EF4-FFF2-40B4-BE49-F238E27FC236}">
                  <a16:creationId xmlns:a16="http://schemas.microsoft.com/office/drawing/2014/main" id="{01A0F509-A228-2F6B-54D6-863169D73E99}"/>
                </a:ext>
              </a:extLst>
            </p:cNvPr>
            <p:cNvSpPr/>
            <p:nvPr/>
          </p:nvSpPr>
          <p:spPr>
            <a:xfrm>
              <a:off x="3986440" y="1645267"/>
              <a:ext cx="179640" cy="179640"/>
            </a:xfrm>
            <a:prstGeom prst="rect">
              <a:avLst/>
            </a:prstGeom>
            <a:solidFill>
              <a:srgbClr val="C5000B"/>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1" strike="noStrike" spc="-1">
                <a:solidFill>
                  <a:srgbClr val="FFFFFF"/>
                </a:solidFill>
                <a:latin typeface="Calibri"/>
                <a:ea typeface="DejaVu Sans"/>
              </a:endParaRPr>
            </a:p>
          </p:txBody>
        </p:sp>
        <p:sp>
          <p:nvSpPr>
            <p:cNvPr id="6" name="Rectangle 5">
              <a:extLst>
                <a:ext uri="{FF2B5EF4-FFF2-40B4-BE49-F238E27FC236}">
                  <a16:creationId xmlns:a16="http://schemas.microsoft.com/office/drawing/2014/main" id="{6F148501-AF50-D732-4479-125B12FB4689}"/>
                </a:ext>
              </a:extLst>
            </p:cNvPr>
            <p:cNvSpPr/>
            <p:nvPr/>
          </p:nvSpPr>
          <p:spPr>
            <a:xfrm>
              <a:off x="3415120" y="2920387"/>
              <a:ext cx="3779640" cy="1043640"/>
            </a:xfrm>
            <a:prstGeom prst="rect">
              <a:avLst/>
            </a:prstGeom>
            <a:solidFill>
              <a:srgbClr val="DBDBDB"/>
            </a:solidFill>
            <a:ln w="19080">
              <a:solidFill>
                <a:srgbClr val="000000"/>
              </a:solidFill>
              <a:prstDash val="lgDash"/>
              <a:round/>
            </a:ln>
          </p:spPr>
          <p:style>
            <a:lnRef idx="0">
              <a:scrgbClr r="0" g="0" b="0"/>
            </a:lnRef>
            <a:fillRef idx="0">
              <a:scrgbClr r="0" g="0" b="0"/>
            </a:fillRef>
            <a:effectRef idx="0">
              <a:scrgbClr r="0" g="0" b="0"/>
            </a:effectRef>
            <a:fontRef idx="minor"/>
          </p:style>
          <p:txBody>
            <a:bodyPr lIns="99360" tIns="54360" rIns="99360" bIns="54360" anchor="ctr">
              <a:noAutofit/>
            </a:bodyPr>
            <a:lstStyle/>
            <a:p>
              <a:pPr>
                <a:lnSpc>
                  <a:spcPct val="100000"/>
                </a:lnSpc>
              </a:pPr>
              <a:endParaRPr lang="en-US" sz="1800" b="0" strike="noStrike" spc="-1">
                <a:solidFill>
                  <a:srgbClr val="000000"/>
                </a:solidFill>
                <a:latin typeface="Arial"/>
                <a:ea typeface="DejaVu Sans"/>
              </a:endParaRPr>
            </a:p>
          </p:txBody>
        </p:sp>
        <p:sp>
          <p:nvSpPr>
            <p:cNvPr id="7" name="Straight Arrow Connector 47_ 4">
              <a:extLst>
                <a:ext uri="{FF2B5EF4-FFF2-40B4-BE49-F238E27FC236}">
                  <a16:creationId xmlns:a16="http://schemas.microsoft.com/office/drawing/2014/main" id="{23F64D4B-44C9-C0FF-ED8A-A5AB2C84866A}"/>
                </a:ext>
              </a:extLst>
            </p:cNvPr>
            <p:cNvSpPr/>
            <p:nvPr/>
          </p:nvSpPr>
          <p:spPr>
            <a:xfrm rot="21577800" flipH="1">
              <a:off x="6026560" y="2848747"/>
              <a:ext cx="7560" cy="593640"/>
            </a:xfrm>
            <a:prstGeom prst="straightConnector1">
              <a:avLst/>
            </a:prstGeom>
            <a:noFill/>
            <a:ln w="6480">
              <a:solidFill>
                <a:srgbClr val="000000"/>
              </a:solidFill>
              <a:miter/>
              <a:tail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strike="noStrike" spc="-1">
                <a:solidFill>
                  <a:srgbClr val="000000"/>
                </a:solidFill>
                <a:latin typeface="Arial"/>
                <a:ea typeface="DejaVu Sans"/>
              </a:endParaRPr>
            </a:p>
          </p:txBody>
        </p:sp>
        <p:sp>
          <p:nvSpPr>
            <p:cNvPr id="8" name="Straight Arrow Connector 48_ 5">
              <a:extLst>
                <a:ext uri="{FF2B5EF4-FFF2-40B4-BE49-F238E27FC236}">
                  <a16:creationId xmlns:a16="http://schemas.microsoft.com/office/drawing/2014/main" id="{388DEAA3-D7B2-3519-CDD4-69AE80D2ACAD}"/>
                </a:ext>
              </a:extLst>
            </p:cNvPr>
            <p:cNvSpPr/>
            <p:nvPr/>
          </p:nvSpPr>
          <p:spPr>
            <a:xfrm>
              <a:off x="6697240" y="2812747"/>
              <a:ext cx="360" cy="629640"/>
            </a:xfrm>
            <a:prstGeom prst="straightConnector1">
              <a:avLst/>
            </a:prstGeom>
            <a:noFill/>
            <a:ln w="6480">
              <a:solidFill>
                <a:srgbClr val="000000"/>
              </a:solidFill>
              <a:miter/>
              <a:head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strike="noStrike" spc="-1">
                <a:solidFill>
                  <a:srgbClr val="000000"/>
                </a:solidFill>
                <a:latin typeface="Arial"/>
                <a:ea typeface="DejaVu Sans"/>
              </a:endParaRPr>
            </a:p>
          </p:txBody>
        </p:sp>
        <p:sp>
          <p:nvSpPr>
            <p:cNvPr id="9" name="Straight Arrow Connector 47_ 5">
              <a:extLst>
                <a:ext uri="{FF2B5EF4-FFF2-40B4-BE49-F238E27FC236}">
                  <a16:creationId xmlns:a16="http://schemas.microsoft.com/office/drawing/2014/main" id="{0328D975-C8F3-D474-120E-F34CC81D4FF7}"/>
                </a:ext>
              </a:extLst>
            </p:cNvPr>
            <p:cNvSpPr/>
            <p:nvPr/>
          </p:nvSpPr>
          <p:spPr>
            <a:xfrm rot="22200">
              <a:off x="3880600" y="2848027"/>
              <a:ext cx="1800" cy="594000"/>
            </a:xfrm>
            <a:prstGeom prst="straightConnector1">
              <a:avLst/>
            </a:prstGeom>
            <a:noFill/>
            <a:ln w="6480">
              <a:solidFill>
                <a:srgbClr val="000000"/>
              </a:solidFill>
              <a:miter/>
              <a:tail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strike="noStrike" spc="-1">
                <a:solidFill>
                  <a:srgbClr val="000000"/>
                </a:solidFill>
                <a:latin typeface="Arial"/>
                <a:ea typeface="DejaVu Sans"/>
              </a:endParaRPr>
            </a:p>
          </p:txBody>
        </p:sp>
        <p:sp>
          <p:nvSpPr>
            <p:cNvPr id="10" name="Rectangle 5_ 3">
              <a:extLst>
                <a:ext uri="{FF2B5EF4-FFF2-40B4-BE49-F238E27FC236}">
                  <a16:creationId xmlns:a16="http://schemas.microsoft.com/office/drawing/2014/main" id="{E58E8299-B9DC-6E74-5360-9A3DB8C4A9C2}"/>
                </a:ext>
              </a:extLst>
            </p:cNvPr>
            <p:cNvSpPr/>
            <p:nvPr/>
          </p:nvSpPr>
          <p:spPr>
            <a:xfrm>
              <a:off x="3629680" y="3823267"/>
              <a:ext cx="1158840" cy="264240"/>
            </a:xfrm>
            <a:prstGeom prst="rect">
              <a:avLst/>
            </a:prstGeom>
            <a:solidFill>
              <a:srgbClr val="FFFFFF"/>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400" b="0" strike="noStrike" spc="-1">
                  <a:solidFill>
                    <a:srgbClr val="000000"/>
                  </a:solidFill>
                  <a:latin typeface="Calibri"/>
                  <a:ea typeface="DejaVu Sans"/>
                </a:rPr>
                <a:t>Library|Driver</a:t>
              </a:r>
              <a:endParaRPr lang="en-US" sz="1400" b="0" strike="noStrike" spc="-1">
                <a:solidFill>
                  <a:srgbClr val="000000"/>
                </a:solidFill>
                <a:latin typeface="Arial"/>
              </a:endParaRPr>
            </a:p>
          </p:txBody>
        </p:sp>
        <p:sp>
          <p:nvSpPr>
            <p:cNvPr id="11" name="Rectangle 8_ 11">
              <a:extLst>
                <a:ext uri="{FF2B5EF4-FFF2-40B4-BE49-F238E27FC236}">
                  <a16:creationId xmlns:a16="http://schemas.microsoft.com/office/drawing/2014/main" id="{265543FC-F8D3-A321-3FF6-CAA1F5F84B3B}"/>
                </a:ext>
              </a:extLst>
            </p:cNvPr>
            <p:cNvSpPr/>
            <p:nvPr/>
          </p:nvSpPr>
          <p:spPr>
            <a:xfrm>
              <a:off x="3751000" y="3442747"/>
              <a:ext cx="918720" cy="187200"/>
            </a:xfrm>
            <a:prstGeom prst="rect">
              <a:avLst/>
            </a:prstGeom>
            <a:noFill/>
            <a:ln w="1260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GB" sz="1100" b="0" strike="noStrike" spc="-1" dirty="0">
                  <a:solidFill>
                    <a:srgbClr val="000000"/>
                  </a:solidFill>
                  <a:latin typeface="Calibri"/>
                  <a:ea typeface="DejaVu Sans"/>
                </a:rPr>
                <a:t>LPU 1</a:t>
              </a:r>
              <a:endParaRPr lang="en-US" sz="1100" b="0" strike="noStrike" spc="-1" dirty="0">
                <a:solidFill>
                  <a:srgbClr val="000000"/>
                </a:solidFill>
                <a:latin typeface="Arial"/>
              </a:endParaRPr>
            </a:p>
          </p:txBody>
        </p:sp>
        <p:sp>
          <p:nvSpPr>
            <p:cNvPr id="12" name="Rectangle 10_ 3">
              <a:extLst>
                <a:ext uri="{FF2B5EF4-FFF2-40B4-BE49-F238E27FC236}">
                  <a16:creationId xmlns:a16="http://schemas.microsoft.com/office/drawing/2014/main" id="{2D764070-64C4-BD5C-41C3-00E73DDFACF1}"/>
                </a:ext>
              </a:extLst>
            </p:cNvPr>
            <p:cNvSpPr/>
            <p:nvPr/>
          </p:nvSpPr>
          <p:spPr>
            <a:xfrm>
              <a:off x="3620320" y="318426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request</a:t>
              </a:r>
              <a:endParaRPr lang="en-US" sz="1000" b="0" strike="noStrike" spc="-1">
                <a:solidFill>
                  <a:srgbClr val="FFFFFF"/>
                </a:solidFill>
                <a:latin typeface="Arial"/>
              </a:endParaRPr>
            </a:p>
          </p:txBody>
        </p:sp>
        <p:sp>
          <p:nvSpPr>
            <p:cNvPr id="13" name="Rectangle 11_ 3">
              <a:extLst>
                <a:ext uri="{FF2B5EF4-FFF2-40B4-BE49-F238E27FC236}">
                  <a16:creationId xmlns:a16="http://schemas.microsoft.com/office/drawing/2014/main" id="{C1913380-7B38-62D5-0C9C-5C371C442492}"/>
                </a:ext>
              </a:extLst>
            </p:cNvPr>
            <p:cNvSpPr/>
            <p:nvPr/>
          </p:nvSpPr>
          <p:spPr>
            <a:xfrm>
              <a:off x="3622120" y="298050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request</a:t>
              </a:r>
              <a:endParaRPr lang="en-US" sz="1000" b="0" strike="noStrike" spc="-1">
                <a:solidFill>
                  <a:srgbClr val="FFFFFF"/>
                </a:solidFill>
                <a:latin typeface="Arial"/>
              </a:endParaRPr>
            </a:p>
          </p:txBody>
        </p:sp>
        <p:sp>
          <p:nvSpPr>
            <p:cNvPr id="14" name="Elbow Connector 27_ 3">
              <a:extLst>
                <a:ext uri="{FF2B5EF4-FFF2-40B4-BE49-F238E27FC236}">
                  <a16:creationId xmlns:a16="http://schemas.microsoft.com/office/drawing/2014/main" id="{9A1DB328-6F60-2999-0DD7-A5ABCE77ABAE}"/>
                </a:ext>
              </a:extLst>
            </p:cNvPr>
            <p:cNvSpPr/>
            <p:nvPr/>
          </p:nvSpPr>
          <p:spPr>
            <a:xfrm rot="5400000">
              <a:off x="4114600" y="3726787"/>
              <a:ext cx="191880" cy="360"/>
            </a:xfrm>
            <a:prstGeom prst="bentConnector3">
              <a:avLst>
                <a:gd name="adj1" fmla="val 50000"/>
              </a:avLst>
            </a:prstGeom>
            <a:noFill/>
            <a:ln w="6480">
              <a:solidFill>
                <a:srgbClr val="000000"/>
              </a:solidFill>
              <a:miter/>
              <a:headEnd type="triangle" w="med" len="med"/>
              <a:tailEnd type="triangle" w="med" len="med"/>
            </a:ln>
          </p:spPr>
          <p:style>
            <a:lnRef idx="0">
              <a:scrgbClr r="0" g="0" b="0"/>
            </a:lnRef>
            <a:fillRef idx="0">
              <a:scrgbClr r="0" g="0" b="0"/>
            </a:fillRef>
            <a:effectRef idx="0">
              <a:scrgbClr r="0" g="0" b="0"/>
            </a:effectRef>
            <a:fontRef idx="minor"/>
          </p:style>
          <p:txBody>
            <a:bodyPr lIns="90000" tIns="-44280" rIns="90000" bIns="-44280" anchor="t">
              <a:noAutofit/>
            </a:bodyPr>
            <a:lstStyle/>
            <a:p>
              <a:pPr>
                <a:lnSpc>
                  <a:spcPct val="100000"/>
                </a:lnSpc>
              </a:pPr>
              <a:endParaRPr lang="en-US" sz="1800" b="0" strike="noStrike" spc="-1">
                <a:solidFill>
                  <a:srgbClr val="000000"/>
                </a:solidFill>
                <a:latin typeface="Arial"/>
                <a:ea typeface="DejaVu Sans"/>
              </a:endParaRPr>
            </a:p>
          </p:txBody>
        </p:sp>
        <p:sp>
          <p:nvSpPr>
            <p:cNvPr id="15" name="Elbow Connector 34_ 5">
              <a:extLst>
                <a:ext uri="{FF2B5EF4-FFF2-40B4-BE49-F238E27FC236}">
                  <a16:creationId xmlns:a16="http://schemas.microsoft.com/office/drawing/2014/main" id="{72F02DBB-6E2D-7D33-84C7-51471C961B68}"/>
                </a:ext>
              </a:extLst>
            </p:cNvPr>
            <p:cNvSpPr/>
            <p:nvPr/>
          </p:nvSpPr>
          <p:spPr>
            <a:xfrm rot="5400000" flipH="1" flipV="1">
              <a:off x="4089040" y="4187227"/>
              <a:ext cx="199800" cy="360"/>
            </a:xfrm>
            <a:prstGeom prst="bentConnector3">
              <a:avLst>
                <a:gd name="adj1" fmla="val 70325"/>
              </a:avLst>
            </a:prstGeom>
            <a:noFill/>
            <a:ln w="6480">
              <a:solidFill>
                <a:srgbClr val="000000"/>
              </a:solidFill>
              <a:miter/>
              <a:headEnd type="triangle" w="med" len="med"/>
              <a:tailEnd type="triangle" w="med" len="med"/>
            </a:ln>
          </p:spPr>
          <p:style>
            <a:lnRef idx="0">
              <a:scrgbClr r="0" g="0" b="0"/>
            </a:lnRef>
            <a:fillRef idx="0">
              <a:scrgbClr r="0" g="0" b="0"/>
            </a:fillRef>
            <a:effectRef idx="0">
              <a:scrgbClr r="0" g="0" b="0"/>
            </a:effectRef>
            <a:fontRef idx="minor"/>
          </p:style>
          <p:txBody>
            <a:bodyPr lIns="90000" tIns="-44280" rIns="90000" bIns="-44280" anchor="t">
              <a:noAutofit/>
            </a:bodyPr>
            <a:lstStyle/>
            <a:p>
              <a:pPr>
                <a:lnSpc>
                  <a:spcPct val="100000"/>
                </a:lnSpc>
              </a:pPr>
              <a:endParaRPr lang="en-US" sz="1800" b="0" strike="noStrike" spc="-1">
                <a:solidFill>
                  <a:srgbClr val="000000"/>
                </a:solidFill>
                <a:latin typeface="Arial"/>
                <a:ea typeface="DejaVu Sans"/>
              </a:endParaRPr>
            </a:p>
          </p:txBody>
        </p:sp>
        <p:sp>
          <p:nvSpPr>
            <p:cNvPr id="16" name="Straight Arrow Connector 48_ 6">
              <a:extLst>
                <a:ext uri="{FF2B5EF4-FFF2-40B4-BE49-F238E27FC236}">
                  <a16:creationId xmlns:a16="http://schemas.microsoft.com/office/drawing/2014/main" id="{AB25B2C0-E306-F4A2-EA1F-2ED9E033F491}"/>
                </a:ext>
              </a:extLst>
            </p:cNvPr>
            <p:cNvSpPr/>
            <p:nvPr/>
          </p:nvSpPr>
          <p:spPr>
            <a:xfrm>
              <a:off x="4446880" y="2812387"/>
              <a:ext cx="360" cy="630000"/>
            </a:xfrm>
            <a:prstGeom prst="straightConnector1">
              <a:avLst/>
            </a:prstGeom>
            <a:noFill/>
            <a:ln w="6480">
              <a:solidFill>
                <a:srgbClr val="000000"/>
              </a:solidFill>
              <a:miter/>
              <a:head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strike="noStrike" spc="-1">
                <a:solidFill>
                  <a:srgbClr val="000000"/>
                </a:solidFill>
                <a:latin typeface="Arial"/>
                <a:ea typeface="DejaVu Sans"/>
              </a:endParaRPr>
            </a:p>
          </p:txBody>
        </p:sp>
        <p:sp>
          <p:nvSpPr>
            <p:cNvPr id="17" name="Rectangle 49_ 3">
              <a:extLst>
                <a:ext uri="{FF2B5EF4-FFF2-40B4-BE49-F238E27FC236}">
                  <a16:creationId xmlns:a16="http://schemas.microsoft.com/office/drawing/2014/main" id="{257B2EDC-8C77-8CC1-13F9-DAB72765F10E}"/>
                </a:ext>
              </a:extLst>
            </p:cNvPr>
            <p:cNvSpPr/>
            <p:nvPr/>
          </p:nvSpPr>
          <p:spPr>
            <a:xfrm>
              <a:off x="4217920" y="318426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response</a:t>
              </a:r>
              <a:endParaRPr lang="en-US" sz="1000" b="0" strike="noStrike" spc="-1">
                <a:solidFill>
                  <a:srgbClr val="FFFFFF"/>
                </a:solidFill>
                <a:latin typeface="Arial"/>
              </a:endParaRPr>
            </a:p>
          </p:txBody>
        </p:sp>
        <p:sp>
          <p:nvSpPr>
            <p:cNvPr id="18" name="Rectangle 50_ 3">
              <a:extLst>
                <a:ext uri="{FF2B5EF4-FFF2-40B4-BE49-F238E27FC236}">
                  <a16:creationId xmlns:a16="http://schemas.microsoft.com/office/drawing/2014/main" id="{189D22FD-33BC-7B22-A578-0515FF752A78}"/>
                </a:ext>
              </a:extLst>
            </p:cNvPr>
            <p:cNvSpPr/>
            <p:nvPr/>
          </p:nvSpPr>
          <p:spPr>
            <a:xfrm>
              <a:off x="4219720" y="298050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response</a:t>
              </a:r>
              <a:endParaRPr lang="en-US" sz="1000" b="0" strike="noStrike" spc="-1">
                <a:solidFill>
                  <a:srgbClr val="FFFFFF"/>
                </a:solidFill>
                <a:latin typeface="Arial"/>
              </a:endParaRPr>
            </a:p>
          </p:txBody>
        </p:sp>
        <p:sp>
          <p:nvSpPr>
            <p:cNvPr id="19" name="Rectangle 45_ 3">
              <a:extLst>
                <a:ext uri="{FF2B5EF4-FFF2-40B4-BE49-F238E27FC236}">
                  <a16:creationId xmlns:a16="http://schemas.microsoft.com/office/drawing/2014/main" id="{4972813B-352E-8143-2FE7-62ABFD36B2AD}"/>
                </a:ext>
              </a:extLst>
            </p:cNvPr>
            <p:cNvSpPr/>
            <p:nvPr/>
          </p:nvSpPr>
          <p:spPr>
            <a:xfrm>
              <a:off x="3383440" y="4285147"/>
              <a:ext cx="1723320" cy="362880"/>
            </a:xfrm>
            <a:prstGeom prst="rect">
              <a:avLst/>
            </a:prstGeom>
            <a:noFill/>
            <a:ln w="1260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GB" sz="1200" b="0" strike="noStrike" spc="-1" dirty="0">
                  <a:solidFill>
                    <a:srgbClr val="000000"/>
                  </a:solidFill>
                  <a:latin typeface="Calibri"/>
                  <a:ea typeface="DejaVu Sans"/>
                </a:rPr>
                <a:t> PPU 1 (e.g., FPGA, GPU, ASIC or  SIMD CPU)</a:t>
              </a:r>
              <a:endParaRPr lang="en-US" sz="1200" b="0" strike="noStrike" spc="-1" dirty="0">
                <a:solidFill>
                  <a:srgbClr val="000000"/>
                </a:solidFill>
                <a:latin typeface="Arial"/>
              </a:endParaRPr>
            </a:p>
          </p:txBody>
        </p:sp>
        <p:sp>
          <p:nvSpPr>
            <p:cNvPr id="20" name="Rectangle 46_ 3">
              <a:extLst>
                <a:ext uri="{FF2B5EF4-FFF2-40B4-BE49-F238E27FC236}">
                  <a16:creationId xmlns:a16="http://schemas.microsoft.com/office/drawing/2014/main" id="{3FB0CA00-2FDD-339B-A08E-B54368EC0B4B}"/>
                </a:ext>
              </a:extLst>
            </p:cNvPr>
            <p:cNvSpPr/>
            <p:nvPr/>
          </p:nvSpPr>
          <p:spPr>
            <a:xfrm>
              <a:off x="5431120" y="4285147"/>
              <a:ext cx="1799640" cy="362880"/>
            </a:xfrm>
            <a:prstGeom prst="rect">
              <a:avLst/>
            </a:prstGeom>
            <a:noFill/>
            <a:ln w="1260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GB" sz="1200" b="0" strike="noStrike" spc="-1" dirty="0">
                  <a:solidFill>
                    <a:srgbClr val="000000"/>
                  </a:solidFill>
                  <a:latin typeface="Calibri"/>
                  <a:ea typeface="DejaVu Sans"/>
                </a:rPr>
                <a:t> PPU M (e.g., FPGA, GPU, ASIC or  SIMD CPU)</a:t>
              </a:r>
              <a:endParaRPr lang="en-US" sz="1200" b="0" strike="noStrike" spc="-1" dirty="0">
                <a:solidFill>
                  <a:srgbClr val="000000"/>
                </a:solidFill>
                <a:latin typeface="Arial"/>
              </a:endParaRPr>
            </a:p>
          </p:txBody>
        </p:sp>
        <p:sp>
          <p:nvSpPr>
            <p:cNvPr id="21" name="Rectangle 52_ 3">
              <a:extLst>
                <a:ext uri="{FF2B5EF4-FFF2-40B4-BE49-F238E27FC236}">
                  <a16:creationId xmlns:a16="http://schemas.microsoft.com/office/drawing/2014/main" id="{D3A79C3B-79AF-9C02-0160-3843E96BF193}"/>
                </a:ext>
              </a:extLst>
            </p:cNvPr>
            <p:cNvSpPr/>
            <p:nvPr/>
          </p:nvSpPr>
          <p:spPr>
            <a:xfrm>
              <a:off x="5118640" y="4216387"/>
              <a:ext cx="337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GB" sz="1800" b="0" strike="noStrike" spc="-1">
                  <a:solidFill>
                    <a:srgbClr val="000000"/>
                  </a:solidFill>
                  <a:latin typeface="Calibri"/>
                  <a:ea typeface="DejaVu Sans"/>
                </a:rPr>
                <a:t>…</a:t>
              </a:r>
              <a:endParaRPr lang="en-US" sz="1800" b="0" strike="noStrike" spc="-1">
                <a:solidFill>
                  <a:srgbClr val="000000"/>
                </a:solidFill>
                <a:latin typeface="Arial"/>
              </a:endParaRPr>
            </a:p>
          </p:txBody>
        </p:sp>
        <p:sp>
          <p:nvSpPr>
            <p:cNvPr id="22" name="Rectangle 83_ 3">
              <a:extLst>
                <a:ext uri="{FF2B5EF4-FFF2-40B4-BE49-F238E27FC236}">
                  <a16:creationId xmlns:a16="http://schemas.microsoft.com/office/drawing/2014/main" id="{3C8ACF5C-EEFA-67B4-DBB7-4DDF77F990BD}"/>
                </a:ext>
              </a:extLst>
            </p:cNvPr>
            <p:cNvSpPr/>
            <p:nvPr/>
          </p:nvSpPr>
          <p:spPr>
            <a:xfrm>
              <a:off x="5806600" y="3823267"/>
              <a:ext cx="1158840" cy="264240"/>
            </a:xfrm>
            <a:prstGeom prst="rect">
              <a:avLst/>
            </a:prstGeom>
            <a:solidFill>
              <a:srgbClr val="FFFFFF"/>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400" b="0" strike="noStrike" spc="-1">
                  <a:solidFill>
                    <a:srgbClr val="000000"/>
                  </a:solidFill>
                  <a:latin typeface="Calibri"/>
                  <a:ea typeface="DejaVu Sans"/>
                </a:rPr>
                <a:t>Library|Driver</a:t>
              </a:r>
              <a:endParaRPr lang="en-US" sz="1400" b="0" strike="noStrike" spc="-1">
                <a:solidFill>
                  <a:srgbClr val="000000"/>
                </a:solidFill>
                <a:latin typeface="Arial"/>
              </a:endParaRPr>
            </a:p>
          </p:txBody>
        </p:sp>
        <p:sp>
          <p:nvSpPr>
            <p:cNvPr id="23" name="Rectangle 84_ 3">
              <a:extLst>
                <a:ext uri="{FF2B5EF4-FFF2-40B4-BE49-F238E27FC236}">
                  <a16:creationId xmlns:a16="http://schemas.microsoft.com/office/drawing/2014/main" id="{AE97B4A3-F3BF-C5DE-B1B3-F90F2B7917C6}"/>
                </a:ext>
              </a:extLst>
            </p:cNvPr>
            <p:cNvSpPr/>
            <p:nvPr/>
          </p:nvSpPr>
          <p:spPr>
            <a:xfrm>
              <a:off x="5903080" y="3442747"/>
              <a:ext cx="967680" cy="187200"/>
            </a:xfrm>
            <a:prstGeom prst="rect">
              <a:avLst/>
            </a:prstGeom>
            <a:noFill/>
            <a:ln w="12600">
              <a:solidFill>
                <a:srgbClr val="000000"/>
              </a:solidFill>
              <a:miter/>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GB" sz="1100" b="0" strike="noStrike" spc="-1" dirty="0">
                  <a:solidFill>
                    <a:srgbClr val="000000"/>
                  </a:solidFill>
                  <a:latin typeface="Calibri"/>
                  <a:ea typeface="DejaVu Sans"/>
                </a:rPr>
                <a:t>LPU M</a:t>
              </a:r>
              <a:endParaRPr lang="en-US" sz="1100" b="0" strike="noStrike" spc="-1" dirty="0">
                <a:solidFill>
                  <a:srgbClr val="000000"/>
                </a:solidFill>
                <a:latin typeface="Arial"/>
              </a:endParaRPr>
            </a:p>
          </p:txBody>
        </p:sp>
        <p:sp>
          <p:nvSpPr>
            <p:cNvPr id="24" name="Rectangle 85_ 3">
              <a:extLst>
                <a:ext uri="{FF2B5EF4-FFF2-40B4-BE49-F238E27FC236}">
                  <a16:creationId xmlns:a16="http://schemas.microsoft.com/office/drawing/2014/main" id="{25FE5609-323E-1550-B15F-332D1581F045}"/>
                </a:ext>
              </a:extLst>
            </p:cNvPr>
            <p:cNvSpPr/>
            <p:nvPr/>
          </p:nvSpPr>
          <p:spPr>
            <a:xfrm>
              <a:off x="5797600" y="318426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request</a:t>
              </a:r>
              <a:endParaRPr lang="en-US" sz="1000" b="0" strike="noStrike" spc="-1">
                <a:solidFill>
                  <a:srgbClr val="FFFFFF"/>
                </a:solidFill>
                <a:latin typeface="Arial"/>
              </a:endParaRPr>
            </a:p>
          </p:txBody>
        </p:sp>
        <p:sp>
          <p:nvSpPr>
            <p:cNvPr id="25" name="Rectangle 86_ 3">
              <a:extLst>
                <a:ext uri="{FF2B5EF4-FFF2-40B4-BE49-F238E27FC236}">
                  <a16:creationId xmlns:a16="http://schemas.microsoft.com/office/drawing/2014/main" id="{329EA91B-AA2E-5C22-50E8-5B41DEC65EEC}"/>
                </a:ext>
              </a:extLst>
            </p:cNvPr>
            <p:cNvSpPr/>
            <p:nvPr/>
          </p:nvSpPr>
          <p:spPr>
            <a:xfrm>
              <a:off x="5799400" y="298050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request</a:t>
              </a:r>
              <a:endParaRPr lang="en-US" sz="1000" b="0" strike="noStrike" spc="-1">
                <a:solidFill>
                  <a:srgbClr val="FFFFFF"/>
                </a:solidFill>
                <a:latin typeface="Arial"/>
              </a:endParaRPr>
            </a:p>
          </p:txBody>
        </p:sp>
        <p:sp>
          <p:nvSpPr>
            <p:cNvPr id="26" name="Elbow Connector 88_ 3">
              <a:extLst>
                <a:ext uri="{FF2B5EF4-FFF2-40B4-BE49-F238E27FC236}">
                  <a16:creationId xmlns:a16="http://schemas.microsoft.com/office/drawing/2014/main" id="{E52A5B7D-A783-6FBC-8140-ADABE0723033}"/>
                </a:ext>
              </a:extLst>
            </p:cNvPr>
            <p:cNvSpPr/>
            <p:nvPr/>
          </p:nvSpPr>
          <p:spPr>
            <a:xfrm rot="5400000">
              <a:off x="6291160" y="3726787"/>
              <a:ext cx="191880" cy="360"/>
            </a:xfrm>
            <a:prstGeom prst="bentConnector3">
              <a:avLst>
                <a:gd name="adj1" fmla="val 50000"/>
              </a:avLst>
            </a:prstGeom>
            <a:noFill/>
            <a:ln w="6480">
              <a:solidFill>
                <a:srgbClr val="000000"/>
              </a:solidFill>
              <a:miter/>
              <a:headEnd type="triangle" w="med" len="med"/>
              <a:tailEnd type="triangle" w="med" len="med"/>
            </a:ln>
          </p:spPr>
          <p:style>
            <a:lnRef idx="0">
              <a:scrgbClr r="0" g="0" b="0"/>
            </a:lnRef>
            <a:fillRef idx="0">
              <a:scrgbClr r="0" g="0" b="0"/>
            </a:fillRef>
            <a:effectRef idx="0">
              <a:scrgbClr r="0" g="0" b="0"/>
            </a:effectRef>
            <a:fontRef idx="minor"/>
          </p:style>
          <p:txBody>
            <a:bodyPr lIns="90000" tIns="-44280" rIns="90000" bIns="-44280" anchor="t">
              <a:noAutofit/>
            </a:bodyPr>
            <a:lstStyle/>
            <a:p>
              <a:pPr>
                <a:lnSpc>
                  <a:spcPct val="100000"/>
                </a:lnSpc>
              </a:pPr>
              <a:endParaRPr lang="en-US" sz="1800" b="0" strike="noStrike" spc="-1">
                <a:solidFill>
                  <a:srgbClr val="000000"/>
                </a:solidFill>
                <a:latin typeface="Arial"/>
                <a:ea typeface="DejaVu Sans"/>
              </a:endParaRPr>
            </a:p>
          </p:txBody>
        </p:sp>
        <p:sp>
          <p:nvSpPr>
            <p:cNvPr id="27" name="Rectangle 89_ 3">
              <a:extLst>
                <a:ext uri="{FF2B5EF4-FFF2-40B4-BE49-F238E27FC236}">
                  <a16:creationId xmlns:a16="http://schemas.microsoft.com/office/drawing/2014/main" id="{5F19B4A1-98D3-A0A1-3525-DE408534F972}"/>
                </a:ext>
              </a:extLst>
            </p:cNvPr>
            <p:cNvSpPr/>
            <p:nvPr/>
          </p:nvSpPr>
          <p:spPr>
            <a:xfrm>
              <a:off x="6394840" y="318426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response</a:t>
              </a:r>
              <a:endParaRPr lang="en-US" sz="1000" b="0" strike="noStrike" spc="-1">
                <a:solidFill>
                  <a:srgbClr val="FFFFFF"/>
                </a:solidFill>
                <a:latin typeface="Arial"/>
              </a:endParaRPr>
            </a:p>
          </p:txBody>
        </p:sp>
        <p:sp>
          <p:nvSpPr>
            <p:cNvPr id="28" name="Rectangle 90_ 3">
              <a:extLst>
                <a:ext uri="{FF2B5EF4-FFF2-40B4-BE49-F238E27FC236}">
                  <a16:creationId xmlns:a16="http://schemas.microsoft.com/office/drawing/2014/main" id="{360B1F82-01E7-4E22-DC34-2F32515C50E3}"/>
                </a:ext>
              </a:extLst>
            </p:cNvPr>
            <p:cNvSpPr/>
            <p:nvPr/>
          </p:nvSpPr>
          <p:spPr>
            <a:xfrm>
              <a:off x="6396640" y="298050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response</a:t>
              </a:r>
              <a:endParaRPr lang="en-US" sz="1000" b="0" strike="noStrike" spc="-1">
                <a:solidFill>
                  <a:srgbClr val="FFFFFF"/>
                </a:solidFill>
                <a:latin typeface="Arial"/>
              </a:endParaRPr>
            </a:p>
          </p:txBody>
        </p:sp>
        <p:sp>
          <p:nvSpPr>
            <p:cNvPr id="29" name="Rectangle 92_ 5">
              <a:extLst>
                <a:ext uri="{FF2B5EF4-FFF2-40B4-BE49-F238E27FC236}">
                  <a16:creationId xmlns:a16="http://schemas.microsoft.com/office/drawing/2014/main" id="{7CE7301E-2BB1-52EB-975B-C5653332CE12}"/>
                </a:ext>
              </a:extLst>
            </p:cNvPr>
            <p:cNvSpPr/>
            <p:nvPr/>
          </p:nvSpPr>
          <p:spPr>
            <a:xfrm>
              <a:off x="5113240" y="3251947"/>
              <a:ext cx="337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GB" sz="1800" b="0" strike="noStrike" spc="-1">
                  <a:solidFill>
                    <a:srgbClr val="000000"/>
                  </a:solidFill>
                  <a:latin typeface="Calibri"/>
                  <a:ea typeface="DejaVu Sans"/>
                </a:rPr>
                <a:t>…</a:t>
              </a:r>
              <a:endParaRPr lang="en-US" sz="1800" b="0" strike="noStrike" spc="-1">
                <a:solidFill>
                  <a:srgbClr val="000000"/>
                </a:solidFill>
                <a:latin typeface="Arial"/>
              </a:endParaRPr>
            </a:p>
          </p:txBody>
        </p:sp>
        <p:sp>
          <p:nvSpPr>
            <p:cNvPr id="30" name="Rectangle 107_ 6">
              <a:extLst>
                <a:ext uri="{FF2B5EF4-FFF2-40B4-BE49-F238E27FC236}">
                  <a16:creationId xmlns:a16="http://schemas.microsoft.com/office/drawing/2014/main" id="{C2ABABAD-C1FD-3B96-78F2-D56EE6B96180}"/>
                </a:ext>
              </a:extLst>
            </p:cNvPr>
            <p:cNvSpPr/>
            <p:nvPr/>
          </p:nvSpPr>
          <p:spPr>
            <a:xfrm rot="16200000">
              <a:off x="2436004" y="3136952"/>
              <a:ext cx="1255513" cy="644877"/>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GB" sz="1800" b="0" strike="noStrike" spc="-1" dirty="0">
                  <a:solidFill>
                    <a:srgbClr val="000000"/>
                  </a:solidFill>
                  <a:latin typeface="Calibri"/>
                  <a:ea typeface="DejaVu Sans"/>
                </a:rPr>
                <a:t>Abstraction</a:t>
              </a:r>
            </a:p>
            <a:p>
              <a:pPr algn="ctr">
                <a:lnSpc>
                  <a:spcPct val="100000"/>
                </a:lnSpc>
              </a:pPr>
              <a:r>
                <a:rPr lang="en-GB" spc="-1" dirty="0">
                  <a:solidFill>
                    <a:srgbClr val="000000"/>
                  </a:solidFill>
                  <a:latin typeface="Calibri"/>
                  <a:ea typeface="DejaVu Sans"/>
                </a:rPr>
                <a:t>L</a:t>
              </a:r>
              <a:r>
                <a:rPr lang="en-GB" sz="1800" b="0" strike="noStrike" spc="-1" dirty="0">
                  <a:solidFill>
                    <a:srgbClr val="000000"/>
                  </a:solidFill>
                  <a:latin typeface="Calibri"/>
                  <a:ea typeface="DejaVu Sans"/>
                </a:rPr>
                <a:t>ayer</a:t>
              </a:r>
              <a:endParaRPr lang="en-US" sz="1800" b="0" strike="noStrike" spc="-1" dirty="0">
                <a:solidFill>
                  <a:srgbClr val="000000"/>
                </a:solidFill>
                <a:latin typeface="Arial"/>
              </a:endParaRPr>
            </a:p>
          </p:txBody>
        </p:sp>
        <p:grpSp>
          <p:nvGrpSpPr>
            <p:cNvPr id="31" name="Group 30">
              <a:extLst>
                <a:ext uri="{FF2B5EF4-FFF2-40B4-BE49-F238E27FC236}">
                  <a16:creationId xmlns:a16="http://schemas.microsoft.com/office/drawing/2014/main" id="{AD575E1D-BCDB-D761-0031-30F58CFDADDE}"/>
                </a:ext>
              </a:extLst>
            </p:cNvPr>
            <p:cNvGrpSpPr/>
            <p:nvPr/>
          </p:nvGrpSpPr>
          <p:grpSpPr>
            <a:xfrm>
              <a:off x="3424840" y="2560387"/>
              <a:ext cx="3755880" cy="251640"/>
              <a:chOff x="2928960" y="3312000"/>
              <a:chExt cx="3755880" cy="251640"/>
            </a:xfrm>
            <a:solidFill>
              <a:srgbClr val="C00000"/>
            </a:solidFill>
          </p:grpSpPr>
          <p:sp>
            <p:nvSpPr>
              <p:cNvPr id="56" name="Rectangle 151_0">
                <a:extLst>
                  <a:ext uri="{FF2B5EF4-FFF2-40B4-BE49-F238E27FC236}">
                    <a16:creationId xmlns:a16="http://schemas.microsoft.com/office/drawing/2014/main" id="{7E9DA603-8F8F-0EB6-9AC4-24BF83D3B771}"/>
                  </a:ext>
                </a:extLst>
              </p:cNvPr>
              <p:cNvSpPr/>
              <p:nvPr/>
            </p:nvSpPr>
            <p:spPr>
              <a:xfrm>
                <a:off x="2928960" y="3312000"/>
                <a:ext cx="3755880" cy="251640"/>
              </a:xfrm>
              <a:prstGeom prst="rect">
                <a:avLst/>
              </a:prstGeom>
              <a:ln/>
            </p:spPr>
            <p:style>
              <a:lnRef idx="2">
                <a:schemeClr val="accent6">
                  <a:shade val="15000"/>
                </a:schemeClr>
              </a:lnRef>
              <a:fillRef idx="1">
                <a:schemeClr val="accent6"/>
              </a:fillRef>
              <a:effectRef idx="0">
                <a:schemeClr val="accent6"/>
              </a:effectRef>
              <a:fontRef idx="minor">
                <a:schemeClr val="lt1"/>
              </a:fontRef>
            </p:style>
            <p:txBody>
              <a:bodyPr lIns="90000" tIns="45000" rIns="90000" bIns="45000" anchor="ctr">
                <a:noAutofit/>
              </a:bodyPr>
              <a:lstStyle/>
              <a:p>
                <a:pPr algn="ctr">
                  <a:lnSpc>
                    <a:spcPct val="100000"/>
                  </a:lnSpc>
                </a:pPr>
                <a:r>
                  <a:rPr lang="en-US" sz="1800" b="1" strike="noStrike" spc="-1" dirty="0">
                    <a:solidFill>
                      <a:srgbClr val="FFFFFF"/>
                    </a:solidFill>
                    <a:latin typeface="Calibri"/>
                    <a:ea typeface="DejaVu Sans"/>
                  </a:rPr>
                  <a:t>Resource Broker</a:t>
                </a:r>
                <a:endParaRPr lang="en-US" sz="1800" b="0" strike="noStrike" spc="-1" dirty="0">
                  <a:solidFill>
                    <a:srgbClr val="FFFFFF"/>
                  </a:solidFill>
                  <a:latin typeface="Arial"/>
                </a:endParaRPr>
              </a:p>
            </p:txBody>
          </p:sp>
        </p:grpSp>
        <p:sp>
          <p:nvSpPr>
            <p:cNvPr id="32" name="Elbow Connector 34_ 6">
              <a:extLst>
                <a:ext uri="{FF2B5EF4-FFF2-40B4-BE49-F238E27FC236}">
                  <a16:creationId xmlns:a16="http://schemas.microsoft.com/office/drawing/2014/main" id="{A01969FD-349C-7AF4-BB88-3298AB8A532B}"/>
                </a:ext>
              </a:extLst>
            </p:cNvPr>
            <p:cNvSpPr/>
            <p:nvPr/>
          </p:nvSpPr>
          <p:spPr>
            <a:xfrm rot="5400000" flipH="1" flipV="1">
              <a:off x="6276760" y="4185427"/>
              <a:ext cx="196920" cy="360"/>
            </a:xfrm>
            <a:prstGeom prst="bentConnector3">
              <a:avLst>
                <a:gd name="adj1" fmla="val 70325"/>
              </a:avLst>
            </a:prstGeom>
            <a:noFill/>
            <a:ln w="6480">
              <a:solidFill>
                <a:srgbClr val="000000"/>
              </a:solidFill>
              <a:miter/>
              <a:headEnd type="triangle" w="med" len="med"/>
              <a:tailEnd type="triangle" w="med" len="med"/>
            </a:ln>
          </p:spPr>
          <p:style>
            <a:lnRef idx="0">
              <a:scrgbClr r="0" g="0" b="0"/>
            </a:lnRef>
            <a:fillRef idx="0">
              <a:scrgbClr r="0" g="0" b="0"/>
            </a:fillRef>
            <a:effectRef idx="0">
              <a:scrgbClr r="0" g="0" b="0"/>
            </a:effectRef>
            <a:fontRef idx="minor"/>
          </p:style>
          <p:txBody>
            <a:bodyPr lIns="90000" tIns="-43920" rIns="90000" bIns="-43920" anchor="t">
              <a:noAutofit/>
            </a:bodyPr>
            <a:lstStyle/>
            <a:p>
              <a:pPr>
                <a:lnSpc>
                  <a:spcPct val="100000"/>
                </a:lnSpc>
              </a:pPr>
              <a:endParaRPr lang="en-US" sz="1800" b="0" strike="noStrike" spc="-1">
                <a:solidFill>
                  <a:srgbClr val="000000"/>
                </a:solidFill>
                <a:latin typeface="Arial"/>
                <a:ea typeface="DejaVu Sans"/>
              </a:endParaRPr>
            </a:p>
          </p:txBody>
        </p:sp>
        <p:cxnSp>
          <p:nvCxnSpPr>
            <p:cNvPr id="33" name="Connector: Elbow 32">
              <a:extLst>
                <a:ext uri="{FF2B5EF4-FFF2-40B4-BE49-F238E27FC236}">
                  <a16:creationId xmlns:a16="http://schemas.microsoft.com/office/drawing/2014/main" id="{6CA807B6-05C0-6722-9A35-3F8A74D8B679}"/>
                </a:ext>
              </a:extLst>
            </p:cNvPr>
            <p:cNvCxnSpPr>
              <a:cxnSpLocks/>
            </p:cNvCxnSpPr>
            <p:nvPr/>
          </p:nvCxnSpPr>
          <p:spPr>
            <a:xfrm>
              <a:off x="4166950" y="1673902"/>
              <a:ext cx="398370" cy="630"/>
            </a:xfrm>
            <a:prstGeom prst="bentConnector3">
              <a:avLst>
                <a:gd name="adj1" fmla="val 50000"/>
              </a:avLst>
            </a:prstGeom>
            <a:ln w="19080">
              <a:solidFill>
                <a:srgbClr val="002060"/>
              </a:solidFill>
              <a:miter/>
              <a:headEnd type="none" w="med" len="med"/>
              <a:tailEnd type="triangle" w="med" len="med"/>
            </a:ln>
          </p:spPr>
        </p:cxnSp>
        <p:grpSp>
          <p:nvGrpSpPr>
            <p:cNvPr id="34" name="Group 33">
              <a:extLst>
                <a:ext uri="{FF2B5EF4-FFF2-40B4-BE49-F238E27FC236}">
                  <a16:creationId xmlns:a16="http://schemas.microsoft.com/office/drawing/2014/main" id="{E7456400-098F-ACC6-742E-4101ADCFE74D}"/>
                </a:ext>
              </a:extLst>
            </p:cNvPr>
            <p:cNvGrpSpPr/>
            <p:nvPr/>
          </p:nvGrpSpPr>
          <p:grpSpPr>
            <a:xfrm>
              <a:off x="5201187" y="1322065"/>
              <a:ext cx="1733940" cy="1236600"/>
              <a:chOff x="5113240" y="1285087"/>
              <a:chExt cx="1733940" cy="1236600"/>
            </a:xfrm>
          </p:grpSpPr>
          <p:sp>
            <p:nvSpPr>
              <p:cNvPr id="48" name="Straight Arrow Connector 184_ 7">
                <a:extLst>
                  <a:ext uri="{FF2B5EF4-FFF2-40B4-BE49-F238E27FC236}">
                    <a16:creationId xmlns:a16="http://schemas.microsoft.com/office/drawing/2014/main" id="{D0F987A2-BDFB-A951-C7CE-C04FE982BC58}"/>
                  </a:ext>
                </a:extLst>
              </p:cNvPr>
              <p:cNvSpPr/>
              <p:nvPr/>
            </p:nvSpPr>
            <p:spPr>
              <a:xfrm flipH="1">
                <a:off x="5630920" y="1975207"/>
                <a:ext cx="360" cy="546480"/>
              </a:xfrm>
              <a:prstGeom prst="straightConnector1">
                <a:avLst/>
              </a:prstGeom>
              <a:noFill/>
              <a:ln w="6480">
                <a:solidFill>
                  <a:srgbClr val="000000"/>
                </a:solidFill>
                <a:miter/>
                <a:tail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strike="noStrike" spc="-1">
                  <a:solidFill>
                    <a:srgbClr val="000000"/>
                  </a:solidFill>
                  <a:latin typeface="Arial"/>
                  <a:ea typeface="DejaVu Sans"/>
                </a:endParaRPr>
              </a:p>
            </p:txBody>
          </p:sp>
          <p:sp>
            <p:nvSpPr>
              <p:cNvPr id="49" name="Straight Arrow Connector 186_ 3">
                <a:extLst>
                  <a:ext uri="{FF2B5EF4-FFF2-40B4-BE49-F238E27FC236}">
                    <a16:creationId xmlns:a16="http://schemas.microsoft.com/office/drawing/2014/main" id="{B3AF2FB7-BE50-DD5F-22F6-2B50FD2513DF}"/>
                  </a:ext>
                </a:extLst>
              </p:cNvPr>
              <p:cNvSpPr/>
              <p:nvPr/>
            </p:nvSpPr>
            <p:spPr>
              <a:xfrm>
                <a:off x="6245080" y="1975207"/>
                <a:ext cx="360" cy="546480"/>
              </a:xfrm>
              <a:prstGeom prst="straightConnector1">
                <a:avLst/>
              </a:prstGeom>
              <a:noFill/>
              <a:ln w="6480">
                <a:solidFill>
                  <a:srgbClr val="000000"/>
                </a:solidFill>
                <a:miter/>
                <a:headEnd type="triangle" w="med" len="med"/>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US" sz="1800" b="0" strike="noStrike" spc="-1">
                  <a:solidFill>
                    <a:srgbClr val="000000"/>
                  </a:solidFill>
                  <a:latin typeface="Arial"/>
                  <a:ea typeface="DejaVu Sans"/>
                </a:endParaRPr>
              </a:p>
            </p:txBody>
          </p:sp>
          <p:sp>
            <p:nvSpPr>
              <p:cNvPr id="50" name="Rectangle 3_ 1">
                <a:extLst>
                  <a:ext uri="{FF2B5EF4-FFF2-40B4-BE49-F238E27FC236}">
                    <a16:creationId xmlns:a16="http://schemas.microsoft.com/office/drawing/2014/main" id="{5A48822C-DA47-3493-7E55-A442438AA192}"/>
                  </a:ext>
                </a:extLst>
              </p:cNvPr>
              <p:cNvSpPr/>
              <p:nvPr/>
            </p:nvSpPr>
            <p:spPr>
              <a:xfrm>
                <a:off x="5184160" y="1285087"/>
                <a:ext cx="1549440" cy="864360"/>
              </a:xfrm>
              <a:prstGeom prst="rect">
                <a:avLst/>
              </a:prstGeom>
              <a:ln/>
            </p:spPr>
            <p:style>
              <a:lnRef idx="2">
                <a:schemeClr val="accent5">
                  <a:shade val="15000"/>
                </a:schemeClr>
              </a:lnRef>
              <a:fillRef idx="1">
                <a:schemeClr val="accent5"/>
              </a:fillRef>
              <a:effectRef idx="0">
                <a:schemeClr val="accent5"/>
              </a:effectRef>
              <a:fontRef idx="minor">
                <a:schemeClr val="lt1"/>
              </a:fontRef>
            </p:style>
            <p:txBody>
              <a:bodyPr lIns="90000" tIns="45000" rIns="90000" bIns="45000" anchor="ctr">
                <a:noAutofit/>
              </a:bodyPr>
              <a:lstStyle/>
              <a:p>
                <a:pPr>
                  <a:lnSpc>
                    <a:spcPct val="100000"/>
                  </a:lnSpc>
                </a:pPr>
                <a:endParaRPr lang="en-US" sz="1800" b="0" strike="noStrike" spc="-1">
                  <a:solidFill>
                    <a:srgbClr val="000000"/>
                  </a:solidFill>
                  <a:latin typeface="Arial"/>
                  <a:ea typeface="DejaVu Sans"/>
                </a:endParaRPr>
              </a:p>
            </p:txBody>
          </p:sp>
          <p:sp>
            <p:nvSpPr>
              <p:cNvPr id="51" name="Rectangle 3_ 3">
                <a:extLst>
                  <a:ext uri="{FF2B5EF4-FFF2-40B4-BE49-F238E27FC236}">
                    <a16:creationId xmlns:a16="http://schemas.microsoft.com/office/drawing/2014/main" id="{09AA3E23-4460-5C3B-861D-E1421A33DD5D}"/>
                  </a:ext>
                </a:extLst>
              </p:cNvPr>
              <p:cNvSpPr/>
              <p:nvPr/>
            </p:nvSpPr>
            <p:spPr>
              <a:xfrm>
                <a:off x="5113240" y="1363207"/>
                <a:ext cx="1549440" cy="864360"/>
              </a:xfrm>
              <a:prstGeom prst="rect">
                <a:avLst/>
              </a:prstGeom>
              <a:ln/>
            </p:spPr>
            <p:style>
              <a:lnRef idx="2">
                <a:schemeClr val="accent5">
                  <a:shade val="15000"/>
                </a:schemeClr>
              </a:lnRef>
              <a:fillRef idx="1">
                <a:schemeClr val="accent5"/>
              </a:fillRef>
              <a:effectRef idx="0">
                <a:schemeClr val="accent5"/>
              </a:effectRef>
              <a:fontRef idx="minor">
                <a:schemeClr val="lt1"/>
              </a:fontRef>
            </p:style>
            <p:txBody>
              <a:bodyPr lIns="90000" tIns="45000" rIns="90000" bIns="45000" anchor="ctr">
                <a:noAutofit/>
              </a:bodyPr>
              <a:lstStyle/>
              <a:p>
                <a:pPr>
                  <a:lnSpc>
                    <a:spcPct val="100000"/>
                  </a:lnSpc>
                </a:pPr>
                <a:endParaRPr lang="en-US" sz="1800" b="0" strike="noStrike" spc="-1" dirty="0">
                  <a:solidFill>
                    <a:srgbClr val="000000"/>
                  </a:solidFill>
                  <a:latin typeface="Arial"/>
                  <a:ea typeface="DejaVu Sans"/>
                </a:endParaRPr>
              </a:p>
            </p:txBody>
          </p:sp>
          <p:sp>
            <p:nvSpPr>
              <p:cNvPr id="52" name="Rectangle 23_ 3">
                <a:extLst>
                  <a:ext uri="{FF2B5EF4-FFF2-40B4-BE49-F238E27FC236}">
                    <a16:creationId xmlns:a16="http://schemas.microsoft.com/office/drawing/2014/main" id="{34865EE3-8859-078C-A392-CFE0DABC7614}"/>
                  </a:ext>
                </a:extLst>
              </p:cNvPr>
              <p:cNvSpPr/>
              <p:nvPr/>
            </p:nvSpPr>
            <p:spPr>
              <a:xfrm>
                <a:off x="5123597" y="1600342"/>
                <a:ext cx="1460360" cy="367878"/>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gn="ctr">
                  <a:lnSpc>
                    <a:spcPct val="100000"/>
                  </a:lnSpc>
                </a:pPr>
                <a:r>
                  <a:rPr lang="en-US" b="1" spc="-1" dirty="0">
                    <a:solidFill>
                      <a:schemeClr val="bg1"/>
                    </a:solidFill>
                    <a:latin typeface="Calibri"/>
                  </a:rPr>
                  <a:t>DU-U</a:t>
                </a:r>
                <a:endParaRPr lang="en-US" sz="1800" b="1" strike="noStrike" spc="-1" dirty="0">
                  <a:solidFill>
                    <a:schemeClr val="bg1"/>
                  </a:solidFill>
                  <a:latin typeface="Arial"/>
                </a:endParaRPr>
              </a:p>
            </p:txBody>
          </p:sp>
          <p:sp>
            <p:nvSpPr>
              <p:cNvPr id="53" name="Rectangle 164_ 3">
                <a:extLst>
                  <a:ext uri="{FF2B5EF4-FFF2-40B4-BE49-F238E27FC236}">
                    <a16:creationId xmlns:a16="http://schemas.microsoft.com/office/drawing/2014/main" id="{F9FCB904-50EE-D155-BF87-B44A843297E2}"/>
                  </a:ext>
                </a:extLst>
              </p:cNvPr>
              <p:cNvSpPr/>
              <p:nvPr/>
            </p:nvSpPr>
            <p:spPr>
              <a:xfrm>
                <a:off x="5387200" y="227004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dirty="0">
                    <a:solidFill>
                      <a:srgbClr val="FFFFFF"/>
                    </a:solidFill>
                    <a:latin typeface="Calibri"/>
                    <a:ea typeface="DejaVu Sans"/>
                  </a:rPr>
                  <a:t>request</a:t>
                </a:r>
                <a:endParaRPr lang="en-US" sz="1000" b="0" strike="noStrike" spc="-1" dirty="0">
                  <a:solidFill>
                    <a:srgbClr val="FFFFFF"/>
                  </a:solidFill>
                  <a:latin typeface="Arial"/>
                </a:endParaRPr>
              </a:p>
            </p:txBody>
          </p:sp>
          <p:sp>
            <p:nvSpPr>
              <p:cNvPr id="54" name="Rectangle 169_ 5">
                <a:extLst>
                  <a:ext uri="{FF2B5EF4-FFF2-40B4-BE49-F238E27FC236}">
                    <a16:creationId xmlns:a16="http://schemas.microsoft.com/office/drawing/2014/main" id="{6A6C128F-031E-6D0F-9AC2-FA534FCB1D31}"/>
                  </a:ext>
                </a:extLst>
              </p:cNvPr>
              <p:cNvSpPr/>
              <p:nvPr/>
            </p:nvSpPr>
            <p:spPr>
              <a:xfrm>
                <a:off x="5981560" y="2270047"/>
                <a:ext cx="529200" cy="153360"/>
              </a:xfrm>
              <a:prstGeom prst="rect">
                <a:avLst/>
              </a:prstGeom>
              <a:solidFill>
                <a:srgbClr val="000000"/>
              </a:solidFill>
              <a:ln w="12600">
                <a:solidFill>
                  <a:srgbClr val="000000"/>
                </a:solidFill>
                <a:miter/>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000" b="0" strike="noStrike" spc="-1">
                    <a:solidFill>
                      <a:srgbClr val="FFFFFF"/>
                    </a:solidFill>
                    <a:latin typeface="Calibri"/>
                    <a:ea typeface="DejaVu Sans"/>
                  </a:rPr>
                  <a:t>response</a:t>
                </a:r>
                <a:endParaRPr lang="en-US" sz="1000" b="0" strike="noStrike" spc="-1">
                  <a:solidFill>
                    <a:srgbClr val="FFFFFF"/>
                  </a:solidFill>
                  <a:latin typeface="Arial"/>
                </a:endParaRPr>
              </a:p>
            </p:txBody>
          </p:sp>
          <p:sp>
            <p:nvSpPr>
              <p:cNvPr id="55" name="Rectangle 92_ 1">
                <a:extLst>
                  <a:ext uri="{FF2B5EF4-FFF2-40B4-BE49-F238E27FC236}">
                    <a16:creationId xmlns:a16="http://schemas.microsoft.com/office/drawing/2014/main" id="{4610FC6B-7E70-A47A-FC74-127506AFF256}"/>
                  </a:ext>
                </a:extLst>
              </p:cNvPr>
              <p:cNvSpPr/>
              <p:nvPr/>
            </p:nvSpPr>
            <p:spPr>
              <a:xfrm rot="18783600">
                <a:off x="6496360" y="1977727"/>
                <a:ext cx="337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gn="ctr">
                  <a:lnSpc>
                    <a:spcPct val="100000"/>
                  </a:lnSpc>
                </a:pPr>
                <a:r>
                  <a:rPr lang="en-GB" sz="1800" b="0" strike="noStrike" spc="-1">
                    <a:solidFill>
                      <a:srgbClr val="000000"/>
                    </a:solidFill>
                    <a:latin typeface="Calibri"/>
                    <a:ea typeface="DejaVu Sans"/>
                  </a:rPr>
                  <a:t>…</a:t>
                </a:r>
                <a:endParaRPr lang="en-US" sz="1800" b="0" strike="noStrike" spc="-1">
                  <a:solidFill>
                    <a:srgbClr val="000000"/>
                  </a:solidFill>
                  <a:latin typeface="Arial"/>
                </a:endParaRPr>
              </a:p>
            </p:txBody>
          </p:sp>
        </p:grpSp>
        <p:sp>
          <p:nvSpPr>
            <p:cNvPr id="35" name="Rectangle 34">
              <a:extLst>
                <a:ext uri="{FF2B5EF4-FFF2-40B4-BE49-F238E27FC236}">
                  <a16:creationId xmlns:a16="http://schemas.microsoft.com/office/drawing/2014/main" id="{F52C1294-94F0-FA22-D649-1A371C4FC1F7}"/>
                </a:ext>
              </a:extLst>
            </p:cNvPr>
            <p:cNvSpPr/>
            <p:nvPr/>
          </p:nvSpPr>
          <p:spPr>
            <a:xfrm>
              <a:off x="3411310" y="1364197"/>
              <a:ext cx="755640" cy="935640"/>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lIns="90000" tIns="45000" rIns="90000" bIns="45000" anchor="ctr">
              <a:noAutofit/>
            </a:bodyPr>
            <a:lstStyle/>
            <a:p>
              <a:pPr algn="ctr">
                <a:lnSpc>
                  <a:spcPct val="100000"/>
                </a:lnSpc>
              </a:pPr>
              <a:r>
                <a:rPr lang="en-US" sz="1800" b="1" strike="noStrike" spc="-1" dirty="0">
                  <a:solidFill>
                    <a:srgbClr val="FFFFFF"/>
                  </a:solidFill>
                  <a:latin typeface="Calibri"/>
                  <a:ea typeface="DejaVu Sans"/>
                </a:rPr>
                <a:t>DU-C</a:t>
              </a:r>
              <a:endParaRPr lang="en-US" sz="1800" b="0" strike="noStrike" spc="-1" dirty="0">
                <a:solidFill>
                  <a:srgbClr val="FFFFFF"/>
                </a:solidFill>
                <a:latin typeface="Arial"/>
              </a:endParaRPr>
            </a:p>
          </p:txBody>
        </p:sp>
        <p:sp>
          <p:nvSpPr>
            <p:cNvPr id="36" name="Rectangle 35">
              <a:extLst>
                <a:ext uri="{FF2B5EF4-FFF2-40B4-BE49-F238E27FC236}">
                  <a16:creationId xmlns:a16="http://schemas.microsoft.com/office/drawing/2014/main" id="{FDA2A91C-251F-3D6C-60F3-7489912EF67A}"/>
                </a:ext>
              </a:extLst>
            </p:cNvPr>
            <p:cNvSpPr/>
            <p:nvPr/>
          </p:nvSpPr>
          <p:spPr>
            <a:xfrm>
              <a:off x="4106617" y="1465516"/>
              <a:ext cx="509103" cy="22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150" sz="1050" b="0" strike="noStrike" spc="-1" dirty="0">
                  <a:solidFill>
                    <a:srgbClr val="002060"/>
                  </a:solidFill>
                  <a:latin typeface="Calibri"/>
                </a:rPr>
                <a:t>CCL-P</a:t>
              </a:r>
              <a:endParaRPr lang="en-US" sz="1050" b="0" strike="noStrike" spc="-1" dirty="0">
                <a:solidFill>
                  <a:srgbClr val="002060"/>
                </a:solidFill>
                <a:latin typeface="Arial"/>
              </a:endParaRPr>
            </a:p>
          </p:txBody>
        </p:sp>
        <p:cxnSp>
          <p:nvCxnSpPr>
            <p:cNvPr id="37" name="Connector: Elbow 36">
              <a:extLst>
                <a:ext uri="{FF2B5EF4-FFF2-40B4-BE49-F238E27FC236}">
                  <a16:creationId xmlns:a16="http://schemas.microsoft.com/office/drawing/2014/main" id="{B4E4B531-DA71-281D-27D8-7C0C92E3334E}"/>
                </a:ext>
              </a:extLst>
            </p:cNvPr>
            <p:cNvCxnSpPr>
              <a:cxnSpLocks/>
            </p:cNvCxnSpPr>
            <p:nvPr/>
          </p:nvCxnSpPr>
          <p:spPr>
            <a:xfrm rot="5400000">
              <a:off x="3447455" y="2428381"/>
              <a:ext cx="276441" cy="966"/>
            </a:xfrm>
            <a:prstGeom prst="bentConnector3">
              <a:avLst>
                <a:gd name="adj1" fmla="val 50000"/>
              </a:avLst>
            </a:prstGeom>
            <a:ln w="19080">
              <a:solidFill>
                <a:srgbClr val="002060"/>
              </a:solidFill>
              <a:miter/>
              <a:headEnd type="none" w="med" len="med"/>
              <a:tailEnd type="triangle" w="med" len="med"/>
            </a:ln>
          </p:spPr>
        </p:cxnSp>
        <p:cxnSp>
          <p:nvCxnSpPr>
            <p:cNvPr id="38" name="Connector: Elbow 37">
              <a:extLst>
                <a:ext uri="{FF2B5EF4-FFF2-40B4-BE49-F238E27FC236}">
                  <a16:creationId xmlns:a16="http://schemas.microsoft.com/office/drawing/2014/main" id="{BDB433CA-A075-1B0E-28DC-13FEB1D0B651}"/>
                </a:ext>
              </a:extLst>
            </p:cNvPr>
            <p:cNvCxnSpPr>
              <a:cxnSpLocks/>
            </p:cNvCxnSpPr>
            <p:nvPr/>
          </p:nvCxnSpPr>
          <p:spPr>
            <a:xfrm rot="5400000">
              <a:off x="3881525" y="2420270"/>
              <a:ext cx="276441" cy="966"/>
            </a:xfrm>
            <a:prstGeom prst="bentConnector3">
              <a:avLst>
                <a:gd name="adj1" fmla="val 50000"/>
              </a:avLst>
            </a:prstGeom>
            <a:ln w="19080">
              <a:solidFill>
                <a:srgbClr val="C00000"/>
              </a:solidFill>
              <a:miter/>
              <a:headEnd type="triangle" w="med" len="med"/>
              <a:tailEnd type="none" w="med" len="med"/>
            </a:ln>
          </p:spPr>
        </p:cxnSp>
        <p:sp>
          <p:nvSpPr>
            <p:cNvPr id="39" name="Rectangle 38">
              <a:extLst>
                <a:ext uri="{FF2B5EF4-FFF2-40B4-BE49-F238E27FC236}">
                  <a16:creationId xmlns:a16="http://schemas.microsoft.com/office/drawing/2014/main" id="{3C4672A0-E0DA-DF31-8867-D7DC1D85FA37}"/>
                </a:ext>
              </a:extLst>
            </p:cNvPr>
            <p:cNvSpPr/>
            <p:nvPr/>
          </p:nvSpPr>
          <p:spPr>
            <a:xfrm>
              <a:off x="3145990" y="2302156"/>
              <a:ext cx="509103" cy="22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150" sz="1050" b="0" strike="noStrike" spc="-1" dirty="0">
                  <a:solidFill>
                    <a:srgbClr val="002060"/>
                  </a:solidFill>
                  <a:latin typeface="Calibri"/>
                </a:rPr>
                <a:t>CCL-P</a:t>
              </a:r>
              <a:endParaRPr lang="en-US" sz="1050" b="0" strike="noStrike" spc="-1" dirty="0">
                <a:solidFill>
                  <a:srgbClr val="002060"/>
                </a:solidFill>
                <a:latin typeface="Arial"/>
              </a:endParaRPr>
            </a:p>
          </p:txBody>
        </p:sp>
        <p:cxnSp>
          <p:nvCxnSpPr>
            <p:cNvPr id="40" name="Connector: Elbow 39">
              <a:extLst>
                <a:ext uri="{FF2B5EF4-FFF2-40B4-BE49-F238E27FC236}">
                  <a16:creationId xmlns:a16="http://schemas.microsoft.com/office/drawing/2014/main" id="{48C891CE-DFFE-61A5-734A-6D77A1E90C8D}"/>
                </a:ext>
              </a:extLst>
            </p:cNvPr>
            <p:cNvCxnSpPr>
              <a:cxnSpLocks/>
            </p:cNvCxnSpPr>
            <p:nvPr/>
          </p:nvCxnSpPr>
          <p:spPr>
            <a:xfrm>
              <a:off x="4171238" y="2048272"/>
              <a:ext cx="398370" cy="630"/>
            </a:xfrm>
            <a:prstGeom prst="bentConnector3">
              <a:avLst>
                <a:gd name="adj1" fmla="val 50000"/>
              </a:avLst>
            </a:prstGeom>
            <a:ln w="19080">
              <a:solidFill>
                <a:srgbClr val="C00000"/>
              </a:solidFill>
              <a:miter/>
              <a:headEnd type="triangle" w="med" len="med"/>
              <a:tailEnd type="none" w="med" len="med"/>
            </a:ln>
          </p:spPr>
        </p:cxnSp>
        <p:sp>
          <p:nvSpPr>
            <p:cNvPr id="41" name="Rectangle 40">
              <a:extLst>
                <a:ext uri="{FF2B5EF4-FFF2-40B4-BE49-F238E27FC236}">
                  <a16:creationId xmlns:a16="http://schemas.microsoft.com/office/drawing/2014/main" id="{4AD99FD6-D0E5-D9A9-26DB-0ABFEE54DF03}"/>
                </a:ext>
              </a:extLst>
            </p:cNvPr>
            <p:cNvSpPr/>
            <p:nvPr/>
          </p:nvSpPr>
          <p:spPr>
            <a:xfrm>
              <a:off x="4123497" y="1829296"/>
              <a:ext cx="509103" cy="22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150" sz="1050" b="0" strike="noStrike" spc="-1" dirty="0">
                  <a:solidFill>
                    <a:srgbClr val="C00000"/>
                  </a:solidFill>
                  <a:latin typeface="Calibri"/>
                </a:rPr>
                <a:t>CCL-S</a:t>
              </a:r>
              <a:endParaRPr lang="en-US" sz="1050" b="0" strike="noStrike" spc="-1" dirty="0">
                <a:solidFill>
                  <a:srgbClr val="C00000"/>
                </a:solidFill>
                <a:latin typeface="Arial"/>
              </a:endParaRPr>
            </a:p>
          </p:txBody>
        </p:sp>
        <p:sp>
          <p:nvSpPr>
            <p:cNvPr id="42" name="Rectangle 41">
              <a:extLst>
                <a:ext uri="{FF2B5EF4-FFF2-40B4-BE49-F238E27FC236}">
                  <a16:creationId xmlns:a16="http://schemas.microsoft.com/office/drawing/2014/main" id="{DC5F0CA7-419F-060E-6F3A-0C177222A9A9}"/>
                </a:ext>
              </a:extLst>
            </p:cNvPr>
            <p:cNvSpPr/>
            <p:nvPr/>
          </p:nvSpPr>
          <p:spPr>
            <a:xfrm>
              <a:off x="3979897" y="2290750"/>
              <a:ext cx="509103" cy="22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150" sz="1050" b="0" strike="noStrike" spc="-1" dirty="0">
                  <a:solidFill>
                    <a:srgbClr val="C00000"/>
                  </a:solidFill>
                  <a:latin typeface="Calibri"/>
                </a:rPr>
                <a:t>CCL-S</a:t>
              </a:r>
              <a:endParaRPr lang="en-US" sz="1050" b="0" strike="noStrike" spc="-1" dirty="0">
                <a:solidFill>
                  <a:srgbClr val="C00000"/>
                </a:solidFill>
                <a:latin typeface="Arial"/>
              </a:endParaRPr>
            </a:p>
          </p:txBody>
        </p:sp>
        <p:sp>
          <p:nvSpPr>
            <p:cNvPr id="43" name="Rectangle 42">
              <a:extLst>
                <a:ext uri="{FF2B5EF4-FFF2-40B4-BE49-F238E27FC236}">
                  <a16:creationId xmlns:a16="http://schemas.microsoft.com/office/drawing/2014/main" id="{4F2B849F-2FA3-6411-07A1-C523B071D1AC}"/>
                </a:ext>
              </a:extLst>
            </p:cNvPr>
            <p:cNvSpPr/>
            <p:nvPr/>
          </p:nvSpPr>
          <p:spPr>
            <a:xfrm rot="16200000">
              <a:off x="4201482" y="1729688"/>
              <a:ext cx="935639" cy="20410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GSBA</a:t>
              </a:r>
            </a:p>
          </p:txBody>
        </p:sp>
        <p:cxnSp>
          <p:nvCxnSpPr>
            <p:cNvPr id="44" name="Connector: Elbow 43">
              <a:extLst>
                <a:ext uri="{FF2B5EF4-FFF2-40B4-BE49-F238E27FC236}">
                  <a16:creationId xmlns:a16="http://schemas.microsoft.com/office/drawing/2014/main" id="{6FA589F1-3D81-2F95-CEB8-571040EB0945}"/>
                </a:ext>
              </a:extLst>
            </p:cNvPr>
            <p:cNvCxnSpPr>
              <a:cxnSpLocks/>
            </p:cNvCxnSpPr>
            <p:nvPr/>
          </p:nvCxnSpPr>
          <p:spPr>
            <a:xfrm>
              <a:off x="4788326" y="1673551"/>
              <a:ext cx="398370" cy="630"/>
            </a:xfrm>
            <a:prstGeom prst="bentConnector3">
              <a:avLst>
                <a:gd name="adj1" fmla="val 50000"/>
              </a:avLst>
            </a:prstGeom>
            <a:ln w="19080">
              <a:solidFill>
                <a:srgbClr val="002060"/>
              </a:solidFill>
              <a:miter/>
              <a:headEnd type="none" w="med" len="med"/>
              <a:tailEnd type="triangle" w="med" len="med"/>
            </a:ln>
          </p:spPr>
        </p:cxnSp>
        <p:sp>
          <p:nvSpPr>
            <p:cNvPr id="45" name="Rectangle 44">
              <a:extLst>
                <a:ext uri="{FF2B5EF4-FFF2-40B4-BE49-F238E27FC236}">
                  <a16:creationId xmlns:a16="http://schemas.microsoft.com/office/drawing/2014/main" id="{E943C6C0-F174-2072-5741-E15F3B06F883}"/>
                </a:ext>
              </a:extLst>
            </p:cNvPr>
            <p:cNvSpPr/>
            <p:nvPr/>
          </p:nvSpPr>
          <p:spPr>
            <a:xfrm>
              <a:off x="4727993" y="1465165"/>
              <a:ext cx="509103" cy="22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150" sz="1050" b="0" strike="noStrike" spc="-1" dirty="0">
                  <a:solidFill>
                    <a:srgbClr val="002060"/>
                  </a:solidFill>
                  <a:latin typeface="Calibri"/>
                </a:rPr>
                <a:t>CCL-P</a:t>
              </a:r>
              <a:endParaRPr lang="en-US" sz="1050" b="0" strike="noStrike" spc="-1" dirty="0">
                <a:solidFill>
                  <a:srgbClr val="002060"/>
                </a:solidFill>
                <a:latin typeface="Arial"/>
              </a:endParaRPr>
            </a:p>
          </p:txBody>
        </p:sp>
        <p:cxnSp>
          <p:nvCxnSpPr>
            <p:cNvPr id="46" name="Connector: Elbow 45">
              <a:extLst>
                <a:ext uri="{FF2B5EF4-FFF2-40B4-BE49-F238E27FC236}">
                  <a16:creationId xmlns:a16="http://schemas.microsoft.com/office/drawing/2014/main" id="{F5C3DA88-56F6-F58C-6AC7-46CA44172340}"/>
                </a:ext>
              </a:extLst>
            </p:cNvPr>
            <p:cNvCxnSpPr>
              <a:cxnSpLocks/>
            </p:cNvCxnSpPr>
            <p:nvPr/>
          </p:nvCxnSpPr>
          <p:spPr>
            <a:xfrm>
              <a:off x="4792614" y="2047921"/>
              <a:ext cx="398370" cy="630"/>
            </a:xfrm>
            <a:prstGeom prst="bentConnector3">
              <a:avLst>
                <a:gd name="adj1" fmla="val 50000"/>
              </a:avLst>
            </a:prstGeom>
            <a:ln w="19080">
              <a:solidFill>
                <a:srgbClr val="C00000"/>
              </a:solidFill>
              <a:miter/>
              <a:headEnd type="triangle" w="med" len="med"/>
              <a:tailEnd type="none" w="med" len="med"/>
            </a:ln>
          </p:spPr>
        </p:cxnSp>
        <p:sp>
          <p:nvSpPr>
            <p:cNvPr id="47" name="Rectangle 46">
              <a:extLst>
                <a:ext uri="{FF2B5EF4-FFF2-40B4-BE49-F238E27FC236}">
                  <a16:creationId xmlns:a16="http://schemas.microsoft.com/office/drawing/2014/main" id="{2ACF280C-85BC-7D29-7410-FB9AC30C0689}"/>
                </a:ext>
              </a:extLst>
            </p:cNvPr>
            <p:cNvSpPr/>
            <p:nvPr/>
          </p:nvSpPr>
          <p:spPr>
            <a:xfrm>
              <a:off x="4744873" y="1828945"/>
              <a:ext cx="509103" cy="22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150" sz="1050" b="0" strike="noStrike" spc="-1" dirty="0">
                  <a:solidFill>
                    <a:srgbClr val="C00000"/>
                  </a:solidFill>
                  <a:latin typeface="Calibri"/>
                </a:rPr>
                <a:t>CCL-S</a:t>
              </a:r>
              <a:endParaRPr lang="en-US" sz="1050" b="0" strike="noStrike" spc="-1" dirty="0">
                <a:solidFill>
                  <a:srgbClr val="C00000"/>
                </a:solidFill>
                <a:latin typeface="Arial"/>
              </a:endParaRPr>
            </a:p>
          </p:txBody>
        </p:sp>
      </p:grpSp>
      <p:pic>
        <p:nvPicPr>
          <p:cNvPr id="57" name="Picture 56" descr="Graphical user interface&#10;&#10;Description automatically generated with medium confidence">
            <a:extLst>
              <a:ext uri="{FF2B5EF4-FFF2-40B4-BE49-F238E27FC236}">
                <a16:creationId xmlns:a16="http://schemas.microsoft.com/office/drawing/2014/main" id="{48437AAF-3739-C351-5BC1-4515862AE5B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2748" y="2866863"/>
            <a:ext cx="2116341" cy="1188372"/>
          </a:xfrm>
          <a:prstGeom prst="rect">
            <a:avLst/>
          </a:prstGeom>
          <a:noFill/>
        </p:spPr>
      </p:pic>
    </p:spTree>
    <p:extLst>
      <p:ext uri="{BB962C8B-B14F-4D97-AF65-F5344CB8AC3E}">
        <p14:creationId xmlns:p14="http://schemas.microsoft.com/office/powerpoint/2010/main" val="27888636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ea typeface="Calibri"/>
                <a:cs typeface="Calibri"/>
              </a:rPr>
              <a:t>To evaluate the feasibility for the migration of the RAN architecture toward the Service-Based approach (SBA) for 6G Release 20.</a:t>
            </a:r>
          </a:p>
          <a:p>
            <a:r>
              <a:rPr lang="en-US" altLang="en-US" dirty="0">
                <a:cs typeface="Calibri"/>
              </a:rPr>
              <a:t>To evaluate the feasibility for introduction of a CCL layer in the RAN for 6G Release 20.</a:t>
            </a:r>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9ABAA-8682-FA3D-92E2-4A021CDABB99}"/>
              </a:ext>
            </a:extLst>
          </p:cNvPr>
          <p:cNvSpPr>
            <a:spLocks noGrp="1"/>
          </p:cNvSpPr>
          <p:nvPr>
            <p:ph type="title"/>
          </p:nvPr>
        </p:nvSpPr>
        <p:spPr/>
        <p:txBody>
          <a:bodyPr/>
          <a:lstStyle/>
          <a:p>
            <a:r>
              <a:rPr lang="en-US">
                <a:ea typeface="Calibri Light"/>
                <a:cs typeface="Calibri Light"/>
              </a:rPr>
              <a:t>References</a:t>
            </a:r>
            <a:endParaRPr lang="en-US"/>
          </a:p>
        </p:txBody>
      </p:sp>
      <p:sp>
        <p:nvSpPr>
          <p:cNvPr id="3" name="Content Placeholder 2">
            <a:extLst>
              <a:ext uri="{FF2B5EF4-FFF2-40B4-BE49-F238E27FC236}">
                <a16:creationId xmlns:a16="http://schemas.microsoft.com/office/drawing/2014/main" id="{6DAC204F-1A2C-B758-E4B7-4A70F0A92E77}"/>
              </a:ext>
            </a:extLst>
          </p:cNvPr>
          <p:cNvSpPr>
            <a:spLocks noGrp="1"/>
          </p:cNvSpPr>
          <p:nvPr>
            <p:ph idx="1"/>
          </p:nvPr>
        </p:nvSpPr>
        <p:spPr/>
        <p:txBody>
          <a:bodyPr>
            <a:normAutofit fontScale="62500" lnSpcReduction="20000"/>
          </a:bodyPr>
          <a:lstStyle/>
          <a:p>
            <a:r>
              <a:rPr lang="en-US" dirty="0">
                <a:ea typeface="Calibri"/>
                <a:cs typeface="Calibri"/>
              </a:rPr>
              <a:t>ORIGAMI Project. Deliverable D2.1: Initial report on requirements and definition of KVIs and KPIs (Final). </a:t>
            </a:r>
            <a:r>
              <a:rPr lang="en-US" dirty="0" err="1">
                <a:ea typeface="Calibri"/>
                <a:cs typeface="Calibri"/>
              </a:rPr>
              <a:t>Zenodo</a:t>
            </a:r>
            <a:r>
              <a:rPr lang="en-US" dirty="0">
                <a:ea typeface="Calibri"/>
                <a:cs typeface="Calibri"/>
              </a:rPr>
              <a:t>. </a:t>
            </a:r>
            <a:r>
              <a:rPr lang="en-US" dirty="0">
                <a:ea typeface="Calibri"/>
                <a:cs typeface="Calibri"/>
                <a:hlinkClick r:id="rId2"/>
              </a:rPr>
              <a:t>https://doi.org/10.5281/zenodo.12580929</a:t>
            </a:r>
            <a:endParaRPr lang="en-US" dirty="0">
              <a:ea typeface="Calibri"/>
              <a:cs typeface="Calibri"/>
            </a:endParaRPr>
          </a:p>
          <a:p>
            <a:r>
              <a:rPr lang="en-US" dirty="0"/>
              <a:t>L. Lo Schiavo </a:t>
            </a:r>
            <a:r>
              <a:rPr lang="en-US" i="1" dirty="0"/>
              <a:t>et al. </a:t>
            </a:r>
            <a:r>
              <a:rPr lang="en-US" dirty="0"/>
              <a:t>2024. </a:t>
            </a:r>
            <a:r>
              <a:rPr lang="en-US" dirty="0" err="1"/>
              <a:t>CloudRIC</a:t>
            </a:r>
            <a:r>
              <a:rPr lang="en-US" dirty="0"/>
              <a:t>: Open Radio Access Network (O-RAN) Virtualization with Shared Heterogeneous Computing. In Proceedings of the 30th Annual International Conference on Mobile Computing and Networking (ACM </a:t>
            </a:r>
            <a:r>
              <a:rPr lang="en-US" dirty="0" err="1"/>
              <a:t>MobiCom</a:t>
            </a:r>
            <a:r>
              <a:rPr lang="en-US" dirty="0"/>
              <a:t> '24). Association for Computing Machinery, New York, NY, USA, 558–572. </a:t>
            </a:r>
            <a:r>
              <a:rPr lang="en-US" dirty="0">
                <a:hlinkClick r:id="rId3"/>
              </a:rPr>
              <a:t>https://doi.org/10.1145/3636534.3649381</a:t>
            </a:r>
            <a:endParaRPr lang="en-US" dirty="0"/>
          </a:p>
          <a:p>
            <a:r>
              <a:rPr lang="en-US" dirty="0"/>
              <a:t>L. L. Schiavo</a:t>
            </a:r>
            <a:r>
              <a:rPr lang="en-US" i="1" dirty="0"/>
              <a:t> et al. </a:t>
            </a:r>
            <a:r>
              <a:rPr lang="en-US" dirty="0"/>
              <a:t>"</a:t>
            </a:r>
            <a:r>
              <a:rPr lang="en-US" dirty="0" err="1"/>
              <a:t>YinYangRAN</a:t>
            </a:r>
            <a:r>
              <a:rPr lang="en-US" dirty="0"/>
              <a:t>: Resource Multiplexing in GPU-Accelerated Virtualized RANs," IEEE INFOCOM 2024 - IEEE Conference on Computer Communications, Vancouver, BC, Canada, 2024, pp. 721-730, </a:t>
            </a:r>
            <a:r>
              <a:rPr lang="en-US" dirty="0" err="1"/>
              <a:t>doi</a:t>
            </a:r>
            <a:r>
              <a:rPr lang="en-US" dirty="0"/>
              <a:t>: 10.1109/INFOCOM52122.2024.10621380. </a:t>
            </a:r>
          </a:p>
          <a:p>
            <a:r>
              <a:rPr lang="en-US" dirty="0" err="1"/>
              <a:t>Gines</a:t>
            </a:r>
            <a:r>
              <a:rPr lang="en-US" dirty="0"/>
              <a:t> Garcia-Aviles</a:t>
            </a:r>
            <a:r>
              <a:rPr lang="en-US" i="1" dirty="0"/>
              <a:t> et al.</a:t>
            </a:r>
            <a:r>
              <a:rPr lang="en-US" dirty="0"/>
              <a:t> 2021. </a:t>
            </a:r>
            <a:r>
              <a:rPr lang="en-US" dirty="0" err="1"/>
              <a:t>Nuberu</a:t>
            </a:r>
            <a:r>
              <a:rPr lang="en-US" dirty="0"/>
              <a:t>: reliable RAN virtualization in shared platforms. In Proceedings of the 27th Annual International Conference on Mobile Computing and Networking (</a:t>
            </a:r>
            <a:r>
              <a:rPr lang="en-US" dirty="0" err="1"/>
              <a:t>MobiCom</a:t>
            </a:r>
            <a:r>
              <a:rPr lang="en-US" dirty="0"/>
              <a:t> '21). Association for Computing Machinery, New York, NY, USA, 749–761. </a:t>
            </a:r>
            <a:r>
              <a:rPr lang="en-US" dirty="0">
                <a:hlinkClick r:id="rId4"/>
              </a:rPr>
              <a:t>https://doi.org/10.1145/3447993.3483266</a:t>
            </a:r>
            <a:endParaRPr lang="en-US" dirty="0"/>
          </a:p>
          <a:p>
            <a:r>
              <a:rPr lang="en-US" dirty="0"/>
              <a:t>L. E. </a:t>
            </a:r>
            <a:r>
              <a:rPr lang="en-US" dirty="0" err="1"/>
              <a:t>Chatzieleftheriou</a:t>
            </a:r>
            <a:r>
              <a:rPr lang="en-US" dirty="0"/>
              <a:t> </a:t>
            </a:r>
            <a:r>
              <a:rPr lang="en-US" i="1" dirty="0"/>
              <a:t>et al </a:t>
            </a:r>
            <a:r>
              <a:rPr lang="en-US" dirty="0"/>
              <a:t>"Towards 6G: Architectural Innovations and Challenges in the ORIGAMI Framework," 2024 Joint European Conference on Networks and Communications &amp; 6G Summit (</a:t>
            </a:r>
            <a:r>
              <a:rPr lang="en-US" dirty="0" err="1"/>
              <a:t>EuCNC</a:t>
            </a:r>
            <a:r>
              <a:rPr lang="en-US" dirty="0"/>
              <a:t>/6G Summit), Antwerp, Belgium, 2024, pp. 1139-1144, </a:t>
            </a:r>
            <a:r>
              <a:rPr lang="en-US" dirty="0" err="1"/>
              <a:t>doi</a:t>
            </a:r>
            <a:r>
              <a:rPr lang="en-US" dirty="0"/>
              <a:t>: 10.1109/</a:t>
            </a:r>
            <a:r>
              <a:rPr lang="en-US" dirty="0" err="1"/>
              <a:t>EuCNC</a:t>
            </a:r>
            <a:r>
              <a:rPr lang="en-US" dirty="0"/>
              <a:t>/6GSummit60053.2024.10597105. </a:t>
            </a:r>
          </a:p>
          <a:p>
            <a:r>
              <a:rPr lang="en-US" dirty="0"/>
              <a:t>R. C. </a:t>
            </a:r>
            <a:r>
              <a:rPr lang="en-US"/>
              <a:t>Bello </a:t>
            </a:r>
            <a:r>
              <a:rPr lang="en-US" i="1"/>
              <a:t>et al</a:t>
            </a:r>
            <a:r>
              <a:rPr lang="en-US"/>
              <a:t> </a:t>
            </a:r>
            <a:r>
              <a:rPr lang="en-US" dirty="0"/>
              <a:t>"Time-based coordination in Intent-driven management for Vehicular Service Orchestration," 2024 Joint European Conference on Networks and Communications &amp; 6G Summit (</a:t>
            </a:r>
            <a:r>
              <a:rPr lang="en-US" dirty="0" err="1"/>
              <a:t>EuCNC</a:t>
            </a:r>
            <a:r>
              <a:rPr lang="en-US" dirty="0"/>
              <a:t>/6G Summit), Antwerp, Belgium, 2024, pp. 872-876, </a:t>
            </a:r>
            <a:r>
              <a:rPr lang="en-US" dirty="0" err="1"/>
              <a:t>doi</a:t>
            </a:r>
            <a:r>
              <a:rPr lang="en-US" dirty="0"/>
              <a:t>: 10.1109/</a:t>
            </a:r>
            <a:r>
              <a:rPr lang="en-US" dirty="0" err="1"/>
              <a:t>EuCNC</a:t>
            </a:r>
            <a:r>
              <a:rPr lang="en-US" dirty="0"/>
              <a:t>/6GSummit60053.2024.10597096.</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8037033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f8c3066-1696-49d0-bf58-92447d253237">
      <Terms xmlns="http://schemas.microsoft.com/office/infopath/2007/PartnerControls"/>
    </lcf76f155ced4ddcb4097134ff3c332f>
    <TaxCatchAll xmlns="bf493750-cc91-4acd-b0f0-a87e8d4b0f3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FF2463CE6672E47AA7E0BBBCD9F0981" ma:contentTypeVersion="15" ma:contentTypeDescription="Create a new document." ma:contentTypeScope="" ma:versionID="1de7dfc68a73da25e646be42e8201a1e">
  <xsd:schema xmlns:xsd="http://www.w3.org/2001/XMLSchema" xmlns:xs="http://www.w3.org/2001/XMLSchema" xmlns:p="http://schemas.microsoft.com/office/2006/metadata/properties" xmlns:ns2="7f8c3066-1696-49d0-bf58-92447d253237" xmlns:ns3="bf493750-cc91-4acd-b0f0-a87e8d4b0f3c" targetNamespace="http://schemas.microsoft.com/office/2006/metadata/properties" ma:root="true" ma:fieldsID="d1fa4b849763ad3e44d60e30b010b940" ns2:_="" ns3:_="">
    <xsd:import namespace="7f8c3066-1696-49d0-bf58-92447d253237"/>
    <xsd:import namespace="bf493750-cc91-4acd-b0f0-a87e8d4b0f3c"/>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3:SharedWithUsers" minOccurs="0"/>
                <xsd:element ref="ns3:SharedWithDetails" minOccurs="0"/>
                <xsd:element ref="ns2:MediaServiceSearchPropertie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8c3066-1696-49d0-bf58-92447d25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ebd722c-8eea-4fa2-a257-8118360c8ea8"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f493750-cc91-4acd-b0f0-a87e8d4b0f3c"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943ef95-e82a-47b7-861c-e7df638d5f9f}" ma:internalName="TaxCatchAll" ma:showField="CatchAllData" ma:web="bf493750-cc91-4acd-b0f0-a87e8d4b0f3c">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7f8c3066-1696-49d0-bf58-92447d253237"/>
    <ds:schemaRef ds:uri="bf493750-cc91-4acd-b0f0-a87e8d4b0f3c"/>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97E96E5-C708-45F6-9C4A-476FCE245D87}">
  <ds:schemaRefs>
    <ds:schemaRef ds:uri="7f8c3066-1696-49d0-bf58-92447d253237"/>
    <ds:schemaRef ds:uri="bf493750-cc91-4acd-b0f0-a87e8d4b0f3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b6bdfe8-7dce-491c-9c22-6214e23478f3}" enabled="0" method="" siteId="{9b6bdfe8-7dce-491c-9c22-6214e23478f3}" removed="1"/>
  <clbl:label id="{c5b02733-e38d-4a62-8827-4d813c32e77d}" enabled="1" method="Standard" siteId="{257a5598-84de-4579-9756-57f65f08a6c0}" removed="0"/>
</clbl:labelList>
</file>

<file path=docProps/app.xml><?xml version="1.0" encoding="utf-8"?>
<Properties xmlns="http://schemas.openxmlformats.org/officeDocument/2006/extended-properties" xmlns:vt="http://schemas.openxmlformats.org/officeDocument/2006/docPropsVTypes">
  <Template>Office Theme</Template>
  <TotalTime>131</TotalTime>
  <Words>1043</Words>
  <Application>Microsoft Office PowerPoint</Application>
  <PresentationFormat>Widescreen</PresentationFormat>
  <Paragraphs>115</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Vision &amp; Priorities for next generation network access technology based on activities of HORIZON JU-SNS ORIGAMI research project</vt:lpstr>
      <vt:lpstr>Current issues to be solved</vt:lpstr>
      <vt:lpstr>SBA and CCL for RAN</vt:lpstr>
      <vt:lpstr>GSBA into the RAN</vt:lpstr>
      <vt:lpstr>Advantages for the GSBA-based RAN operation</vt:lpstr>
      <vt:lpstr>SBA use case: Interoperable Machine Learning Models Improving RAN Energy Efficiency</vt:lpstr>
      <vt:lpstr>Compute Continuum Layer</vt:lpstr>
      <vt:lpstr>Proposal</vt:lpstr>
      <vt:lpstr>References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Bizzarri Simone</cp:lastModifiedBy>
  <cp:revision>5</cp:revision>
  <dcterms:created xsi:type="dcterms:W3CDTF">2010-02-05T13:52:04Z</dcterms:created>
  <dcterms:modified xsi:type="dcterms:W3CDTF">2025-02-17T15:33:22Z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0x010100FFF2463CE6672E47AA7E0BBBCD9F0981</vt:lpwstr>
  </property>
  <property fmtid="{D5CDD505-2E9C-101B-9397-08002B2CF9AE}" pid="3" name="MediaServiceImageTags">
    <vt:lpwstr/>
  </property>
  <property fmtid="{D5CDD505-2E9C-101B-9397-08002B2CF9AE}" pid="4" name="ClassificationContentMarkingFooterLocations">
    <vt:lpwstr>Office Theme:3</vt:lpwstr>
  </property>
  <property fmtid="{D5CDD505-2E9C-101B-9397-08002B2CF9AE}" pid="5" name="ClassificationContentMarkingFooterText">
    <vt:lpwstr>FiberCop - Uso Aziendale - Tutti i diritti riservati.</vt:lpwstr>
  </property>
</Properties>
</file>