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14"/>
  </p:notesMasterIdLst>
  <p:sldIdLst>
    <p:sldId id="256" r:id="rId2"/>
    <p:sldId id="279" r:id="rId3"/>
    <p:sldId id="295" r:id="rId4"/>
    <p:sldId id="297" r:id="rId5"/>
    <p:sldId id="287" r:id="rId6"/>
    <p:sldId id="281" r:id="rId7"/>
    <p:sldId id="290" r:id="rId8"/>
    <p:sldId id="285" r:id="rId9"/>
    <p:sldId id="296" r:id="rId10"/>
    <p:sldId id="283" r:id="rId11"/>
    <p:sldId id="294" r:id="rId12"/>
    <p:sldId id="292" r:id="rId13"/>
  </p:sldIdLst>
  <p:sldSz cx="10160000" cy="7620000"/>
  <p:notesSz cx="7023100" cy="93091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4572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9144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13716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18288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2286000" algn="l" defTabSz="914400" rtl="0" eaLnBrk="1" latinLnBrk="0" hangingPunct="1"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2743200" algn="l" defTabSz="914400" rtl="0" eaLnBrk="1" latinLnBrk="0" hangingPunct="1"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3200400" algn="l" defTabSz="914400" rtl="0" eaLnBrk="1" latinLnBrk="0" hangingPunct="1"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3657600" algn="l" defTabSz="914400" rtl="0" eaLnBrk="1" latinLnBrk="0" hangingPunct="1"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uillaume Vivier" initials="GV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BB59"/>
    <a:srgbClr val="99CCFF"/>
    <a:srgbClr val="D7E6F9"/>
    <a:srgbClr val="EEF4FC"/>
    <a:srgbClr val="C7DDF7"/>
    <a:srgbClr val="E46C0A"/>
    <a:srgbClr val="30959F"/>
    <a:srgbClr val="7F7F7F"/>
    <a:srgbClr val="005E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37" autoAdjust="0"/>
    <p:restoredTop sz="95938" autoAdjust="0"/>
  </p:normalViewPr>
  <p:slideViewPr>
    <p:cSldViewPr>
      <p:cViewPr varScale="1">
        <p:scale>
          <a:sx n="65" d="100"/>
          <a:sy n="65" d="100"/>
        </p:scale>
        <p:origin x="-984" y="-102"/>
      </p:cViewPr>
      <p:guideLst>
        <p:guide orient="horz" pos="24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65995F77-DF7D-45C8-A49A-F2D26BC52BFA}" type="datetimeFigureOut">
              <a:rPr lang="en-US" smtClean="0"/>
              <a:t>01-Sep-15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4BE2E803-7BD1-4F15-8F9F-8F6A0FC9F3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904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1"/>
          </p:nvPr>
        </p:nvSpPr>
        <p:spPr>
          <a:xfrm>
            <a:off x="629062" y="511794"/>
            <a:ext cx="8999538" cy="622300"/>
          </a:xfrm>
        </p:spPr>
        <p:txBody>
          <a:bodyPr/>
          <a:lstStyle>
            <a:lvl1pPr marL="0" indent="0">
              <a:buFontTx/>
              <a:buNone/>
              <a:defRPr sz="4000" kern="1200" baseline="0">
                <a:latin typeface="Calibri Bold" panose="020F070203040403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A1335-8B52-4E19-84B5-1A93587AF67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/>
          </p:nvPr>
        </p:nvSpPr>
        <p:spPr>
          <a:xfrm>
            <a:off x="629062" y="1143000"/>
            <a:ext cx="8999538" cy="304800"/>
          </a:xfrm>
        </p:spPr>
        <p:txBody>
          <a:bodyPr anchor="b" anchorCtr="0"/>
          <a:lstStyle>
            <a:lvl1pPr marL="0" indent="0">
              <a:spcBef>
                <a:spcPts val="0"/>
              </a:spcBef>
              <a:buFontTx/>
              <a:buNone/>
              <a:defRPr sz="2000">
                <a:solidFill>
                  <a:srgbClr val="005EBA"/>
                </a:solidFill>
                <a:latin typeface="Calibri Italic" panose="020F05020202040A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3"/>
          </p:nvPr>
        </p:nvSpPr>
        <p:spPr>
          <a:xfrm>
            <a:off x="629062" y="1447800"/>
            <a:ext cx="8999538" cy="5257800"/>
          </a:xfrm>
        </p:spPr>
        <p:txBody>
          <a:bodyPr lIns="0" rIns="0" bIns="0" anchor="t" anchorCtr="0">
            <a:normAutofit/>
          </a:bodyPr>
          <a:lstStyle>
            <a:lvl1pPr marL="0" indent="-3600">
              <a:spcBef>
                <a:spcPts val="600"/>
              </a:spcBef>
              <a:buSzPct val="25000"/>
              <a:buFont typeface="Calibri" panose="020F0502020204030204" pitchFamily="34" charset="0"/>
              <a:buChar char="​"/>
              <a:defRPr sz="2800" kern="1200" baseline="0">
                <a:solidFill>
                  <a:srgbClr val="30959F"/>
                </a:solidFill>
                <a:latin typeface="Calibri" panose="020F0502020204030204" pitchFamily="34" charset="0"/>
              </a:defRPr>
            </a:lvl1pPr>
            <a:lvl2pPr marL="594000" indent="-360000">
              <a:spcBef>
                <a:spcPts val="3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Calibri" panose="020F0502020204030204" pitchFamily="34" charset="0"/>
              <a:buChar char="•"/>
              <a:defRPr sz="25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lvl2pPr>
            <a:lvl3pPr marL="954000" indent="-360000">
              <a:spcBef>
                <a:spcPts val="300"/>
              </a:spcBef>
              <a:buClr>
                <a:srgbClr val="7F7F7F"/>
              </a:buClr>
              <a:buSzPct val="100000"/>
              <a:buFont typeface="Calibri" panose="020F0502020204030204" pitchFamily="34" charset="0"/>
              <a:buChar char="•"/>
              <a:defRPr sz="22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defRPr>
            </a:lvl3pPr>
            <a:lvl4pPr marL="1314000" indent="-360000">
              <a:spcBef>
                <a:spcPts val="0"/>
              </a:spcBef>
              <a:buClr>
                <a:srgbClr val="7F7F7F"/>
              </a:buClr>
              <a:buSzPct val="100000"/>
              <a:buFont typeface="Calibri" panose="020F0502020204030204" pitchFamily="34" charset="0"/>
              <a:buChar char="•"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defRPr>
            </a:lvl4pPr>
            <a:lvl5pPr marL="1674000" indent="-360000">
              <a:spcBef>
                <a:spcPts val="0"/>
              </a:spcBef>
              <a:buClr>
                <a:srgbClr val="7F7F7F"/>
              </a:buClr>
              <a:buSzPct val="100000"/>
              <a:buFont typeface="Calibri" panose="020F0502020204030204" pitchFamily="34" charset="0"/>
              <a:buChar char="•"/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Rectangle 1"/>
          <p:cNvSpPr>
            <a:spLocks/>
          </p:cNvSpPr>
          <p:nvPr userDrawn="1"/>
        </p:nvSpPr>
        <p:spPr bwMode="auto">
          <a:xfrm>
            <a:off x="2641600" y="7137400"/>
            <a:ext cx="6248399" cy="177800"/>
          </a:xfrm>
          <a:prstGeom prst="rect">
            <a:avLst/>
          </a:prstGeom>
          <a:noFill/>
          <a:ln w="12700" cap="rnd">
            <a:noFill/>
            <a:round/>
            <a:headEnd/>
            <a:tailEnd/>
          </a:ln>
        </p:spPr>
        <p:txBody>
          <a:bodyPr lIns="38100" tIns="38100" rIns="38100" bIns="38100" anchor="ctr"/>
          <a:lstStyle/>
          <a:p>
            <a:r>
              <a:rPr lang="en-US" sz="1200" dirty="0">
                <a:solidFill>
                  <a:srgbClr val="878787"/>
                </a:solidFill>
                <a:ea typeface="Gill Sans" charset="0"/>
                <a:cs typeface="Gill Sans" charset="0"/>
              </a:rPr>
              <a:t>© Copyright </a:t>
            </a:r>
            <a:r>
              <a:rPr lang="en-US" sz="1200" dirty="0" smtClean="0">
                <a:solidFill>
                  <a:srgbClr val="878787"/>
                </a:solidFill>
                <a:ea typeface="Gill Sans" charset="0"/>
                <a:cs typeface="Gill Sans" charset="0"/>
              </a:rPr>
              <a:t>2015 </a:t>
            </a:r>
            <a:r>
              <a:rPr lang="en-US" sz="1200" dirty="0">
                <a:solidFill>
                  <a:srgbClr val="878787"/>
                </a:solidFill>
                <a:ea typeface="Gill Sans" charset="0"/>
                <a:cs typeface="Gill Sans" charset="0"/>
              </a:rPr>
              <a:t>- </a:t>
            </a:r>
            <a:r>
              <a:rPr lang="en-US" sz="1200" dirty="0" err="1">
                <a:solidFill>
                  <a:srgbClr val="878787"/>
                </a:solidFill>
                <a:ea typeface="Gill Sans" charset="0"/>
                <a:cs typeface="Gill Sans" charset="0"/>
              </a:rPr>
              <a:t>Sequans</a:t>
            </a:r>
            <a:r>
              <a:rPr lang="en-US" sz="1200" dirty="0">
                <a:solidFill>
                  <a:srgbClr val="878787"/>
                </a:solidFill>
                <a:ea typeface="Gill Sans" charset="0"/>
                <a:cs typeface="Gill Sans" charset="0"/>
              </a:rPr>
              <a:t> </a:t>
            </a:r>
            <a:r>
              <a:rPr lang="en-US" sz="1200" dirty="0" smtClean="0">
                <a:solidFill>
                  <a:srgbClr val="878787"/>
                </a:solidFill>
                <a:ea typeface="Gill Sans" charset="0"/>
                <a:cs typeface="Gill Sans" charset="0"/>
              </a:rPr>
              <a:t>Communications</a:t>
            </a:r>
            <a:endParaRPr lang="en-US" sz="1200" dirty="0">
              <a:solidFill>
                <a:srgbClr val="878787"/>
              </a:solidFill>
              <a:ea typeface="Gill Sans" charset="0"/>
              <a:cs typeface="Gill Sans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193675"/>
            <a:ext cx="8178800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 charset="0"/>
              </a:rPr>
              <a:t>Click to edit Master title style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116138"/>
            <a:ext cx="8178800" cy="455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>
                <a:sym typeface="Gill Sans" charset="0"/>
              </a:rPr>
              <a:t>Click to edit Master text styles</a:t>
            </a:r>
          </a:p>
          <a:p>
            <a:pPr lvl="1"/>
            <a:r>
              <a:rPr lang="en-US" dirty="0" smtClean="0">
                <a:sym typeface="Gill Sans" charset="0"/>
              </a:rPr>
              <a:t>Second level</a:t>
            </a:r>
          </a:p>
          <a:p>
            <a:pPr lvl="2"/>
            <a:r>
              <a:rPr lang="en-US" dirty="0" smtClean="0">
                <a:sym typeface="Gill Sans" charset="0"/>
              </a:rPr>
              <a:t>Third level</a:t>
            </a:r>
          </a:p>
          <a:p>
            <a:pPr lvl="3"/>
            <a:r>
              <a:rPr lang="en-US" dirty="0" smtClean="0">
                <a:sym typeface="Gill Sans" charset="0"/>
              </a:rPr>
              <a:t>Fourth level</a:t>
            </a:r>
          </a:p>
          <a:p>
            <a:pPr lvl="4"/>
            <a:r>
              <a:rPr lang="en-US" dirty="0" smtClean="0">
                <a:sym typeface="Gill Sans" charset="0"/>
              </a:rPr>
              <a:t>Fifth level</a:t>
            </a:r>
          </a:p>
        </p:txBody>
      </p:sp>
      <p:sp>
        <p:nvSpPr>
          <p:cNvPr id="2" name="Text Box 3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9664700" y="7216775"/>
            <a:ext cx="2413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08080"/>
                </a:solidFill>
                <a:ea typeface="Gill Sans" charset="0"/>
                <a:cs typeface="Gill Sans" charset="0"/>
              </a:defRPr>
            </a:lvl1pPr>
          </a:lstStyle>
          <a:p>
            <a:pPr>
              <a:defRPr/>
            </a:pPr>
            <a:fld id="{55042BE9-F1FF-41BD-9E6D-7599AF65B3E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6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622300" indent="-444500" algn="l" rtl="0" eaLnBrk="0" fontAlgn="base" hangingPunct="0">
        <a:spcBef>
          <a:spcPts val="1800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965200" indent="-444500" algn="l" rtl="0" eaLnBrk="0" fontAlgn="base" hangingPunct="0">
        <a:spcBef>
          <a:spcPts val="1800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308100" indent="-444500" algn="l" rtl="0" eaLnBrk="0" fontAlgn="base" hangingPunct="0">
        <a:spcBef>
          <a:spcPts val="1800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663700" indent="-444500" algn="l" rtl="0" eaLnBrk="0" fontAlgn="base" hangingPunct="0">
        <a:spcBef>
          <a:spcPts val="1800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006600" indent="-444500" algn="l" rtl="0" eaLnBrk="0" fontAlgn="base" hangingPunct="0">
        <a:spcBef>
          <a:spcPts val="1800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2463800" indent="-444500" algn="l" rtl="0" fontAlgn="base">
        <a:spcBef>
          <a:spcPts val="1800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2921000" indent="-444500" algn="l" rtl="0" fontAlgn="base">
        <a:spcBef>
          <a:spcPts val="1800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378200" indent="-444500" algn="l" rtl="0" fontAlgn="base">
        <a:spcBef>
          <a:spcPts val="1800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3835400" indent="-444500" algn="l" rtl="0" fontAlgn="base">
        <a:spcBef>
          <a:spcPts val="1800"/>
        </a:spcBef>
        <a:spcAft>
          <a:spcPct val="0"/>
        </a:spcAft>
        <a:buClr>
          <a:srgbClr val="000000"/>
        </a:buClr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3022600" y="6858000"/>
            <a:ext cx="5562600" cy="533400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2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30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06F652D3-9384-408B-A63B-727CC20E1AF7}" type="slidenum">
              <a:rPr lang="en-US" smtClean="0"/>
              <a:pPr/>
              <a:t>1</a:t>
            </a:fld>
            <a:endParaRPr lang="en-US" dirty="0" smtClean="0"/>
          </a:p>
        </p:txBody>
      </p:sp>
      <p:sp>
        <p:nvSpPr>
          <p:cNvPr id="3076" name="Rectangle 2"/>
          <p:cNvSpPr>
            <a:spLocks/>
          </p:cNvSpPr>
          <p:nvPr/>
        </p:nvSpPr>
        <p:spPr bwMode="auto">
          <a:xfrm>
            <a:off x="438150" y="590550"/>
            <a:ext cx="9061450" cy="6223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l"/>
            <a:r>
              <a:rPr lang="en-US" sz="4000" dirty="0" smtClean="0">
                <a:solidFill>
                  <a:srgbClr val="FFFFFF"/>
                </a:solidFill>
                <a:latin typeface="Calibri" charset="0"/>
                <a:ea typeface="Calibri" charset="0"/>
                <a:cs typeface="Calibri" charset="0"/>
                <a:sym typeface="Calibri" charset="0"/>
              </a:rPr>
              <a:t>Views on 5G in 3GPP</a:t>
            </a:r>
            <a:endParaRPr lang="en-US" sz="4000" dirty="0">
              <a:solidFill>
                <a:srgbClr val="FFFFFF"/>
              </a:solidFill>
              <a:latin typeface="Calibri" charset="0"/>
              <a:ea typeface="Calibri" charset="0"/>
              <a:cs typeface="Calibri" charset="0"/>
              <a:sym typeface="Calibri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800" y="6678798"/>
            <a:ext cx="2895600" cy="712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ASTRI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800" y="6705600"/>
            <a:ext cx="1447800" cy="665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61200" y="152400"/>
            <a:ext cx="2895600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RWS-150042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err="1" smtClean="0"/>
              <a:t>Some</a:t>
            </a:r>
            <a:r>
              <a:rPr lang="fr-FR" dirty="0" smtClean="0"/>
              <a:t> </a:t>
            </a:r>
            <a:r>
              <a:rPr lang="fr-FR" dirty="0" err="1" smtClean="0"/>
              <a:t>thoughts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2A1335-8B52-4E19-84B5-1A93587AF679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 err="1" smtClean="0"/>
              <a:t>Process</a:t>
            </a:r>
            <a:r>
              <a:rPr lang="fr-FR" dirty="0" smtClean="0"/>
              <a:t> </a:t>
            </a:r>
            <a:r>
              <a:rPr lang="fr-FR" dirty="0" err="1" smtClean="0"/>
              <a:t>wise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Avoid fragmentation of effort and 3GPP </a:t>
            </a:r>
            <a:r>
              <a:rPr lang="en-US" dirty="0" err="1" smtClean="0"/>
              <a:t>labelled</a:t>
            </a:r>
            <a:r>
              <a:rPr lang="en-US" dirty="0" smtClean="0"/>
              <a:t> solutions</a:t>
            </a:r>
          </a:p>
          <a:p>
            <a:pPr lvl="1"/>
            <a:r>
              <a:rPr lang="en-US" dirty="0" smtClean="0"/>
              <a:t>Pursue the idea to merge GERAN and RAN?</a:t>
            </a:r>
          </a:p>
          <a:p>
            <a:r>
              <a:rPr lang="en-US" dirty="0" smtClean="0"/>
              <a:t>Leverage external activities</a:t>
            </a:r>
          </a:p>
          <a:p>
            <a:pPr lvl="1"/>
            <a:r>
              <a:rPr lang="en-US" dirty="0" smtClean="0"/>
              <a:t>Other standard bodies do good work </a:t>
            </a:r>
          </a:p>
          <a:p>
            <a:pPr lvl="1"/>
            <a:r>
              <a:rPr lang="en-US" dirty="0" smtClean="0"/>
              <a:t>International / regional initiatives</a:t>
            </a:r>
          </a:p>
          <a:p>
            <a:pPr lvl="2"/>
            <a:r>
              <a:rPr lang="en-US" dirty="0" smtClean="0"/>
              <a:t>Example: Winner channel model</a:t>
            </a:r>
          </a:p>
          <a:p>
            <a:pPr lvl="2"/>
            <a:r>
              <a:rPr lang="en-US" dirty="0" smtClean="0"/>
              <a:t>China: IMT-2020 promotion group</a:t>
            </a:r>
          </a:p>
          <a:p>
            <a:pPr lvl="2"/>
            <a:r>
              <a:rPr lang="en-US" dirty="0" smtClean="0"/>
              <a:t>Europe: H2020 and 5GPPP</a:t>
            </a:r>
          </a:p>
          <a:p>
            <a:pPr lvl="2"/>
            <a:r>
              <a:rPr lang="en-US" dirty="0" smtClean="0"/>
              <a:t>Japan: 5G promotion group</a:t>
            </a:r>
          </a:p>
          <a:p>
            <a:pPr lvl="2"/>
            <a:r>
              <a:rPr lang="en-US" dirty="0" smtClean="0"/>
              <a:t>Korea: 5G Forum </a:t>
            </a:r>
          </a:p>
          <a:p>
            <a:pPr lvl="2"/>
            <a:r>
              <a:rPr lang="en-US" dirty="0" smtClean="0"/>
              <a:t>Etc… </a:t>
            </a:r>
          </a:p>
          <a:p>
            <a:pPr lvl="1"/>
            <a:endParaRPr lang="fr-FR" dirty="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846" y="4415720"/>
            <a:ext cx="650747" cy="530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600" y="4452149"/>
            <a:ext cx="2356069" cy="45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527" y="3764951"/>
            <a:ext cx="1734073" cy="626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3103" y="5007638"/>
            <a:ext cx="1097897" cy="40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779" y="3296510"/>
            <a:ext cx="1143000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959" y="3311690"/>
            <a:ext cx="857250" cy="455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0" y="5562600"/>
            <a:ext cx="119062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9466" y="3348895"/>
            <a:ext cx="414134" cy="381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332" y="3276600"/>
            <a:ext cx="449498" cy="50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471" y="4427293"/>
            <a:ext cx="599729" cy="507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7863" y="4447451"/>
            <a:ext cx="1347537" cy="467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56350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smtClean="0"/>
              <a:t>ITU IMT-2000 </a:t>
            </a:r>
            <a:r>
              <a:rPr lang="fr-FR" dirty="0" err="1" smtClean="0"/>
              <a:t>workplan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2A1335-8B52-4E19-84B5-1A93587AF679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« </a:t>
            </a:r>
            <a:r>
              <a:rPr lang="fr-FR" dirty="0" err="1" smtClean="0"/>
              <a:t>Proposals</a:t>
            </a:r>
            <a:r>
              <a:rPr lang="fr-FR" dirty="0" smtClean="0"/>
              <a:t> » : </a:t>
            </a:r>
            <a:r>
              <a:rPr lang="fr-FR" dirty="0" err="1" smtClean="0"/>
              <a:t>Oct</a:t>
            </a:r>
            <a:r>
              <a:rPr lang="fr-FR" dirty="0" smtClean="0"/>
              <a:t> 2017 – Jun 19</a:t>
            </a:r>
          </a:p>
          <a:p>
            <a:pPr lvl="1"/>
            <a:r>
              <a:rPr lang="fr-FR" dirty="0" smtClean="0"/>
              <a:t>5G </a:t>
            </a:r>
            <a:r>
              <a:rPr lang="fr-FR" dirty="0" err="1" smtClean="0"/>
              <a:t>work</a:t>
            </a:r>
            <a:r>
              <a:rPr lang="fr-FR" dirty="0" smtClean="0"/>
              <a:t> in 3GPP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target</a:t>
            </a:r>
            <a:r>
              <a:rPr lang="fr-FR" dirty="0" smtClean="0"/>
              <a:t> </a:t>
            </a:r>
            <a:r>
              <a:rPr lang="fr-FR" dirty="0" err="1" smtClean="0"/>
              <a:t>this</a:t>
            </a:r>
            <a:r>
              <a:rPr lang="fr-FR" dirty="0" smtClean="0"/>
              <a:t> </a:t>
            </a:r>
            <a:r>
              <a:rPr lang="fr-FR" dirty="0" err="1" smtClean="0"/>
              <a:t>window</a:t>
            </a:r>
            <a:endParaRPr lang="fr-FR" dirty="0" smtClean="0"/>
          </a:p>
          <a:p>
            <a:r>
              <a:rPr lang="fr-FR" dirty="0" smtClean="0"/>
              <a:t>« </a:t>
            </a:r>
            <a:r>
              <a:rPr lang="fr-FR" dirty="0" err="1" smtClean="0"/>
              <a:t>Specifications</a:t>
            </a:r>
            <a:r>
              <a:rPr lang="fr-FR" dirty="0" smtClean="0"/>
              <a:t> »: H2 2019 – H2 2020</a:t>
            </a:r>
          </a:p>
          <a:p>
            <a:pPr lvl="1"/>
            <a:r>
              <a:rPr lang="fr-FR" dirty="0" smtClean="0"/>
              <a:t>3GPP </a:t>
            </a:r>
            <a:r>
              <a:rPr lang="fr-FR" dirty="0" err="1" smtClean="0"/>
              <a:t>Specification</a:t>
            </a:r>
            <a:r>
              <a:rPr lang="fr-FR" dirty="0" smtClean="0"/>
              <a:t>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ready</a:t>
            </a:r>
            <a:r>
              <a:rPr lang="fr-FR" dirty="0" smtClean="0"/>
              <a:t> in </a:t>
            </a:r>
            <a:r>
              <a:rPr lang="fr-FR" dirty="0" err="1" smtClean="0"/>
              <a:t>this</a:t>
            </a:r>
            <a:r>
              <a:rPr lang="fr-FR" dirty="0" smtClean="0"/>
              <a:t> </a:t>
            </a:r>
            <a:r>
              <a:rPr lang="fr-FR" dirty="0" err="1" smtClean="0"/>
              <a:t>timeframe</a:t>
            </a:r>
            <a:endParaRPr lang="fr-FR" dirty="0" smtClean="0"/>
          </a:p>
          <a:p>
            <a:r>
              <a:rPr lang="fr-FR" dirty="0" smtClean="0"/>
              <a:t>So, 5G </a:t>
            </a:r>
            <a:r>
              <a:rPr lang="fr-FR" dirty="0" err="1" smtClean="0"/>
              <a:t>activity</a:t>
            </a:r>
            <a:r>
              <a:rPr lang="fr-FR" dirty="0" smtClean="0"/>
              <a:t> </a:t>
            </a:r>
            <a:r>
              <a:rPr lang="fr-FR" dirty="0" err="1" smtClean="0"/>
              <a:t>would</a:t>
            </a:r>
            <a:r>
              <a:rPr lang="fr-FR" dirty="0" smtClean="0"/>
              <a:t> correspond to Rel. 14 / Rel. 15</a:t>
            </a:r>
            <a:endParaRPr lang="en-US" dirty="0"/>
          </a:p>
        </p:txBody>
      </p:sp>
      <p:pic>
        <p:nvPicPr>
          <p:cNvPr id="6" name="Picture 9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0" y="4192286"/>
            <a:ext cx="6096000" cy="3290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527358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err="1" smtClean="0"/>
              <a:t>Wishlist</a:t>
            </a:r>
            <a:r>
              <a:rPr lang="fr-FR" dirty="0" smtClean="0"/>
              <a:t> as a conclusion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2A1335-8B52-4E19-84B5-1A93587AF679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Rethink UE Category to better reflect the variety of 5G devices</a:t>
            </a:r>
          </a:p>
          <a:p>
            <a:pPr lvl="1"/>
            <a:r>
              <a:rPr lang="en-US" dirty="0" smtClean="0"/>
              <a:t>E.g. considering power consumption</a:t>
            </a:r>
          </a:p>
          <a:p>
            <a:r>
              <a:rPr lang="en-US" dirty="0" smtClean="0"/>
              <a:t>Extend cellular concept to leverage multiple complementary technologies in any spectrum</a:t>
            </a:r>
          </a:p>
          <a:p>
            <a:pPr lvl="1"/>
            <a:r>
              <a:rPr lang="en-US" dirty="0" smtClean="0"/>
              <a:t>Existing (</a:t>
            </a:r>
            <a:r>
              <a:rPr lang="en-US" dirty="0" err="1" smtClean="0"/>
              <a:t>WiFi</a:t>
            </a:r>
            <a:r>
              <a:rPr lang="en-US" dirty="0" smtClean="0"/>
              <a:t>) and new-one (e.g. </a:t>
            </a:r>
            <a:r>
              <a:rPr lang="en-US" dirty="0" err="1" smtClean="0"/>
              <a:t>mmWaves</a:t>
            </a:r>
            <a:r>
              <a:rPr lang="en-US" dirty="0" smtClean="0"/>
              <a:t>)</a:t>
            </a:r>
          </a:p>
          <a:p>
            <a:r>
              <a:rPr lang="en-US" dirty="0" smtClean="0"/>
              <a:t>Exploit Community of nodes</a:t>
            </a:r>
          </a:p>
          <a:p>
            <a:pPr lvl="1"/>
            <a:r>
              <a:rPr lang="en-US" dirty="0" smtClean="0"/>
              <a:t>Revisit direct mode, relay, and cooperation </a:t>
            </a:r>
          </a:p>
          <a:p>
            <a:r>
              <a:rPr lang="en-US" dirty="0" smtClean="0"/>
              <a:t>Smooth evolution of LTE, LTE-A</a:t>
            </a:r>
          </a:p>
          <a:p>
            <a:pPr lvl="1"/>
            <a:r>
              <a:rPr lang="en-US" dirty="0" smtClean="0"/>
              <a:t>Develop detailed use-cases and UE requirements</a:t>
            </a:r>
          </a:p>
          <a:p>
            <a:pPr lvl="1"/>
            <a:r>
              <a:rPr lang="en-US" dirty="0" smtClean="0"/>
              <a:t>Evaluate limitations of LTE &amp; LTE-A against 5G requirements</a:t>
            </a:r>
          </a:p>
          <a:p>
            <a:pPr lvl="1"/>
            <a:r>
              <a:rPr lang="en-US" dirty="0" smtClean="0"/>
              <a:t>Leverage features already defined in LTE</a:t>
            </a:r>
          </a:p>
          <a:p>
            <a:r>
              <a:rPr lang="en-US" dirty="0" smtClean="0"/>
              <a:t>Define means for network </a:t>
            </a:r>
            <a:r>
              <a:rPr lang="en-US" dirty="0" err="1" smtClean="0"/>
              <a:t>optimisation</a:t>
            </a:r>
            <a:r>
              <a:rPr lang="en-US" dirty="0" smtClean="0"/>
              <a:t>, big data collection and new MNOs services.</a:t>
            </a:r>
          </a:p>
          <a:p>
            <a:r>
              <a:rPr lang="en-US" dirty="0" smtClean="0"/>
              <a:t>Avoid over-engineering: let’s not forget that specs have to be implemented at the end </a:t>
            </a:r>
          </a:p>
          <a:p>
            <a:pPr lvl="1"/>
            <a:r>
              <a:rPr lang="en-US" dirty="0" smtClean="0"/>
              <a:t>And keep having fun!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83355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4098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F6521D-9CD1-4EBA-A422-06B3F12FBC7F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smtClean="0"/>
              <a:t>Motivation for 5G</a:t>
            </a:r>
          </a:p>
          <a:p>
            <a:r>
              <a:rPr lang="fr-FR" dirty="0" smtClean="0"/>
              <a:t>Few </a:t>
            </a:r>
            <a:r>
              <a:rPr lang="fr-FR" dirty="0" err="1" smtClean="0"/>
              <a:t>considerations</a:t>
            </a:r>
            <a:endParaRPr lang="fr-FR" dirty="0" smtClean="0"/>
          </a:p>
          <a:p>
            <a:r>
              <a:rPr lang="fr-FR" dirty="0" err="1" smtClean="0"/>
              <a:t>Timeline</a:t>
            </a:r>
            <a:endParaRPr lang="fr-FR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1956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smtClean="0"/>
              <a:t>Motivation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2A1335-8B52-4E19-84B5-1A93587AF679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5G is an opportunity to generate more value from UEs</a:t>
            </a:r>
          </a:p>
          <a:p>
            <a:pPr lvl="1"/>
            <a:r>
              <a:rPr lang="en-US" dirty="0" smtClean="0"/>
              <a:t>Variety of end-points; multiplicity of markets</a:t>
            </a:r>
          </a:p>
          <a:p>
            <a:endParaRPr lang="en-US" dirty="0" smtClean="0"/>
          </a:p>
          <a:p>
            <a:r>
              <a:rPr lang="en-US" dirty="0" smtClean="0"/>
              <a:t>5G is an opportunity to provide new services for MNOs</a:t>
            </a:r>
          </a:p>
          <a:p>
            <a:pPr lvl="1"/>
            <a:r>
              <a:rPr lang="en-US" dirty="0" smtClean="0"/>
              <a:t>UE-as-a-sensor approach, </a:t>
            </a:r>
            <a:r>
              <a:rPr lang="en-US" dirty="0" err="1" smtClean="0"/>
              <a:t>QoS</a:t>
            </a:r>
            <a:r>
              <a:rPr lang="en-US" dirty="0" smtClean="0"/>
              <a:t>, User Experience </a:t>
            </a:r>
            <a:r>
              <a:rPr lang="en-US" dirty="0" err="1" smtClean="0"/>
              <a:t>optimisations</a:t>
            </a:r>
            <a:r>
              <a:rPr lang="en-US" dirty="0" smtClean="0"/>
              <a:t> 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5G is an opportunity to avoid market fragmentation</a:t>
            </a:r>
          </a:p>
          <a:p>
            <a:endParaRPr lang="fr-FR" dirty="0"/>
          </a:p>
          <a:p>
            <a:endParaRPr lang="fr-FR" dirty="0" smtClean="0"/>
          </a:p>
          <a:p>
            <a:pPr lvl="1"/>
            <a:endParaRPr lang="fr-FR" dirty="0" smtClean="0"/>
          </a:p>
          <a:p>
            <a:pPr lvl="1"/>
            <a:endParaRPr lang="fr-FR" dirty="0"/>
          </a:p>
          <a:p>
            <a:endParaRPr lang="fr-FR" dirty="0" smtClean="0"/>
          </a:p>
          <a:p>
            <a:endParaRPr lang="fr-FR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6951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smtClean="0"/>
              <a:t>Motivation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2A1335-8B52-4E19-84B5-1A93587AF679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Use cases and </a:t>
            </a:r>
            <a:r>
              <a:rPr lang="fr-FR" dirty="0" err="1" smtClean="0"/>
              <a:t>requirements</a:t>
            </a:r>
            <a:r>
              <a:rPr lang="fr-FR" dirty="0" smtClean="0"/>
              <a:t> are </a:t>
            </a:r>
            <a:r>
              <a:rPr lang="fr-FR" dirty="0" err="1" smtClean="0"/>
              <a:t>known</a:t>
            </a:r>
            <a:endParaRPr lang="fr-FR" dirty="0" smtClean="0"/>
          </a:p>
          <a:p>
            <a:pPr lvl="1"/>
            <a:r>
              <a:rPr lang="fr-FR" dirty="0" err="1"/>
              <a:t>See</a:t>
            </a:r>
            <a:r>
              <a:rPr lang="fr-FR" dirty="0"/>
              <a:t> tons of white </a:t>
            </a:r>
            <a:r>
              <a:rPr lang="fr-FR" dirty="0" err="1"/>
              <a:t>papers</a:t>
            </a:r>
            <a:r>
              <a:rPr lang="fr-FR" dirty="0"/>
              <a:t> </a:t>
            </a:r>
            <a:r>
              <a:rPr lang="fr-FR" dirty="0" err="1"/>
              <a:t>e.g</a:t>
            </a:r>
            <a:r>
              <a:rPr lang="fr-FR" dirty="0"/>
              <a:t>. NGMN one</a:t>
            </a:r>
          </a:p>
          <a:p>
            <a:pPr lvl="1"/>
            <a:r>
              <a:rPr lang="fr-FR" dirty="0" err="1"/>
              <a:t>See</a:t>
            </a:r>
            <a:r>
              <a:rPr lang="fr-FR" dirty="0"/>
              <a:t> SMARTER WI in SA</a:t>
            </a:r>
          </a:p>
          <a:p>
            <a:endParaRPr lang="en-US" dirty="0"/>
          </a:p>
          <a:p>
            <a:pPr indent="0">
              <a:buNone/>
            </a:pPr>
            <a:endParaRPr lang="fr-FR" dirty="0" smtClean="0"/>
          </a:p>
          <a:p>
            <a:r>
              <a:rPr lang="fr-FR" dirty="0" err="1" smtClean="0"/>
              <a:t>It’s</a:t>
            </a:r>
            <a:r>
              <a:rPr lang="fr-FR" dirty="0" smtClean="0"/>
              <a:t> </a:t>
            </a:r>
            <a:r>
              <a:rPr lang="fr-FR" dirty="0"/>
              <a:t>time to </a:t>
            </a:r>
            <a:r>
              <a:rPr lang="fr-FR" dirty="0" err="1"/>
              <a:t>start</a:t>
            </a:r>
            <a:r>
              <a:rPr lang="fr-FR" dirty="0"/>
              <a:t> </a:t>
            </a:r>
            <a:r>
              <a:rPr lang="fr-FR" dirty="0" err="1"/>
              <a:t>concrete</a:t>
            </a:r>
            <a:r>
              <a:rPr lang="fr-FR" dirty="0"/>
              <a:t> standardisation </a:t>
            </a:r>
            <a:r>
              <a:rPr lang="fr-FR" dirty="0" err="1" smtClean="0"/>
              <a:t>work</a:t>
            </a:r>
            <a:endParaRPr lang="fr-FR" dirty="0" smtClean="0"/>
          </a:p>
          <a:p>
            <a:pPr lvl="1"/>
            <a:r>
              <a:rPr lang="fr-FR" dirty="0" smtClean="0"/>
              <a:t>As 5G </a:t>
            </a:r>
            <a:r>
              <a:rPr lang="fr-FR" dirty="0" err="1"/>
              <a:t>is</a:t>
            </a:r>
            <a:r>
              <a:rPr lang="fr-FR" dirty="0"/>
              <a:t> in the news </a:t>
            </a:r>
            <a:r>
              <a:rPr lang="fr-FR" dirty="0" err="1"/>
              <a:t>everywhere</a:t>
            </a:r>
            <a:endParaRPr lang="fr-FR" dirty="0"/>
          </a:p>
          <a:p>
            <a:pPr lvl="1"/>
            <a:r>
              <a:rPr lang="fr-FR" dirty="0" smtClean="0"/>
              <a:t>To </a:t>
            </a:r>
            <a:r>
              <a:rPr lang="fr-FR" dirty="0" err="1" smtClean="0"/>
              <a:t>meet</a:t>
            </a:r>
            <a:r>
              <a:rPr lang="fr-FR" dirty="0" smtClean="0"/>
              <a:t> ITU time-frame</a:t>
            </a:r>
            <a:endParaRPr lang="fr-FR" dirty="0"/>
          </a:p>
          <a:p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8196" y="2577466"/>
            <a:ext cx="2125043" cy="966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487" y="1828800"/>
            <a:ext cx="1738313" cy="1048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7600" y="3060746"/>
            <a:ext cx="2038350" cy="578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859657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err="1" smtClean="0"/>
              <a:t>What</a:t>
            </a:r>
            <a:r>
              <a:rPr lang="fr-FR" dirty="0" smtClean="0"/>
              <a:t> </a:t>
            </a:r>
            <a:r>
              <a:rPr lang="fr-FR" dirty="0" err="1" smtClean="0"/>
              <a:t>would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the 5G </a:t>
            </a:r>
            <a:r>
              <a:rPr lang="fr-FR" dirty="0" err="1" smtClean="0"/>
              <a:t>breakthrough</a:t>
            </a:r>
            <a:r>
              <a:rPr lang="fr-FR" dirty="0" smtClean="0"/>
              <a:t>?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2A1335-8B52-4E19-84B5-1A93587AF679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 smtClean="0"/>
              <a:t>So far </a:t>
            </a:r>
            <a:r>
              <a:rPr lang="fr-FR" dirty="0" err="1" smtClean="0"/>
              <a:t>each</a:t>
            </a:r>
            <a:r>
              <a:rPr lang="fr-FR" dirty="0" smtClean="0"/>
              <a:t> </a:t>
            </a:r>
            <a:r>
              <a:rPr lang="fr-FR" dirty="0" err="1" smtClean="0"/>
              <a:t>generation</a:t>
            </a:r>
            <a:r>
              <a:rPr lang="fr-FR" dirty="0" smtClean="0"/>
              <a:t> </a:t>
            </a:r>
            <a:r>
              <a:rPr lang="fr-FR" dirty="0" err="1" smtClean="0"/>
              <a:t>brought</a:t>
            </a:r>
            <a:r>
              <a:rPr lang="fr-FR" dirty="0" smtClean="0"/>
              <a:t> </a:t>
            </a:r>
            <a:r>
              <a:rPr lang="fr-FR" dirty="0" smtClean="0">
                <a:sym typeface="Wingdings" pitchFamily="2" charset="2"/>
              </a:rPr>
              <a:t>User </a:t>
            </a:r>
            <a:r>
              <a:rPr lang="fr-FR" dirty="0" err="1" smtClean="0">
                <a:sym typeface="Wingdings" pitchFamily="2" charset="2"/>
              </a:rPr>
              <a:t>breakthrough</a:t>
            </a:r>
            <a:r>
              <a:rPr lang="fr-FR" dirty="0" smtClean="0">
                <a:sym typeface="Wingdings" pitchFamily="2" charset="2"/>
              </a:rPr>
              <a:t> </a:t>
            </a:r>
            <a:r>
              <a:rPr lang="fr-FR" dirty="0" err="1" smtClean="0">
                <a:sym typeface="Wingdings" pitchFamily="2" charset="2"/>
              </a:rPr>
              <a:t>thanks</a:t>
            </a:r>
            <a:r>
              <a:rPr lang="fr-FR" dirty="0" smtClean="0">
                <a:sym typeface="Wingdings" pitchFamily="2" charset="2"/>
              </a:rPr>
              <a:t> to </a:t>
            </a:r>
            <a:r>
              <a:rPr lang="fr-FR" dirty="0" err="1" smtClean="0">
                <a:sym typeface="Wingdings" pitchFamily="2" charset="2"/>
              </a:rPr>
              <a:t>technical</a:t>
            </a:r>
            <a:r>
              <a:rPr lang="fr-FR" dirty="0" smtClean="0">
                <a:sym typeface="Wingdings" pitchFamily="2" charset="2"/>
              </a:rPr>
              <a:t> </a:t>
            </a:r>
            <a:r>
              <a:rPr lang="fr-FR" dirty="0" err="1" smtClean="0">
                <a:sym typeface="Wingdings" pitchFamily="2" charset="2"/>
              </a:rPr>
              <a:t>breakthrough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1755775"/>
            <a:ext cx="10017125" cy="494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296842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err="1" smtClean="0"/>
              <a:t>Some</a:t>
            </a:r>
            <a:r>
              <a:rPr lang="fr-FR" dirty="0"/>
              <a:t> </a:t>
            </a:r>
            <a:r>
              <a:rPr lang="fr-FR" dirty="0" err="1" smtClean="0"/>
              <a:t>thoughts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2A1335-8B52-4E19-84B5-1A93587AF679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5G may extend the cellular concept</a:t>
            </a:r>
          </a:p>
          <a:p>
            <a:pPr lvl="1"/>
            <a:r>
              <a:rPr lang="en-US" dirty="0" smtClean="0"/>
              <a:t>Leverage relay, D2D, cooperation between nodes, users becoming the center of virtual cells</a:t>
            </a:r>
          </a:p>
          <a:p>
            <a:pPr lvl="1"/>
            <a:r>
              <a:rPr lang="en-US" dirty="0" smtClean="0"/>
              <a:t>Towards the notion of </a:t>
            </a:r>
            <a:r>
              <a:rPr lang="en-US" i="1" dirty="0" smtClean="0"/>
              <a:t>Community of nodes (BS, UEs, relays)</a:t>
            </a:r>
          </a:p>
          <a:p>
            <a:pPr lvl="2"/>
            <a:r>
              <a:rPr lang="en-US" dirty="0" smtClean="0"/>
              <a:t>Train, car, planes, group communications, farms of connected objects</a:t>
            </a:r>
          </a:p>
          <a:p>
            <a:endParaRPr lang="en-US" dirty="0"/>
          </a:p>
        </p:txBody>
      </p:sp>
      <p:grpSp>
        <p:nvGrpSpPr>
          <p:cNvPr id="6" name="Group 388"/>
          <p:cNvGrpSpPr>
            <a:grpSpLocks/>
          </p:cNvGrpSpPr>
          <p:nvPr/>
        </p:nvGrpSpPr>
        <p:grpSpPr bwMode="auto">
          <a:xfrm>
            <a:off x="698673" y="4114800"/>
            <a:ext cx="1512152" cy="1443120"/>
            <a:chOff x="191" y="1557"/>
            <a:chExt cx="1656" cy="1534"/>
          </a:xfrm>
        </p:grpSpPr>
        <p:grpSp>
          <p:nvGrpSpPr>
            <p:cNvPr id="7" name="Group 389"/>
            <p:cNvGrpSpPr>
              <a:grpSpLocks/>
            </p:cNvGrpSpPr>
            <p:nvPr/>
          </p:nvGrpSpPr>
          <p:grpSpPr bwMode="auto">
            <a:xfrm>
              <a:off x="340" y="1557"/>
              <a:ext cx="917" cy="789"/>
              <a:chOff x="348" y="1797"/>
              <a:chExt cx="917" cy="789"/>
            </a:xfrm>
          </p:grpSpPr>
          <p:sp>
            <p:nvSpPr>
              <p:cNvPr id="26" name="AutoShape 390"/>
              <p:cNvSpPr>
                <a:spLocks noChangeArrowheads="1"/>
              </p:cNvSpPr>
              <p:nvPr/>
            </p:nvSpPr>
            <p:spPr bwMode="auto">
              <a:xfrm rot="1800000" flipV="1">
                <a:off x="785" y="1805"/>
                <a:ext cx="336" cy="291"/>
              </a:xfrm>
              <a:prstGeom prst="hexagon">
                <a:avLst>
                  <a:gd name="adj" fmla="val 28866"/>
                  <a:gd name="vf" fmla="val 115470"/>
                </a:avLst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" name="AutoShape 391"/>
              <p:cNvSpPr>
                <a:spLocks noChangeArrowheads="1"/>
              </p:cNvSpPr>
              <p:nvPr/>
            </p:nvSpPr>
            <p:spPr bwMode="auto">
              <a:xfrm rot="1800000" flipV="1">
                <a:off x="489" y="2289"/>
                <a:ext cx="336" cy="291"/>
              </a:xfrm>
              <a:prstGeom prst="hexagon">
                <a:avLst>
                  <a:gd name="adj" fmla="val 28866"/>
                  <a:gd name="vf" fmla="val 11547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28" name="Group 392"/>
              <p:cNvGrpSpPr>
                <a:grpSpLocks/>
              </p:cNvGrpSpPr>
              <p:nvPr/>
            </p:nvGrpSpPr>
            <p:grpSpPr bwMode="auto">
              <a:xfrm flipV="1">
                <a:off x="348" y="1797"/>
                <a:ext cx="624" cy="543"/>
                <a:chOff x="480" y="912"/>
                <a:chExt cx="624" cy="543"/>
              </a:xfrm>
            </p:grpSpPr>
            <p:sp>
              <p:nvSpPr>
                <p:cNvPr id="31" name="AutoShape 393"/>
                <p:cNvSpPr>
                  <a:spLocks noChangeArrowheads="1"/>
                </p:cNvSpPr>
                <p:nvPr/>
              </p:nvSpPr>
              <p:spPr bwMode="auto">
                <a:xfrm rot="-1800000">
                  <a:off x="480" y="912"/>
                  <a:ext cx="336" cy="291"/>
                </a:xfrm>
                <a:prstGeom prst="hexagon">
                  <a:avLst>
                    <a:gd name="adj" fmla="val 28866"/>
                    <a:gd name="vf" fmla="val 115470"/>
                  </a:avLst>
                </a:prstGeom>
                <a:solidFill>
                  <a:srgbClr val="CCFF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" name="AutoShape 394"/>
                <p:cNvSpPr>
                  <a:spLocks noChangeArrowheads="1"/>
                </p:cNvSpPr>
                <p:nvPr/>
              </p:nvSpPr>
              <p:spPr bwMode="auto">
                <a:xfrm rot="-1800000">
                  <a:off x="768" y="912"/>
                  <a:ext cx="336" cy="291"/>
                </a:xfrm>
                <a:prstGeom prst="hexagon">
                  <a:avLst>
                    <a:gd name="adj" fmla="val 28866"/>
                    <a:gd name="vf" fmla="val 115470"/>
                  </a:avLst>
                </a:prstGeom>
                <a:solidFill>
                  <a:srgbClr val="C0C0C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3" name="AutoShape 395"/>
                <p:cNvSpPr>
                  <a:spLocks noChangeArrowheads="1"/>
                </p:cNvSpPr>
                <p:nvPr/>
              </p:nvSpPr>
              <p:spPr bwMode="auto">
                <a:xfrm rot="-1800000">
                  <a:off x="624" y="1164"/>
                  <a:ext cx="336" cy="291"/>
                </a:xfrm>
                <a:prstGeom prst="hexagon">
                  <a:avLst>
                    <a:gd name="adj" fmla="val 28866"/>
                    <a:gd name="vf" fmla="val 115470"/>
                  </a:avLst>
                </a:prstGeom>
                <a:solidFill>
                  <a:srgbClr val="CCFFCC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9" name="AutoShape 396"/>
              <p:cNvSpPr>
                <a:spLocks noChangeArrowheads="1"/>
              </p:cNvSpPr>
              <p:nvPr/>
            </p:nvSpPr>
            <p:spPr bwMode="auto">
              <a:xfrm rot="1800000" flipV="1">
                <a:off x="785" y="2295"/>
                <a:ext cx="336" cy="291"/>
              </a:xfrm>
              <a:prstGeom prst="hexagon">
                <a:avLst>
                  <a:gd name="adj" fmla="val 28866"/>
                  <a:gd name="vf" fmla="val 115470"/>
                </a:avLst>
              </a:prstGeom>
              <a:solidFill>
                <a:srgbClr val="FF99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AutoShape 397"/>
              <p:cNvSpPr>
                <a:spLocks noChangeArrowheads="1"/>
              </p:cNvSpPr>
              <p:nvPr/>
            </p:nvSpPr>
            <p:spPr bwMode="auto">
              <a:xfrm rot="1800000" flipV="1">
                <a:off x="929" y="2043"/>
                <a:ext cx="336" cy="291"/>
              </a:xfrm>
              <a:prstGeom prst="hexagon">
                <a:avLst>
                  <a:gd name="adj" fmla="val 28866"/>
                  <a:gd name="vf" fmla="val 115470"/>
                </a:avLst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8" name="Group 398"/>
            <p:cNvGrpSpPr>
              <a:grpSpLocks/>
            </p:cNvGrpSpPr>
            <p:nvPr/>
          </p:nvGrpSpPr>
          <p:grpSpPr bwMode="auto">
            <a:xfrm>
              <a:off x="930" y="2056"/>
              <a:ext cx="917" cy="789"/>
              <a:chOff x="348" y="1797"/>
              <a:chExt cx="917" cy="789"/>
            </a:xfrm>
          </p:grpSpPr>
          <p:sp>
            <p:nvSpPr>
              <p:cNvPr id="18" name="AutoShape 399"/>
              <p:cNvSpPr>
                <a:spLocks noChangeArrowheads="1"/>
              </p:cNvSpPr>
              <p:nvPr/>
            </p:nvSpPr>
            <p:spPr bwMode="auto">
              <a:xfrm rot="1800000" flipV="1">
                <a:off x="785" y="1805"/>
                <a:ext cx="336" cy="291"/>
              </a:xfrm>
              <a:prstGeom prst="hexagon">
                <a:avLst>
                  <a:gd name="adj" fmla="val 28866"/>
                  <a:gd name="vf" fmla="val 115470"/>
                </a:avLst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AutoShape 400"/>
              <p:cNvSpPr>
                <a:spLocks noChangeArrowheads="1"/>
              </p:cNvSpPr>
              <p:nvPr/>
            </p:nvSpPr>
            <p:spPr bwMode="auto">
              <a:xfrm rot="1800000" flipV="1">
                <a:off x="489" y="2289"/>
                <a:ext cx="336" cy="291"/>
              </a:xfrm>
              <a:prstGeom prst="hexagon">
                <a:avLst>
                  <a:gd name="adj" fmla="val 28866"/>
                  <a:gd name="vf" fmla="val 11547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20" name="Group 401"/>
              <p:cNvGrpSpPr>
                <a:grpSpLocks/>
              </p:cNvGrpSpPr>
              <p:nvPr/>
            </p:nvGrpSpPr>
            <p:grpSpPr bwMode="auto">
              <a:xfrm flipV="1">
                <a:off x="348" y="1797"/>
                <a:ext cx="624" cy="543"/>
                <a:chOff x="480" y="912"/>
                <a:chExt cx="624" cy="543"/>
              </a:xfrm>
            </p:grpSpPr>
            <p:sp>
              <p:nvSpPr>
                <p:cNvPr id="23" name="AutoShape 402"/>
                <p:cNvSpPr>
                  <a:spLocks noChangeArrowheads="1"/>
                </p:cNvSpPr>
                <p:nvPr/>
              </p:nvSpPr>
              <p:spPr bwMode="auto">
                <a:xfrm rot="-1800000">
                  <a:off x="480" y="912"/>
                  <a:ext cx="336" cy="291"/>
                </a:xfrm>
                <a:prstGeom prst="hexagon">
                  <a:avLst>
                    <a:gd name="adj" fmla="val 28866"/>
                    <a:gd name="vf" fmla="val 115470"/>
                  </a:avLst>
                </a:prstGeom>
                <a:solidFill>
                  <a:srgbClr val="CCFF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" name="AutoShape 403"/>
                <p:cNvSpPr>
                  <a:spLocks noChangeArrowheads="1"/>
                </p:cNvSpPr>
                <p:nvPr/>
              </p:nvSpPr>
              <p:spPr bwMode="auto">
                <a:xfrm rot="-1800000">
                  <a:off x="768" y="912"/>
                  <a:ext cx="336" cy="291"/>
                </a:xfrm>
                <a:prstGeom prst="hexagon">
                  <a:avLst>
                    <a:gd name="adj" fmla="val 28866"/>
                    <a:gd name="vf" fmla="val 115470"/>
                  </a:avLst>
                </a:prstGeom>
                <a:solidFill>
                  <a:srgbClr val="C0C0C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" name="AutoShape 404"/>
                <p:cNvSpPr>
                  <a:spLocks noChangeArrowheads="1"/>
                </p:cNvSpPr>
                <p:nvPr/>
              </p:nvSpPr>
              <p:spPr bwMode="auto">
                <a:xfrm rot="-1800000">
                  <a:off x="624" y="1164"/>
                  <a:ext cx="336" cy="291"/>
                </a:xfrm>
                <a:prstGeom prst="hexagon">
                  <a:avLst>
                    <a:gd name="adj" fmla="val 28866"/>
                    <a:gd name="vf" fmla="val 115470"/>
                  </a:avLst>
                </a:prstGeom>
                <a:solidFill>
                  <a:srgbClr val="CCFFCC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1" name="AutoShape 405"/>
              <p:cNvSpPr>
                <a:spLocks noChangeArrowheads="1"/>
              </p:cNvSpPr>
              <p:nvPr/>
            </p:nvSpPr>
            <p:spPr bwMode="auto">
              <a:xfrm rot="1800000" flipV="1">
                <a:off x="785" y="2295"/>
                <a:ext cx="336" cy="291"/>
              </a:xfrm>
              <a:prstGeom prst="hexagon">
                <a:avLst>
                  <a:gd name="adj" fmla="val 28866"/>
                  <a:gd name="vf" fmla="val 115470"/>
                </a:avLst>
              </a:prstGeom>
              <a:solidFill>
                <a:srgbClr val="FF99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AutoShape 406"/>
              <p:cNvSpPr>
                <a:spLocks noChangeArrowheads="1"/>
              </p:cNvSpPr>
              <p:nvPr/>
            </p:nvSpPr>
            <p:spPr bwMode="auto">
              <a:xfrm rot="1800000" flipV="1">
                <a:off x="929" y="2043"/>
                <a:ext cx="336" cy="291"/>
              </a:xfrm>
              <a:prstGeom prst="hexagon">
                <a:avLst>
                  <a:gd name="adj" fmla="val 28866"/>
                  <a:gd name="vf" fmla="val 115470"/>
                </a:avLst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9" name="Group 407"/>
            <p:cNvGrpSpPr>
              <a:grpSpLocks/>
            </p:cNvGrpSpPr>
            <p:nvPr/>
          </p:nvGrpSpPr>
          <p:grpSpPr bwMode="auto">
            <a:xfrm>
              <a:off x="191" y="2302"/>
              <a:ext cx="917" cy="789"/>
              <a:chOff x="348" y="1797"/>
              <a:chExt cx="917" cy="789"/>
            </a:xfrm>
          </p:grpSpPr>
          <p:sp>
            <p:nvSpPr>
              <p:cNvPr id="10" name="AutoShape 408"/>
              <p:cNvSpPr>
                <a:spLocks noChangeArrowheads="1"/>
              </p:cNvSpPr>
              <p:nvPr/>
            </p:nvSpPr>
            <p:spPr bwMode="auto">
              <a:xfrm rot="1800000" flipV="1">
                <a:off x="785" y="1805"/>
                <a:ext cx="336" cy="291"/>
              </a:xfrm>
              <a:prstGeom prst="hexagon">
                <a:avLst>
                  <a:gd name="adj" fmla="val 28866"/>
                  <a:gd name="vf" fmla="val 115470"/>
                </a:avLst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AutoShape 409"/>
              <p:cNvSpPr>
                <a:spLocks noChangeArrowheads="1"/>
              </p:cNvSpPr>
              <p:nvPr/>
            </p:nvSpPr>
            <p:spPr bwMode="auto">
              <a:xfrm rot="1800000" flipV="1">
                <a:off x="489" y="2289"/>
                <a:ext cx="336" cy="291"/>
              </a:xfrm>
              <a:prstGeom prst="hexagon">
                <a:avLst>
                  <a:gd name="adj" fmla="val 28866"/>
                  <a:gd name="vf" fmla="val 11547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2" name="Group 410"/>
              <p:cNvGrpSpPr>
                <a:grpSpLocks/>
              </p:cNvGrpSpPr>
              <p:nvPr/>
            </p:nvGrpSpPr>
            <p:grpSpPr bwMode="auto">
              <a:xfrm flipV="1">
                <a:off x="348" y="1797"/>
                <a:ext cx="624" cy="543"/>
                <a:chOff x="480" y="912"/>
                <a:chExt cx="624" cy="543"/>
              </a:xfrm>
            </p:grpSpPr>
            <p:sp>
              <p:nvSpPr>
                <p:cNvPr id="15" name="AutoShape 411"/>
                <p:cNvSpPr>
                  <a:spLocks noChangeArrowheads="1"/>
                </p:cNvSpPr>
                <p:nvPr/>
              </p:nvSpPr>
              <p:spPr bwMode="auto">
                <a:xfrm rot="-1800000">
                  <a:off x="480" y="912"/>
                  <a:ext cx="336" cy="291"/>
                </a:xfrm>
                <a:prstGeom prst="hexagon">
                  <a:avLst>
                    <a:gd name="adj" fmla="val 28866"/>
                    <a:gd name="vf" fmla="val 115470"/>
                  </a:avLst>
                </a:prstGeom>
                <a:solidFill>
                  <a:srgbClr val="CCFF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6" name="AutoShape 412"/>
                <p:cNvSpPr>
                  <a:spLocks noChangeArrowheads="1"/>
                </p:cNvSpPr>
                <p:nvPr/>
              </p:nvSpPr>
              <p:spPr bwMode="auto">
                <a:xfrm rot="-1800000">
                  <a:off x="768" y="912"/>
                  <a:ext cx="336" cy="291"/>
                </a:xfrm>
                <a:prstGeom prst="hexagon">
                  <a:avLst>
                    <a:gd name="adj" fmla="val 28866"/>
                    <a:gd name="vf" fmla="val 115470"/>
                  </a:avLst>
                </a:prstGeom>
                <a:solidFill>
                  <a:srgbClr val="C0C0C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7" name="AutoShape 413"/>
                <p:cNvSpPr>
                  <a:spLocks noChangeArrowheads="1"/>
                </p:cNvSpPr>
                <p:nvPr/>
              </p:nvSpPr>
              <p:spPr bwMode="auto">
                <a:xfrm rot="-1800000">
                  <a:off x="624" y="1164"/>
                  <a:ext cx="336" cy="291"/>
                </a:xfrm>
                <a:prstGeom prst="hexagon">
                  <a:avLst>
                    <a:gd name="adj" fmla="val 28866"/>
                    <a:gd name="vf" fmla="val 115470"/>
                  </a:avLst>
                </a:prstGeom>
                <a:solidFill>
                  <a:srgbClr val="CCFFCC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3" name="AutoShape 414"/>
              <p:cNvSpPr>
                <a:spLocks noChangeArrowheads="1"/>
              </p:cNvSpPr>
              <p:nvPr/>
            </p:nvSpPr>
            <p:spPr bwMode="auto">
              <a:xfrm rot="1800000" flipV="1">
                <a:off x="785" y="2295"/>
                <a:ext cx="336" cy="291"/>
              </a:xfrm>
              <a:prstGeom prst="hexagon">
                <a:avLst>
                  <a:gd name="adj" fmla="val 28866"/>
                  <a:gd name="vf" fmla="val 115470"/>
                </a:avLst>
              </a:prstGeom>
              <a:solidFill>
                <a:srgbClr val="FF99CC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AutoShape 415"/>
              <p:cNvSpPr>
                <a:spLocks noChangeArrowheads="1"/>
              </p:cNvSpPr>
              <p:nvPr/>
            </p:nvSpPr>
            <p:spPr bwMode="auto">
              <a:xfrm rot="1800000" flipV="1">
                <a:off x="929" y="2043"/>
                <a:ext cx="336" cy="291"/>
              </a:xfrm>
              <a:prstGeom prst="hexagon">
                <a:avLst>
                  <a:gd name="adj" fmla="val 28866"/>
                  <a:gd name="vf" fmla="val 115470"/>
                </a:avLst>
              </a:prstGeom>
              <a:solidFill>
                <a:srgbClr val="FFCC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4" name="TextBox 33"/>
          <p:cNvSpPr txBox="1"/>
          <p:nvPr/>
        </p:nvSpPr>
        <p:spPr>
          <a:xfrm>
            <a:off x="714483" y="5818728"/>
            <a:ext cx="14805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00" dirty="0" smtClean="0">
                <a:latin typeface="Calibri" pitchFamily="34" charset="0"/>
              </a:rPr>
              <a:t>Old </a:t>
            </a:r>
            <a:r>
              <a:rPr lang="fr-FR" sz="1500" dirty="0" err="1" smtClean="0">
                <a:latin typeface="Calibri" pitchFamily="34" charset="0"/>
              </a:rPr>
              <a:t>days</a:t>
            </a:r>
            <a:endParaRPr lang="fr-FR" sz="1500" dirty="0" smtClean="0">
              <a:latin typeface="Calibri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778799" y="5818728"/>
            <a:ext cx="14805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00" dirty="0" err="1" smtClean="0">
                <a:latin typeface="Calibri" pitchFamily="34" charset="0"/>
              </a:rPr>
              <a:t>Nowadays</a:t>
            </a:r>
            <a:endParaRPr lang="fr-FR" sz="1500" dirty="0" smtClean="0">
              <a:latin typeface="Calibri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530" y="4391462"/>
            <a:ext cx="3103072" cy="1189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TextBox 50"/>
          <p:cNvSpPr txBox="1"/>
          <p:nvPr/>
        </p:nvSpPr>
        <p:spPr>
          <a:xfrm>
            <a:off x="7008980" y="5820897"/>
            <a:ext cx="19812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500" dirty="0" err="1" smtClean="0">
                <a:latin typeface="Calibri" pitchFamily="34" charset="0"/>
              </a:rPr>
              <a:t>Tomorrow</a:t>
            </a:r>
            <a:r>
              <a:rPr lang="fr-FR" sz="1500" dirty="0" smtClean="0">
                <a:latin typeface="Calibri" pitchFamily="34" charset="0"/>
              </a:rPr>
              <a:t> </a:t>
            </a:r>
            <a:r>
              <a:rPr lang="fr-FR" sz="1500" dirty="0" err="1" smtClean="0">
                <a:latin typeface="Calibri" pitchFamily="34" charset="0"/>
              </a:rPr>
              <a:t>with</a:t>
            </a:r>
            <a:r>
              <a:rPr lang="fr-FR" sz="1500" dirty="0" smtClean="0">
                <a:latin typeface="Calibri" pitchFamily="34" charset="0"/>
              </a:rPr>
              <a:t> 5G? 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761" y="4239062"/>
            <a:ext cx="2847639" cy="1513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86014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err="1" smtClean="0"/>
              <a:t>Some</a:t>
            </a:r>
            <a:r>
              <a:rPr lang="fr-FR" dirty="0"/>
              <a:t> </a:t>
            </a:r>
            <a:r>
              <a:rPr lang="fr-FR" dirty="0" err="1" smtClean="0"/>
              <a:t>thoughts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2A1335-8B52-4E19-84B5-1A93587AF679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29062" y="1447800"/>
            <a:ext cx="8999538" cy="2819400"/>
          </a:xfrm>
        </p:spPr>
        <p:txBody>
          <a:bodyPr/>
          <a:lstStyle/>
          <a:p>
            <a:r>
              <a:rPr lang="en-US" dirty="0" smtClean="0"/>
              <a:t>5G should support a much larger variety of devices</a:t>
            </a:r>
          </a:p>
          <a:p>
            <a:pPr lvl="1"/>
            <a:r>
              <a:rPr lang="fr-FR" dirty="0" err="1" smtClean="0"/>
              <a:t>Different</a:t>
            </a:r>
            <a:r>
              <a:rPr lang="fr-FR" dirty="0" smtClean="0"/>
              <a:t> applications </a:t>
            </a:r>
            <a:r>
              <a:rPr lang="fr-FR" dirty="0" smtClean="0">
                <a:sym typeface="Wingdings" pitchFamily="2" charset="2"/>
              </a:rPr>
              <a:t> </a:t>
            </a:r>
            <a:r>
              <a:rPr lang="fr-FR" dirty="0" err="1" smtClean="0">
                <a:sym typeface="Wingdings" pitchFamily="2" charset="2"/>
              </a:rPr>
              <a:t>different</a:t>
            </a:r>
            <a:r>
              <a:rPr lang="fr-FR" dirty="0" smtClean="0">
                <a:sym typeface="Wingdings" pitchFamily="2" charset="2"/>
              </a:rPr>
              <a:t> </a:t>
            </a:r>
            <a:r>
              <a:rPr lang="fr-FR" dirty="0" err="1" smtClean="0">
                <a:sym typeface="Wingdings" pitchFamily="2" charset="2"/>
              </a:rPr>
              <a:t>devices</a:t>
            </a:r>
            <a:r>
              <a:rPr lang="fr-FR" dirty="0" smtClean="0">
                <a:sym typeface="Wingdings" pitchFamily="2" charset="2"/>
              </a:rPr>
              <a:t>  </a:t>
            </a:r>
            <a:r>
              <a:rPr lang="fr-FR" dirty="0" err="1" smtClean="0">
                <a:sym typeface="Wingdings" pitchFamily="2" charset="2"/>
              </a:rPr>
              <a:t>different</a:t>
            </a:r>
            <a:r>
              <a:rPr lang="fr-FR" dirty="0" smtClean="0">
                <a:sym typeface="Wingdings" pitchFamily="2" charset="2"/>
              </a:rPr>
              <a:t> </a:t>
            </a:r>
            <a:r>
              <a:rPr lang="fr-FR" dirty="0" err="1" smtClean="0">
                <a:sym typeface="Wingdings" pitchFamily="2" charset="2"/>
              </a:rPr>
              <a:t>requirements</a:t>
            </a:r>
            <a:endParaRPr lang="en-US" dirty="0" smtClean="0"/>
          </a:p>
          <a:p>
            <a:pPr lvl="1"/>
            <a:r>
              <a:rPr lang="en-US" dirty="0" smtClean="0"/>
              <a:t>Rethink UE category for a clearer taxonomy of devices</a:t>
            </a:r>
          </a:p>
          <a:p>
            <a:pPr lvl="2"/>
            <a:r>
              <a:rPr lang="en-US" dirty="0" smtClean="0"/>
              <a:t>Throughput and other aspects to characterize basic capabilities (power consumption profile, community support node)</a:t>
            </a:r>
          </a:p>
          <a:p>
            <a:endParaRPr lang="en-US" dirty="0"/>
          </a:p>
        </p:txBody>
      </p:sp>
      <p:pic>
        <p:nvPicPr>
          <p:cNvPr id="3093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76" y="3863240"/>
            <a:ext cx="6016624" cy="37567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7" name="Rectangle 6"/>
          <p:cNvSpPr/>
          <p:nvPr/>
        </p:nvSpPr>
        <p:spPr>
          <a:xfrm>
            <a:off x="5080000" y="5449669"/>
            <a:ext cx="152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300" normalizeH="0" baseline="0" noProof="0" dirty="0" smtClean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Wide Latin" pitchFamily="18" charset="0"/>
              </a:rPr>
              <a:t>5G</a:t>
            </a:r>
            <a:endParaRPr kumimoji="0" lang="en-US" sz="3600" b="1" i="0" u="none" strike="noStrike" kern="0" cap="none" spc="300" normalizeH="0" baseline="0" noProof="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Wide Lati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229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err="1" smtClean="0"/>
              <a:t>Some</a:t>
            </a:r>
            <a:r>
              <a:rPr lang="fr-FR" dirty="0" smtClean="0"/>
              <a:t> </a:t>
            </a:r>
            <a:r>
              <a:rPr lang="fr-FR" dirty="0" err="1"/>
              <a:t>t</a:t>
            </a:r>
            <a:r>
              <a:rPr lang="fr-FR" dirty="0" err="1" smtClean="0"/>
              <a:t>houghts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2A1335-8B52-4E19-84B5-1A93587AF679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5G </a:t>
            </a:r>
            <a:r>
              <a:rPr lang="en-US" dirty="0" err="1" smtClean="0"/>
              <a:t>optimisation</a:t>
            </a:r>
            <a:r>
              <a:rPr lang="en-US" dirty="0" smtClean="0"/>
              <a:t> space will be even larger than the one offered LTE</a:t>
            </a:r>
          </a:p>
          <a:p>
            <a:pPr lvl="1"/>
            <a:r>
              <a:rPr lang="en-US" dirty="0" smtClean="0"/>
              <a:t>More diverse devices, more diverse spectrum and bandwidth</a:t>
            </a:r>
          </a:p>
          <a:p>
            <a:pPr lvl="1"/>
            <a:r>
              <a:rPr lang="en-US" dirty="0" smtClean="0"/>
              <a:t>More diverse ways to transmit information, more diverse accesses schemes, more diverse services and related </a:t>
            </a:r>
            <a:r>
              <a:rPr lang="en-US" dirty="0" err="1" smtClean="0"/>
              <a:t>QoS</a:t>
            </a:r>
            <a:r>
              <a:rPr lang="en-US" dirty="0" smtClean="0"/>
              <a:t> parameters</a:t>
            </a:r>
          </a:p>
          <a:p>
            <a:r>
              <a:rPr lang="en-US" dirty="0" smtClean="0">
                <a:sym typeface="Wingdings" pitchFamily="2" charset="2"/>
              </a:rPr>
              <a:t> 5G should provide the tools for the operator to optimize its network…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Reporting from Device and or Community and SON features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Mobile Edge Computing / Network nodes as a Service</a:t>
            </a:r>
          </a:p>
          <a:p>
            <a:r>
              <a:rPr lang="en-US" dirty="0" smtClean="0">
                <a:sym typeface="Wingdings" pitchFamily="2" charset="2"/>
              </a:rPr>
              <a:t>…And to protect it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More SW means more attacks</a:t>
            </a:r>
          </a:p>
          <a:p>
            <a:r>
              <a:rPr lang="en-US" dirty="0" smtClean="0">
                <a:sym typeface="Wingdings" pitchFamily="2" charset="2"/>
              </a:rPr>
              <a:t>Bring the Big data analysis to the mobile world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Benefit from data collected from devices to optimize network and provide new service enablers</a:t>
            </a:r>
          </a:p>
          <a:p>
            <a:r>
              <a:rPr lang="en-US" dirty="0" smtClean="0">
                <a:sym typeface="Wingdings" pitchFamily="2" charset="2"/>
              </a:rPr>
              <a:t>Organize data collection and data mining</a:t>
            </a:r>
          </a:p>
          <a:p>
            <a:pPr lvl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6267099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err="1" smtClean="0"/>
              <a:t>Some</a:t>
            </a:r>
            <a:r>
              <a:rPr lang="fr-FR" dirty="0" smtClean="0"/>
              <a:t> </a:t>
            </a:r>
            <a:r>
              <a:rPr lang="fr-FR" dirty="0" err="1" smtClean="0"/>
              <a:t>thoughts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22A1335-8B52-4E19-84B5-1A93587AF679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LTE, LTE-A or new waveform? </a:t>
            </a:r>
          </a:p>
          <a:p>
            <a:pPr lvl="1"/>
            <a:r>
              <a:rPr lang="en-US" dirty="0" smtClean="0"/>
              <a:t>One waveform to fit all needs: is it a dream?</a:t>
            </a:r>
          </a:p>
          <a:p>
            <a:pPr lvl="2"/>
            <a:r>
              <a:rPr lang="en-US" dirty="0" smtClean="0"/>
              <a:t>Virtualization: Waveform as a service? Or at least the ability to select the right waveform for the right service/device.</a:t>
            </a:r>
          </a:p>
          <a:p>
            <a:pPr lvl="1"/>
            <a:r>
              <a:rPr lang="en-US" dirty="0" smtClean="0"/>
              <a:t>Thorough analysis of 5G requirements and LTE capabilities</a:t>
            </a:r>
          </a:p>
          <a:p>
            <a:pPr lvl="2"/>
            <a:r>
              <a:rPr lang="en-US" dirty="0" smtClean="0"/>
              <a:t>Conduct an analysis on detailed 5G requirements and identify the LTE limitations as a basis for the new waveform design</a:t>
            </a:r>
          </a:p>
          <a:p>
            <a:pPr lvl="1"/>
            <a:r>
              <a:rPr lang="en-US" dirty="0" smtClean="0"/>
              <a:t>Leverage and extend efficient building blocks of LTE / LTE-A</a:t>
            </a:r>
          </a:p>
          <a:p>
            <a:pPr lvl="2"/>
            <a:r>
              <a:rPr lang="en-US" dirty="0" smtClean="0"/>
              <a:t>CA as an enabler to access new spectrum (see example of LAA)</a:t>
            </a:r>
          </a:p>
          <a:p>
            <a:pPr lvl="3"/>
            <a:r>
              <a:rPr lang="en-US" dirty="0" smtClean="0"/>
              <a:t>Could be easily applied to </a:t>
            </a:r>
            <a:r>
              <a:rPr lang="en-US" dirty="0" err="1" smtClean="0"/>
              <a:t>mmWaves</a:t>
            </a:r>
            <a:r>
              <a:rPr lang="en-US" dirty="0" smtClean="0"/>
              <a:t> too, especially combined with &gt;5CC WI. </a:t>
            </a:r>
          </a:p>
          <a:p>
            <a:pPr lvl="2"/>
            <a:r>
              <a:rPr lang="en-US" dirty="0" err="1" smtClean="0"/>
              <a:t>eMBMS</a:t>
            </a:r>
            <a:r>
              <a:rPr lang="en-US" dirty="0" smtClean="0"/>
              <a:t> as an enabler for PTM transmission and group communication</a:t>
            </a:r>
          </a:p>
          <a:p>
            <a:pPr lvl="2"/>
            <a:r>
              <a:rPr lang="en-US" dirty="0" smtClean="0"/>
              <a:t>LWI as an example to combine </a:t>
            </a:r>
            <a:r>
              <a:rPr lang="en-US" dirty="0" err="1" smtClean="0"/>
              <a:t>multipe</a:t>
            </a:r>
            <a:r>
              <a:rPr lang="en-US" dirty="0" smtClean="0"/>
              <a:t> wireless technologies 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074449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 - Title and Content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Default - Title and Content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Default - Title and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6786</TotalTime>
  <Pages>0</Pages>
  <Words>651</Words>
  <Characters>0</Characters>
  <Application>Microsoft Office PowerPoint</Application>
  <PresentationFormat>Custom</PresentationFormat>
  <Lines>0</Lines>
  <Paragraphs>112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1_Default - Title and Content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SEQUANS Communications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pierre</dc:creator>
  <cp:lastModifiedBy>Guillaume Vivier</cp:lastModifiedBy>
  <cp:revision>359</cp:revision>
  <cp:lastPrinted>2015-08-25T14:02:19Z</cp:lastPrinted>
  <dcterms:modified xsi:type="dcterms:W3CDTF">2015-09-01T19:48:40Z</dcterms:modified>
</cp:coreProperties>
</file>