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49" r:id="rId2"/>
    <p:sldId id="357" r:id="rId3"/>
    <p:sldId id="350" r:id="rId4"/>
    <p:sldId id="355" r:id="rId5"/>
    <p:sldId id="353" r:id="rId6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61" d="100"/>
          <a:sy n="161" d="100"/>
        </p:scale>
        <p:origin x="144" y="174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09/12/2021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Rel-18 Package Proposal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>
                <a:solidFill>
                  <a:schemeClr val="tx1"/>
                </a:solidFill>
              </a:rPr>
              <a:t>Ericsson, Intel, MediaTek, Qualcomm, Sony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SA 94E</a:t>
            </a:r>
            <a:r>
              <a:rPr lang="en-US" b="1">
                <a:latin typeface="+mj-lt"/>
              </a:rPr>
              <a:t>	SP-211547</a:t>
            </a:r>
            <a:endParaRPr lang="en-US" b="1" dirty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/>
              <a:t>December 14</a:t>
            </a:r>
            <a:r>
              <a:rPr lang="en-US" baseline="30000" dirty="0"/>
              <a:t>th</a:t>
            </a:r>
            <a:r>
              <a:rPr lang="en-US" dirty="0"/>
              <a:t>-20</a:t>
            </a:r>
            <a:r>
              <a:rPr lang="en-US" baseline="30000" dirty="0"/>
              <a:t>th</a:t>
            </a:r>
            <a:r>
              <a:rPr lang="en-US" dirty="0"/>
              <a:t>, 2021	Agenda Item 7.4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757" y="178875"/>
            <a:ext cx="11233150" cy="666699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3" y="1014186"/>
            <a:ext cx="5841727" cy="5185892"/>
          </a:xfrm>
        </p:spPr>
        <p:txBody>
          <a:bodyPr/>
          <a:lstStyle/>
          <a:p>
            <a:r>
              <a:rPr lang="en-US" sz="2000" dirty="0"/>
              <a:t>This contribution proposes a tentative SA2 Rel-18 package</a:t>
            </a:r>
          </a:p>
          <a:p>
            <a:pPr lvl="1"/>
            <a:r>
              <a:rPr lang="en-US" sz="1800" dirty="0">
                <a:latin typeface="+mj-lt"/>
              </a:rPr>
              <a:t>#items (e.g. Max 20) </a:t>
            </a:r>
            <a:r>
              <a:rPr lang="en-US" sz="1800" dirty="0"/>
              <a:t>to cater for</a:t>
            </a:r>
          </a:p>
          <a:p>
            <a:pPr lvl="2"/>
            <a:r>
              <a:rPr lang="en-US" sz="1400" dirty="0"/>
              <a:t>Selective Evolution of Rel-17 WIDs into Rel-18</a:t>
            </a:r>
          </a:p>
          <a:p>
            <a:pPr lvl="2"/>
            <a:r>
              <a:rPr lang="en-US" sz="1400" dirty="0"/>
              <a:t>New proposals</a:t>
            </a:r>
          </a:p>
          <a:p>
            <a:pPr lvl="2"/>
            <a:r>
              <a:rPr lang="en-US" sz="1400" dirty="0"/>
              <a:t>SA2 Workload resulting from </a:t>
            </a:r>
            <a:br>
              <a:rPr lang="en-US" sz="1400" dirty="0"/>
            </a:br>
            <a:r>
              <a:rPr lang="en-US" sz="1400" dirty="0"/>
              <a:t>a) the #items themselves and </a:t>
            </a:r>
            <a:br>
              <a:rPr lang="en-US" sz="1400" dirty="0"/>
            </a:br>
            <a:r>
              <a:rPr lang="en-US" sz="1400" dirty="0"/>
              <a:t>b) their inherent work scope</a:t>
            </a:r>
            <a:br>
              <a:rPr lang="en-US" sz="1400" dirty="0"/>
            </a:br>
            <a:r>
              <a:rPr lang="en-US" sz="1400" dirty="0"/>
              <a:t>c) RAN dependencies</a:t>
            </a:r>
          </a:p>
          <a:p>
            <a:pPr lvl="1"/>
            <a:r>
              <a:rPr lang="en-US" sz="1800" dirty="0"/>
              <a:t>The proposal reflects a compromise reached by the co-sourcing companies in order to come up with a </a:t>
            </a:r>
            <a:r>
              <a:rPr lang="en-US" sz="1800" dirty="0">
                <a:latin typeface="+mj-lt"/>
              </a:rPr>
              <a:t>balanced</a:t>
            </a:r>
            <a:r>
              <a:rPr lang="en-US" sz="1800" dirty="0"/>
              <a:t> set of items that account for broader interests in the ecosystem</a:t>
            </a:r>
          </a:p>
          <a:p>
            <a:pPr lvl="2"/>
            <a:r>
              <a:rPr lang="en-US" sz="1400" dirty="0"/>
              <a:t>Chipset and Device vendors</a:t>
            </a:r>
          </a:p>
          <a:p>
            <a:pPr lvl="2"/>
            <a:r>
              <a:rPr lang="en-US" sz="1400" dirty="0"/>
              <a:t>Infrastructure vendors</a:t>
            </a:r>
          </a:p>
          <a:p>
            <a:pPr lvl="2"/>
            <a:r>
              <a:rPr lang="en-US" sz="1400" dirty="0"/>
              <a:t>MNOs</a:t>
            </a:r>
          </a:p>
          <a:p>
            <a:pPr lvl="2"/>
            <a:r>
              <a:rPr lang="en-US" sz="1400" dirty="0"/>
              <a:t>Verticals and Public Safety/regulatory requirements</a:t>
            </a:r>
          </a:p>
          <a:p>
            <a:pPr lvl="1"/>
            <a:r>
              <a:rPr lang="en-US" sz="1600" dirty="0"/>
              <a:t>It is noted that each of the co-signing companies made important sacrifices to reach the proposed compromise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502525" y="1236662"/>
            <a:ext cx="5423512" cy="4384675"/>
          </a:xfrm>
        </p:spPr>
        <p:txBody>
          <a:bodyPr/>
          <a:lstStyle/>
          <a:p>
            <a:r>
              <a:rPr lang="en-US" sz="2000" dirty="0"/>
              <a:t>The following slides include</a:t>
            </a:r>
          </a:p>
          <a:p>
            <a:pPr lvl="1"/>
            <a:r>
              <a:rPr lang="en-US" sz="1800" dirty="0"/>
              <a:t>Prioritized SIDs incl. WTs</a:t>
            </a:r>
          </a:p>
          <a:p>
            <a:pPr lvl="1"/>
            <a:r>
              <a:rPr lang="en-US" sz="1800" dirty="0" smtClean="0"/>
              <a:t>20 </a:t>
            </a:r>
            <a:r>
              <a:rPr lang="en-US" sz="1800" dirty="0"/>
              <a:t>items with </a:t>
            </a:r>
            <a:r>
              <a:rPr lang="en-US" sz="1800" dirty="0" err="1"/>
              <a:t>downscoped</a:t>
            </a:r>
            <a:r>
              <a:rPr lang="en-US" sz="1800" dirty="0"/>
              <a:t> WTs</a:t>
            </a:r>
          </a:p>
          <a:p>
            <a:pPr lvl="1"/>
            <a:r>
              <a:rPr lang="en-US" sz="1800" dirty="0" smtClean="0"/>
              <a:t>2 </a:t>
            </a:r>
            <a:r>
              <a:rPr lang="en-US" sz="1800" dirty="0"/>
              <a:t>items TBD (need further </a:t>
            </a:r>
            <a:r>
              <a:rPr lang="en-US" sz="1800" dirty="0" err="1"/>
              <a:t>downscoping</a:t>
            </a:r>
            <a:r>
              <a:rPr lang="en-US" sz="1800" dirty="0"/>
              <a:t>)</a:t>
            </a:r>
          </a:p>
          <a:p>
            <a:pPr lvl="1"/>
            <a:r>
              <a:rPr lang="en-US" sz="1800" smtClean="0"/>
              <a:t>6 </a:t>
            </a:r>
            <a:r>
              <a:rPr lang="en-US" sz="1800" dirty="0"/>
              <a:t>items Proposed to be OUT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RAN dependencies</a:t>
            </a:r>
          </a:p>
          <a:p>
            <a:pPr lvl="1"/>
            <a:r>
              <a:rPr lang="en-US" sz="1800" dirty="0"/>
              <a:t>Clarifications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5856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21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71785366"/>
              </p:ext>
            </p:extLst>
          </p:nvPr>
        </p:nvGraphicFramePr>
        <p:xfrm>
          <a:off x="481013" y="1700213"/>
          <a:ext cx="5410351" cy="4635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3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99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1652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652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1652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92312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Title</a:t>
                      </a:r>
                    </a:p>
                  </a:txBody>
                  <a:tcPr marL="59497" marR="59497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I/O</a:t>
                      </a:r>
                    </a:p>
                  </a:txBody>
                  <a:tcPr marL="59497" marR="59497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WT IN</a:t>
                      </a:r>
                    </a:p>
                  </a:txBody>
                  <a:tcPr marL="59497" marR="59497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j-lt"/>
                        </a:rPr>
                        <a:t>PreTU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59497" marR="59497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j-lt"/>
                        </a:rPr>
                        <a:t>PostTU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59497" marR="59497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RAN</a:t>
                      </a:r>
                    </a:p>
                  </a:txBody>
                  <a:tcPr marL="59497" marR="59497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FS_eNA_Ph3</a:t>
                      </a:r>
                      <a:endParaRPr lang="en-US" sz="800" baseline="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2.2; 3.1; 3.2; 3.3; 3.4; 3.5; 3.6; 4.1; 4.2; 4.3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13.5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eLCS_Ph3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1;2;3.2;5;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13.5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8.25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FS_AEUA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(Drones)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2.1; 2.2; 2.4; 2.5; 2.6; 3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12.5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10.5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FS_DetNet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FS_eNPN_PH2</a:t>
                      </a:r>
                      <a:endParaRPr lang="en-US" sz="800" i="1" u="sng" kern="1200" baseline="0" dirty="0">
                        <a:solidFill>
                          <a:schemeClr val="accent2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1, 2, 5.a, 5.b, 5.c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9.75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FS_eAMP</a:t>
                      </a:r>
                      <a:r>
                        <a:rPr lang="en-US" sz="80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(</a:t>
                      </a:r>
                      <a:r>
                        <a:rPr lang="en-US" sz="800" kern="1200" baseline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enh</a:t>
                      </a:r>
                      <a:r>
                        <a:rPr lang="en-US" sz="80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of 5G AM Policy)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OUT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FS_XRM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2.1;2.2;3.1;3.2;3.3;3.4;4.2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16.75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FS_UPEAS (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UPF </a:t>
                      </a:r>
                      <a:r>
                        <a:rPr lang="en-US" sz="800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enh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. for Exp. and SBA)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dk1"/>
                          </a:solidFill>
                        </a:rPr>
                        <a:t>1;</a:t>
                      </a:r>
                      <a:r>
                        <a:rPr lang="en-US" sz="800" baseline="0" dirty="0">
                          <a:solidFill>
                            <a:schemeClr val="dk1"/>
                          </a:solidFill>
                        </a:rPr>
                        <a:t> 2; 3</a:t>
                      </a:r>
                      <a:endParaRPr lang="en-US" sz="800" dirty="0">
                        <a:solidFill>
                          <a:schemeClr val="accent3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6.5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6.5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FS_5GAIML</a:t>
                      </a:r>
                      <a:endParaRPr lang="en-US" sz="800" kern="1200" baseline="0" dirty="0">
                        <a:solidFill>
                          <a:srgbClr val="FF0000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TBD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1.1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, 1.2</a:t>
                      </a:r>
                      <a:endParaRPr lang="en-US" sz="800" dirty="0"/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[11.5]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FS_eUEPO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(UE policy)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 2.1; 2.2; 5; 6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10.75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5.5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FS_SFC (service function chaining)</a:t>
                      </a: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[TBD]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FS_5GTTUe (Timing </a:t>
                      </a:r>
                      <a:r>
                        <a:rPr lang="en-US" sz="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Resilience)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n-lt"/>
                        </a:rPr>
                        <a:t>1.1, 1.2, 1.3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8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FS_5G_ProSe_Ph2</a:t>
                      </a:r>
                      <a:endParaRPr lang="en-US" sz="800" b="1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</a:rPr>
                        <a:t> 2; 7; 10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6.75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SAT_ARCH_Ph2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1.1;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</a:rPr>
                        <a:t> 1.2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9.5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graphicFrame>
        <p:nvGraphicFramePr>
          <p:cNvPr id="23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4793687"/>
              </p:ext>
            </p:extLst>
          </p:nvPr>
        </p:nvGraphicFramePr>
        <p:xfrm>
          <a:off x="6291263" y="1700213"/>
          <a:ext cx="5422457" cy="4427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6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37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7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2126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2126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126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92312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Title</a:t>
                      </a:r>
                    </a:p>
                  </a:txBody>
                  <a:tcPr marL="60092" marR="60092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I/O</a:t>
                      </a:r>
                    </a:p>
                  </a:txBody>
                  <a:tcPr marL="60092" marR="60092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WT IN</a:t>
                      </a:r>
                    </a:p>
                  </a:txBody>
                  <a:tcPr marL="60092" marR="60092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j-lt"/>
                        </a:rPr>
                        <a:t>PreTU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0092" marR="60092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j-lt"/>
                        </a:rPr>
                        <a:t>PostTU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0092" marR="60092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RAN</a:t>
                      </a:r>
                    </a:p>
                  </a:txBody>
                  <a:tcPr marL="60092" marR="60092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FS_NG_RTC (Real-time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</a:t>
                      </a:r>
                      <a:r>
                        <a:rPr lang="en-US" sz="800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comm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)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3.1; 3.2; 4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4.5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FS_eEDGE_5GC_ph2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 3.1; 3.2; 4; 5; 6; 7; 8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15.25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10.75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FS_MPS_WLAN</a:t>
                      </a:r>
                      <a:endParaRPr lang="en-US" sz="800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OUT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FS_Ranging_SL_ARC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1.1; 1.3; 1.5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10.5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5.5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FS_eNS_Ph3</a:t>
                      </a:r>
                      <a:endParaRPr lang="en-US" sz="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 2; 3;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</a:rPr>
                        <a:t> 4; </a:t>
                      </a:r>
                      <a:r>
                        <a:rPr lang="en-US" sz="800" baseline="0" dirty="0">
                          <a:solidFill>
                            <a:srgbClr val="FF0000"/>
                          </a:solidFill>
                        </a:rPr>
                        <a:t>[5 TBD]</a:t>
                      </a:r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14.5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 [+1.5]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b="1" dirty="0"/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FS_ARCH_NR_REDCAP_Ph2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1a, 1b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FS_5GSATB (Sat. backhaul)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OUT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ebdings" panose="05030102010509060703" pitchFamily="18" charset="2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ebdings" panose="05030102010509060703" pitchFamily="18" charset="2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  <a:sym typeface="Webdings" panose="05030102010509060703" pitchFamily="18" charset="2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FS_GMEC (Group </a:t>
                      </a:r>
                      <a:r>
                        <a:rPr lang="en-US" sz="800" kern="1200" baseline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enh</a:t>
                      </a:r>
                      <a:r>
                        <a:rPr lang="en-US" sz="80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.)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OUT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16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FS_PIN_Arch</a:t>
                      </a:r>
                      <a:r>
                        <a:rPr lang="en-US" sz="80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(Personal </a:t>
                      </a:r>
                      <a:r>
                        <a:rPr lang="en-US" sz="800" kern="1200" baseline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IoT</a:t>
                      </a:r>
                      <a:r>
                        <a:rPr lang="en-US" sz="80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</a:t>
                      </a:r>
                      <a:r>
                        <a:rPr lang="en-US" sz="800" kern="1200" baseline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Nw</a:t>
                      </a:r>
                      <a:r>
                        <a:rPr lang="en-US" sz="80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)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OUT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FS_5MBS_Ph2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1.1; 1.2; 3; 5</a:t>
                      </a:r>
                      <a:endParaRPr lang="en-US" sz="800" dirty="0">
                        <a:solidFill>
                          <a:schemeClr val="accent3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FS_SUECR (Seamless UE </a:t>
                      </a:r>
                      <a:r>
                        <a:rPr lang="en-US" sz="800" b="0" kern="1200" baseline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ctxtrecovery</a:t>
                      </a:r>
                      <a:r>
                        <a:rPr lang="en-US" sz="800" b="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)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OUT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FS_5WWC_Ph</a:t>
                      </a:r>
                      <a:r>
                        <a:rPr lang="en-US" sz="800" b="0" kern="1200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2</a:t>
                      </a:r>
                      <a:endParaRPr lang="en-US" sz="8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TBD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2b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5.5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[1.25]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FS_ATSSS_Ph3</a:t>
                      </a:r>
                      <a:endParaRPr lang="en-US" sz="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2.1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FS_VMR_ARC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 2; 3; 6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8.5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24" name="Rectangle 23"/>
          <p:cNvSpPr/>
          <p:nvPr/>
        </p:nvSpPr>
        <p:spPr>
          <a:xfrm>
            <a:off x="7048599" y="855175"/>
            <a:ext cx="482543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603375" algn="l"/>
                <a:tab pos="2974975" algn="l"/>
              </a:tabLst>
            </a:pPr>
            <a:r>
              <a:rPr lang="en-US" sz="1100" b="1" dirty="0">
                <a:solidFill>
                  <a:srgbClr val="FF0000"/>
                </a:solidFill>
                <a:latin typeface="Calibri" panose="020F0502020204030204" pitchFamily="34" charset="0"/>
              </a:rPr>
              <a:t>Full TU: 330.25	</a:t>
            </a:r>
            <a:r>
              <a:rPr lang="en-US" sz="1100" b="1" dirty="0">
                <a:solidFill>
                  <a:schemeClr val="tx2"/>
                </a:solidFill>
                <a:latin typeface="Calibri" panose="020F0502020204030204" pitchFamily="34" charset="0"/>
              </a:rPr>
              <a:t>Pre-TU: 244</a:t>
            </a:r>
            <a:r>
              <a:rPr lang="en-US" sz="1100" b="1" dirty="0">
                <a:solidFill>
                  <a:schemeClr val="accent5"/>
                </a:solidFill>
                <a:latin typeface="Calibri" panose="020F0502020204030204" pitchFamily="34" charset="0"/>
              </a:rPr>
              <a:t>	</a:t>
            </a:r>
            <a:r>
              <a:rPr lang="en-US" sz="1100" b="1" dirty="0">
                <a:solidFill>
                  <a:schemeClr val="accent1"/>
                </a:solidFill>
                <a:latin typeface="Calibri" panose="020F0502020204030204" pitchFamily="34" charset="0"/>
              </a:rPr>
              <a:t>Post-TU: </a:t>
            </a:r>
            <a:r>
              <a:rPr lang="en-US" sz="11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151</a:t>
            </a:r>
            <a:endParaRPr lang="en-US" sz="1100" b="1" dirty="0">
              <a:solidFill>
                <a:schemeClr val="accent1"/>
              </a:solidFill>
            </a:endParaRPr>
          </a:p>
          <a:p>
            <a:pPr>
              <a:tabLst>
                <a:tab pos="1603375" algn="l"/>
                <a:tab pos="2974975" algn="l"/>
              </a:tabLst>
            </a:pPr>
            <a:r>
              <a:rPr lang="en-US" sz="1000" dirty="0"/>
              <a:t>All 28 items with full scope</a:t>
            </a:r>
            <a:r>
              <a:rPr lang="en-US" sz="1000" dirty="0">
                <a:latin typeface="Calibri" panose="020F0502020204030204" pitchFamily="34" charset="0"/>
              </a:rPr>
              <a:t>	</a:t>
            </a:r>
            <a:r>
              <a:rPr lang="en-US" sz="1000" dirty="0" smtClean="0">
                <a:latin typeface="Calibri" panose="020F0502020204030204" pitchFamily="34" charset="0"/>
              </a:rPr>
              <a:t>20 items </a:t>
            </a:r>
            <a:r>
              <a:rPr lang="en-US" sz="1000" dirty="0">
                <a:latin typeface="Calibri" panose="020F0502020204030204" pitchFamily="34" charset="0"/>
              </a:rPr>
              <a:t>with full scope	</a:t>
            </a:r>
            <a:r>
              <a:rPr lang="en-US" sz="1000" dirty="0" smtClean="0">
                <a:latin typeface="Calibri" panose="020F0502020204030204" pitchFamily="34" charset="0"/>
              </a:rPr>
              <a:t>20 </a:t>
            </a:r>
            <a:r>
              <a:rPr lang="en-US" sz="1000" dirty="0">
                <a:latin typeface="Calibri" panose="020F0502020204030204" pitchFamily="34" charset="0"/>
              </a:rPr>
              <a:t>items with reduced scope</a:t>
            </a:r>
          </a:p>
          <a:p>
            <a:pPr>
              <a:tabLst>
                <a:tab pos="1603375" algn="l"/>
                <a:tab pos="2227263" algn="l"/>
                <a:tab pos="2974975" algn="l"/>
              </a:tabLst>
            </a:pPr>
            <a:r>
              <a:rPr lang="en-US" sz="1000" b="1" dirty="0">
                <a:solidFill>
                  <a:schemeClr val="accent1"/>
                </a:solidFill>
                <a:latin typeface="Calibri" panose="020F0502020204030204" pitchFamily="34" charset="0"/>
              </a:rPr>
              <a:t>	</a:t>
            </a:r>
            <a:r>
              <a:rPr lang="en-US" sz="1000" i="1" dirty="0">
                <a:latin typeface="Calibri" panose="020F0502020204030204" pitchFamily="34" charset="0"/>
              </a:rPr>
              <a:t>	</a:t>
            </a:r>
            <a:r>
              <a:rPr lang="en-US" sz="1000" i="1" dirty="0">
                <a:solidFill>
                  <a:schemeClr val="bg1">
                    <a:lumMod val="65000"/>
                  </a:schemeClr>
                </a:solidFill>
              </a:rPr>
              <a:t>Yellow items are not counted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1420" y="6468655"/>
            <a:ext cx="8481427" cy="157713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100" dirty="0"/>
              <a:t>Pre = Pre WT prioritization	Post = Post WT Prioritization	RAN = RAN dependencies (</a:t>
            </a:r>
            <a:r>
              <a:rPr lang="en-US" sz="1100" dirty="0">
                <a:solidFill>
                  <a:schemeClr val="accent1"/>
                </a:solidFill>
                <a:sym typeface="Wingdings" panose="05000000000000000000" pitchFamily="2" charset="2"/>
              </a:rPr>
              <a:t> </a:t>
            </a:r>
            <a:r>
              <a:rPr lang="en-US" sz="1100" dirty="0">
                <a:sym typeface="Wingdings" panose="05000000000000000000" pitchFamily="2" charset="2"/>
              </a:rPr>
              <a:t>Yes, </a:t>
            </a:r>
            <a:r>
              <a:rPr lang="en-US" sz="1100" dirty="0"/>
              <a:t>RAN R18 discussion ongoing 		</a:t>
            </a:r>
            <a:r>
              <a:rPr lang="en-US" sz="11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r>
              <a:rPr lang="en-US" sz="1100" dirty="0">
                <a:sym typeface="Wingdings" panose="05000000000000000000" pitchFamily="2" charset="2"/>
              </a:rPr>
              <a:t> Yes, No RAN discussion)</a:t>
            </a:r>
            <a:endParaRPr lang="en-US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Clarifications</a:t>
            </a:r>
            <a:endParaRPr lang="en-US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81014" y="1693489"/>
            <a:ext cx="5423508" cy="4384675"/>
          </a:xfrm>
        </p:spPr>
        <p:txBody>
          <a:bodyPr/>
          <a:lstStyle/>
          <a:p>
            <a:r>
              <a:rPr lang="en-US" sz="1200" dirty="0">
                <a:latin typeface="+mj-lt"/>
              </a:rPr>
              <a:t>Satellite: </a:t>
            </a:r>
            <a:r>
              <a:rPr lang="en-US" sz="1200" dirty="0"/>
              <a:t>a single item should go forward: we propose </a:t>
            </a:r>
            <a:r>
              <a:rPr lang="en-US" sz="1200" dirty="0">
                <a:latin typeface="+mj-lt"/>
              </a:rPr>
              <a:t>SAT_ARCH Ph2</a:t>
            </a:r>
          </a:p>
          <a:p>
            <a:pPr lvl="1"/>
            <a:r>
              <a:rPr lang="en-US" sz="1050" dirty="0"/>
              <a:t>High synergies with RAN work</a:t>
            </a:r>
          </a:p>
          <a:p>
            <a:pPr lvl="1"/>
            <a:r>
              <a:rPr lang="en-US" sz="1050" dirty="0"/>
              <a:t>NOTE: WT1.3 (discontinuous coverage) is dependent on RAN discussions outcome</a:t>
            </a:r>
          </a:p>
          <a:p>
            <a:r>
              <a:rPr lang="en-US" sz="1200" dirty="0">
                <a:latin typeface="+mj-lt"/>
              </a:rPr>
              <a:t>VMR:</a:t>
            </a:r>
          </a:p>
          <a:p>
            <a:pPr lvl="1"/>
            <a:r>
              <a:rPr lang="en-US" sz="1050" dirty="0"/>
              <a:t>WT4 (info collection for charging): add </a:t>
            </a:r>
            <a:r>
              <a:rPr lang="en-US" sz="1050" i="1" dirty="0"/>
              <a:t>instead</a:t>
            </a:r>
            <a:r>
              <a:rPr lang="en-US" sz="1050" dirty="0"/>
              <a:t> a NOTE on SA5 responsibility</a:t>
            </a:r>
          </a:p>
          <a:p>
            <a:r>
              <a:rPr lang="en-US" sz="1200" dirty="0">
                <a:latin typeface="+mj-lt"/>
              </a:rPr>
              <a:t>NG_RTC:</a:t>
            </a:r>
          </a:p>
          <a:p>
            <a:pPr lvl="1"/>
            <a:r>
              <a:rPr lang="en-US" sz="1050" dirty="0"/>
              <a:t>WT#1 on IMS as part of network slice can be handled directly in CT1</a:t>
            </a:r>
          </a:p>
          <a:p>
            <a:pPr lvl="1"/>
            <a:r>
              <a:rPr lang="en-US" sz="1050" dirty="0"/>
              <a:t>WT#5 on SBI may be accommodated in CT4</a:t>
            </a:r>
          </a:p>
          <a:p>
            <a:r>
              <a:rPr lang="en-US" sz="1200" dirty="0" err="1">
                <a:latin typeface="+mj-lt"/>
              </a:rPr>
              <a:t>eLCS</a:t>
            </a:r>
            <a:r>
              <a:rPr lang="en-US" sz="1200" dirty="0">
                <a:latin typeface="+mj-lt"/>
              </a:rPr>
              <a:t> Ph 3:</a:t>
            </a:r>
            <a:endParaRPr lang="en-US" sz="1600" dirty="0">
              <a:latin typeface="+mj-lt"/>
            </a:endParaRPr>
          </a:p>
          <a:p>
            <a:pPr lvl="1"/>
            <a:r>
              <a:rPr lang="en-US" sz="1200" dirty="0"/>
              <a:t>WT#1: clarify need for U-plane pos. vs other sub-objectives e.g. latency reduction</a:t>
            </a:r>
          </a:p>
          <a:p>
            <a:pPr lvl="1"/>
            <a:r>
              <a:rPr lang="en-US" sz="1200" dirty="0"/>
              <a:t>Low power (e.g. </a:t>
            </a:r>
            <a:r>
              <a:rPr lang="en-US" sz="1200" dirty="0" err="1"/>
              <a:t>RedCap</a:t>
            </a:r>
            <a:r>
              <a:rPr lang="en-US" sz="1200" dirty="0"/>
              <a:t>, LPHAP): RAN-driven. SA2 alignment possible later</a:t>
            </a:r>
          </a:p>
          <a:p>
            <a:pPr lvl="1"/>
            <a:r>
              <a:rPr lang="en-US" sz="1200" dirty="0"/>
              <a:t>PRUs: RAN work completion expected in R17. Alignment work required in R18 SA2</a:t>
            </a:r>
          </a:p>
          <a:p>
            <a:pPr lvl="1"/>
            <a:r>
              <a:rPr lang="en-US" sz="1200" dirty="0"/>
              <a:t>NW-verified location: assumed covered in R17 (NTN)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200" dirty="0" err="1">
                <a:latin typeface="+mj-lt"/>
              </a:rPr>
              <a:t>eUEPO</a:t>
            </a:r>
            <a:r>
              <a:rPr lang="en-US" sz="1200" dirty="0">
                <a:latin typeface="+mj-lt"/>
              </a:rPr>
              <a:t>:</a:t>
            </a:r>
          </a:p>
          <a:p>
            <a:pPr lvl="1"/>
            <a:r>
              <a:rPr lang="en-US" sz="1200" dirty="0"/>
              <a:t>WT4 in: URSP enforcement in the UE: ensure no overlap with </a:t>
            </a:r>
            <a:r>
              <a:rPr lang="en-US" sz="1200" dirty="0" err="1"/>
              <a:t>eNA</a:t>
            </a:r>
            <a:endParaRPr lang="en-US" sz="1200" dirty="0"/>
          </a:p>
          <a:p>
            <a:pPr lvl="1"/>
            <a:r>
              <a:rPr lang="en-US" sz="1200" dirty="0"/>
              <a:t>WT5: focus on URSP provisioning while in EPS</a:t>
            </a:r>
          </a:p>
          <a:p>
            <a:r>
              <a:rPr lang="en-US" sz="1200" dirty="0" err="1">
                <a:latin typeface="+mj-lt"/>
              </a:rPr>
              <a:t>ProSe</a:t>
            </a:r>
            <a:r>
              <a:rPr lang="en-US" sz="1200" dirty="0">
                <a:latin typeface="+mj-lt"/>
              </a:rPr>
              <a:t>:</a:t>
            </a:r>
          </a:p>
          <a:p>
            <a:pPr lvl="1"/>
            <a:r>
              <a:rPr lang="en-US" sz="1200" dirty="0"/>
              <a:t>WT8 (aggregation), WT11(SL DRX) to be handled as RAN alignment</a:t>
            </a:r>
          </a:p>
          <a:p>
            <a:r>
              <a:rPr lang="en-US" sz="1200" dirty="0">
                <a:latin typeface="+mj-lt"/>
              </a:rPr>
              <a:t>GMEC vs EC: </a:t>
            </a:r>
            <a:r>
              <a:rPr lang="en-US" sz="1200" dirty="0"/>
              <a:t>overlap GMEC-WT8 and EC-WT6</a:t>
            </a:r>
          </a:p>
          <a:p>
            <a:r>
              <a:rPr lang="en-US" sz="1200" dirty="0">
                <a:latin typeface="+mj-lt"/>
              </a:rPr>
              <a:t>SFC : </a:t>
            </a:r>
            <a:r>
              <a:rPr lang="en-US" sz="1200" dirty="0"/>
              <a:t>WT &amp; TU TBD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422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10698</TotalTime>
  <Words>623</Words>
  <Application>Microsoft Office PowerPoint</Application>
  <PresentationFormat>Custom</PresentationFormat>
  <Paragraphs>219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新細明體</vt:lpstr>
      <vt:lpstr>Arial</vt:lpstr>
      <vt:lpstr>Calibri</vt:lpstr>
      <vt:lpstr>Calibri Light</vt:lpstr>
      <vt:lpstr>Webdings</vt:lpstr>
      <vt:lpstr>Wingdings</vt:lpstr>
      <vt:lpstr>MediaTek_PPT_Template_16x9_Internal Use</vt:lpstr>
      <vt:lpstr>Rel-18 Package Proposal</vt:lpstr>
      <vt:lpstr>Introduction</vt:lpstr>
      <vt:lpstr>Proposal</vt:lpstr>
      <vt:lpstr>Clarifications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345</cp:revision>
  <dcterms:created xsi:type="dcterms:W3CDTF">2019-11-21T19:15:22Z</dcterms:created>
  <dcterms:modified xsi:type="dcterms:W3CDTF">2021-12-08T23:21:10Z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