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70" r:id="rId7"/>
    <p:sldId id="372" r:id="rId8"/>
    <p:sldId id="366" r:id="rId9"/>
    <p:sldId id="371" r:id="rId10"/>
    <p:sldId id="365"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9CC1D8-C7C5-4DF7-B8CF-F8D4631CF06F}" v="1" dt="2021-12-07T13:53:46.1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62" d="100"/>
          <a:sy n="62" d="100"/>
        </p:scale>
        <p:origin x="728"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hab Guirguis" userId="c77768e1-8f5a-4b22-90e8-40c460f0d156" providerId="ADAL" clId="{F69CC1D8-C7C5-4DF7-B8CF-F8D4631CF06F}"/>
    <pc:docChg chg="undo redo custSel addSld modSld">
      <pc:chgData name="Ihab Guirguis" userId="c77768e1-8f5a-4b22-90e8-40c460f0d156" providerId="ADAL" clId="{F69CC1D8-C7C5-4DF7-B8CF-F8D4631CF06F}" dt="2021-12-08T00:48:53.327" v="42" actId="20577"/>
      <pc:docMkLst>
        <pc:docMk/>
      </pc:docMkLst>
      <pc:sldChg chg="modSp mod">
        <pc:chgData name="Ihab Guirguis" userId="c77768e1-8f5a-4b22-90e8-40c460f0d156" providerId="ADAL" clId="{F69CC1D8-C7C5-4DF7-B8CF-F8D4631CF06F}" dt="2021-12-08T00:48:53.327" v="42" actId="20577"/>
        <pc:sldMkLst>
          <pc:docMk/>
          <pc:sldMk cId="0" sldId="341"/>
        </pc:sldMkLst>
        <pc:spChg chg="mod">
          <ac:chgData name="Ihab Guirguis" userId="c77768e1-8f5a-4b22-90e8-40c460f0d156" providerId="ADAL" clId="{F69CC1D8-C7C5-4DF7-B8CF-F8D4631CF06F}" dt="2021-12-08T00:48:53.327" v="42" actId="20577"/>
          <ac:spMkLst>
            <pc:docMk/>
            <pc:sldMk cId="0" sldId="341"/>
            <ac:spMk id="4" creationId="{A4E08A85-5C59-4296-972F-D3092BB8D877}"/>
          </ac:spMkLst>
        </pc:spChg>
      </pc:sldChg>
      <pc:sldChg chg="modSp mod">
        <pc:chgData name="Ihab Guirguis" userId="c77768e1-8f5a-4b22-90e8-40c460f0d156" providerId="ADAL" clId="{F69CC1D8-C7C5-4DF7-B8CF-F8D4631CF06F}" dt="2021-12-07T13:53:46.129" v="19" actId="14100"/>
        <pc:sldMkLst>
          <pc:docMk/>
          <pc:sldMk cId="714359216" sldId="366"/>
        </pc:sldMkLst>
        <pc:spChg chg="mod">
          <ac:chgData name="Ihab Guirguis" userId="c77768e1-8f5a-4b22-90e8-40c460f0d156" providerId="ADAL" clId="{F69CC1D8-C7C5-4DF7-B8CF-F8D4631CF06F}" dt="2021-12-07T13:53:46.129" v="19" actId="14100"/>
          <ac:spMkLst>
            <pc:docMk/>
            <pc:sldMk cId="714359216" sldId="366"/>
            <ac:spMk id="7171" creationId="{8B215120-9330-4C24-86C0-93DB3C460B0D}"/>
          </ac:spMkLst>
        </pc:spChg>
      </pc:sldChg>
      <pc:sldChg chg="modSp mod">
        <pc:chgData name="Ihab Guirguis" userId="c77768e1-8f5a-4b22-90e8-40c460f0d156" providerId="ADAL" clId="{F69CC1D8-C7C5-4DF7-B8CF-F8D4631CF06F}" dt="2021-12-07T13:53:26.715" v="18"/>
        <pc:sldMkLst>
          <pc:docMk/>
          <pc:sldMk cId="3721694329" sldId="368"/>
        </pc:sldMkLst>
        <pc:spChg chg="mod">
          <ac:chgData name="Ihab Guirguis" userId="c77768e1-8f5a-4b22-90e8-40c460f0d156" providerId="ADAL" clId="{F69CC1D8-C7C5-4DF7-B8CF-F8D4631CF06F}" dt="2021-12-07T13:53:26.715" v="18"/>
          <ac:spMkLst>
            <pc:docMk/>
            <pc:sldMk cId="3721694329" sldId="368"/>
            <ac:spMk id="7171" creationId="{8B215120-9330-4C24-86C0-93DB3C460B0D}"/>
          </ac:spMkLst>
        </pc:spChg>
      </pc:sldChg>
      <pc:sldChg chg="modSp add mod">
        <pc:chgData name="Ihab Guirguis" userId="c77768e1-8f5a-4b22-90e8-40c460f0d156" providerId="ADAL" clId="{F69CC1D8-C7C5-4DF7-B8CF-F8D4631CF06F}" dt="2021-12-07T13:53:02.744" v="15" actId="20577"/>
        <pc:sldMkLst>
          <pc:docMk/>
          <pc:sldMk cId="1816643171" sldId="369"/>
        </pc:sldMkLst>
        <pc:spChg chg="mod">
          <ac:chgData name="Ihab Guirguis" userId="c77768e1-8f5a-4b22-90e8-40c460f0d156" providerId="ADAL" clId="{F69CC1D8-C7C5-4DF7-B8CF-F8D4631CF06F}" dt="2021-12-07T13:53:02.744" v="15" actId="20577"/>
          <ac:spMkLst>
            <pc:docMk/>
            <pc:sldMk cId="1816643171" sldId="369"/>
            <ac:spMk id="7171" creationId="{8B215120-9330-4C24-86C0-93DB3C460B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43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SA#94-e	</a:t>
            </a:r>
          </a:p>
          <a:p>
            <a:pPr eaLnBrk="1" hangingPunct="1">
              <a:defRPr/>
            </a:pPr>
            <a:r>
              <a:rPr lang="sv-SE" altLang="en-US" sz="1200" b="1" dirty="0">
                <a:latin typeface="Arial "/>
              </a:rPr>
              <a:t>eMeeting – December 14-20 2021</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SP-2xxxxx</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50416" y="2867487"/>
            <a:ext cx="11336784" cy="781236"/>
          </a:xfrm>
        </p:spPr>
        <p:txBody>
          <a:bodyPr/>
          <a:lstStyle/>
          <a:p>
            <a:pPr algn="ctr" eaLnBrk="1" hangingPunct="1"/>
            <a:r>
              <a:rPr lang="en-US" altLang="en-US" sz="4400" dirty="0"/>
              <a:t>Enabling UE Initiated Broadcast for SA2 Release 18 Work</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014723" y="4030170"/>
            <a:ext cx="7886700" cy="941325"/>
          </a:xfrm>
        </p:spPr>
        <p:txBody>
          <a:bodyPr/>
          <a:lstStyle/>
          <a:p>
            <a:pPr marL="0" indent="0" algn="ctr" eaLnBrk="1" hangingPunct="1">
              <a:buFontTx/>
              <a:buNone/>
            </a:pPr>
            <a:r>
              <a:rPr lang="en-GB" altLang="en-US" dirty="0"/>
              <a:t>Satish Jamadagni</a:t>
            </a:r>
          </a:p>
          <a:p>
            <a:pPr marL="0" indent="0" algn="ctr" eaLnBrk="1" hangingPunct="1">
              <a:buFontTx/>
              <a:buNone/>
            </a:pPr>
            <a:r>
              <a:rPr lang="en-GB" altLang="en-US" dirty="0"/>
              <a:t>Reliance Jio</a:t>
            </a:r>
          </a:p>
          <a:p>
            <a:pPr marL="0" indent="0" algn="ctr" eaLnBrk="1" hangingPunct="1">
              <a:buFontTx/>
              <a:buNone/>
            </a:pPr>
            <a:endParaRPr lang="en-GB" altLang="en-US" dirty="0"/>
          </a:p>
        </p:txBody>
      </p:sp>
      <p:sp>
        <p:nvSpPr>
          <p:cNvPr id="4" name="TextBox 1">
            <a:extLst>
              <a:ext uri="{FF2B5EF4-FFF2-40B4-BE49-F238E27FC236}">
                <a16:creationId xmlns:a16="http://schemas.microsoft.com/office/drawing/2014/main" id="{A4E08A85-5C59-4296-972F-D3092BB8D877}"/>
              </a:ext>
            </a:extLst>
          </p:cNvPr>
          <p:cNvSpPr txBox="1">
            <a:spLocks noChangeArrowheads="1"/>
          </p:cNvSpPr>
          <p:nvPr/>
        </p:nvSpPr>
        <p:spPr bwMode="auto">
          <a:xfrm>
            <a:off x="830263" y="5346700"/>
            <a:ext cx="106130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US" altLang="en-US" sz="1600" b="1" dirty="0">
                <a:latin typeface="Arial" panose="020B0604020202020204" pitchFamily="34" charset="0"/>
              </a:rPr>
              <a:t>Supporting Companies</a:t>
            </a:r>
          </a:p>
          <a:p>
            <a:pPr algn="ctr">
              <a:spcBef>
                <a:spcPct val="0"/>
              </a:spcBef>
              <a:buFontTx/>
              <a:buNone/>
            </a:pPr>
            <a:r>
              <a:rPr lang="en-US" altLang="en-US" sz="1600" dirty="0">
                <a:latin typeface="Arial" panose="020B0604020202020204" pitchFamily="34" charset="0"/>
              </a:rPr>
              <a:t>Radisys, Saankhya Labs, IIT-Madras, </a:t>
            </a:r>
            <a:r>
              <a:rPr lang="en-US" altLang="en-US" sz="1600" dirty="0" err="1">
                <a:latin typeface="Arial" panose="020B0604020202020204" pitchFamily="34" charset="0"/>
              </a:rPr>
              <a:t>Tejas</a:t>
            </a:r>
            <a:r>
              <a:rPr lang="en-US" altLang="en-US" sz="1600" dirty="0">
                <a:latin typeface="Arial" panose="020B0604020202020204" pitchFamily="34" charset="0"/>
              </a:rPr>
              <a:t> Networks, </a:t>
            </a:r>
            <a:r>
              <a:rPr lang="en-US" altLang="en-US" sz="1600" dirty="0" err="1">
                <a:latin typeface="Arial" panose="020B0604020202020204" pitchFamily="34" charset="0"/>
              </a:rPr>
              <a:t>WiSig</a:t>
            </a:r>
            <a:r>
              <a:rPr lang="en-US" altLang="en-US" sz="1600" dirty="0">
                <a:latin typeface="Arial" panose="020B0604020202020204" pitchFamily="34" charset="0"/>
              </a:rPr>
              <a:t> Networks</a:t>
            </a:r>
            <a:endParaRPr lang="en-US" altLang="en-US" sz="1200" dirty="0">
              <a:latin typeface="Arial" panose="020B0604020202020204" pitchFamily="34" charset="0"/>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Existing Broadcast Support</a:t>
            </a:r>
          </a:p>
          <a:p>
            <a:r>
              <a:rPr lang="en-US" altLang="en-US" dirty="0"/>
              <a:t>Need for new services for Operators</a:t>
            </a:r>
          </a:p>
          <a:p>
            <a:pPr lvl="1"/>
            <a:r>
              <a:rPr lang="en-US" altLang="en-US" dirty="0"/>
              <a:t>Define “User Initiated Broadcast” as an addition scenario in the SA2 Release 18 MBS scope or as a separate study</a:t>
            </a:r>
          </a:p>
          <a:p>
            <a:r>
              <a:rPr lang="en-US" altLang="en-US" dirty="0"/>
              <a:t> Proposal</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000" dirty="0"/>
              <a:t>User Initiated Broadcast support 3GPP so far</a:t>
            </a:r>
            <a:endParaRPr lang="en-GB" altLang="en-US" sz="30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28773" y="1825625"/>
            <a:ext cx="11322121" cy="4351338"/>
          </a:xfrm>
        </p:spPr>
        <p:txBody>
          <a:bodyPr/>
          <a:lstStyle/>
          <a:p>
            <a:pPr algn="just">
              <a:lnSpc>
                <a:spcPct val="107000"/>
              </a:lnSpc>
              <a:spcAft>
                <a:spcPts val="800"/>
              </a:spcAft>
            </a:pPr>
            <a:r>
              <a:rPr lang="en-US" sz="2600" dirty="0"/>
              <a:t>A broadcast or a multicast service in a wireless network is intended to provide a fast and efficient mechanism to distribute the same content to multiple users. The content is always assumed to be available beyond the core network. </a:t>
            </a:r>
          </a:p>
          <a:p>
            <a:pPr algn="just">
              <a:lnSpc>
                <a:spcPct val="107000"/>
              </a:lnSpc>
              <a:spcAft>
                <a:spcPts val="800"/>
              </a:spcAft>
            </a:pPr>
            <a:r>
              <a:rPr lang="en-US" sz="2600" dirty="0"/>
              <a:t>5G NR networks are expected to have higher UL capacity and the 5G NR devices now support applications that can upload large volumes of data. Local and / or live user data (Live broadcast / Citizen Journalist type use cases) data sharing via broadcast mechanisms is an important application that is yet to be supported</a:t>
            </a:r>
          </a:p>
        </p:txBody>
      </p:sp>
    </p:spTree>
    <p:extLst>
      <p:ext uri="{BB962C8B-B14F-4D97-AF65-F5344CB8AC3E}">
        <p14:creationId xmlns:p14="http://schemas.microsoft.com/office/powerpoint/2010/main" val="312115326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000" dirty="0"/>
              <a:t>User Initiated Broadcast support 3GPP so far</a:t>
            </a:r>
            <a:endParaRPr lang="en-GB" altLang="en-US" sz="30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28773" y="1825625"/>
            <a:ext cx="11322121" cy="4351338"/>
          </a:xfrm>
        </p:spPr>
        <p:txBody>
          <a:bodyPr/>
          <a:lstStyle/>
          <a:p>
            <a:pPr algn="just">
              <a:lnSpc>
                <a:spcPct val="107000"/>
              </a:lnSpc>
              <a:spcAft>
                <a:spcPts val="800"/>
              </a:spcAft>
            </a:pPr>
            <a:r>
              <a:rPr lang="en-US" sz="2600" dirty="0"/>
              <a:t>Operators are under pressure to realize new services and as a consequence new revenue opportunities in 5G</a:t>
            </a:r>
          </a:p>
          <a:p>
            <a:pPr algn="just">
              <a:lnSpc>
                <a:spcPct val="107000"/>
              </a:lnSpc>
              <a:spcAft>
                <a:spcPts val="800"/>
              </a:spcAft>
            </a:pPr>
            <a:r>
              <a:rPr lang="en-US" altLang="en-US" sz="2600" dirty="0"/>
              <a:t>Support for User Initiated broadcast / Multicast is important for operators who are exploring new revenue opportunities.</a:t>
            </a:r>
            <a:endParaRPr lang="en-US" altLang="en-US" sz="2400" dirty="0"/>
          </a:p>
        </p:txBody>
      </p:sp>
    </p:spTree>
    <p:extLst>
      <p:ext uri="{BB962C8B-B14F-4D97-AF65-F5344CB8AC3E}">
        <p14:creationId xmlns:p14="http://schemas.microsoft.com/office/powerpoint/2010/main" val="3016590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000" dirty="0"/>
              <a:t>User Initiated Broadcast support 3GPP so far</a:t>
            </a:r>
            <a:endParaRPr lang="en-GB" altLang="en-US" sz="30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59293" y="1825624"/>
            <a:ext cx="10794507" cy="4441611"/>
          </a:xfrm>
        </p:spPr>
        <p:txBody>
          <a:bodyPr/>
          <a:lstStyle/>
          <a:p>
            <a:pPr>
              <a:spcAft>
                <a:spcPts val="900"/>
              </a:spcAft>
            </a:pPr>
            <a:r>
              <a:rPr lang="en-GB" sz="2600" dirty="0"/>
              <a:t>3GPP TS 22.468 specification defines the requirements to support UE initiated broadcast / Multicast primarily for group communications, These requirements though applicable for both LTE and 5G technologies, the 3GPP TS 23.468 specification for Group Communication has been defined only for LTE and not for 5G NR.</a:t>
            </a:r>
          </a:p>
          <a:p>
            <a:pPr>
              <a:spcAft>
                <a:spcPts val="900"/>
              </a:spcAft>
            </a:pPr>
            <a:r>
              <a:rPr lang="en-GB" sz="2600" dirty="0"/>
              <a:t>The definition of a “user initiated” broadcast/multicast goes beyond critical communications and will find more applicability in private / enterprise networks apart from a macro use case.</a:t>
            </a:r>
          </a:p>
          <a:p>
            <a:pPr>
              <a:spcAft>
                <a:spcPts val="900"/>
              </a:spcAft>
            </a:pPr>
            <a:r>
              <a:rPr lang="en-GB" sz="2600" b="1" dirty="0"/>
              <a:t>The opportunity</a:t>
            </a:r>
            <a:r>
              <a:rPr lang="en-GB" sz="2600" dirty="0"/>
              <a:t>: Define “user initiated broadcast” as a new service type finds applicability in private / enterprise deployments as well as in macro deployment scenarios.</a:t>
            </a:r>
            <a:endParaRPr lang="en-IN" sz="2600" dirty="0"/>
          </a:p>
        </p:txBody>
      </p:sp>
    </p:spTree>
    <p:extLst>
      <p:ext uri="{BB962C8B-B14F-4D97-AF65-F5344CB8AC3E}">
        <p14:creationId xmlns:p14="http://schemas.microsoft.com/office/powerpoint/2010/main" val="71435921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000" dirty="0"/>
              <a:t>User Initiated Broadcast – Example / Objectives</a:t>
            </a:r>
            <a:endParaRPr lang="en-GB" altLang="en-US" sz="30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661061" y="1825625"/>
            <a:ext cx="5692739" cy="4351338"/>
          </a:xfrm>
        </p:spPr>
        <p:txBody>
          <a:bodyPr/>
          <a:lstStyle/>
          <a:p>
            <a:pPr>
              <a:spcAft>
                <a:spcPts val="900"/>
              </a:spcAft>
            </a:pPr>
            <a:r>
              <a:rPr lang="en-GB" sz="2600" dirty="0"/>
              <a:t>The objective will be to study </a:t>
            </a:r>
          </a:p>
          <a:p>
            <a:pPr lvl="1">
              <a:spcAft>
                <a:spcPts val="900"/>
              </a:spcAft>
            </a:pPr>
            <a:r>
              <a:rPr lang="en-GB" sz="2200" dirty="0"/>
              <a:t>User initiated broadcast” as a new service type,</a:t>
            </a:r>
          </a:p>
          <a:p>
            <a:pPr lvl="1">
              <a:spcAft>
                <a:spcPts val="900"/>
              </a:spcAft>
            </a:pPr>
            <a:r>
              <a:rPr lang="en-GB" sz="2200" dirty="0"/>
              <a:t>“User Initiated broadcast” interfaces that can be used by applications such as “Facebook Live”, “citizen journalist” etc</a:t>
            </a:r>
          </a:p>
          <a:p>
            <a:pPr lvl="1">
              <a:spcAft>
                <a:spcPts val="900"/>
              </a:spcAft>
            </a:pPr>
            <a:r>
              <a:rPr lang="en-GB" sz="2200" dirty="0"/>
              <a:t>User Initiated Broadcast applicability in private / enterprise deployments as well as in macro deployment scenarios and the development of possible architectures to support the same</a:t>
            </a:r>
            <a:endParaRPr lang="en-IN" sz="2600" dirty="0"/>
          </a:p>
        </p:txBody>
      </p:sp>
      <p:pic>
        <p:nvPicPr>
          <p:cNvPr id="4" name="Picture 3">
            <a:extLst>
              <a:ext uri="{FF2B5EF4-FFF2-40B4-BE49-F238E27FC236}">
                <a16:creationId xmlns:a16="http://schemas.microsoft.com/office/drawing/2014/main" id="{C0DF6395-E954-4973-89EA-E947F83545E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38762" y="1980565"/>
            <a:ext cx="5322299" cy="4196398"/>
          </a:xfrm>
          <a:prstGeom prst="rect">
            <a:avLst/>
          </a:prstGeom>
          <a:noFill/>
          <a:ln>
            <a:noFill/>
          </a:ln>
        </p:spPr>
      </p:pic>
      <p:sp>
        <p:nvSpPr>
          <p:cNvPr id="2" name="TextBox 1">
            <a:extLst>
              <a:ext uri="{FF2B5EF4-FFF2-40B4-BE49-F238E27FC236}">
                <a16:creationId xmlns:a16="http://schemas.microsoft.com/office/drawing/2014/main" id="{521FEC91-38B5-4C7A-9CE8-2A76FA6FFFD4}"/>
              </a:ext>
            </a:extLst>
          </p:cNvPr>
          <p:cNvSpPr txBox="1"/>
          <p:nvPr/>
        </p:nvSpPr>
        <p:spPr>
          <a:xfrm>
            <a:off x="143552" y="1753707"/>
            <a:ext cx="2990066" cy="646331"/>
          </a:xfrm>
          <a:prstGeom prst="rect">
            <a:avLst/>
          </a:prstGeom>
          <a:noFill/>
        </p:spPr>
        <p:txBody>
          <a:bodyPr wrap="square" rtlCol="0">
            <a:spAutoFit/>
          </a:bodyPr>
          <a:lstStyle/>
          <a:p>
            <a:r>
              <a:rPr lang="en-US" dirty="0"/>
              <a:t>Example of a user initiated local broadcast</a:t>
            </a:r>
            <a:endParaRPr lang="en-IN" dirty="0"/>
          </a:p>
        </p:txBody>
      </p:sp>
    </p:spTree>
    <p:extLst>
      <p:ext uri="{BB962C8B-B14F-4D97-AF65-F5344CB8AC3E}">
        <p14:creationId xmlns:p14="http://schemas.microsoft.com/office/powerpoint/2010/main" val="136962031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Proposal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140430" y="3428999"/>
            <a:ext cx="9739903" cy="886147"/>
          </a:xfrm>
        </p:spPr>
        <p:txBody>
          <a:bodyPr/>
          <a:lstStyle/>
          <a:p>
            <a:pPr marL="0" indent="0" algn="ctr">
              <a:buNone/>
            </a:pPr>
            <a:r>
              <a:rPr lang="en-US" altLang="en-US" dirty="0">
                <a:solidFill>
                  <a:srgbClr val="FF0000"/>
                </a:solidFill>
              </a:rPr>
              <a:t>“User Initiated Broadcast/multicast” must be treated as a priority study item in  Release 18</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5826</TotalTime>
  <Words>425</Words>
  <Application>Microsoft Office PowerPoint</Application>
  <PresentationFormat>Widescreen</PresentationFormat>
  <Paragraphs>28</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Arial </vt:lpstr>
      <vt:lpstr>Calibri</vt:lpstr>
      <vt:lpstr>Calibri Light</vt:lpstr>
      <vt:lpstr>Times New Roman</vt:lpstr>
      <vt:lpstr>Office Theme</vt:lpstr>
      <vt:lpstr>Enabling UE Initiated Broadcast for SA2 Release 18 Work</vt:lpstr>
      <vt:lpstr>Outline</vt:lpstr>
      <vt:lpstr>User Initiated Broadcast support 3GPP so far</vt:lpstr>
      <vt:lpstr>User Initiated Broadcast support 3GPP so far</vt:lpstr>
      <vt:lpstr>User Initiated Broadcast support 3GPP so far</vt:lpstr>
      <vt:lpstr>User Initiated Broadcast – Example / Objectives</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Satish</cp:lastModifiedBy>
  <cp:revision>633</cp:revision>
  <dcterms:created xsi:type="dcterms:W3CDTF">2010-02-05T13:52:04Z</dcterms:created>
  <dcterms:modified xsi:type="dcterms:W3CDTF">2021-12-08T17:01:03Z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