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2"/>
  </p:notesMasterIdLst>
  <p:handoutMasterIdLst>
    <p:handoutMasterId r:id="rId43"/>
  </p:handoutMasterIdLst>
  <p:sldIdLst>
    <p:sldId id="303" r:id="rId2"/>
    <p:sldId id="705" r:id="rId3"/>
    <p:sldId id="706" r:id="rId4"/>
    <p:sldId id="707" r:id="rId5"/>
    <p:sldId id="784" r:id="rId6"/>
    <p:sldId id="798" r:id="rId7"/>
    <p:sldId id="845" r:id="rId8"/>
    <p:sldId id="709" r:id="rId9"/>
    <p:sldId id="713" r:id="rId10"/>
    <p:sldId id="714" r:id="rId11"/>
    <p:sldId id="853" r:id="rId12"/>
    <p:sldId id="800" r:id="rId13"/>
    <p:sldId id="808" r:id="rId14"/>
    <p:sldId id="832" r:id="rId15"/>
    <p:sldId id="803" r:id="rId16"/>
    <p:sldId id="842" r:id="rId17"/>
    <p:sldId id="843" r:id="rId18"/>
    <p:sldId id="847" r:id="rId19"/>
    <p:sldId id="848" r:id="rId20"/>
    <p:sldId id="849" r:id="rId21"/>
    <p:sldId id="850" r:id="rId22"/>
    <p:sldId id="817" r:id="rId23"/>
    <p:sldId id="839" r:id="rId24"/>
    <p:sldId id="846" r:id="rId25"/>
    <p:sldId id="787" r:id="rId26"/>
    <p:sldId id="814" r:id="rId27"/>
    <p:sldId id="810" r:id="rId28"/>
    <p:sldId id="851" r:id="rId29"/>
    <p:sldId id="852" r:id="rId30"/>
    <p:sldId id="833" r:id="rId31"/>
    <p:sldId id="790" r:id="rId32"/>
    <p:sldId id="854" r:id="rId33"/>
    <p:sldId id="855" r:id="rId34"/>
    <p:sldId id="856" r:id="rId35"/>
    <p:sldId id="751" r:id="rId36"/>
    <p:sldId id="735" r:id="rId37"/>
    <p:sldId id="745" r:id="rId38"/>
    <p:sldId id="828" r:id="rId39"/>
    <p:sldId id="738" r:id="rId40"/>
    <p:sldId id="739" r:id="rId41"/>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CC33"/>
    <a:srgbClr val="008000"/>
    <a:srgbClr val="D0D8E8"/>
    <a:srgbClr val="006600"/>
    <a:srgbClr val="00CC66"/>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70" autoAdjust="0"/>
  </p:normalViewPr>
  <p:slideViewPr>
    <p:cSldViewPr snapToGrid="0">
      <p:cViewPr varScale="1">
        <p:scale>
          <a:sx n="87" d="100"/>
          <a:sy n="87" d="100"/>
        </p:scale>
        <p:origin x="1358" y="58"/>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fregab\Desktop\SA%2382\SA4%20chairman\SA4%23101%20statistics_v03.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efregab\Desktop\SA%2382\SA4%20chairman\SA4%23101%20statistics_v03.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691913510811147E-2"/>
          <c:y val="6.9749760207683142E-2"/>
          <c:w val="0.86730087310514759"/>
          <c:h val="0.66464395231162765"/>
        </c:manualLayout>
      </c:layout>
      <c:lineChart>
        <c:grouping val="standard"/>
        <c:varyColors val="0"/>
        <c:ser>
          <c:idx val="0"/>
          <c:order val="0"/>
          <c:tx>
            <c:strRef>
              <c:f>Sheet1!$E$10</c:f>
              <c:strCache>
                <c:ptCount val="1"/>
                <c:pt idx="0">
                  <c:v>Number of Tdocs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Sheet1!$D$31:$D$51</c:f>
              <c:strCache>
                <c:ptCount val="21"/>
                <c:pt idx="0">
                  <c:v>SA4#81</c:v>
                </c:pt>
                <c:pt idx="1">
                  <c:v>SA4#82</c:v>
                </c:pt>
                <c:pt idx="2">
                  <c:v>SA4#83</c:v>
                </c:pt>
                <c:pt idx="3">
                  <c:v>SA4#84</c:v>
                </c:pt>
                <c:pt idx="4">
                  <c:v>SA4#85</c:v>
                </c:pt>
                <c:pt idx="5">
                  <c:v>SA4#86</c:v>
                </c:pt>
                <c:pt idx="6">
                  <c:v>SA4#87</c:v>
                </c:pt>
                <c:pt idx="7">
                  <c:v>SA4#88</c:v>
                </c:pt>
                <c:pt idx="8">
                  <c:v>SA4#89</c:v>
                </c:pt>
                <c:pt idx="9">
                  <c:v>SA4#90</c:v>
                </c:pt>
                <c:pt idx="10">
                  <c:v>SA4#91</c:v>
                </c:pt>
                <c:pt idx="11">
                  <c:v>SA4#92</c:v>
                </c:pt>
                <c:pt idx="12">
                  <c:v>SA4#93</c:v>
                </c:pt>
                <c:pt idx="13">
                  <c:v>SA4#94</c:v>
                </c:pt>
                <c:pt idx="14">
                  <c:v>SA4#95</c:v>
                </c:pt>
                <c:pt idx="15">
                  <c:v>SA4#96</c:v>
                </c:pt>
                <c:pt idx="16">
                  <c:v>SA4#97</c:v>
                </c:pt>
                <c:pt idx="17">
                  <c:v>SA4#98</c:v>
                </c:pt>
                <c:pt idx="18">
                  <c:v>SA4#99</c:v>
                </c:pt>
                <c:pt idx="19">
                  <c:v>SA4#100</c:v>
                </c:pt>
                <c:pt idx="20">
                  <c:v>SA4#101</c:v>
                </c:pt>
              </c:strCache>
            </c:strRef>
          </c:cat>
          <c:val>
            <c:numRef>
              <c:f>Sheet1!$E$31:$E$51</c:f>
              <c:numCache>
                <c:formatCode>General</c:formatCode>
                <c:ptCount val="21"/>
                <c:pt idx="0">
                  <c:v>284</c:v>
                </c:pt>
                <c:pt idx="1">
                  <c:v>255</c:v>
                </c:pt>
                <c:pt idx="2">
                  <c:v>338</c:v>
                </c:pt>
                <c:pt idx="3">
                  <c:v>288</c:v>
                </c:pt>
                <c:pt idx="4">
                  <c:v>340</c:v>
                </c:pt>
                <c:pt idx="5">
                  <c:v>347</c:v>
                </c:pt>
                <c:pt idx="6">
                  <c:v>313</c:v>
                </c:pt>
                <c:pt idx="7">
                  <c:v>257</c:v>
                </c:pt>
                <c:pt idx="8">
                  <c:v>298</c:v>
                </c:pt>
                <c:pt idx="9">
                  <c:v>261</c:v>
                </c:pt>
                <c:pt idx="10">
                  <c:v>244</c:v>
                </c:pt>
                <c:pt idx="11">
                  <c:v>242</c:v>
                </c:pt>
                <c:pt idx="12">
                  <c:v>269</c:v>
                </c:pt>
                <c:pt idx="13">
                  <c:v>245</c:v>
                </c:pt>
                <c:pt idx="14">
                  <c:v>334</c:v>
                </c:pt>
                <c:pt idx="15">
                  <c:v>313</c:v>
                </c:pt>
                <c:pt idx="16">
                  <c:v>321</c:v>
                </c:pt>
                <c:pt idx="17">
                  <c:v>317</c:v>
                </c:pt>
                <c:pt idx="18">
                  <c:v>364</c:v>
                </c:pt>
                <c:pt idx="19">
                  <c:v>226</c:v>
                </c:pt>
                <c:pt idx="20">
                  <c:v>300</c:v>
                </c:pt>
              </c:numCache>
            </c:numRef>
          </c:val>
          <c:smooth val="0"/>
          <c:extLst>
            <c:ext xmlns:c16="http://schemas.microsoft.com/office/drawing/2014/chart" uri="{C3380CC4-5D6E-409C-BE32-E72D297353CC}">
              <c16:uniqueId val="{00000000-3168-415C-9132-619195A9C79D}"/>
            </c:ext>
          </c:extLst>
        </c:ser>
        <c:dLbls>
          <c:showLegendKey val="0"/>
          <c:showVal val="0"/>
          <c:showCatName val="0"/>
          <c:showSerName val="0"/>
          <c:showPercent val="0"/>
          <c:showBubbleSize val="0"/>
        </c:dLbls>
        <c:marker val="1"/>
        <c:smooth val="0"/>
        <c:axId val="490228272"/>
        <c:axId val="1"/>
      </c:lineChart>
      <c:lineChart>
        <c:grouping val="standard"/>
        <c:varyColors val="0"/>
        <c:ser>
          <c:idx val="1"/>
          <c:order val="1"/>
          <c:tx>
            <c:strRef>
              <c:f>Sheet1!$F$10</c:f>
              <c:strCache>
                <c:ptCount val="1"/>
                <c:pt idx="0">
                  <c:v>Number of participants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Sheet1!$D$31:$D$51</c:f>
              <c:strCache>
                <c:ptCount val="21"/>
                <c:pt idx="0">
                  <c:v>SA4#81</c:v>
                </c:pt>
                <c:pt idx="1">
                  <c:v>SA4#82</c:v>
                </c:pt>
                <c:pt idx="2">
                  <c:v>SA4#83</c:v>
                </c:pt>
                <c:pt idx="3">
                  <c:v>SA4#84</c:v>
                </c:pt>
                <c:pt idx="4">
                  <c:v>SA4#85</c:v>
                </c:pt>
                <c:pt idx="5">
                  <c:v>SA4#86</c:v>
                </c:pt>
                <c:pt idx="6">
                  <c:v>SA4#87</c:v>
                </c:pt>
                <c:pt idx="7">
                  <c:v>SA4#88</c:v>
                </c:pt>
                <c:pt idx="8">
                  <c:v>SA4#89</c:v>
                </c:pt>
                <c:pt idx="9">
                  <c:v>SA4#90</c:v>
                </c:pt>
                <c:pt idx="10">
                  <c:v>SA4#91</c:v>
                </c:pt>
                <c:pt idx="11">
                  <c:v>SA4#92</c:v>
                </c:pt>
                <c:pt idx="12">
                  <c:v>SA4#93</c:v>
                </c:pt>
                <c:pt idx="13">
                  <c:v>SA4#94</c:v>
                </c:pt>
                <c:pt idx="14">
                  <c:v>SA4#95</c:v>
                </c:pt>
                <c:pt idx="15">
                  <c:v>SA4#96</c:v>
                </c:pt>
                <c:pt idx="16">
                  <c:v>SA4#97</c:v>
                </c:pt>
                <c:pt idx="17">
                  <c:v>SA4#98</c:v>
                </c:pt>
                <c:pt idx="18">
                  <c:v>SA4#99</c:v>
                </c:pt>
                <c:pt idx="19">
                  <c:v>SA4#100</c:v>
                </c:pt>
                <c:pt idx="20">
                  <c:v>SA4#101</c:v>
                </c:pt>
              </c:strCache>
            </c:strRef>
          </c:cat>
          <c:val>
            <c:numRef>
              <c:f>Sheet1!$F$31:$F$51</c:f>
              <c:numCache>
                <c:formatCode>General</c:formatCode>
                <c:ptCount val="21"/>
                <c:pt idx="0">
                  <c:v>59</c:v>
                </c:pt>
                <c:pt idx="1">
                  <c:v>52</c:v>
                </c:pt>
                <c:pt idx="2">
                  <c:v>56</c:v>
                </c:pt>
                <c:pt idx="3">
                  <c:v>57</c:v>
                </c:pt>
                <c:pt idx="4">
                  <c:v>51</c:v>
                </c:pt>
                <c:pt idx="5">
                  <c:v>50</c:v>
                </c:pt>
                <c:pt idx="6">
                  <c:v>61</c:v>
                </c:pt>
                <c:pt idx="7">
                  <c:v>52</c:v>
                </c:pt>
                <c:pt idx="8">
                  <c:v>55</c:v>
                </c:pt>
                <c:pt idx="9">
                  <c:v>47</c:v>
                </c:pt>
                <c:pt idx="10">
                  <c:v>39</c:v>
                </c:pt>
                <c:pt idx="11">
                  <c:v>49</c:v>
                </c:pt>
                <c:pt idx="12">
                  <c:v>54</c:v>
                </c:pt>
                <c:pt idx="13">
                  <c:v>50</c:v>
                </c:pt>
                <c:pt idx="14">
                  <c:v>57</c:v>
                </c:pt>
                <c:pt idx="15">
                  <c:v>49</c:v>
                </c:pt>
                <c:pt idx="16">
                  <c:v>65</c:v>
                </c:pt>
                <c:pt idx="17">
                  <c:v>59</c:v>
                </c:pt>
                <c:pt idx="18">
                  <c:v>61</c:v>
                </c:pt>
                <c:pt idx="19">
                  <c:v>51</c:v>
                </c:pt>
                <c:pt idx="20">
                  <c:v>61</c:v>
                </c:pt>
              </c:numCache>
            </c:numRef>
          </c:val>
          <c:smooth val="0"/>
          <c:extLst>
            <c:ext xmlns:c16="http://schemas.microsoft.com/office/drawing/2014/chart" uri="{C3380CC4-5D6E-409C-BE32-E72D297353CC}">
              <c16:uniqueId val="{00000001-3168-415C-9132-619195A9C79D}"/>
            </c:ext>
          </c:extLst>
        </c:ser>
        <c:dLbls>
          <c:showLegendKey val="0"/>
          <c:showVal val="0"/>
          <c:showCatName val="0"/>
          <c:showSerName val="0"/>
          <c:showPercent val="0"/>
          <c:showBubbleSize val="0"/>
        </c:dLbls>
        <c:marker val="1"/>
        <c:smooth val="0"/>
        <c:axId val="3"/>
        <c:axId val="4"/>
      </c:lineChart>
      <c:catAx>
        <c:axId val="490228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ln w="9525">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490228272"/>
        <c:crosses val="autoZero"/>
        <c:crossBetween val="between"/>
      </c:valAx>
      <c:catAx>
        <c:axId val="3"/>
        <c:scaling>
          <c:orientation val="minMax"/>
        </c:scaling>
        <c:delete val="1"/>
        <c:axPos val="b"/>
        <c:numFmt formatCode="General" sourceLinked="1"/>
        <c:majorTickMark val="out"/>
        <c:minorTickMark val="none"/>
        <c:tickLblPos val="nextTo"/>
        <c:crossAx val="4"/>
        <c:crosses val="autoZero"/>
        <c:auto val="1"/>
        <c:lblAlgn val="ctr"/>
        <c:lblOffset val="100"/>
        <c:noMultiLvlLbl val="0"/>
      </c:catAx>
      <c:valAx>
        <c:axId val="4"/>
        <c:scaling>
          <c:orientation val="minMax"/>
        </c:scaling>
        <c:delete val="0"/>
        <c:axPos val="r"/>
        <c:numFmt formatCode="General" sourceLinked="1"/>
        <c:majorTickMark val="out"/>
        <c:minorTickMark val="none"/>
        <c:tickLblPos val="nextTo"/>
        <c:crossAx val="3"/>
        <c:crosses val="max"/>
        <c:crossBetween val="between"/>
      </c:valAx>
      <c:spPr>
        <a:noFill/>
        <a:ln w="25400">
          <a:noFill/>
        </a:ln>
      </c:spPr>
    </c:plotArea>
    <c:legend>
      <c:legendPos val="r"/>
      <c:layout>
        <c:manualLayout>
          <c:xMode val="edge"/>
          <c:yMode val="edge"/>
          <c:x val="0.14149664563956396"/>
          <c:y val="0.87000070800838858"/>
          <c:w val="0.68979614749287421"/>
          <c:h val="0.11333342556431115"/>
        </c:manualLayout>
      </c:layout>
      <c:overlay val="0"/>
      <c:spPr>
        <a:noFill/>
        <a:ln w="25400">
          <a:noFill/>
        </a:ln>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4351777456389382E-2"/>
          <c:y val="5.3661607674109255E-2"/>
          <c:w val="0.91689431678183064"/>
          <c:h val="0.68155120074089126"/>
        </c:manualLayout>
      </c:layout>
      <c:lineChart>
        <c:grouping val="standard"/>
        <c:varyColors val="0"/>
        <c:ser>
          <c:idx val="2"/>
          <c:order val="0"/>
          <c:tx>
            <c:strRef>
              <c:f>Sheet1!$G$10</c:f>
              <c:strCache>
                <c:ptCount val="1"/>
                <c:pt idx="0">
                  <c:v>Number of incoming LSs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Sheet1!$D$31:$D$51</c:f>
              <c:strCache>
                <c:ptCount val="21"/>
                <c:pt idx="0">
                  <c:v>SA4#81</c:v>
                </c:pt>
                <c:pt idx="1">
                  <c:v>SA4#82</c:v>
                </c:pt>
                <c:pt idx="2">
                  <c:v>SA4#83</c:v>
                </c:pt>
                <c:pt idx="3">
                  <c:v>SA4#84</c:v>
                </c:pt>
                <c:pt idx="4">
                  <c:v>SA4#85</c:v>
                </c:pt>
                <c:pt idx="5">
                  <c:v>SA4#86</c:v>
                </c:pt>
                <c:pt idx="6">
                  <c:v>SA4#87</c:v>
                </c:pt>
                <c:pt idx="7">
                  <c:v>SA4#88</c:v>
                </c:pt>
                <c:pt idx="8">
                  <c:v>SA4#89</c:v>
                </c:pt>
                <c:pt idx="9">
                  <c:v>SA4#90</c:v>
                </c:pt>
                <c:pt idx="10">
                  <c:v>SA4#91</c:v>
                </c:pt>
                <c:pt idx="11">
                  <c:v>SA4#92</c:v>
                </c:pt>
                <c:pt idx="12">
                  <c:v>SA4#93</c:v>
                </c:pt>
                <c:pt idx="13">
                  <c:v>SA4#94</c:v>
                </c:pt>
                <c:pt idx="14">
                  <c:v>SA4#95</c:v>
                </c:pt>
                <c:pt idx="15">
                  <c:v>SA4#96</c:v>
                </c:pt>
                <c:pt idx="16">
                  <c:v>SA4#97</c:v>
                </c:pt>
                <c:pt idx="17">
                  <c:v>SA4#98</c:v>
                </c:pt>
                <c:pt idx="18">
                  <c:v>SA4#99</c:v>
                </c:pt>
                <c:pt idx="19">
                  <c:v>SA4#100</c:v>
                </c:pt>
                <c:pt idx="20">
                  <c:v>SA4#101</c:v>
                </c:pt>
              </c:strCache>
            </c:strRef>
          </c:cat>
          <c:val>
            <c:numRef>
              <c:f>Sheet1!$G$31:$G$51</c:f>
              <c:numCache>
                <c:formatCode>General</c:formatCode>
                <c:ptCount val="21"/>
                <c:pt idx="0">
                  <c:v>19</c:v>
                </c:pt>
                <c:pt idx="1">
                  <c:v>17</c:v>
                </c:pt>
                <c:pt idx="2">
                  <c:v>9</c:v>
                </c:pt>
                <c:pt idx="3">
                  <c:v>13</c:v>
                </c:pt>
                <c:pt idx="4">
                  <c:v>9</c:v>
                </c:pt>
                <c:pt idx="5">
                  <c:v>12</c:v>
                </c:pt>
                <c:pt idx="6">
                  <c:v>14</c:v>
                </c:pt>
                <c:pt idx="7">
                  <c:v>13</c:v>
                </c:pt>
                <c:pt idx="8">
                  <c:v>12</c:v>
                </c:pt>
                <c:pt idx="9">
                  <c:v>12</c:v>
                </c:pt>
                <c:pt idx="10">
                  <c:v>16</c:v>
                </c:pt>
                <c:pt idx="11">
                  <c:v>18</c:v>
                </c:pt>
                <c:pt idx="12">
                  <c:v>25</c:v>
                </c:pt>
                <c:pt idx="13">
                  <c:v>8</c:v>
                </c:pt>
                <c:pt idx="14">
                  <c:v>20</c:v>
                </c:pt>
                <c:pt idx="15">
                  <c:v>15</c:v>
                </c:pt>
                <c:pt idx="16">
                  <c:v>23</c:v>
                </c:pt>
                <c:pt idx="17">
                  <c:v>11</c:v>
                </c:pt>
                <c:pt idx="18">
                  <c:v>20</c:v>
                </c:pt>
                <c:pt idx="19">
                  <c:v>18</c:v>
                </c:pt>
                <c:pt idx="20">
                  <c:v>10</c:v>
                </c:pt>
              </c:numCache>
            </c:numRef>
          </c:val>
          <c:smooth val="0"/>
          <c:extLst>
            <c:ext xmlns:c16="http://schemas.microsoft.com/office/drawing/2014/chart" uri="{C3380CC4-5D6E-409C-BE32-E72D297353CC}">
              <c16:uniqueId val="{00000000-5E9F-4FB3-A621-88E72634F442}"/>
            </c:ext>
          </c:extLst>
        </c:ser>
        <c:ser>
          <c:idx val="3"/>
          <c:order val="1"/>
          <c:tx>
            <c:strRef>
              <c:f>Sheet1!$H$10</c:f>
              <c:strCache>
                <c:ptCount val="1"/>
                <c:pt idx="0">
                  <c:v>Number of outgoing LSs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Sheet1!$D$31:$D$51</c:f>
              <c:strCache>
                <c:ptCount val="21"/>
                <c:pt idx="0">
                  <c:v>SA4#81</c:v>
                </c:pt>
                <c:pt idx="1">
                  <c:v>SA4#82</c:v>
                </c:pt>
                <c:pt idx="2">
                  <c:v>SA4#83</c:v>
                </c:pt>
                <c:pt idx="3">
                  <c:v>SA4#84</c:v>
                </c:pt>
                <c:pt idx="4">
                  <c:v>SA4#85</c:v>
                </c:pt>
                <c:pt idx="5">
                  <c:v>SA4#86</c:v>
                </c:pt>
                <c:pt idx="6">
                  <c:v>SA4#87</c:v>
                </c:pt>
                <c:pt idx="7">
                  <c:v>SA4#88</c:v>
                </c:pt>
                <c:pt idx="8">
                  <c:v>SA4#89</c:v>
                </c:pt>
                <c:pt idx="9">
                  <c:v>SA4#90</c:v>
                </c:pt>
                <c:pt idx="10">
                  <c:v>SA4#91</c:v>
                </c:pt>
                <c:pt idx="11">
                  <c:v>SA4#92</c:v>
                </c:pt>
                <c:pt idx="12">
                  <c:v>SA4#93</c:v>
                </c:pt>
                <c:pt idx="13">
                  <c:v>SA4#94</c:v>
                </c:pt>
                <c:pt idx="14">
                  <c:v>SA4#95</c:v>
                </c:pt>
                <c:pt idx="15">
                  <c:v>SA4#96</c:v>
                </c:pt>
                <c:pt idx="16">
                  <c:v>SA4#97</c:v>
                </c:pt>
                <c:pt idx="17">
                  <c:v>SA4#98</c:v>
                </c:pt>
                <c:pt idx="18">
                  <c:v>SA4#99</c:v>
                </c:pt>
                <c:pt idx="19">
                  <c:v>SA4#100</c:v>
                </c:pt>
                <c:pt idx="20">
                  <c:v>SA4#101</c:v>
                </c:pt>
              </c:strCache>
            </c:strRef>
          </c:cat>
          <c:val>
            <c:numRef>
              <c:f>Sheet1!$H$31:$H$51</c:f>
              <c:numCache>
                <c:formatCode>General</c:formatCode>
                <c:ptCount val="21"/>
                <c:pt idx="0">
                  <c:v>6</c:v>
                </c:pt>
                <c:pt idx="1">
                  <c:v>11</c:v>
                </c:pt>
                <c:pt idx="2">
                  <c:v>7</c:v>
                </c:pt>
                <c:pt idx="3">
                  <c:v>5</c:v>
                </c:pt>
                <c:pt idx="4">
                  <c:v>9</c:v>
                </c:pt>
                <c:pt idx="5">
                  <c:v>11</c:v>
                </c:pt>
                <c:pt idx="6">
                  <c:v>9</c:v>
                </c:pt>
                <c:pt idx="7">
                  <c:v>12</c:v>
                </c:pt>
                <c:pt idx="8">
                  <c:v>10</c:v>
                </c:pt>
                <c:pt idx="9">
                  <c:v>9</c:v>
                </c:pt>
                <c:pt idx="10">
                  <c:v>6</c:v>
                </c:pt>
                <c:pt idx="11">
                  <c:v>13</c:v>
                </c:pt>
                <c:pt idx="12">
                  <c:v>10</c:v>
                </c:pt>
                <c:pt idx="13">
                  <c:v>6</c:v>
                </c:pt>
                <c:pt idx="14">
                  <c:v>9</c:v>
                </c:pt>
                <c:pt idx="15">
                  <c:v>9</c:v>
                </c:pt>
                <c:pt idx="16">
                  <c:v>14</c:v>
                </c:pt>
                <c:pt idx="17">
                  <c:v>13</c:v>
                </c:pt>
                <c:pt idx="18">
                  <c:v>8</c:v>
                </c:pt>
                <c:pt idx="19">
                  <c:v>7</c:v>
                </c:pt>
                <c:pt idx="20">
                  <c:v>15</c:v>
                </c:pt>
              </c:numCache>
            </c:numRef>
          </c:val>
          <c:smooth val="0"/>
          <c:extLst>
            <c:ext xmlns:c16="http://schemas.microsoft.com/office/drawing/2014/chart" uri="{C3380CC4-5D6E-409C-BE32-E72D297353CC}">
              <c16:uniqueId val="{00000001-5E9F-4FB3-A621-88E72634F442}"/>
            </c:ext>
          </c:extLst>
        </c:ser>
        <c:dLbls>
          <c:showLegendKey val="0"/>
          <c:showVal val="0"/>
          <c:showCatName val="0"/>
          <c:showSerName val="0"/>
          <c:showPercent val="0"/>
          <c:showBubbleSize val="0"/>
        </c:dLbls>
        <c:marker val="1"/>
        <c:smooth val="0"/>
        <c:axId val="490229584"/>
        <c:axId val="1"/>
      </c:lineChart>
      <c:catAx>
        <c:axId val="490229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
        <c:crosses val="autoZero"/>
        <c:auto val="1"/>
        <c:lblAlgn val="ctr"/>
        <c:lblOffset val="100"/>
        <c:noMultiLvlLbl val="0"/>
      </c:catAx>
      <c:valAx>
        <c:axId val="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ln w="9525">
            <a:noFill/>
          </a:ln>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490229584"/>
        <c:crosses val="autoZero"/>
        <c:crossBetween val="between"/>
      </c:valAx>
      <c:spPr>
        <a:noFill/>
        <a:ln w="25400">
          <a:noFill/>
        </a:ln>
      </c:spPr>
    </c:plotArea>
    <c:legend>
      <c:legendPos val="r"/>
      <c:layout>
        <c:manualLayout>
          <c:xMode val="edge"/>
          <c:yMode val="edge"/>
          <c:x val="0.14285719030917515"/>
          <c:y val="0.87043330570186883"/>
          <c:w val="0.68979614749287421"/>
          <c:h val="0.11295699386970817"/>
        </c:manualLayout>
      </c:layout>
      <c:overlay val="0"/>
      <c:spPr>
        <a:noFill/>
        <a:ln w="25400">
          <a:noFill/>
        </a:ln>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fr-F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12/6/2018</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12/6/2018</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35</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#82</a:t>
            </a:r>
          </a:p>
          <a:p>
            <a:pPr eaLnBrk="1" hangingPunct="1">
              <a:defRPr/>
            </a:pPr>
            <a:r>
              <a:rPr lang="en-US" altLang="en-US" sz="1200" b="1" dirty="0">
                <a:latin typeface="Arial "/>
              </a:rPr>
              <a:t>Sorrento, Italy, 12-14 Dec. 2018 </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SP-180964</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SA#82, 12-14 December 2018 </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2018</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www.3gpp.org/ftp/tsg_sa/TSG_SA/TSGS_82/Docs/SP-180971.zip" TargetMode="External"/><Relationship Id="rId3" Type="http://schemas.openxmlformats.org/officeDocument/2006/relationships/hyperlink" Target="http://www.3gpp.org/ftp/tsg_sa/TSG_SA/TSGS_82/Docs/SP-180966.zip" TargetMode="External"/><Relationship Id="rId7" Type="http://schemas.openxmlformats.org/officeDocument/2006/relationships/hyperlink" Target="http://www.3gpp.org/ftp/tsg_sa/TSG_SA/TSGS_82/Docs/SP-180970.zip" TargetMode="External"/><Relationship Id="rId2" Type="http://schemas.openxmlformats.org/officeDocument/2006/relationships/hyperlink" Target="http://www.3gpp.org/ftp/tsg_sa/TSG_SA/TSGS_82/Docs/SP-180965.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2/Docs/SP-180969.zip" TargetMode="External"/><Relationship Id="rId5" Type="http://schemas.openxmlformats.org/officeDocument/2006/relationships/hyperlink" Target="http://www.3gpp.org/ftp/tsg_sa/TSG_SA/TSGS_82/Docs/SP-180968.zip" TargetMode="External"/><Relationship Id="rId10" Type="http://schemas.openxmlformats.org/officeDocument/2006/relationships/hyperlink" Target="http://www.3gpp.org/ftp/tsg_sa/TSG_SA/TSGS_82/Docs/SP-180973.zip" TargetMode="External"/><Relationship Id="rId4" Type="http://schemas.openxmlformats.org/officeDocument/2006/relationships/hyperlink" Target="http://www.3gpp.org/ftp/tsg_sa/TSG_SA/TSGS_82/Docs/SP-180967.zip" TargetMode="External"/><Relationship Id="rId9" Type="http://schemas.openxmlformats.org/officeDocument/2006/relationships/hyperlink" Target="http://www.3gpp.org/ftp/tsg_sa/TSG_SA/TSGS_82/Docs/SP-180972.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www.3gpp.org/ftp/tsg_sa/TSG_SA/TSGS_82/Docs/SP-180976.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9/Docs/SP-180031.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796.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0/Docs/SP-180286.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0/Docs/SP-180285.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2.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3.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4.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5.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3gpp.org/ftp/tsg_sa/TSG_SA/TSGS_76/Docs/SP-170334.zip" TargetMode="External"/><Relationship Id="rId2" Type="http://schemas.openxmlformats.org/officeDocument/2006/relationships/hyperlink" Target="http://www.3gpp.org/ftp/tsg_sa/TSG_SA/TSGS_82/Docs/SP-180984.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4.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810.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goo.gl/forms/3GeCpv2J6tIWn3O12" TargetMode="External"/><Relationship Id="rId2" Type="http://schemas.openxmlformats.org/officeDocument/2006/relationships/hyperlink" Target="http://www.3gpp.org/ftp/tsg_sa/WG4_CODEC/TSGS4_101_Busan/Docs/S4-181521.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1/Docs/SP-180666.zip"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7.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www.3gpp.org/ftp/tsg_sa/TSG_SA/TSGS_82/Docs/SP-180983.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3gpp.org/ftp/tsg_sa/TSG_SA/TSGS_82/Docs/SP-180984.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3gpp.org/ftp/tsg_sa/TSG_SA/TSGS_82/Docs/SP-180986.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http://www.3gpp.org/ftp/tsg_sa/TSG_SA/TSGS_82/Docs/SP-180971.zip" TargetMode="External"/><Relationship Id="rId3" Type="http://schemas.openxmlformats.org/officeDocument/2006/relationships/hyperlink" Target="http://www.3gpp.org/ftp/tsg_sa/TSG_SA/TSGS_82/Docs/SP-180966.zip" TargetMode="External"/><Relationship Id="rId7" Type="http://schemas.openxmlformats.org/officeDocument/2006/relationships/hyperlink" Target="http://www.3gpp.org/ftp/tsg_sa/TSG_SA/TSGS_82/Docs/SP-180970.zip" TargetMode="External"/><Relationship Id="rId12" Type="http://schemas.openxmlformats.org/officeDocument/2006/relationships/hyperlink" Target="http://www.3gpp.org/ftp/tsg_sa/TSG_SA/TSGS_82/Docs/SP-180975.zip" TargetMode="External"/><Relationship Id="rId2" Type="http://schemas.openxmlformats.org/officeDocument/2006/relationships/hyperlink" Target="http://www.3gpp.org/ftp/tsg_sa/TSG_SA/TSGS_82/Docs/SP-180965.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2/Docs/SP-180969.zip" TargetMode="External"/><Relationship Id="rId11" Type="http://schemas.openxmlformats.org/officeDocument/2006/relationships/hyperlink" Target="http://www.3gpp.org/ftp/tsg_sa/TSG_SA/TSGS_82/Docs/SP-180974.zip" TargetMode="External"/><Relationship Id="rId5" Type="http://schemas.openxmlformats.org/officeDocument/2006/relationships/hyperlink" Target="http://www.3gpp.org/ftp/tsg_sa/TSG_SA/TSGS_82/Docs/SP-180968.zip" TargetMode="External"/><Relationship Id="rId10" Type="http://schemas.openxmlformats.org/officeDocument/2006/relationships/hyperlink" Target="http://www.3gpp.org/ftp/tsg_sa/TSG_SA/TSGS_82/Docs/SP-180973.zip" TargetMode="External"/><Relationship Id="rId4" Type="http://schemas.openxmlformats.org/officeDocument/2006/relationships/hyperlink" Target="http://www.3gpp.org/ftp/tsg_sa/TSG_SA/TSGS_82/Docs/SP-180967.zip" TargetMode="External"/><Relationship Id="rId9" Type="http://schemas.openxmlformats.org/officeDocument/2006/relationships/hyperlink" Target="http://www.3gpp.org/ftp/tsg_sa/TSG_SA/TSGS_82/Docs/SP-180972.zip"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www.3gpp.org/ftp/tsg_sa/TSG_SA/TSGS_82/Docs/SP-180982.zip" TargetMode="External"/><Relationship Id="rId13" Type="http://schemas.openxmlformats.org/officeDocument/2006/relationships/hyperlink" Target="http://www.3gpp.org/ftp/tsg_sa/TSG_SA/TSGS_82/Docs/SP-181187.zip" TargetMode="External"/><Relationship Id="rId3" Type="http://schemas.openxmlformats.org/officeDocument/2006/relationships/hyperlink" Target="http://www.3gpp.org/ftp/tsg_sa/TSG_SA/TSGS_82/Docs/SP-180977.zip" TargetMode="External"/><Relationship Id="rId7" Type="http://schemas.openxmlformats.org/officeDocument/2006/relationships/hyperlink" Target="http://www.3gpp.org/ftp/tsg_sa/TSG_SA/TSGS_82/Docs/SP-180981.zip" TargetMode="External"/><Relationship Id="rId12" Type="http://schemas.openxmlformats.org/officeDocument/2006/relationships/hyperlink" Target="http://www.3gpp.org/ftp/tsg_sa/TSG_SA/TSGS_82/Docs/SP-180986.zip" TargetMode="External"/><Relationship Id="rId2" Type="http://schemas.openxmlformats.org/officeDocument/2006/relationships/hyperlink" Target="http://www.3gpp.org/ftp/tsg_sa/TSG_SA/TSGS_82/Docs/SP-180976.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2/Docs/SP-180980.zip" TargetMode="External"/><Relationship Id="rId11" Type="http://schemas.openxmlformats.org/officeDocument/2006/relationships/hyperlink" Target="http://www.3gpp.org/ftp/tsg_sa/TSG_SA/TSGS_82/Docs/SP-180985.zip" TargetMode="External"/><Relationship Id="rId5" Type="http://schemas.openxmlformats.org/officeDocument/2006/relationships/hyperlink" Target="http://www.3gpp.org/ftp/tsg_sa/TSG_SA/TSGS_82/Docs/SP-180979.zip" TargetMode="External"/><Relationship Id="rId10" Type="http://schemas.openxmlformats.org/officeDocument/2006/relationships/hyperlink" Target="http://www.3gpp.org/ftp/tsg_sa/TSG_SA/TSGS_82/Docs/SP-180984.zip" TargetMode="External"/><Relationship Id="rId4" Type="http://schemas.openxmlformats.org/officeDocument/2006/relationships/hyperlink" Target="http://www.3gpp.org/ftp/tsg_sa/TSG_SA/TSGS_82/Docs/SP-180978.zip" TargetMode="External"/><Relationship Id="rId9" Type="http://schemas.openxmlformats.org/officeDocument/2006/relationships/hyperlink" Target="http://www.3gpp.org/ftp/tsg_sa/TSG_SA/TSGS_82/Docs/SP-180983.zip"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SA#82</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a:br>
            <a:r>
              <a:rPr lang="en-US" altLang="en-US">
                <a:latin typeface="Arial" panose="020B0604020202020204" pitchFamily="34" charset="0"/>
              </a:rPr>
              <a:t>Frédéric Gabin</a:t>
            </a:r>
          </a:p>
          <a:p>
            <a:pPr>
              <a:lnSpc>
                <a:spcPct val="80000"/>
              </a:lnSpc>
            </a:pPr>
            <a:endParaRPr lang="en-US" altLang="en-US" sz="1200">
              <a:latin typeface="Arial" panose="020B0604020202020204" pitchFamily="34" charset="0"/>
            </a:endParaRPr>
          </a:p>
          <a:p>
            <a:pPr>
              <a:lnSpc>
                <a:spcPct val="80000"/>
              </a:lnSpc>
            </a:pPr>
            <a:r>
              <a:rPr lang="en-US" altLang="en-US" sz="2000">
                <a:latin typeface="Arial" panose="020B0604020202020204" pitchFamily="34" charset="0"/>
              </a:rPr>
              <a:t>SA4 Chairman, Ericsson LM</a:t>
            </a:r>
          </a:p>
          <a:p>
            <a:pPr>
              <a:lnSpc>
                <a:spcPct val="80000"/>
              </a:lnSpc>
            </a:pPr>
            <a:endParaRPr lang="en-GB" altLang="en-US" sz="2000">
              <a:latin typeface="Arial" panose="020B0604020202020204" pitchFamily="34" charset="0"/>
            </a:endParaRP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7.4)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760912"/>
          </a:xfrm>
        </p:spPr>
        <p:txBody>
          <a:bodyPr/>
          <a:lstStyle/>
          <a:p>
            <a:pPr>
              <a:lnSpc>
                <a:spcPct val="90000"/>
              </a:lnSpc>
              <a:spcBef>
                <a:spcPts val="1200"/>
              </a:spcBef>
              <a:defRPr/>
            </a:pPr>
            <a:r>
              <a:rPr lang="en-US" altLang="en-US" sz="2400" dirty="0"/>
              <a:t>CRs </a:t>
            </a:r>
          </a:p>
          <a:p>
            <a:pPr lvl="1">
              <a:lnSpc>
                <a:spcPct val="85000"/>
              </a:lnSpc>
              <a:spcBef>
                <a:spcPct val="0"/>
              </a:spcBef>
              <a:defRPr/>
            </a:pPr>
            <a:r>
              <a:rPr lang="en-US" altLang="en-US" sz="1600" dirty="0"/>
              <a:t>Rel-12: 16 CRs (4 Cat F and mirror CRs)</a:t>
            </a:r>
          </a:p>
          <a:p>
            <a:pPr lvl="1">
              <a:lnSpc>
                <a:spcPct val="85000"/>
              </a:lnSpc>
              <a:spcBef>
                <a:spcPct val="0"/>
              </a:spcBef>
              <a:defRPr/>
            </a:pPr>
            <a:r>
              <a:rPr lang="en-US" altLang="en-US" sz="1600" dirty="0"/>
              <a:t>Rel-14: 4 CRs (2 Cat F + mirror CRs)</a:t>
            </a:r>
          </a:p>
          <a:p>
            <a:pPr lvl="1">
              <a:lnSpc>
                <a:spcPct val="85000"/>
              </a:lnSpc>
              <a:spcBef>
                <a:spcPct val="0"/>
              </a:spcBef>
              <a:defRPr/>
            </a:pPr>
            <a:r>
              <a:rPr lang="en-US" altLang="en-US" sz="1600" dirty="0"/>
              <a:t>Rel-15: 12 CRs (11 Cat F and 1 mirror Cat A)</a:t>
            </a:r>
          </a:p>
          <a:p>
            <a:pPr lvl="2">
              <a:lnSpc>
                <a:spcPct val="85000"/>
              </a:lnSpc>
              <a:spcBef>
                <a:spcPct val="0"/>
              </a:spcBef>
              <a:defRPr/>
            </a:pPr>
            <a:endParaRPr lang="en-US" altLang="en-US" sz="1600" dirty="0"/>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3284813750"/>
              </p:ext>
            </p:extLst>
          </p:nvPr>
        </p:nvGraphicFramePr>
        <p:xfrm>
          <a:off x="790575" y="2738359"/>
          <a:ext cx="7353300" cy="3189544"/>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15912">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2"/>
                        </a:rPr>
                        <a:t>SP-180965</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26.442, TS 26.443, TS 26.444 and TS 26. 445 (Release 12 to Release 15) (EVS_Codec)</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12</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46532784"/>
                  </a:ext>
                </a:extLst>
              </a:tr>
              <a:tr h="315912">
                <a:tc>
                  <a:txBody>
                    <a:bodyPr/>
                    <a:lstStyle/>
                    <a:p>
                      <a:pPr algn="l" fontAlgn="t"/>
                      <a:r>
                        <a:rPr lang="fr-FR" sz="800" b="1" i="0" u="sng" strike="noStrike">
                          <a:solidFill>
                            <a:srgbClr val="0000FF"/>
                          </a:solidFill>
                          <a:effectLst/>
                          <a:latin typeface="Arial" panose="020B0604020202020204" pitchFamily="34" charset="0"/>
                          <a:hlinkClick r:id="rId3"/>
                        </a:rPr>
                        <a:t>SP-180966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26.346 Multimedia Broadcast/Multicast Service (MBMS); Protocols and codecs (Release 14 &amp; Release 15) (AE_enTV-MI_MTV)</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790225641"/>
                  </a:ext>
                </a:extLst>
              </a:tr>
              <a:tr h="315912">
                <a:tc>
                  <a:txBody>
                    <a:bodyPr/>
                    <a:lstStyle/>
                    <a:p>
                      <a:pPr algn="l" fontAlgn="t"/>
                      <a:r>
                        <a:rPr lang="fr-FR" sz="800" b="1" i="0" u="sng" strike="noStrike">
                          <a:solidFill>
                            <a:srgbClr val="0000FF"/>
                          </a:solidFill>
                          <a:effectLst/>
                          <a:latin typeface="Arial" panose="020B0604020202020204" pitchFamily="34" charset="0"/>
                          <a:hlinkClick r:id="rId4"/>
                        </a:rPr>
                        <a:t>SP-180967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26.118 on Corrections to 26.118 (Release 15) (VRStream)</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28303908"/>
                  </a:ext>
                </a:extLst>
              </a:tr>
              <a:tr h="315912">
                <a:tc>
                  <a:txBody>
                    <a:bodyPr/>
                    <a:lstStyle/>
                    <a:p>
                      <a:pPr algn="l" fontAlgn="t"/>
                      <a:r>
                        <a:rPr lang="fr-FR" sz="800" b="1" i="0" u="sng" strike="noStrike">
                          <a:solidFill>
                            <a:srgbClr val="0000FF"/>
                          </a:solidFill>
                          <a:effectLst/>
                          <a:latin typeface="Arial" panose="020B0604020202020204" pitchFamily="34" charset="0"/>
                          <a:hlinkClick r:id="rId5"/>
                        </a:rPr>
                        <a:t>SP-180968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TR 26.247 on SAND Network Assistance mode clarifications (Release 15 &amp; Release 16) (SAND)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454853789"/>
                  </a:ext>
                </a:extLst>
              </a:tr>
              <a:tr h="315912">
                <a:tc>
                  <a:txBody>
                    <a:bodyPr/>
                    <a:lstStyle/>
                    <a:p>
                      <a:pPr algn="l" fontAlgn="t"/>
                      <a:r>
                        <a:rPr lang="fr-FR" sz="800" b="1" i="0" u="sng" strike="noStrike">
                          <a:solidFill>
                            <a:srgbClr val="0000FF"/>
                          </a:solidFill>
                          <a:effectLst/>
                          <a:latin typeface="Arial" panose="020B0604020202020204" pitchFamily="34" charset="0"/>
                          <a:hlinkClick r:id="rId6"/>
                        </a:rPr>
                        <a:t>SP-180969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26.260 on Corrections to test method with loudspeaker array and turn table (Release 15) (LiQuImAS)</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545304644"/>
                  </a:ext>
                </a:extLst>
              </a:tr>
              <a:tr h="315912">
                <a:tc>
                  <a:txBody>
                    <a:bodyPr/>
                    <a:lstStyle/>
                    <a:p>
                      <a:pPr algn="l" fontAlgn="t"/>
                      <a:r>
                        <a:rPr lang="fr-FR" sz="800" b="1" i="0" u="sng" strike="noStrike">
                          <a:solidFill>
                            <a:srgbClr val="0000FF"/>
                          </a:solidFill>
                          <a:effectLst/>
                          <a:latin typeface="Arial" panose="020B0604020202020204" pitchFamily="34" charset="0"/>
                          <a:hlinkClick r:id="rId7"/>
                        </a:rPr>
                        <a:t>SP-180970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26.346 on ROHC and FEC corrections (Release 15) (FRASE)</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215562611"/>
                  </a:ext>
                </a:extLst>
              </a:tr>
              <a:tr h="315912">
                <a:tc>
                  <a:txBody>
                    <a:bodyPr/>
                    <a:lstStyle/>
                    <a:p>
                      <a:pPr algn="l" fontAlgn="t"/>
                      <a:r>
                        <a:rPr lang="fr-FR" sz="800" b="1" i="0" u="sng" strike="noStrike">
                          <a:solidFill>
                            <a:srgbClr val="0000FF"/>
                          </a:solidFill>
                          <a:effectLst/>
                          <a:latin typeface="Arial" panose="020B0604020202020204" pitchFamily="34" charset="0"/>
                          <a:hlinkClick r:id="rId8"/>
                        </a:rPr>
                        <a:t>SP-180971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26.347 on Support for SAND4M - Correction of Missing Text (Release 15) (SAND4M)</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371905255"/>
                  </a:ext>
                </a:extLst>
              </a:tr>
              <a:tr h="315912">
                <a:tc>
                  <a:txBody>
                    <a:bodyPr/>
                    <a:lstStyle/>
                    <a:p>
                      <a:pPr algn="l" fontAlgn="t"/>
                      <a:r>
                        <a:rPr lang="fr-FR" sz="800" b="1" i="0" u="sng" strike="noStrike">
                          <a:solidFill>
                            <a:srgbClr val="0000FF"/>
                          </a:solidFill>
                          <a:effectLst/>
                          <a:latin typeface="Arial" panose="020B0604020202020204" pitchFamily="34" charset="0"/>
                          <a:hlinkClick r:id="rId9"/>
                        </a:rPr>
                        <a:t>SP-180972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TR 26.973 Update to fixed-point basic operators (Release 15) (FS_BASOP)</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349660516"/>
                  </a:ext>
                </a:extLst>
              </a:tr>
              <a:tr h="315912">
                <a:tc>
                  <a:txBody>
                    <a:bodyPr/>
                    <a:lstStyle/>
                    <a:p>
                      <a:pPr algn="l" fontAlgn="t"/>
                      <a:r>
                        <a:rPr lang="fr-FR" sz="800" b="1" i="0" u="sng" strike="noStrike">
                          <a:solidFill>
                            <a:srgbClr val="0000FF"/>
                          </a:solidFill>
                          <a:effectLst/>
                          <a:latin typeface="Arial" panose="020B0604020202020204" pitchFamily="34" charset="0"/>
                          <a:hlinkClick r:id="rId10"/>
                        </a:rPr>
                        <a:t>SP-180973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26.173 and TS 26.346 on Technical Enhancements and Improvements Rel-15 (Release 15) (TEI15)</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930021622"/>
                  </a:ext>
                </a:extLst>
              </a:tr>
            </a:tbl>
          </a:graphicData>
        </a:graphic>
      </p:graphicFrame>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Rel-16 completed features</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760912"/>
          </a:xfrm>
        </p:spPr>
        <p:txBody>
          <a:bodyPr/>
          <a:lstStyle/>
          <a:p>
            <a:pPr>
              <a:lnSpc>
                <a:spcPct val="90000"/>
              </a:lnSpc>
              <a:spcBef>
                <a:spcPts val="1200"/>
              </a:spcBef>
              <a:defRPr/>
            </a:pPr>
            <a:r>
              <a:rPr lang="en-US" altLang="en-US" sz="2400" dirty="0"/>
              <a:t>CRs</a:t>
            </a:r>
          </a:p>
          <a:p>
            <a:pPr lvl="1">
              <a:lnSpc>
                <a:spcPct val="90000"/>
              </a:lnSpc>
              <a:spcBef>
                <a:spcPts val="1200"/>
              </a:spcBef>
              <a:defRPr/>
            </a:pPr>
            <a:r>
              <a:rPr lang="en-US" altLang="en-US" sz="2000" dirty="0"/>
              <a:t>At SA4#101, Corrective CR 26.116-0013 HLG operating points was agreed. HLG is moved in separate operation points and separate DASH profile signaling. </a:t>
            </a:r>
          </a:p>
          <a:p>
            <a:pPr>
              <a:lnSpc>
                <a:spcPct val="90000"/>
              </a:lnSpc>
              <a:spcBef>
                <a:spcPts val="1200"/>
              </a:spcBef>
              <a:defRPr/>
            </a:pPr>
            <a:r>
              <a:rPr lang="en-US" altLang="en-US" sz="2400" dirty="0"/>
              <a:t> </a:t>
            </a:r>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4286654851"/>
              </p:ext>
            </p:extLst>
          </p:nvPr>
        </p:nvGraphicFramePr>
        <p:xfrm>
          <a:off x="790575" y="2738359"/>
          <a:ext cx="7353300" cy="662248"/>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15912">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2"/>
                        </a:rPr>
                        <a:t>SP-180976</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26.116 on HLG operating points (Release 16) (HLG_HDR)</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16D.5</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46532784"/>
                  </a:ext>
                </a:extLst>
              </a:tr>
            </a:tbl>
          </a:graphicData>
        </a:graphic>
      </p:graphicFrame>
    </p:spTree>
    <p:extLst>
      <p:ext uri="{BB962C8B-B14F-4D97-AF65-F5344CB8AC3E}">
        <p14:creationId xmlns:p14="http://schemas.microsoft.com/office/powerpoint/2010/main" val="115786405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Rel-16 Work Items</a:t>
            </a:r>
          </a:p>
          <a:p>
            <a:pPr marL="400050" eaLnBrk="1" hangingPunct="1">
              <a:lnSpc>
                <a:spcPct val="90000"/>
              </a:lnSpc>
              <a:buFont typeface="Calibri" panose="020F0502020204030204" pitchFamily="34" charset="0"/>
              <a:buAutoNum type="arabicPeriod"/>
            </a:pPr>
            <a:r>
              <a:rPr lang="en-US" altLang="en-US" sz="2000" dirty="0" err="1"/>
              <a:t>IVAS_Codec</a:t>
            </a:r>
            <a:r>
              <a:rPr lang="en-US" altLang="en-US" sz="20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2000" dirty="0"/>
              <a:t>CAPIF4xMB (New WID on Usage of CAPIF for </a:t>
            </a:r>
            <a:r>
              <a:rPr lang="en-US" altLang="en-US" sz="2000" dirty="0" err="1"/>
              <a:t>xMB</a:t>
            </a:r>
            <a:r>
              <a:rPr lang="en-US" altLang="en-US" sz="2000" dirty="0"/>
              <a:t> API) </a:t>
            </a:r>
            <a:r>
              <a:rPr lang="en-US" altLang="en-US" sz="2000" dirty="0">
                <a:solidFill>
                  <a:srgbClr val="00B050"/>
                </a:solidFill>
              </a:rPr>
              <a:t>– completed !</a:t>
            </a:r>
            <a:endParaRPr lang="en-US" altLang="en-US" sz="2000" dirty="0"/>
          </a:p>
          <a:p>
            <a:pPr marL="400050" eaLnBrk="1" hangingPunct="1">
              <a:lnSpc>
                <a:spcPct val="90000"/>
              </a:lnSpc>
              <a:buFont typeface="Calibri" panose="020F0502020204030204" pitchFamily="34" charset="0"/>
              <a:buAutoNum type="arabicPeriod"/>
            </a:pPr>
            <a:r>
              <a:rPr lang="en-US" altLang="en-US" sz="2000" dirty="0" err="1"/>
              <a:t>SerInter</a:t>
            </a:r>
            <a:r>
              <a:rPr lang="en-US" altLang="en-US" sz="2000" dirty="0"/>
              <a:t> (Service Interactivity)</a:t>
            </a:r>
          </a:p>
          <a:p>
            <a:pPr marL="400050" eaLnBrk="1" hangingPunct="1">
              <a:lnSpc>
                <a:spcPct val="90000"/>
              </a:lnSpc>
              <a:buFont typeface="Calibri" panose="020F0502020204030204" pitchFamily="34" charset="0"/>
              <a:buAutoNum type="arabicPeriod"/>
            </a:pPr>
            <a:r>
              <a:rPr lang="en-US" altLang="en-US" sz="2000" dirty="0" err="1"/>
              <a:t>Alt_FX_EVS</a:t>
            </a:r>
            <a:r>
              <a:rPr lang="en-US" altLang="en-US" sz="2000" dirty="0"/>
              <a:t> (Alternative EVS implementation using updated fixed-point basic operators)</a:t>
            </a:r>
          </a:p>
          <a:p>
            <a:pPr marL="400050" eaLnBrk="1" hangingPunct="1">
              <a:lnSpc>
                <a:spcPct val="90000"/>
              </a:lnSpc>
              <a:buFont typeface="Calibri" panose="020F0502020204030204" pitchFamily="34" charset="0"/>
              <a:buAutoNum type="arabicPeriod"/>
            </a:pPr>
            <a:r>
              <a:rPr lang="en-US" altLang="en-US" sz="2000" dirty="0"/>
              <a:t>E-FLUS (Enhancements to Framework for Live Uplink Streaming)</a:t>
            </a:r>
          </a:p>
          <a:p>
            <a:pPr marL="400050" eaLnBrk="1" hangingPunct="1">
              <a:lnSpc>
                <a:spcPct val="90000"/>
              </a:lnSpc>
              <a:buFont typeface="Calibri" panose="020F0502020204030204" pitchFamily="34" charset="0"/>
              <a:buAutoNum type="arabicPeriod"/>
            </a:pPr>
            <a:r>
              <a:rPr lang="en-US" altLang="en-US" sz="2000" dirty="0">
                <a:solidFill>
                  <a:schemeClr val="bg1">
                    <a:lumMod val="50000"/>
                  </a:schemeClr>
                </a:solidFill>
              </a:rPr>
              <a:t>HLG_HDR (Hybrid Log Gamma High Dynamic Range) – completed at SA#81</a:t>
            </a:r>
          </a:p>
          <a:p>
            <a:pPr marL="400050" eaLnBrk="1" hangingPunct="1">
              <a:lnSpc>
                <a:spcPct val="90000"/>
              </a:lnSpc>
              <a:buFont typeface="Calibri" panose="020F0502020204030204" pitchFamily="34" charset="0"/>
              <a:buAutoNum type="arabicPeriod"/>
            </a:pPr>
            <a:r>
              <a:rPr lang="en-US" altLang="en-US" sz="2000" dirty="0"/>
              <a:t>E2E_DELAY (Media Handling Aspects of RAN Delay Budget Reporting in MTSI)</a:t>
            </a:r>
          </a:p>
          <a:p>
            <a:pPr marL="400050" eaLnBrk="1" hangingPunct="1">
              <a:lnSpc>
                <a:spcPct val="90000"/>
              </a:lnSpc>
              <a:buFont typeface="Calibri" panose="020F0502020204030204" pitchFamily="34" charset="0"/>
              <a:buAutoNum type="arabicPeriod"/>
            </a:pPr>
            <a:r>
              <a:rPr lang="en-US" altLang="en-US" sz="2000" dirty="0"/>
              <a:t>5G_MEDIA_MTSI_ext (Media Handling Extensions for 5G Conversational Services)</a:t>
            </a:r>
          </a:p>
          <a:p>
            <a:pPr marL="400050" eaLnBrk="1" hangingPunct="1">
              <a:lnSpc>
                <a:spcPct val="90000"/>
              </a:lnSpc>
              <a:buFont typeface="Calibri" panose="020F0502020204030204" pitchFamily="34" charset="0"/>
              <a:buAutoNum type="arabicPeriod"/>
            </a:pPr>
            <a:r>
              <a:rPr lang="en-US" altLang="en-US" sz="2000" dirty="0"/>
              <a:t>CHEM (Coverage and Handoff Enhancements for Multimedia)</a:t>
            </a:r>
          </a:p>
          <a:p>
            <a:pPr marL="400050" eaLnBrk="1" hangingPunct="1">
              <a:lnSpc>
                <a:spcPct val="90000"/>
              </a:lnSpc>
              <a:buFont typeface="Calibri" panose="020F0502020204030204" pitchFamily="34" charset="0"/>
              <a:buAutoNum type="arabicPeriod"/>
            </a:pPr>
            <a:r>
              <a:rPr lang="en-US" altLang="en-US" sz="2000" dirty="0"/>
              <a:t>MC_XMB (</a:t>
            </a:r>
            <a:r>
              <a:rPr lang="en-US" altLang="en-US" sz="2000" dirty="0" err="1"/>
              <a:t>MCData</a:t>
            </a:r>
            <a:r>
              <a:rPr lang="en-US" altLang="en-US" sz="2000" dirty="0"/>
              <a:t> File Distribution support over </a:t>
            </a:r>
            <a:r>
              <a:rPr lang="en-US" altLang="en-US" sz="2000" dirty="0" err="1"/>
              <a:t>xMB</a:t>
            </a:r>
            <a:r>
              <a:rPr lang="en-US" altLang="en-US" sz="2000" dirty="0"/>
              <a:t>)</a:t>
            </a:r>
          </a:p>
          <a:p>
            <a:pPr marL="457200" lvl="1" indent="0" eaLnBrk="1" hangingPunct="1">
              <a:lnSpc>
                <a:spcPct val="90000"/>
              </a:lnSpc>
              <a:buNone/>
            </a:pPr>
            <a:endParaRPr lang="en-US" altLang="en-US" sz="1600" dirty="0"/>
          </a:p>
        </p:txBody>
      </p:sp>
    </p:spTree>
    <p:extLst>
      <p:ext uri="{BB962C8B-B14F-4D97-AF65-F5344CB8AC3E}">
        <p14:creationId xmlns:p14="http://schemas.microsoft.com/office/powerpoint/2010/main" val="168592682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600" dirty="0"/>
              <a:t>At SA4#100 and SA4#101,</a:t>
            </a:r>
          </a:p>
          <a:p>
            <a:pPr lvl="1">
              <a:lnSpc>
                <a:spcPct val="90000"/>
              </a:lnSpc>
              <a:spcBef>
                <a:spcPts val="1200"/>
              </a:spcBef>
            </a:pPr>
            <a:r>
              <a:rPr lang="en-US" altLang="en-US" sz="1200" dirty="0"/>
              <a:t>Many contributions were received.</a:t>
            </a:r>
          </a:p>
          <a:p>
            <a:pPr lvl="1">
              <a:lnSpc>
                <a:spcPct val="90000"/>
              </a:lnSpc>
              <a:spcBef>
                <a:spcPts val="1200"/>
              </a:spcBef>
            </a:pPr>
            <a:r>
              <a:rPr lang="en-US" altLang="en-US" sz="1200" dirty="0"/>
              <a:t>IVAS Performance Requirements (IVAS-3), was progressed v0.0.3 with addition of stereo performance requirement </a:t>
            </a:r>
          </a:p>
          <a:p>
            <a:pPr lvl="1">
              <a:lnSpc>
                <a:spcPct val="90000"/>
              </a:lnSpc>
              <a:spcBef>
                <a:spcPts val="1200"/>
              </a:spcBef>
            </a:pPr>
            <a:r>
              <a:rPr lang="en-US" altLang="en-US" sz="1200" dirty="0"/>
              <a:t>IVAS Design Constraints (IVAS-4), was progressed to v0.0.6 with changes and additions on audio formats, backward compatibility and Interface for binaural rendering.</a:t>
            </a:r>
          </a:p>
          <a:p>
            <a:pPr lvl="1">
              <a:lnSpc>
                <a:spcPct val="90000"/>
              </a:lnSpc>
              <a:spcBef>
                <a:spcPts val="1200"/>
              </a:spcBef>
            </a:pPr>
            <a:r>
              <a:rPr lang="en-US" altLang="en-US" sz="1200" dirty="0"/>
              <a:t>It was agreed to extend the workplan further with a finalization in Rel-17 timeframe. The workplan will be updated at next SA4 meeting.</a:t>
            </a:r>
          </a:p>
          <a:p>
            <a:pPr>
              <a:lnSpc>
                <a:spcPct val="90000"/>
              </a:lnSpc>
              <a:spcBef>
                <a:spcPts val="1200"/>
              </a:spcBef>
            </a:pPr>
            <a:r>
              <a:rPr lang="en-US" altLang="en-US" sz="1600" dirty="0"/>
              <a:t>WID: </a:t>
            </a:r>
            <a:r>
              <a:rPr lang="en-US" sz="1600" u="sng" dirty="0">
                <a:hlinkClick r:id="rId2"/>
              </a:rPr>
              <a:t>SP-170611</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615429836"/>
              </p:ext>
            </p:extLst>
          </p:nvPr>
        </p:nvGraphicFramePr>
        <p:xfrm>
          <a:off x="590550" y="491267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defRPr/>
            </a:pPr>
            <a:r>
              <a:rPr lang="en-US" altLang="en-US" sz="2800" dirty="0"/>
              <a:t>CAPIF4xMB (New WID on Usage of CAPIF for </a:t>
            </a:r>
            <a:r>
              <a:rPr lang="en-US" altLang="en-US" sz="2800" dirty="0" err="1"/>
              <a:t>xMB</a:t>
            </a:r>
            <a:r>
              <a:rPr lang="en-US" altLang="en-US" sz="2800" dirty="0"/>
              <a:t> API) </a:t>
            </a:r>
            <a:r>
              <a:rPr lang="en-US" altLang="en-US" sz="2800" dirty="0">
                <a:solidFill>
                  <a:srgbClr val="00B050"/>
                </a:solidFill>
              </a:rPr>
              <a:t>– complete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objective of this work item is to modify </a:t>
            </a:r>
            <a:r>
              <a:rPr lang="en-US" altLang="en-US" sz="1600" dirty="0" err="1"/>
              <a:t>xMB</a:t>
            </a:r>
            <a:r>
              <a:rPr lang="en-US" altLang="en-US" sz="1600" dirty="0"/>
              <a:t> stage 2 to align it with the CAPIF TS 23.222 and to separate </a:t>
            </a:r>
            <a:r>
              <a:rPr lang="en-US" altLang="en-US" sz="1600" dirty="0" err="1"/>
              <a:t>xMB</a:t>
            </a:r>
            <a:r>
              <a:rPr lang="en-US" altLang="en-US" sz="1600" dirty="0"/>
              <a:t> stage 2 definition into a new specification.</a:t>
            </a:r>
          </a:p>
          <a:p>
            <a:pPr>
              <a:lnSpc>
                <a:spcPct val="90000"/>
              </a:lnSpc>
              <a:spcBef>
                <a:spcPts val="1200"/>
              </a:spcBef>
            </a:pPr>
            <a:r>
              <a:rPr lang="en-US" altLang="en-US" sz="1600" dirty="0"/>
              <a:t>At SA4#100 and SA4#101,</a:t>
            </a:r>
          </a:p>
          <a:p>
            <a:pPr lvl="1">
              <a:lnSpc>
                <a:spcPct val="90000"/>
              </a:lnSpc>
              <a:spcBef>
                <a:spcPts val="1200"/>
              </a:spcBef>
            </a:pPr>
            <a:r>
              <a:rPr lang="en-US" altLang="en-US" sz="1200" dirty="0"/>
              <a:t>TS 26.348 Northbound Application Programming Interface (API) for Multimedia Broadcast/Multicast Service (MBMS) at the </a:t>
            </a:r>
            <a:r>
              <a:rPr lang="en-US" altLang="en-US" sz="1200" dirty="0" err="1"/>
              <a:t>xMB</a:t>
            </a:r>
            <a:r>
              <a:rPr lang="en-US" altLang="en-US" sz="1200" dirty="0"/>
              <a:t> reference point, was progressed to v1.1.0 and agreed to be sent for approval.</a:t>
            </a:r>
          </a:p>
          <a:p>
            <a:pPr lvl="1">
              <a:lnSpc>
                <a:spcPct val="90000"/>
              </a:lnSpc>
              <a:spcBef>
                <a:spcPts val="1200"/>
              </a:spcBef>
            </a:pPr>
            <a:r>
              <a:rPr lang="en-US" altLang="en-US" sz="1200" dirty="0"/>
              <a:t>The corresponding changes to TS 26.346 were agreed in a CR.</a:t>
            </a:r>
          </a:p>
          <a:p>
            <a:pPr lvl="1">
              <a:lnSpc>
                <a:spcPct val="90000"/>
              </a:lnSpc>
              <a:spcBef>
                <a:spcPts val="1200"/>
              </a:spcBef>
            </a:pPr>
            <a:r>
              <a:rPr lang="en-US" altLang="en-US" sz="1200" dirty="0"/>
              <a:t>An LS was sent to CT3 and SA2 about this modification</a:t>
            </a:r>
          </a:p>
          <a:p>
            <a:pPr>
              <a:lnSpc>
                <a:spcPct val="90000"/>
              </a:lnSpc>
              <a:spcBef>
                <a:spcPts val="1200"/>
              </a:spcBef>
            </a:pPr>
            <a:r>
              <a:rPr lang="en-US" altLang="en-US" sz="1600" dirty="0"/>
              <a:t>WID: </a:t>
            </a:r>
            <a:r>
              <a:rPr lang="en-US" sz="1600" u="sng" dirty="0">
                <a:hlinkClick r:id="rId2"/>
              </a:rPr>
              <a:t>SP-180031</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397743795"/>
              </p:ext>
            </p:extLst>
          </p:nvPr>
        </p:nvGraphicFramePr>
        <p:xfrm>
          <a:off x="599342" y="4155630"/>
          <a:ext cx="7810500" cy="20118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CAPIF4xMB (New WID on Usage of CAPIF for </a:t>
                      </a:r>
                      <a:r>
                        <a:rPr lang="en-US" altLang="en-US" sz="1000" dirty="0" err="1">
                          <a:latin typeface="Arial "/>
                        </a:rPr>
                        <a:t>xMB</a:t>
                      </a:r>
                      <a:r>
                        <a:rPr lang="en-US" altLang="en-US" sz="1000" dirty="0">
                          <a:latin typeface="Arial "/>
                        </a:rPr>
                        <a:t> API)</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 26.348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26.346</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SP-180979 CR to TS 26.346 on Moving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to 26.348 (Release 16) (CAPIF4xMB)</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SP-180980 Draft TS 26.348 Northbound Application Programming Interface (API) for Multimedia Broadcast/Multicast Service (MBMS) at the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reference point (Release 16) v. 2.0.0 (CAPIF4xMB)</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SP-181187 Summary for work item "Usage of CAPIF for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API”</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73411355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SerInter</a:t>
            </a:r>
            <a:r>
              <a:rPr lang="en-US" altLang="en-US" sz="2800" dirty="0"/>
              <a:t> (Service Interactivity)</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a:t>
            </a:r>
          </a:p>
          <a:p>
            <a:pPr lvl="1">
              <a:lnSpc>
                <a:spcPct val="90000"/>
              </a:lnSpc>
              <a:spcBef>
                <a:spcPts val="1200"/>
              </a:spcBef>
            </a:pPr>
            <a:r>
              <a:rPr lang="en-US" altLang="en-US" sz="1400" dirty="0"/>
              <a:t>Enable delivery of notifications to interactivity applications,</a:t>
            </a:r>
          </a:p>
          <a:p>
            <a:pPr lvl="1">
              <a:lnSpc>
                <a:spcPct val="90000"/>
              </a:lnSpc>
              <a:spcBef>
                <a:spcPts val="1200"/>
              </a:spcBef>
            </a:pPr>
            <a:r>
              <a:rPr lang="en-US" altLang="en-US" sz="1400" dirty="0"/>
              <a:t>Define the means for the BM-SC to signal, and the MBMS client to unambiguously identify, interactivity-related content items</a:t>
            </a:r>
          </a:p>
          <a:p>
            <a:pPr lvl="1">
              <a:lnSpc>
                <a:spcPct val="90000"/>
              </a:lnSpc>
              <a:spcBef>
                <a:spcPts val="1200"/>
              </a:spcBef>
            </a:pPr>
            <a:r>
              <a:rPr lang="en-US" altLang="en-US" sz="1400" dirty="0"/>
              <a:t>Support the measurement and reporting of interactivity-related usage by the user/device</a:t>
            </a:r>
          </a:p>
          <a:p>
            <a:pPr>
              <a:lnSpc>
                <a:spcPct val="90000"/>
              </a:lnSpc>
              <a:spcBef>
                <a:spcPts val="1200"/>
              </a:spcBef>
            </a:pPr>
            <a:r>
              <a:rPr lang="en-US" altLang="en-US" sz="1600" dirty="0"/>
              <a:t>At SA4#100 and SA4#101, there were several contributions but only small progress. DASH-IF informed us that their expected completion timeframe for specification of the DASH API for interactivity remains 1Q 2019. However they decided to not specify the Interactivity usage measurement and reporting API part.</a:t>
            </a:r>
          </a:p>
          <a:p>
            <a:pPr>
              <a:lnSpc>
                <a:spcPct val="90000"/>
              </a:lnSpc>
              <a:spcBef>
                <a:spcPts val="1200"/>
              </a:spcBef>
            </a:pPr>
            <a:r>
              <a:rPr lang="en-US" altLang="en-US" sz="1600" dirty="0"/>
              <a:t>WID: </a:t>
            </a:r>
            <a:r>
              <a:rPr lang="en-US" sz="1600" u="sng" dirty="0">
                <a:hlinkClick r:id="rId2"/>
              </a:rPr>
              <a:t>SP-170796</a:t>
            </a:r>
            <a:r>
              <a:rPr lang="en-US" sz="1200" dirty="0"/>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513030759"/>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
                        </a:rPr>
                        <a:t>SerInter</a:t>
                      </a:r>
                      <a:r>
                        <a:rPr lang="en-GB" altLang="en-US" sz="1000" dirty="0">
                          <a:latin typeface="Arial "/>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4149372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Alt_FX_EVS</a:t>
            </a:r>
            <a:r>
              <a:rPr lang="en-US" altLang="en-US" sz="2800" dirty="0"/>
              <a:t> (Alternative EVS implementation using updated fixed-point basic operators)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361533"/>
            <a:ext cx="8388350" cy="2867568"/>
          </a:xfrm>
        </p:spPr>
        <p:txBody>
          <a:bodyPr/>
          <a:lstStyle/>
          <a:p>
            <a:pPr>
              <a:lnSpc>
                <a:spcPct val="90000"/>
              </a:lnSpc>
              <a:spcBef>
                <a:spcPts val="1200"/>
              </a:spcBef>
            </a:pPr>
            <a:r>
              <a:rPr lang="en-US" altLang="en-US" sz="1600" dirty="0"/>
              <a:t>The objective of the work item is to develop and standardize an alternative fixed-point implementation of EVS using the extended set of fixed-point basic operators defined in TR 26.973.</a:t>
            </a:r>
          </a:p>
          <a:p>
            <a:pPr>
              <a:lnSpc>
                <a:spcPct val="90000"/>
              </a:lnSpc>
              <a:spcBef>
                <a:spcPts val="1200"/>
              </a:spcBef>
            </a:pPr>
            <a:r>
              <a:rPr lang="en-US" altLang="en-US" sz="1600" dirty="0"/>
              <a:t>At SA4#100</a:t>
            </a:r>
          </a:p>
          <a:p>
            <a:pPr lvl="1">
              <a:lnSpc>
                <a:spcPct val="90000"/>
              </a:lnSpc>
              <a:spcBef>
                <a:spcPts val="1200"/>
              </a:spcBef>
            </a:pPr>
            <a:r>
              <a:rPr lang="da-DK" altLang="en-US" sz="1200" dirty="0"/>
              <a:t>Alt_FX_EVS Permanent document Alt_FX_EVS-2: Alt_FX_EVS Processing Plan, was agreed as v1.0 to allow for tests to be performed</a:t>
            </a:r>
          </a:p>
          <a:p>
            <a:pPr>
              <a:lnSpc>
                <a:spcPct val="90000"/>
              </a:lnSpc>
              <a:spcBef>
                <a:spcPts val="1200"/>
              </a:spcBef>
            </a:pPr>
            <a:r>
              <a:rPr lang="da-DK" altLang="en-US" sz="1600" dirty="0"/>
              <a:t>At SA4#101</a:t>
            </a:r>
          </a:p>
          <a:p>
            <a:pPr lvl="1">
              <a:lnSpc>
                <a:spcPct val="90000"/>
              </a:lnSpc>
              <a:spcBef>
                <a:spcPts val="1200"/>
              </a:spcBef>
            </a:pPr>
            <a:r>
              <a:rPr lang="en-US" altLang="en-US" sz="1200" dirty="0"/>
              <a:t>TS 26.452 Codec for Enhanced Voice Services (EVS); ANSI C code; Alternative fixed-point using updated basic operators, v. 0.0.3 was agreed </a:t>
            </a:r>
          </a:p>
          <a:p>
            <a:pPr lvl="1">
              <a:lnSpc>
                <a:spcPct val="90000"/>
              </a:lnSpc>
              <a:spcBef>
                <a:spcPts val="1200"/>
              </a:spcBef>
            </a:pPr>
            <a:r>
              <a:rPr lang="en-US" altLang="en-US" sz="1200" dirty="0"/>
              <a:t>It was decided to cancel the subjective testing because the source code for TS 26.452 was verified to give bit-exact results on all EVS test sequences (TS 26.444) and on audio items intended for subjective testing</a:t>
            </a:r>
          </a:p>
          <a:p>
            <a:pPr>
              <a:lnSpc>
                <a:spcPct val="90000"/>
              </a:lnSpc>
              <a:spcBef>
                <a:spcPts val="1200"/>
              </a:spcBef>
            </a:pPr>
            <a:r>
              <a:rPr lang="en-US" altLang="en-US" sz="1600" dirty="0"/>
              <a:t>Additional CRs to specifications where reference to TS 26.452 is needed expected at SA4#102.</a:t>
            </a:r>
          </a:p>
          <a:p>
            <a:pPr>
              <a:lnSpc>
                <a:spcPct val="90000"/>
              </a:lnSpc>
              <a:spcBef>
                <a:spcPts val="1200"/>
              </a:spcBef>
            </a:pPr>
            <a:r>
              <a:rPr lang="en-US" altLang="en-US" sz="1600" dirty="0"/>
              <a:t>WID: </a:t>
            </a:r>
            <a:r>
              <a:rPr lang="en-US" sz="1600" u="sng" dirty="0">
                <a:hlinkClick r:id="rId2"/>
              </a:rPr>
              <a:t>SP-180286</a:t>
            </a:r>
            <a:r>
              <a:rPr lang="en-US" sz="1200" dirty="0"/>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900710271"/>
              </p:ext>
            </p:extLst>
          </p:nvPr>
        </p:nvGraphicFramePr>
        <p:xfrm>
          <a:off x="590550" y="5045173"/>
          <a:ext cx="7810500" cy="10974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Alt_FX_EVS</a:t>
                      </a:r>
                      <a:r>
                        <a:rPr lang="en-US" altLang="en-US" sz="1000" dirty="0">
                          <a:latin typeface="Arial "/>
                        </a:rPr>
                        <a:t> (Alternative EVS implementation using updated fixed-point basic operators)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26.452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-&gt; </a:t>
                      </a:r>
                      <a:r>
                        <a:rPr lang="en-GB" sz="1000" b="0" kern="1200" noProof="0" dirty="0">
                          <a:solidFill>
                            <a:srgbClr val="0000FF"/>
                          </a:solidFill>
                          <a:latin typeface="Arial "/>
                          <a:ea typeface="+mn-ea"/>
                          <a:cs typeface="Arial" pitchFamily="34" charset="0"/>
                        </a:rPr>
                        <a:t>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 </a:t>
                      </a:r>
                      <a:r>
                        <a:rPr lang="en-GB" sz="1000" b="0" kern="1200" dirty="0">
                          <a:solidFill>
                            <a:srgbClr val="0000FF"/>
                          </a:solidFill>
                          <a:latin typeface="Arial "/>
                          <a:ea typeface="+mn-ea"/>
                          <a:cs typeface="Arial" pitchFamily="34" charset="0"/>
                        </a:rPr>
                        <a:t>-&gt; SA#83</a:t>
                      </a:r>
                      <a:endParaRPr lang="en-GB" sz="1000" b="0" kern="1200" dirty="0">
                        <a:solidFill>
                          <a:schemeClr val="tx1"/>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SP-180978 Draft TS 26.452 Codec for Enhanced Voice Services (EVS); ANSI C code; Alternative fixed-point using updated basic operators (Release 16) v. 1.0.0 (</a:t>
                      </a:r>
                      <a:r>
                        <a:rPr kumimoji="0" lang="en-GB" altLang="en-US" sz="1000" b="0" i="0" u="none" strike="noStrike" cap="none" normalizeH="0" baseline="0" dirty="0" err="1">
                          <a:ln>
                            <a:noFill/>
                          </a:ln>
                          <a:solidFill>
                            <a:schemeClr val="tx1"/>
                          </a:solidFill>
                          <a:effectLst/>
                          <a:latin typeface="Arial "/>
                          <a:cs typeface="Arial" panose="020B0604020202020204" pitchFamily="34" charset="0"/>
                        </a:rPr>
                        <a:t>Alt_FX_EVS</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7641767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E-FLUS (Enhancements to Framework for Live Uplink Streaming)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enhance the Framework for Live Uplink Streaming:</a:t>
            </a:r>
          </a:p>
          <a:p>
            <a:pPr lvl="1">
              <a:lnSpc>
                <a:spcPct val="90000"/>
              </a:lnSpc>
              <a:spcBef>
                <a:spcPts val="1200"/>
              </a:spcBef>
            </a:pPr>
            <a:r>
              <a:rPr lang="en-US" altLang="en-US" sz="1200" dirty="0"/>
              <a:t>Recommend new QoS features including new QCI/5QI values </a:t>
            </a:r>
          </a:p>
          <a:p>
            <a:pPr lvl="1">
              <a:lnSpc>
                <a:spcPct val="90000"/>
              </a:lnSpc>
              <a:spcBef>
                <a:spcPts val="1200"/>
              </a:spcBef>
            </a:pPr>
            <a:r>
              <a:rPr lang="en-US" altLang="en-US" sz="1200" dirty="0"/>
              <a:t>Specify means to leverage existing interfaces and contribute to evolving 5G interfaces</a:t>
            </a:r>
          </a:p>
          <a:p>
            <a:pPr lvl="1">
              <a:lnSpc>
                <a:spcPct val="90000"/>
              </a:lnSpc>
              <a:spcBef>
                <a:spcPts val="1200"/>
              </a:spcBef>
            </a:pPr>
            <a:r>
              <a:rPr lang="en-US" altLang="en-US" sz="1200" dirty="0"/>
              <a:t>Specify the necessary control plane functionality to support downstream media distribution</a:t>
            </a:r>
          </a:p>
          <a:p>
            <a:pPr lvl="1">
              <a:lnSpc>
                <a:spcPct val="90000"/>
              </a:lnSpc>
              <a:spcBef>
                <a:spcPts val="1200"/>
              </a:spcBef>
            </a:pPr>
            <a:r>
              <a:rPr lang="en-US" altLang="en-US" sz="1200" dirty="0"/>
              <a:t>Define or leverage definitions of network-based media processing functions (e.g., video stitching, media transcoding and content reformatting), and enablers (e.g. network APIs), </a:t>
            </a:r>
            <a:endParaRPr lang="en-US" altLang="en-US" sz="1200" dirty="0">
              <a:highlight>
                <a:srgbClr val="FFFF00"/>
              </a:highlight>
            </a:endParaRPr>
          </a:p>
          <a:p>
            <a:pPr lvl="1">
              <a:lnSpc>
                <a:spcPct val="90000"/>
              </a:lnSpc>
              <a:spcBef>
                <a:spcPts val="1200"/>
              </a:spcBef>
            </a:pPr>
            <a:r>
              <a:rPr lang="en-US" altLang="en-US" sz="1200" dirty="0"/>
              <a:t>Define 3GPP media codec profile(s) for FLUS services </a:t>
            </a:r>
          </a:p>
          <a:p>
            <a:pPr>
              <a:lnSpc>
                <a:spcPct val="90000"/>
              </a:lnSpc>
              <a:spcBef>
                <a:spcPts val="1200"/>
              </a:spcBef>
            </a:pPr>
            <a:r>
              <a:rPr lang="en-US" altLang="en-US" sz="1600" dirty="0"/>
              <a:t>At SA4#101,</a:t>
            </a:r>
          </a:p>
          <a:p>
            <a:pPr lvl="1">
              <a:lnSpc>
                <a:spcPct val="90000"/>
              </a:lnSpc>
              <a:spcBef>
                <a:spcPts val="1200"/>
              </a:spcBef>
            </a:pPr>
            <a:r>
              <a:rPr lang="en-US" altLang="en-US" sz="1200" dirty="0"/>
              <a:t>CR 26.238-0004 rev 3 Architecture for QoS was agreed. This Change Request corrects the FLUS architecture with respect to QoS usage.</a:t>
            </a:r>
          </a:p>
          <a:p>
            <a:pPr lvl="1">
              <a:lnSpc>
                <a:spcPct val="90000"/>
              </a:lnSpc>
              <a:spcBef>
                <a:spcPts val="1200"/>
              </a:spcBef>
            </a:pPr>
            <a:r>
              <a:rPr lang="en-US" altLang="en-US" sz="1200" dirty="0"/>
              <a:t>An LS on API for 3rd Party Provisioning of QoS was sent to SA2</a:t>
            </a:r>
          </a:p>
          <a:p>
            <a:pPr>
              <a:lnSpc>
                <a:spcPct val="90000"/>
              </a:lnSpc>
              <a:spcBef>
                <a:spcPts val="1200"/>
              </a:spcBef>
            </a:pPr>
            <a:r>
              <a:rPr lang="en-US" altLang="en-US" sz="1600" dirty="0"/>
              <a:t>WID: </a:t>
            </a:r>
            <a:r>
              <a:rPr lang="en-US" sz="1600" u="sng" dirty="0">
                <a:hlinkClick r:id="rId2"/>
              </a:rPr>
              <a:t>SP-180285</a:t>
            </a:r>
            <a:r>
              <a:rPr lang="en-US" sz="1200" dirty="0">
                <a:hlinkClick r:id="rId2"/>
              </a:rPr>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86437548"/>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E-FLUS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-&gt; </a:t>
                      </a:r>
                      <a:r>
                        <a:rPr lang="en-GB" sz="1000" b="0" kern="1200" noProof="0" dirty="0">
                          <a:solidFill>
                            <a:srgbClr val="0000FF"/>
                          </a:solidFill>
                          <a:latin typeface="Arial "/>
                          <a:ea typeface="+mn-ea"/>
                          <a:cs typeface="Arial" pitchFamily="34" charset="0"/>
                        </a:rPr>
                        <a:t>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SP-180974 CR to TR 26.238 on Architecture for QoS (Release 16) (E-FLUS)</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7748475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E2E_DELAY (Media Handling Aspects of RAN Delay Budget Reporting in MTSI)</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459608"/>
          </a:xfrm>
        </p:spPr>
        <p:txBody>
          <a:bodyPr/>
          <a:lstStyle/>
          <a:p>
            <a:pPr>
              <a:lnSpc>
                <a:spcPct val="90000"/>
              </a:lnSpc>
              <a:spcBef>
                <a:spcPts val="1200"/>
              </a:spcBef>
            </a:pPr>
            <a:r>
              <a:rPr lang="en-US" altLang="en-US" sz="1600" dirty="0"/>
              <a:t>The objective of this Work Item is to specify the media handling aspects of RAN delay budget reporting in MTSI </a:t>
            </a:r>
          </a:p>
          <a:p>
            <a:pPr>
              <a:lnSpc>
                <a:spcPct val="90000"/>
              </a:lnSpc>
              <a:spcBef>
                <a:spcPts val="1200"/>
              </a:spcBef>
            </a:pPr>
            <a:r>
              <a:rPr lang="en-US" altLang="en-US" sz="1600" dirty="0"/>
              <a:t>At SA4#100, CR 26.114-0441 rev 2 Signaling of Delay Budget Information was agreed. It introduces signaling to indicate available delay budget and requested delay budget information based on the use of RTCP feedback messages.</a:t>
            </a:r>
          </a:p>
          <a:p>
            <a:pPr>
              <a:lnSpc>
                <a:spcPct val="90000"/>
              </a:lnSpc>
              <a:spcBef>
                <a:spcPts val="1200"/>
              </a:spcBef>
            </a:pPr>
            <a:r>
              <a:rPr lang="en-US" altLang="en-US" sz="1600" dirty="0"/>
              <a:t>At SA4#101, CR 26.114-0443 rev 3 Recommendations on use of RAN Delay Budget Reporting in MTSI. It provides an informative annex with example signaling flows on delay adaptation for MTSI using RAN delay budget reporting  and adds RTCP </a:t>
            </a:r>
            <a:r>
              <a:rPr lang="en-US" altLang="en-US" sz="1600" dirty="0" err="1"/>
              <a:t>signalling</a:t>
            </a:r>
            <a:r>
              <a:rPr lang="en-US" altLang="en-US" sz="1600" dirty="0"/>
              <a:t> from sender as an external control input for jitter buffer adaptation. An LS was sent to RAN2.</a:t>
            </a:r>
          </a:p>
          <a:p>
            <a:pPr>
              <a:lnSpc>
                <a:spcPct val="90000"/>
              </a:lnSpc>
              <a:spcBef>
                <a:spcPts val="1200"/>
              </a:spcBef>
            </a:pPr>
            <a:r>
              <a:rPr lang="en-US" altLang="en-US" sz="1600" dirty="0"/>
              <a:t>WID: </a:t>
            </a:r>
            <a:r>
              <a:rPr lang="fr-FR" sz="1600" b="1" u="sng" dirty="0">
                <a:solidFill>
                  <a:srgbClr val="0000FF"/>
                </a:solidFill>
                <a:hlinkClick r:id="rId2"/>
              </a:rPr>
              <a:t>SP-180662</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547569392"/>
              </p:ext>
            </p:extLst>
          </p:nvPr>
        </p:nvGraphicFramePr>
        <p:xfrm>
          <a:off x="590550" y="5278438"/>
          <a:ext cx="7810500" cy="10974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E2E_DELAY (Media Handling Aspects of RAN Delay Budget Reporting in MTSI)</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SP-180977 CRs to TS 26.114 IP Multimedia Subsystem (IMS); Multimedia telephony; Media handling and interaction (Release 16) (E2E_DELAY)</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1735045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5G_MEDIA_MTSI_ext (Media Handling Extensions for 5G Conversational Services)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spcBef>
                <a:spcPts val="600"/>
              </a:spcBef>
              <a:defRPr/>
            </a:pPr>
            <a:r>
              <a:rPr lang="en-US" altLang="en-US" sz="1600" dirty="0"/>
              <a:t>The objective of this Work Item is to specify the media handling aspects of 5G conversational services:</a:t>
            </a:r>
          </a:p>
          <a:p>
            <a:pPr lvl="1">
              <a:spcBef>
                <a:spcPts val="600"/>
              </a:spcBef>
              <a:defRPr/>
            </a:pPr>
            <a:r>
              <a:rPr lang="en-US" altLang="en-US" sz="1400" dirty="0"/>
              <a:t>Recommend support for speech and video adaptation capabilities; </a:t>
            </a:r>
          </a:p>
          <a:p>
            <a:pPr lvl="1">
              <a:spcBef>
                <a:spcPts val="600"/>
              </a:spcBef>
              <a:defRPr/>
            </a:pPr>
            <a:r>
              <a:rPr lang="en-US" altLang="en-US" sz="1400" dirty="0"/>
              <a:t>For 5G NR access, enable support for media handling with NR access, including that for speech and video;</a:t>
            </a:r>
          </a:p>
          <a:p>
            <a:pPr lvl="1">
              <a:spcBef>
                <a:spcPts val="600"/>
              </a:spcBef>
              <a:defRPr/>
            </a:pPr>
            <a:r>
              <a:rPr lang="en-US" altLang="en-US" sz="1400" dirty="0"/>
              <a:t>Define MTSI client profiles with a corresponding set of mandatory codec and potentially other media handling capabilities to address the needs and constraints of different terminal categories (e.g. IoT, wearables) related to different 5G verticals.</a:t>
            </a:r>
          </a:p>
          <a:p>
            <a:pPr>
              <a:lnSpc>
                <a:spcPct val="90000"/>
              </a:lnSpc>
              <a:spcBef>
                <a:spcPts val="1200"/>
              </a:spcBef>
            </a:pPr>
            <a:r>
              <a:rPr lang="en-US" altLang="en-US" sz="1600" dirty="0"/>
              <a:t>At SA4#100, CR 26.114-0436 rev 3 Recommendations on Media Rate Adaptation was agreed. </a:t>
            </a:r>
          </a:p>
          <a:p>
            <a:pPr>
              <a:lnSpc>
                <a:spcPct val="90000"/>
              </a:lnSpc>
              <a:spcBef>
                <a:spcPts val="1200"/>
              </a:spcBef>
            </a:pPr>
            <a:r>
              <a:rPr lang="en-US" altLang="en-US" sz="1600" dirty="0"/>
              <a:t>and SA4#101, </a:t>
            </a:r>
            <a:r>
              <a:rPr lang="fr-FR" altLang="en-US" sz="1600" dirty="0"/>
              <a:t>CR 26.114-0438 </a:t>
            </a:r>
            <a:r>
              <a:rPr lang="fr-FR" altLang="en-US" sz="1600" dirty="0" err="1"/>
              <a:t>rev</a:t>
            </a:r>
            <a:r>
              <a:rPr lang="fr-FR" altLang="en-US" sz="1600" dirty="0"/>
              <a:t> 6 MTSI Client Profiles </a:t>
            </a:r>
            <a:r>
              <a:rPr lang="fr-FR" altLang="en-US" sz="1600" dirty="0" err="1"/>
              <a:t>was</a:t>
            </a:r>
            <a:r>
              <a:rPr lang="fr-FR" altLang="en-US" sz="1600" dirty="0"/>
              <a:t> </a:t>
            </a:r>
            <a:r>
              <a:rPr lang="fr-FR" altLang="en-US" sz="1600" dirty="0" err="1"/>
              <a:t>agreed</a:t>
            </a:r>
            <a:r>
              <a:rPr lang="fr-FR" altLang="en-US" sz="1600" dirty="0"/>
              <a:t>. A </a:t>
            </a:r>
            <a:r>
              <a:rPr lang="fr-FR" altLang="en-US" sz="1600" dirty="0" err="1"/>
              <a:t>corresponding</a:t>
            </a:r>
            <a:r>
              <a:rPr lang="fr-FR" altLang="en-US" sz="1600" dirty="0"/>
              <a:t> LS </a:t>
            </a:r>
            <a:r>
              <a:rPr lang="fr-FR" altLang="en-US" sz="1600" dirty="0" err="1"/>
              <a:t>was</a:t>
            </a:r>
            <a:r>
              <a:rPr lang="fr-FR" altLang="en-US" sz="1600" dirty="0"/>
              <a:t> sent to GSMA NG </a:t>
            </a:r>
            <a:r>
              <a:rPr lang="fr-FR" altLang="en-US" sz="1600" dirty="0" err="1"/>
              <a:t>RiLTE</a:t>
            </a:r>
            <a:r>
              <a:rPr lang="fr-FR" altLang="en-US" sz="1600" dirty="0"/>
              <a:t>, RAN1, RAN2. An LS </a:t>
            </a:r>
            <a:r>
              <a:rPr lang="fr-FR" altLang="en-US" sz="1600" dirty="0" err="1"/>
              <a:t>was</a:t>
            </a:r>
            <a:r>
              <a:rPr lang="fr-FR" altLang="en-US" sz="1600" dirty="0"/>
              <a:t> sent to SA2 on </a:t>
            </a:r>
            <a:r>
              <a:rPr lang="en-US" altLang="en-US" sz="1600" dirty="0"/>
              <a:t>Informing PCF/ PCRF of End-to-end RAN Assisted Codec Adaptation (ANBR) .</a:t>
            </a:r>
          </a:p>
          <a:p>
            <a:pPr>
              <a:lnSpc>
                <a:spcPct val="90000"/>
              </a:lnSpc>
              <a:spcBef>
                <a:spcPts val="1200"/>
              </a:spcBef>
            </a:pPr>
            <a:r>
              <a:rPr lang="en-US" altLang="en-US" sz="1600" dirty="0"/>
              <a:t>WID: </a:t>
            </a:r>
            <a:r>
              <a:rPr lang="fr-FR" sz="1600" b="1" u="sng" dirty="0">
                <a:solidFill>
                  <a:srgbClr val="0000FF"/>
                </a:solidFill>
                <a:hlinkClick r:id="rId2"/>
              </a:rPr>
              <a:t>SP-180663</a:t>
            </a:r>
            <a:r>
              <a:rPr lang="fr-FR" sz="1600" dirty="0"/>
              <a:t> </a:t>
            </a:r>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164939965"/>
              </p:ext>
            </p:extLst>
          </p:nvPr>
        </p:nvGraphicFramePr>
        <p:xfrm>
          <a:off x="590550" y="5278438"/>
          <a:ext cx="7810500" cy="10974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459994">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5G_MEDIA_MTSI_ext (Media Handling Extensions for 5G Conversational Services)</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a:t>
                      </a:r>
                      <a:r>
                        <a:rPr lang="en-GB" sz="1000" b="0" kern="1200" noProof="0" dirty="0">
                          <a:solidFill>
                            <a:srgbClr val="0000FF"/>
                          </a:solidFill>
                          <a:latin typeface="Arial "/>
                          <a:ea typeface="+mn-ea"/>
                          <a:cs typeface="Arial" pitchFamily="34" charset="0"/>
                        </a:rPr>
                        <a:t> 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SP-180975 CRs to TS 26.114 on IP Multimedia Subsystem (IMS); Multimedia telephony; Media handling and interaction (Release 16) (5G_MEDIA_MTSI_ext)</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4036347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Rel-15 and earlier</a:t>
            </a:r>
            <a:endParaRPr lang="fi-FI" altLang="en-US" sz="1200" dirty="0"/>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Rel-16 Study Items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CHEM (Coverage and Handoff Enhancements for Multimedia)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spcBef>
                <a:spcPts val="600"/>
              </a:spcBef>
              <a:defRPr/>
            </a:pPr>
            <a:r>
              <a:rPr lang="en-US" altLang="en-US" sz="1600" dirty="0"/>
              <a:t>The objective of this Work Item is to specify several features toward enhancing coverage and hand-off performance for </a:t>
            </a:r>
            <a:r>
              <a:rPr lang="en-US" altLang="en-US" sz="1600" dirty="0" err="1"/>
              <a:t>VoLTE</a:t>
            </a:r>
            <a:r>
              <a:rPr lang="en-US" altLang="en-US" sz="1600" dirty="0"/>
              <a:t> and general multimedia services:</a:t>
            </a:r>
          </a:p>
          <a:p>
            <a:pPr lvl="1">
              <a:spcBef>
                <a:spcPts val="600"/>
              </a:spcBef>
              <a:defRPr/>
            </a:pPr>
            <a:r>
              <a:rPr lang="en-US" altLang="en-US" sz="1200" dirty="0"/>
              <a:t>Specify UE adaptation capability indication;</a:t>
            </a:r>
          </a:p>
          <a:p>
            <a:pPr lvl="1">
              <a:spcBef>
                <a:spcPts val="600"/>
              </a:spcBef>
              <a:defRPr/>
            </a:pPr>
            <a:r>
              <a:rPr lang="en-US" altLang="en-US" sz="1200" dirty="0"/>
              <a:t>Specify Maximum Packet Loss Rate (</a:t>
            </a:r>
            <a:r>
              <a:rPr lang="en-US" altLang="en-US" sz="1200" dirty="0" err="1"/>
              <a:t>MaxPLR</a:t>
            </a:r>
            <a:r>
              <a:rPr lang="en-US" altLang="en-US" sz="1200" dirty="0"/>
              <a:t>) operating points for different codecs;</a:t>
            </a:r>
          </a:p>
          <a:p>
            <a:pPr lvl="1">
              <a:spcBef>
                <a:spcPts val="600"/>
              </a:spcBef>
              <a:defRPr/>
            </a:pPr>
            <a:r>
              <a:rPr lang="en-US" altLang="en-US" sz="1200" dirty="0"/>
              <a:t>Specify </a:t>
            </a:r>
            <a:r>
              <a:rPr lang="en-US" altLang="en-US" sz="1200" dirty="0" err="1"/>
              <a:t>signalling</a:t>
            </a:r>
            <a:r>
              <a:rPr lang="en-US" altLang="en-US" sz="1200" dirty="0"/>
              <a:t> of maximum end-to-end PLR and DL/UL PLR values.</a:t>
            </a:r>
          </a:p>
          <a:p>
            <a:pPr>
              <a:lnSpc>
                <a:spcPct val="90000"/>
              </a:lnSpc>
              <a:spcBef>
                <a:spcPts val="1200"/>
              </a:spcBef>
            </a:pPr>
            <a:r>
              <a:rPr lang="en-US" altLang="en-US" sz="1600" dirty="0"/>
              <a:t>At SA4#100 and SA4#101, several input documents and discussions on definition of the SDP attribute for general adaptation to increased PLR, on how to define the max_e2e_PLR SDP attribute and its extensions for enabling UEs to allocate the e2e Max PLR budget across the uplink and downlink. There is also a general agreement on how to include the typical PLR values for speech codecs and modes into an informative part of the new normative annex in 3GPP TS 26.114.</a:t>
            </a:r>
          </a:p>
          <a:p>
            <a:pPr>
              <a:lnSpc>
                <a:spcPct val="90000"/>
              </a:lnSpc>
              <a:spcBef>
                <a:spcPts val="1200"/>
              </a:spcBef>
            </a:pPr>
            <a:r>
              <a:rPr lang="en-US" altLang="en-US" sz="1600" dirty="0"/>
              <a:t>WID: </a:t>
            </a:r>
            <a:r>
              <a:rPr lang="fr-FR" sz="1600" b="1" u="sng" dirty="0">
                <a:solidFill>
                  <a:srgbClr val="0000FF"/>
                </a:solidFill>
                <a:hlinkClick r:id="rId2"/>
              </a:rPr>
              <a:t>SP-180664</a:t>
            </a:r>
            <a:r>
              <a:rPr lang="fr-FR" sz="1600" dirty="0"/>
              <a:t> </a:t>
            </a: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686549243"/>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CHEM (Coverage and Handoff Enhancements for Multimedia)</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12959799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MC_XMB (</a:t>
            </a:r>
            <a:r>
              <a:rPr lang="en-US" altLang="en-US" sz="2800" dirty="0" err="1"/>
              <a:t>MCData</a:t>
            </a:r>
            <a:r>
              <a:rPr lang="en-US" altLang="en-US" sz="2800" dirty="0"/>
              <a:t> File Distribution support over </a:t>
            </a:r>
            <a:r>
              <a:rPr lang="en-US" altLang="en-US" sz="2800" dirty="0" err="1"/>
              <a:t>xMB</a:t>
            </a:r>
            <a:r>
              <a:rPr lang="en-US" altLang="en-US" sz="2800" dirty="0"/>
              <a:t>)</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854450"/>
          </a:xfrm>
        </p:spPr>
        <p:txBody>
          <a:bodyPr/>
          <a:lstStyle/>
          <a:p>
            <a:pPr>
              <a:spcBef>
                <a:spcPts val="600"/>
              </a:spcBef>
              <a:defRPr/>
            </a:pPr>
            <a:r>
              <a:rPr lang="en-US" altLang="en-US" sz="1600" dirty="0"/>
              <a:t>A first objective of this work item is to extend </a:t>
            </a:r>
            <a:r>
              <a:rPr lang="en-US" altLang="en-US" sz="1600" dirty="0" err="1"/>
              <a:t>xMB</a:t>
            </a:r>
            <a:r>
              <a:rPr lang="en-US" altLang="en-US" sz="1600" dirty="0"/>
              <a:t> by</a:t>
            </a:r>
          </a:p>
          <a:p>
            <a:pPr lvl="1">
              <a:spcBef>
                <a:spcPts val="600"/>
              </a:spcBef>
              <a:defRPr/>
            </a:pPr>
            <a:r>
              <a:rPr lang="en-US" altLang="en-US" sz="1400" dirty="0"/>
              <a:t>Adding pre-emption procedure and parameter</a:t>
            </a:r>
          </a:p>
          <a:p>
            <a:pPr lvl="1">
              <a:spcBef>
                <a:spcPts val="600"/>
              </a:spcBef>
              <a:defRPr/>
            </a:pPr>
            <a:r>
              <a:rPr lang="en-US" altLang="en-US" sz="1400" dirty="0"/>
              <a:t>Adding an additional format for Geographical definition which is optional for usage,</a:t>
            </a:r>
          </a:p>
          <a:p>
            <a:pPr lvl="1">
              <a:spcBef>
                <a:spcPts val="600"/>
              </a:spcBef>
              <a:defRPr/>
            </a:pPr>
            <a:r>
              <a:rPr lang="en-US" altLang="en-US" sz="1400" dirty="0"/>
              <a:t>Studying what FEC information or file repair server  information is needed to be added and adding the necessary extension to </a:t>
            </a:r>
            <a:r>
              <a:rPr lang="en-US" altLang="en-US" sz="1400" dirty="0" err="1"/>
              <a:t>xMB</a:t>
            </a:r>
            <a:r>
              <a:rPr lang="en-US" altLang="en-US" sz="1400" dirty="0"/>
              <a:t> </a:t>
            </a:r>
          </a:p>
          <a:p>
            <a:pPr lvl="1">
              <a:spcBef>
                <a:spcPts val="600"/>
              </a:spcBef>
              <a:defRPr/>
            </a:pPr>
            <a:r>
              <a:rPr lang="en-US" altLang="en-US" sz="1400" dirty="0"/>
              <a:t>Studying TMGI Exposure and adding the necessary extension to </a:t>
            </a:r>
            <a:r>
              <a:rPr lang="en-US" altLang="en-US" sz="1400" dirty="0" err="1"/>
              <a:t>xMB</a:t>
            </a:r>
            <a:r>
              <a:rPr lang="en-US" altLang="en-US" sz="1400" dirty="0"/>
              <a:t>. </a:t>
            </a:r>
          </a:p>
          <a:p>
            <a:pPr>
              <a:spcBef>
                <a:spcPts val="600"/>
              </a:spcBef>
              <a:defRPr/>
            </a:pPr>
            <a:r>
              <a:rPr lang="en-US" altLang="en-US" sz="1600" dirty="0"/>
              <a:t>A second objective is to add any necessary guideline according to the context of the first objective</a:t>
            </a:r>
            <a:endParaRPr lang="en-US" altLang="en-US" sz="2000" dirty="0"/>
          </a:p>
          <a:p>
            <a:pPr>
              <a:lnSpc>
                <a:spcPct val="90000"/>
              </a:lnSpc>
              <a:spcBef>
                <a:spcPts val="1200"/>
              </a:spcBef>
            </a:pPr>
            <a:r>
              <a:rPr lang="en-US" altLang="en-US" sz="1600" dirty="0"/>
              <a:t>At SA4#101, </a:t>
            </a:r>
            <a:r>
              <a:rPr lang="en-US" altLang="en-US" sz="1600" dirty="0" err="1"/>
              <a:t>pCR</a:t>
            </a:r>
            <a:r>
              <a:rPr lang="en-US" altLang="en-US" sz="1600" dirty="0"/>
              <a:t> 26.348: </a:t>
            </a:r>
            <a:r>
              <a:rPr lang="en-US" altLang="en-US" sz="1600" dirty="0" err="1"/>
              <a:t>xMB</a:t>
            </a:r>
            <a:r>
              <a:rPr lang="en-US" altLang="en-US" sz="1600" dirty="0"/>
              <a:t> extension for MC services was agreed. The </a:t>
            </a:r>
            <a:r>
              <a:rPr lang="en-US" altLang="en-US" sz="1600" dirty="0" err="1"/>
              <a:t>xMB</a:t>
            </a:r>
            <a:r>
              <a:rPr lang="en-US" altLang="en-US" sz="1600" dirty="0"/>
              <a:t> extension for mission critical services is introduced. This extension add the following properties when creating the session : ARP (priority level, pre-emption capability, pre-emption vulnerability), GBR (Guaranteed Bitrate), the TMGI allocated by the BM-SC is also exposed in the get Session Properties request. Specification of syntax and semantic for Geographical Area is also added</a:t>
            </a:r>
          </a:p>
          <a:p>
            <a:pPr>
              <a:lnSpc>
                <a:spcPct val="90000"/>
              </a:lnSpc>
              <a:spcBef>
                <a:spcPts val="1200"/>
              </a:spcBef>
            </a:pPr>
            <a:r>
              <a:rPr lang="en-US" altLang="en-US" sz="1600" dirty="0"/>
              <a:t>WID: </a:t>
            </a:r>
            <a:r>
              <a:rPr lang="fr-FR" sz="1600" b="1" u="sng" dirty="0">
                <a:solidFill>
                  <a:srgbClr val="0000FF"/>
                </a:solidFill>
                <a:hlinkClick r:id="rId2"/>
              </a:rPr>
              <a:t>SP-180665</a:t>
            </a:r>
            <a:r>
              <a:rPr lang="fr-FR" sz="1600" dirty="0"/>
              <a:t> </a:t>
            </a: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951587081"/>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MC_XMB (</a:t>
                      </a:r>
                      <a:r>
                        <a:rPr lang="en-US" altLang="en-US" sz="1000" dirty="0" err="1"/>
                        <a:t>MCData</a:t>
                      </a:r>
                      <a:r>
                        <a:rPr lang="en-US" altLang="en-US" sz="1000" dirty="0"/>
                        <a:t> File Distribution support over </a:t>
                      </a:r>
                      <a:r>
                        <a:rPr lang="en-US" altLang="en-US" sz="1000" dirty="0" err="1"/>
                        <a:t>xMB</a:t>
                      </a:r>
                      <a:r>
                        <a:rPr lang="en-US" altLang="en-US" sz="1000" dirty="0"/>
                        <a:t>)</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CRs to TS 26.348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a:t>
                      </a:r>
                      <a:r>
                        <a:rPr lang="en-GB" sz="1000" b="0" kern="1200" noProof="0" dirty="0">
                          <a:solidFill>
                            <a:srgbClr val="0000FF"/>
                          </a:solidFill>
                          <a:latin typeface="Arial "/>
                          <a:ea typeface="+mn-ea"/>
                          <a:cs typeface="Arial"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 (agreed </a:t>
                      </a:r>
                      <a:r>
                        <a:rPr kumimoji="0" lang="en-GB" altLang="en-US" sz="1000" b="0" i="0" u="none" strike="noStrike" cap="none" normalizeH="0" baseline="0" dirty="0" err="1">
                          <a:ln>
                            <a:noFill/>
                          </a:ln>
                          <a:solidFill>
                            <a:schemeClr val="tx1"/>
                          </a:solidFill>
                          <a:effectLst/>
                          <a:latin typeface="Arial "/>
                          <a:cs typeface="Arial" panose="020B0604020202020204" pitchFamily="34" charset="0"/>
                        </a:rPr>
                        <a:t>pCR</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 are already included in TS 26.348 to be approved under a different Work Item)</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42880330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- 1</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946785659"/>
              </p:ext>
            </p:extLst>
          </p:nvPr>
        </p:nvGraphicFramePr>
        <p:xfrm>
          <a:off x="446088" y="1323975"/>
          <a:ext cx="7810500" cy="4603149"/>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SA#82</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CAPIF4xMB (New WID on Usage of CAPIF for </a:t>
                      </a:r>
                      <a:r>
                        <a:rPr lang="en-US" altLang="en-US" sz="1000" dirty="0" err="1">
                          <a:latin typeface="Arial "/>
                        </a:rPr>
                        <a:t>xMB</a:t>
                      </a:r>
                      <a:r>
                        <a:rPr lang="en-US" altLang="en-US" sz="1000" dirty="0">
                          <a:latin typeface="Arial "/>
                        </a:rPr>
                        <a:t> API)</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 26.348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26.346</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SP-180979 CR to TS 26.346 on Moving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to 26.348 (Release 16) (CAPIF4xMB)</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SP-180980 Draft TS 26.348 Northbound Application Programming Interface (API) for Multimedia Broadcast/Multicast Service (MBMS) at the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reference point (Release 16) v. 2.0.0 (CAPIF4xMB)</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SP-181187 Summary for work item "Usage of CAPIF for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 API”</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
                        </a:rPr>
                        <a:t>SerInter</a:t>
                      </a:r>
                      <a:r>
                        <a:rPr lang="en-GB" altLang="en-US" sz="1000" dirty="0">
                          <a:latin typeface="Arial "/>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 </a:t>
                      </a:r>
                      <a:r>
                        <a:rPr lang="en-GB" sz="1000" b="0" kern="1200" dirty="0">
                          <a:solidFill>
                            <a:srgbClr val="0000FF"/>
                          </a:solidFill>
                          <a:latin typeface="Arial "/>
                          <a:ea typeface="+mn-ea"/>
                          <a:cs typeface="Arial" pitchFamily="34" charset="0"/>
                        </a:rPr>
                        <a:t>-&gt; 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Alt_FX_EVS</a:t>
                      </a:r>
                      <a:r>
                        <a:rPr lang="en-US" altLang="en-US" sz="1000" dirty="0">
                          <a:latin typeface="Arial "/>
                        </a:rPr>
                        <a:t> (Alternative EVS implementation using updated fixed-point basic operators)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26.452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-&gt; </a:t>
                      </a:r>
                      <a:r>
                        <a:rPr lang="en-GB" sz="1000" b="0" kern="1200" noProof="0" dirty="0">
                          <a:solidFill>
                            <a:srgbClr val="0000FF"/>
                          </a:solidFill>
                          <a:latin typeface="Arial "/>
                          <a:ea typeface="+mn-ea"/>
                          <a:cs typeface="Arial" pitchFamily="34" charset="0"/>
                        </a:rPr>
                        <a:t>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 </a:t>
                      </a:r>
                      <a:r>
                        <a:rPr lang="en-GB" sz="1000" b="0" kern="1200" dirty="0">
                          <a:solidFill>
                            <a:srgbClr val="0000FF"/>
                          </a:solidFill>
                          <a:latin typeface="Arial "/>
                          <a:ea typeface="+mn-ea"/>
                          <a:cs typeface="Arial" pitchFamily="34" charset="0"/>
                        </a:rPr>
                        <a:t>-&gt; 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SP-180978 Draft TS 26.452 Codec for Enhanced Voice Services (EVS); ANSI C code; Alternative fixed-point using updated basic operators (Release 16) v. 1.0.0 (</a:t>
                      </a:r>
                      <a:r>
                        <a:rPr kumimoji="0" lang="en-GB" altLang="en-US" sz="1000" b="0" i="0" u="none" strike="noStrike" cap="none" normalizeH="0" baseline="0" dirty="0" err="1">
                          <a:ln>
                            <a:noFill/>
                          </a:ln>
                          <a:solidFill>
                            <a:schemeClr val="tx1"/>
                          </a:solidFill>
                          <a:effectLst/>
                          <a:latin typeface="Arial "/>
                          <a:cs typeface="Arial" panose="020B0604020202020204" pitchFamily="34" charset="0"/>
                        </a:rPr>
                        <a:t>Alt_FX_EVS</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a:t>
                      </a:r>
                    </a:p>
                  </a:txBody>
                  <a:tcPr marL="45733" marR="45733" marT="45742" marB="45742" anchor="ctr" horzOverflow="overflow"/>
                </a:tc>
                <a:extLst>
                  <a:ext uri="{0D108BD9-81ED-4DB2-BD59-A6C34878D82A}">
                    <a16:rowId xmlns:a16="http://schemas.microsoft.com/office/drawing/2014/main" val="1800077628"/>
                  </a:ext>
                </a:extLst>
              </a:tr>
            </a:tbl>
          </a:graphicData>
        </a:graphic>
      </p:graphicFrame>
    </p:spTree>
    <p:extLst>
      <p:ext uri="{BB962C8B-B14F-4D97-AF65-F5344CB8AC3E}">
        <p14:creationId xmlns:p14="http://schemas.microsoft.com/office/powerpoint/2010/main" val="406004950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830735269"/>
              </p:ext>
            </p:extLst>
          </p:nvPr>
        </p:nvGraphicFramePr>
        <p:xfrm>
          <a:off x="446088" y="1323975"/>
          <a:ext cx="7810500" cy="423821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SA#82</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E-FLUS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-&gt; </a:t>
                      </a:r>
                      <a:r>
                        <a:rPr lang="en-GB" sz="1000" b="0" kern="1200" noProof="0" dirty="0">
                          <a:solidFill>
                            <a:srgbClr val="0000FF"/>
                          </a:solidFill>
                          <a:latin typeface="Arial "/>
                          <a:ea typeface="+mn-ea"/>
                          <a:cs typeface="Arial" pitchFamily="34" charset="0"/>
                        </a:rPr>
                        <a:t>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SP-180974 CR to TR 26.238 on Architecture for QoS (Release 16) (E-FLUS)</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E2E_DELAY (Media Handling Aspects of RAN Delay Budget Reporting in MTSI)</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SP-180977 CRs to TS 26.114 IP Multimedia Subsystem (IMS); Multimedia telephony; Media handling and interaction (Release 16) (E2E_DELAY)</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5G_MEDIA_MTSI_ext (Media Handling Extensions for 5G Conversational Services)</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a:t>
                      </a:r>
                      <a:r>
                        <a:rPr lang="en-GB" sz="1000" b="0" kern="1200" noProof="0" dirty="0">
                          <a:solidFill>
                            <a:srgbClr val="0000FF"/>
                          </a:solidFill>
                          <a:latin typeface="Arial "/>
                          <a:ea typeface="+mn-ea"/>
                          <a:cs typeface="Arial" pitchFamily="34" charset="0"/>
                        </a:rPr>
                        <a:t> 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SP-180975 CRs to TS 26.114 on IP Multimedia Subsystem (IMS); Multimedia telephony; Media handling and interaction (Release 16) (5G_MEDIA_MTSI_ext)</a:t>
                      </a:r>
                    </a:p>
                  </a:txBody>
                  <a:tcPr marL="45733" marR="45733" marT="45742" marB="45742" anchor="ctr" horzOverflow="overflow"/>
                </a:tc>
                <a:extLst>
                  <a:ext uri="{0D108BD9-81ED-4DB2-BD59-A6C34878D82A}">
                    <a16:rowId xmlns:a16="http://schemas.microsoft.com/office/drawing/2014/main" val="3328277568"/>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CHEM (Coverage and Handoff Enhancements for Multimedia)</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 </a:t>
                      </a:r>
                      <a:r>
                        <a:rPr lang="en-GB" sz="1000" b="0" kern="1200" noProof="0" dirty="0">
                          <a:solidFill>
                            <a:srgbClr val="0000FF"/>
                          </a:solidFill>
                          <a:latin typeface="Arial "/>
                          <a:ea typeface="+mn-ea"/>
                          <a:cs typeface="Arial" pitchFamily="34" charset="0"/>
                        </a:rPr>
                        <a:t>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22474376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MC_XMB (</a:t>
                      </a:r>
                      <a:r>
                        <a:rPr lang="en-US" altLang="en-US" sz="1000" dirty="0" err="1"/>
                        <a:t>MCData</a:t>
                      </a:r>
                      <a:r>
                        <a:rPr lang="en-US" altLang="en-US" sz="1000" dirty="0"/>
                        <a:t> File Distribution support over </a:t>
                      </a:r>
                      <a:r>
                        <a:rPr lang="en-US" altLang="en-US" sz="1000" dirty="0" err="1"/>
                        <a:t>xMB</a:t>
                      </a:r>
                      <a:r>
                        <a:rPr lang="en-US" altLang="en-US" sz="1000" dirty="0"/>
                        <a:t>)</a:t>
                      </a:r>
                      <a:endParaRPr lang="en-US"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CRs to TS 26.348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-&gt;</a:t>
                      </a:r>
                      <a:r>
                        <a:rPr lang="en-GB" sz="1000" b="0" kern="1200" noProof="0" dirty="0">
                          <a:solidFill>
                            <a:srgbClr val="0000FF"/>
                          </a:solidFill>
                          <a:latin typeface="Arial "/>
                          <a:ea typeface="+mn-ea"/>
                          <a:cs typeface="Arial"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 (agreed </a:t>
                      </a:r>
                      <a:r>
                        <a:rPr kumimoji="0" lang="en-GB" altLang="en-US" sz="1000" b="0" i="0" u="none" strike="noStrike" cap="none" normalizeH="0" baseline="0" dirty="0" err="1">
                          <a:ln>
                            <a:noFill/>
                          </a:ln>
                          <a:solidFill>
                            <a:schemeClr val="tx1"/>
                          </a:solidFill>
                          <a:effectLst/>
                          <a:latin typeface="Arial "/>
                          <a:cs typeface="Arial" panose="020B0604020202020204" pitchFamily="34" charset="0"/>
                        </a:rPr>
                        <a:t>pCR</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 are already included in TS 26.348 to be approved under a different Work Item)</a:t>
                      </a:r>
                    </a:p>
                  </a:txBody>
                  <a:tcPr marL="45733" marR="45733" marT="45742" marB="45742" anchor="ctr" horzOverflow="overflow"/>
                </a:tc>
                <a:extLst>
                  <a:ext uri="{0D108BD9-81ED-4DB2-BD59-A6C34878D82A}">
                    <a16:rowId xmlns:a16="http://schemas.microsoft.com/office/drawing/2014/main" val="862811129"/>
                  </a:ext>
                </a:extLst>
              </a:tr>
            </a:tbl>
          </a:graphicData>
        </a:graphic>
      </p:graphicFrame>
    </p:spTree>
    <p:extLst>
      <p:ext uri="{BB962C8B-B14F-4D97-AF65-F5344CB8AC3E}">
        <p14:creationId xmlns:p14="http://schemas.microsoft.com/office/powerpoint/2010/main" val="39676495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Rel-16 Study Items </a:t>
            </a:r>
          </a:p>
          <a:p>
            <a:pPr marL="400050" eaLnBrk="1" hangingPunct="1">
              <a:lnSpc>
                <a:spcPct val="90000"/>
              </a:lnSpc>
              <a:buFont typeface="Calibri" panose="020F0502020204030204" pitchFamily="34" charset="0"/>
              <a:buAutoNum type="arabicPeriod"/>
            </a:pPr>
            <a:r>
              <a:rPr lang="en-US" altLang="en-US" sz="2000" dirty="0"/>
              <a:t>FS_5GMedia_Distribution (5G enhanced Mobile Broadband Media Distribution) </a:t>
            </a:r>
            <a:r>
              <a:rPr lang="en-US" altLang="en-US" sz="2000" dirty="0">
                <a:solidFill>
                  <a:srgbClr val="00B050"/>
                </a:solidFill>
              </a:rPr>
              <a:t>– completed !</a:t>
            </a:r>
          </a:p>
          <a:p>
            <a:pPr marL="400050" eaLnBrk="1" hangingPunct="1">
              <a:lnSpc>
                <a:spcPct val="90000"/>
              </a:lnSpc>
              <a:buFont typeface="Calibri" panose="020F0502020204030204" pitchFamily="34" charset="0"/>
              <a:buAutoNum type="arabicPeriod"/>
            </a:pPr>
            <a:r>
              <a:rPr lang="en-US" altLang="en-US" sz="2000" dirty="0" err="1"/>
              <a:t>FS_QoE_VR</a:t>
            </a:r>
            <a:r>
              <a:rPr lang="en-US" altLang="en-US" sz="2000" dirty="0"/>
              <a:t> (</a:t>
            </a:r>
            <a:r>
              <a:rPr lang="en-US" altLang="en-US" sz="2000" dirty="0" err="1"/>
              <a:t>QoE</a:t>
            </a:r>
            <a:r>
              <a:rPr lang="en-US" altLang="en-US" sz="2000" dirty="0"/>
              <a:t> metrics for VR)</a:t>
            </a:r>
          </a:p>
          <a:p>
            <a:pPr marL="400050" eaLnBrk="1" hangingPunct="1">
              <a:lnSpc>
                <a:spcPct val="90000"/>
              </a:lnSpc>
              <a:buFont typeface="Calibri" panose="020F0502020204030204" pitchFamily="34" charset="0"/>
              <a:buAutoNum type="arabicPeriod"/>
            </a:pPr>
            <a:r>
              <a:rPr lang="en-US" altLang="en-US" sz="2000" dirty="0"/>
              <a:t>FS_mV2X (V2X Media Handling and Interaction)</a:t>
            </a:r>
          </a:p>
          <a:p>
            <a:pPr marL="400050" eaLnBrk="1" hangingPunct="1">
              <a:lnSpc>
                <a:spcPct val="90000"/>
              </a:lnSpc>
              <a:buFont typeface="Calibri" panose="020F0502020204030204" pitchFamily="34" charset="0"/>
              <a:buAutoNum type="arabicPeriod"/>
            </a:pPr>
            <a:r>
              <a:rPr lang="en-US" altLang="en-US" sz="2000" dirty="0" err="1"/>
              <a:t>FS_TyTraC</a:t>
            </a:r>
            <a:r>
              <a:rPr lang="en-US" altLang="en-US" sz="2000" dirty="0"/>
              <a:t> (Typical Traffic Characteristics of Media Services)</a:t>
            </a:r>
          </a:p>
          <a:p>
            <a:pPr marL="400050" eaLnBrk="1" hangingPunct="1">
              <a:lnSpc>
                <a:spcPct val="90000"/>
              </a:lnSpc>
              <a:buFont typeface="Calibri" panose="020F0502020204030204" pitchFamily="34" charset="0"/>
              <a:buAutoNum type="arabicPeriod"/>
            </a:pPr>
            <a:r>
              <a:rPr lang="en-US" altLang="en-US" sz="2000" dirty="0"/>
              <a:t>FS_XR5G (Study Item on </a:t>
            </a:r>
            <a:r>
              <a:rPr lang="en-US" altLang="en-US" sz="2000" dirty="0" err="1"/>
              <a:t>eXtended</a:t>
            </a:r>
            <a:r>
              <a:rPr lang="en-US" altLang="en-US" sz="2000" dirty="0"/>
              <a:t> Reality (XR) in 5G)</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7B21898-5E02-4C2F-A9C2-CABD0260BA4F}"/>
              </a:ext>
            </a:extLst>
          </p:cNvPr>
          <p:cNvSpPr>
            <a:spLocks noGrp="1"/>
          </p:cNvSpPr>
          <p:nvPr>
            <p:ph type="title"/>
          </p:nvPr>
        </p:nvSpPr>
        <p:spPr/>
        <p:txBody>
          <a:bodyPr/>
          <a:lstStyle/>
          <a:p>
            <a:pPr eaLnBrk="1" hangingPunct="1">
              <a:lnSpc>
                <a:spcPct val="90000"/>
              </a:lnSpc>
              <a:spcBef>
                <a:spcPts val="1000"/>
              </a:spcBef>
            </a:pPr>
            <a:r>
              <a:rPr lang="en-US" altLang="en-US" sz="2800" dirty="0"/>
              <a:t>FS_5GMedia_Distribution (5G enhanced Mobile Broadband Media Distribution) </a:t>
            </a:r>
            <a:r>
              <a:rPr lang="en-US" altLang="en-US" sz="2800" dirty="0">
                <a:solidFill>
                  <a:srgbClr val="00B050"/>
                </a:solidFill>
              </a:rPr>
              <a:t>– completed !</a:t>
            </a:r>
          </a:p>
        </p:txBody>
      </p:sp>
      <p:sp>
        <p:nvSpPr>
          <p:cNvPr id="30723" name="Content Placeholder 2">
            <a:extLst>
              <a:ext uri="{FF2B5EF4-FFF2-40B4-BE49-F238E27FC236}">
                <a16:creationId xmlns:a16="http://schemas.microsoft.com/office/drawing/2014/main" id="{A8697903-96A7-4A17-95AD-4554CA07C318}"/>
              </a:ext>
            </a:extLst>
          </p:cNvPr>
          <p:cNvSpPr>
            <a:spLocks noGrp="1"/>
          </p:cNvSpPr>
          <p:nvPr>
            <p:ph idx="1"/>
          </p:nvPr>
        </p:nvSpPr>
        <p:spPr>
          <a:xfrm>
            <a:off x="485775" y="1334278"/>
            <a:ext cx="8388350" cy="3644897"/>
          </a:xfrm>
        </p:spPr>
        <p:txBody>
          <a:bodyPr/>
          <a:lstStyle/>
          <a:p>
            <a:pPr>
              <a:lnSpc>
                <a:spcPct val="90000"/>
              </a:lnSpc>
              <a:spcBef>
                <a:spcPts val="1200"/>
              </a:spcBef>
            </a:pPr>
            <a:r>
              <a:rPr lang="en-US" altLang="en-US" sz="1600" dirty="0"/>
              <a:t>The overall objective of the study item is to identify the required evolutions of media handling network and device functions and APIs of the 5G architecture to satisfy SA1 use cases and evolve PSS and MBMS User services.</a:t>
            </a:r>
          </a:p>
          <a:p>
            <a:pPr>
              <a:lnSpc>
                <a:spcPct val="90000"/>
              </a:lnSpc>
              <a:spcBef>
                <a:spcPts val="1200"/>
              </a:spcBef>
            </a:pPr>
            <a:r>
              <a:rPr lang="en-US" altLang="en-US" sz="1600" dirty="0"/>
              <a:t>At SA4#100 the TR was progressed and at SA4#101, additional analysis of the architecture mapping of existing services as well as of new service verticals for media distribution has been done. Conclusions and recommendations based on the analysis have been added. TR 26.891 5G enhanced mobile broadband; Media distribution was agreed to be sent for approval.</a:t>
            </a:r>
          </a:p>
          <a:p>
            <a:pPr>
              <a:lnSpc>
                <a:spcPct val="90000"/>
              </a:lnSpc>
              <a:spcBef>
                <a:spcPts val="1200"/>
              </a:spcBef>
            </a:pPr>
            <a:r>
              <a:rPr lang="en-US" altLang="en-US" sz="1600" dirty="0"/>
              <a:t>The study conclusions motivate the start of a normative Work Item </a:t>
            </a:r>
            <a:r>
              <a:rPr lang="en-US" sz="1600" dirty="0"/>
              <a:t>on "5G Media streaming architecture" (5GMSA) - </a:t>
            </a:r>
            <a:r>
              <a:rPr lang="fr-FR" sz="1600" b="1" u="sng" dirty="0">
                <a:hlinkClick r:id="rId2"/>
              </a:rPr>
              <a:t>SP-180984</a:t>
            </a:r>
            <a:r>
              <a:rPr lang="fr-FR" sz="1600" b="1" u="sng" dirty="0"/>
              <a:t>.</a:t>
            </a:r>
            <a:endParaRPr lang="en-US" altLang="en-US" sz="1600" dirty="0"/>
          </a:p>
          <a:p>
            <a:pPr>
              <a:lnSpc>
                <a:spcPct val="90000"/>
              </a:lnSpc>
              <a:spcBef>
                <a:spcPts val="600"/>
              </a:spcBef>
            </a:pPr>
            <a:r>
              <a:rPr lang="en-GB" altLang="en-US" sz="1600" dirty="0">
                <a:cs typeface="Arial" panose="020B0604020202020204" pitchFamily="34" charset="0"/>
              </a:rPr>
              <a:t>WID: </a:t>
            </a:r>
            <a:r>
              <a:rPr lang="fr-FR" altLang="fr-FR" sz="1600" u="sng" dirty="0">
                <a:hlinkClick r:id="rId3"/>
              </a:rPr>
              <a:t>SP-170334</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7189C409-ADA4-4571-9DCB-1DC349ABDFAF}"/>
              </a:ext>
            </a:extLst>
          </p:cNvPr>
          <p:cNvGraphicFramePr>
            <a:graphicFrameLocks noGrp="1"/>
          </p:cNvGraphicFramePr>
          <p:nvPr>
            <p:extLst>
              <p:ext uri="{D42A27DB-BD31-4B8C-83A1-F6EECF244321}">
                <p14:modId xmlns:p14="http://schemas.microsoft.com/office/powerpoint/2010/main" val="1954596272"/>
              </p:ext>
            </p:extLst>
          </p:nvPr>
        </p:nvGraphicFramePr>
        <p:xfrm>
          <a:off x="590550" y="5093088"/>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
                          <a:ea typeface="+mn-ea"/>
                          <a:cs typeface="Arial" panose="020B0604020202020204" pitchFamily="34" charset="0"/>
                        </a:rPr>
                        <a:t>TR 26.891</a:t>
                      </a:r>
                      <a:endParaRPr lang="en-GB" sz="1000" b="1" kern="1200" noProof="0" dirty="0">
                        <a:solidFill>
                          <a:schemeClr val="accent3">
                            <a:lumMod val="50000"/>
                          </a:schemeClr>
                        </a:solidFill>
                        <a:latin typeface="Arial "/>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75% </a:t>
                      </a:r>
                      <a:r>
                        <a:rPr lang="en-GB" sz="1000" b="0" kern="1200" noProof="0" dirty="0">
                          <a:solidFill>
                            <a:srgbClr val="0000FF"/>
                          </a:solidFill>
                          <a:latin typeface="Arial "/>
                          <a:ea typeface="+mn-ea"/>
                          <a:cs typeface="Arial" pitchFamily="34" charset="0"/>
                        </a:rPr>
                        <a:t>-&gt; 100%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aseline="0" dirty="0">
                          <a:solidFill>
                            <a:schemeClr val="tx1"/>
                          </a:solidFill>
                          <a:latin typeface="Arial "/>
                          <a:cs typeface="Arial" panose="020B0604020202020204" pitchFamily="34" charset="0"/>
                        </a:rPr>
                        <a:t>SP-180982, Draft TR 26.891 5G enhanced mobile broadband; Media distribution (Release 16) v. 2.0.0 (FS_5GMedia_Distribution)</a:t>
                      </a:r>
                      <a:endParaRPr lang="en-GB" sz="1000" baseline="0" dirty="0">
                        <a:solidFill>
                          <a:schemeClr val="tx1"/>
                        </a:solidFill>
                        <a:latin typeface="Arial "/>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0744" name="TextBox 1">
            <a:extLst>
              <a:ext uri="{FF2B5EF4-FFF2-40B4-BE49-F238E27FC236}">
                <a16:creationId xmlns:a16="http://schemas.microsoft.com/office/drawing/2014/main" id="{64B7EA16-E0ED-477C-B539-FB3068894795}"/>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76963830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err="1"/>
              <a:t>FS_QoE_VR</a:t>
            </a:r>
            <a:r>
              <a:rPr lang="en-US" altLang="en-US" sz="2800" dirty="0"/>
              <a:t> (</a:t>
            </a:r>
            <a:r>
              <a:rPr lang="en-US" altLang="en-US" sz="2800" dirty="0" err="1"/>
              <a:t>QoE</a:t>
            </a:r>
            <a:r>
              <a:rPr lang="en-US" altLang="en-US" sz="2800" dirty="0"/>
              <a:t> metrics for VR)</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Study Item is to investigate the </a:t>
            </a:r>
            <a:r>
              <a:rPr lang="en-US" altLang="en-US" sz="1600" dirty="0" err="1"/>
              <a:t>QoE</a:t>
            </a:r>
            <a:r>
              <a:rPr lang="en-US" altLang="en-US" sz="1600" dirty="0"/>
              <a:t> parameters and metrics which may need to be reported by the client to the network for evaluation of VR user experience.</a:t>
            </a:r>
          </a:p>
          <a:p>
            <a:pPr>
              <a:lnSpc>
                <a:spcPct val="90000"/>
              </a:lnSpc>
              <a:spcBef>
                <a:spcPts val="1200"/>
              </a:spcBef>
            </a:pPr>
            <a:r>
              <a:rPr lang="en-US" altLang="en-US" sz="1600" dirty="0"/>
              <a:t>At SA4#100 and SA4#101 the 3GPP TR 26.929 </a:t>
            </a:r>
            <a:r>
              <a:rPr lang="en-US" altLang="en-US" sz="1600" dirty="0" err="1"/>
              <a:t>QoE</a:t>
            </a:r>
            <a:r>
              <a:rPr lang="en-US" altLang="en-US" sz="1600" dirty="0"/>
              <a:t> parameters and metrics relevant to the Virtual Reality user experience (Release 16), was progressed to v. 0.6.0 with changes to presentation delay metrics, updates to VR </a:t>
            </a:r>
            <a:r>
              <a:rPr lang="en-US" altLang="en-US" sz="1600" dirty="0" err="1"/>
              <a:t>QoE</a:t>
            </a:r>
            <a:r>
              <a:rPr lang="en-US" altLang="en-US" sz="1600" dirty="0"/>
              <a:t> configuration and reporting, updates to the  client reference architecture, and addition of an analysis of the impact of content complexity on </a:t>
            </a:r>
            <a:r>
              <a:rPr lang="en-US" altLang="en-US" sz="1600" dirty="0" err="1"/>
              <a:t>QoE</a:t>
            </a:r>
            <a:r>
              <a:rPr lang="en-US" altLang="en-US" sz="1600" dirty="0"/>
              <a:t>.</a:t>
            </a:r>
          </a:p>
          <a:p>
            <a:pPr>
              <a:lnSpc>
                <a:spcPct val="90000"/>
              </a:lnSpc>
              <a:spcBef>
                <a:spcPts val="1200"/>
              </a:spcBef>
            </a:pPr>
            <a:r>
              <a:rPr lang="en-US" altLang="en-US" sz="1600" dirty="0"/>
              <a:t>An LS on </a:t>
            </a:r>
            <a:r>
              <a:rPr lang="en-US" altLang="en-US" sz="1600" dirty="0" err="1"/>
              <a:t>QoE</a:t>
            </a:r>
            <a:r>
              <a:rPr lang="en-US" altLang="en-US" sz="1600" dirty="0"/>
              <a:t> metrics for VR was sent to MPEG.</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SP-170614</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2241959416"/>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QoE</a:t>
                      </a:r>
                      <a:r>
                        <a:rPr lang="en-US" altLang="en-US" sz="1000" dirty="0">
                          <a:latin typeface="Arial "/>
                        </a:rPr>
                        <a:t> metrics for VR (</a:t>
                      </a:r>
                      <a:r>
                        <a:rPr lang="en-US" altLang="en-US" sz="1000" dirty="0" err="1">
                          <a:latin typeface="Arial "/>
                        </a:rPr>
                        <a:t>FS_QoE_VR</a:t>
                      </a:r>
                      <a:r>
                        <a:rPr lang="en-US" altLang="en-US" sz="1000" dirty="0">
                          <a:latin typeface="Arial "/>
                        </a:rPr>
                        <a:t>)</a:t>
                      </a:r>
                      <a:endParaRPr lang="en-GB" sz="1000" b="1" kern="1200" noProof="0" dirty="0">
                        <a:solidFill>
                          <a:schemeClr val="accent3">
                            <a:lumMod val="50000"/>
                          </a:schemeClr>
                        </a:solidFill>
                        <a:latin typeface="Arial "/>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26.929</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80066187"/>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FS_mV2X (V2X Media Handling and Interaction)</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556299"/>
            <a:ext cx="8388350" cy="3067807"/>
          </a:xfrm>
        </p:spPr>
        <p:txBody>
          <a:bodyPr/>
          <a:lstStyle/>
          <a:p>
            <a:pPr>
              <a:lnSpc>
                <a:spcPct val="90000"/>
              </a:lnSpc>
              <a:spcBef>
                <a:spcPts val="1200"/>
              </a:spcBef>
            </a:pPr>
            <a:r>
              <a:rPr lang="en-US" altLang="en-US" sz="1600" dirty="0"/>
              <a:t>The overall objective of this work item is to </a:t>
            </a:r>
            <a:r>
              <a:rPr lang="en-US" altLang="en-US" sz="1600" dirty="0" err="1"/>
              <a:t>analyse</a:t>
            </a:r>
            <a:r>
              <a:rPr lang="en-US" altLang="en-US" sz="1600" dirty="0"/>
              <a:t> the use cases of </a:t>
            </a:r>
            <a:r>
              <a:rPr lang="en-US" altLang="en-US" sz="1600" dirty="0" err="1"/>
              <a:t>VaD</a:t>
            </a:r>
            <a:r>
              <a:rPr lang="en-US" altLang="en-US" sz="1600" dirty="0"/>
              <a:t> explained in TR 22.886 and their requirements in TS 22.186 in detail, to clarify the operation of advanced driving using networked visual information. The required procedures for media capture, compression, and transmission are investigated. We also study the possibility of using other types of media-related information 3GPP services can supply to vehicles, such as voice, audio, image, or graphics.</a:t>
            </a:r>
          </a:p>
          <a:p>
            <a:pPr>
              <a:lnSpc>
                <a:spcPct val="90000"/>
              </a:lnSpc>
              <a:spcBef>
                <a:spcPts val="1200"/>
              </a:spcBef>
            </a:pPr>
            <a:r>
              <a:rPr lang="en-US" altLang="en-US" sz="1600" dirty="0"/>
              <a:t>At SA4#100 and SA4#101, 3GPP TR 26.985 Vehicle-to-everything (V2X); Media handling and interaction (Release 15), was progressed to v. 0.8.0 with updates on Leveraging 5G QoS framework.</a:t>
            </a:r>
          </a:p>
          <a:p>
            <a:pPr>
              <a:lnSpc>
                <a:spcPct val="90000"/>
              </a:lnSpc>
              <a:spcBef>
                <a:spcPts val="1200"/>
              </a:spcBef>
            </a:pPr>
            <a:r>
              <a:rPr lang="en-US" altLang="en-US" sz="1600" dirty="0"/>
              <a:t>An Reply LS on the application layer support for V2X services  was sent to SA6.</a:t>
            </a:r>
          </a:p>
          <a:p>
            <a:pPr>
              <a:lnSpc>
                <a:spcPct val="90000"/>
              </a:lnSpc>
              <a:spcBef>
                <a:spcPts val="1200"/>
              </a:spcBef>
            </a:pPr>
            <a:r>
              <a:rPr lang="en-US" altLang="en-US" sz="1600" dirty="0"/>
              <a:t>The </a:t>
            </a:r>
            <a:r>
              <a:rPr lang="en-US" altLang="en-US" sz="1600" dirty="0" err="1"/>
              <a:t>timeplan</a:t>
            </a:r>
            <a:r>
              <a:rPr lang="en-US" altLang="en-US" sz="1600" dirty="0"/>
              <a:t> was modified to allow for more time to complete the study.</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SP-170810</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755413502"/>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92%</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 </a:t>
                      </a:r>
                      <a:r>
                        <a:rPr lang="en-GB" sz="1000" b="0" kern="1200" dirty="0">
                          <a:solidFill>
                            <a:srgbClr val="0000FF"/>
                          </a:solidFill>
                          <a:latin typeface="Arial "/>
                          <a:ea typeface="+mn-ea"/>
                          <a:cs typeface="Arial" pitchFamily="34" charset="0"/>
                        </a:rPr>
                        <a:t>-&gt; 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2871262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FS_TyTraC</a:t>
            </a:r>
            <a:r>
              <a:rPr lang="en-US" altLang="en-US" sz="2800" dirty="0"/>
              <a:t> (Typical Traffic Characteristics of Media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099100"/>
            <a:ext cx="8388350" cy="3701500"/>
          </a:xfrm>
        </p:spPr>
        <p:txBody>
          <a:bodyPr/>
          <a:lstStyle/>
          <a:p>
            <a:pPr>
              <a:spcBef>
                <a:spcPts val="600"/>
              </a:spcBef>
              <a:defRPr/>
            </a:pPr>
            <a:r>
              <a:rPr lang="en-US" altLang="en-US" sz="1400" dirty="0"/>
              <a:t>Objectives:</a:t>
            </a:r>
          </a:p>
          <a:p>
            <a:pPr lvl="1">
              <a:spcBef>
                <a:spcPts val="600"/>
              </a:spcBef>
              <a:defRPr/>
            </a:pPr>
            <a:r>
              <a:rPr lang="en-US" altLang="en-US" sz="1100" dirty="0"/>
              <a:t>Collect current media centric Third-Party and Operator services characteristics;</a:t>
            </a:r>
          </a:p>
          <a:p>
            <a:pPr lvl="1">
              <a:spcBef>
                <a:spcPts val="600"/>
              </a:spcBef>
              <a:defRPr/>
            </a:pPr>
            <a:r>
              <a:rPr lang="en-US" altLang="en-US" sz="1100" dirty="0"/>
              <a:t>Collect the typical deployment characteristics today, such as bandwidth requirements;</a:t>
            </a:r>
          </a:p>
          <a:p>
            <a:pPr lvl="1">
              <a:spcBef>
                <a:spcPts val="600"/>
              </a:spcBef>
              <a:defRPr/>
            </a:pPr>
            <a:r>
              <a:rPr lang="en-US" altLang="en-US" sz="1100" dirty="0"/>
              <a:t>Provide an overview on technological developments;</a:t>
            </a:r>
          </a:p>
          <a:p>
            <a:pPr lvl="1">
              <a:spcBef>
                <a:spcPts val="600"/>
              </a:spcBef>
              <a:defRPr/>
            </a:pPr>
            <a:r>
              <a:rPr lang="en-US" altLang="en-US" sz="1100" dirty="0"/>
              <a:t>Provide a summary on typical characteristics and requirements for different media services on 3GPP networks;</a:t>
            </a:r>
          </a:p>
          <a:p>
            <a:pPr lvl="1">
              <a:spcBef>
                <a:spcPts val="600"/>
              </a:spcBef>
              <a:defRPr/>
            </a:pPr>
            <a:r>
              <a:rPr lang="en-US" altLang="en-US" sz="1100" dirty="0"/>
              <a:t>Identify the applicability of existing 5QIs for such services and potentially identify requirements for new 5QIs or QoS related parameters.</a:t>
            </a:r>
          </a:p>
          <a:p>
            <a:pPr>
              <a:lnSpc>
                <a:spcPct val="90000"/>
              </a:lnSpc>
              <a:spcBef>
                <a:spcPts val="1200"/>
              </a:spcBef>
            </a:pPr>
            <a:r>
              <a:rPr lang="en-US" altLang="en-US" sz="1400" dirty="0"/>
              <a:t>At SA4#100 the TR was initiated and a Media Service Template was agreed, published and circulated for collection of information. At SA4#101, TR 26.925 Typical traffic characteristics of media services on 3GPP networks, was progressed to v. 0.1.0 with agreed inputs on 5QIs, Technology Developments, </a:t>
            </a:r>
            <a:r>
              <a:rPr lang="en-US" altLang="en-US" sz="1400" dirty="0" err="1"/>
              <a:t>fullband</a:t>
            </a:r>
            <a:r>
              <a:rPr lang="en-US" altLang="en-US" sz="1400" dirty="0"/>
              <a:t> voice services, A/V Production services, and with updates to Media Service Template. </a:t>
            </a:r>
          </a:p>
          <a:p>
            <a:pPr>
              <a:lnSpc>
                <a:spcPct val="90000"/>
              </a:lnSpc>
              <a:spcBef>
                <a:spcPts val="1200"/>
              </a:spcBef>
            </a:pPr>
            <a:r>
              <a:rPr lang="en-US" altLang="en-US" sz="1400" dirty="0" err="1"/>
              <a:t>FS_TyTraC</a:t>
            </a:r>
            <a:r>
              <a:rPr lang="en-US" altLang="en-US" sz="1400" dirty="0"/>
              <a:t>: Template for Media Service Information Collection: </a:t>
            </a:r>
            <a:r>
              <a:rPr lang="en-US" altLang="en-US" sz="1400" dirty="0">
                <a:hlinkClick r:id="rId2"/>
              </a:rPr>
              <a:t>S4-181521</a:t>
            </a:r>
            <a:r>
              <a:rPr lang="en-US" altLang="en-US" sz="1400" dirty="0"/>
              <a:t> and online: </a:t>
            </a:r>
            <a:r>
              <a:rPr lang="en-US" altLang="en-US" sz="1400" dirty="0">
                <a:hlinkClick r:id="rId3"/>
              </a:rPr>
              <a:t>https://goo.gl/forms/3GeCpv2J6tIWn3O12</a:t>
            </a:r>
            <a:endParaRPr lang="en-US" altLang="en-US" sz="1400" dirty="0"/>
          </a:p>
          <a:p>
            <a:pPr>
              <a:lnSpc>
                <a:spcPct val="90000"/>
              </a:lnSpc>
              <a:spcBef>
                <a:spcPts val="1200"/>
              </a:spcBef>
            </a:pPr>
            <a:r>
              <a:rPr lang="en-US" altLang="en-US" sz="1400" dirty="0"/>
              <a:t>Responses received so far from: </a:t>
            </a:r>
            <a:r>
              <a:rPr lang="en-US" altLang="en-US" sz="1400" dirty="0" err="1"/>
              <a:t>Bitmovin</a:t>
            </a:r>
            <a:r>
              <a:rPr lang="en-US" altLang="en-US" sz="1400" dirty="0"/>
              <a:t>, Amazon, Hulu, Comcast, </a:t>
            </a:r>
            <a:r>
              <a:rPr lang="en-US" altLang="en-US" sz="1400" dirty="0" err="1"/>
              <a:t>Mediathek</a:t>
            </a:r>
            <a:r>
              <a:rPr lang="en-US" altLang="en-US" sz="1400" dirty="0"/>
              <a:t>.</a:t>
            </a:r>
          </a:p>
          <a:p>
            <a:pPr>
              <a:lnSpc>
                <a:spcPct val="90000"/>
              </a:lnSpc>
              <a:spcBef>
                <a:spcPts val="1200"/>
              </a:spcBef>
            </a:pPr>
            <a:r>
              <a:rPr lang="en-GB" altLang="en-US" sz="1400" dirty="0">
                <a:cs typeface="Arial" panose="020B0604020202020204" pitchFamily="34" charset="0"/>
              </a:rPr>
              <a:t>WID: </a:t>
            </a:r>
            <a:r>
              <a:rPr lang="fr-FR" sz="1400" b="1" u="sng" dirty="0">
                <a:solidFill>
                  <a:srgbClr val="0000FF"/>
                </a:solidFill>
                <a:hlinkClick r:id="rId4"/>
              </a:rPr>
              <a:t>SP-180666</a:t>
            </a:r>
            <a:r>
              <a:rPr lang="fr-FR" sz="1400" dirty="0"/>
              <a:t> </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093705574"/>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3364456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FS_XR5G (Study Item on </a:t>
            </a:r>
            <a:r>
              <a:rPr lang="en-US" altLang="en-US" sz="2800" dirty="0" err="1"/>
              <a:t>eXtended</a:t>
            </a:r>
            <a:r>
              <a:rPr lang="en-US" altLang="en-US" sz="2800" dirty="0"/>
              <a:t> Reality (XR) in 5G)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GB" sz="1600" dirty="0"/>
              <a:t>The objective of this Study Item is to investigate the relevance of Augmented and Extended Reality in the context of 3GPP </a:t>
            </a:r>
          </a:p>
          <a:p>
            <a:pPr>
              <a:lnSpc>
                <a:spcPct val="90000"/>
              </a:lnSpc>
              <a:spcBef>
                <a:spcPts val="1200"/>
              </a:spcBef>
            </a:pPr>
            <a:r>
              <a:rPr lang="en-GB" sz="1600" dirty="0"/>
              <a:t>At SA4#100 the initial </a:t>
            </a:r>
            <a:r>
              <a:rPr lang="en-US" sz="1600" dirty="0"/>
              <a:t>TR 26.928 Extended Reality in 5G v0.1.0 was prepared. </a:t>
            </a:r>
          </a:p>
          <a:p>
            <a:pPr>
              <a:lnSpc>
                <a:spcPct val="90000"/>
              </a:lnSpc>
              <a:spcBef>
                <a:spcPts val="1200"/>
              </a:spcBef>
            </a:pPr>
            <a:r>
              <a:rPr lang="en-US" sz="1600" dirty="0"/>
              <a:t>At SA4#101 a set of definitions around the various flavors of reality was agreed. A large panorama of existing technologies such as scene descriptions, 3D formats, coding representations was reviewed and documented. Most of the time was dedicated to the review of use cases including 6DOF streaming, XR calls, B2B cases and also mission critical. Most of them were agreed to be included into the permanent document before consolidation and improvement. We also received a Reply LS on Extended Reality over 5G from SA1 for which a response will be prepared at SA4#102.</a:t>
            </a:r>
            <a:endParaRPr lang="en-GB" sz="1600" dirty="0"/>
          </a:p>
          <a:p>
            <a:pPr>
              <a:lnSpc>
                <a:spcPct val="90000"/>
              </a:lnSpc>
              <a:spcBef>
                <a:spcPts val="1200"/>
              </a:spcBef>
            </a:pPr>
            <a:r>
              <a:rPr lang="en-GB" altLang="en-US" sz="1600" dirty="0">
                <a:cs typeface="Arial" panose="020B0604020202020204" pitchFamily="34" charset="0"/>
              </a:rPr>
              <a:t>WID: </a:t>
            </a:r>
            <a:r>
              <a:rPr lang="fr-FR" sz="1600" b="1" u="sng" dirty="0">
                <a:solidFill>
                  <a:srgbClr val="0000FF"/>
                </a:solidFill>
                <a:hlinkClick r:id="rId2"/>
              </a:rPr>
              <a:t>SP-180667</a:t>
            </a:r>
            <a:r>
              <a:rPr lang="fr-FR" sz="1600" dirty="0"/>
              <a:t> </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65647570"/>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SA#82</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FS_XR5G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6464730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 </a:t>
            </a:r>
            <a:r>
              <a:rPr lang="en-US" sz="1800" kern="0" dirty="0">
                <a:solidFill>
                  <a:srgbClr val="FF0000"/>
                </a:solidFill>
              </a:rPr>
              <a:t>re-elected at SA4#100</a:t>
            </a: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fi-FI" sz="1600" kern="0" dirty="0"/>
              <a:t>Nikolai Leung (Qualcomm Incorporated, ATIS)</a:t>
            </a:r>
            <a:endParaRPr lang="fi-FI" sz="1600" kern="0" dirty="0">
              <a:solidFill>
                <a:srgbClr val="FF0000"/>
              </a:solidFill>
            </a:endParaRP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 </a:t>
            </a:r>
            <a:r>
              <a:rPr lang="en-US" sz="1600" kern="0" dirty="0">
                <a:solidFill>
                  <a:srgbClr val="FF0000"/>
                </a:solidFill>
              </a:rPr>
              <a:t>re-elected at SA4#100</a:t>
            </a:r>
          </a:p>
          <a:p>
            <a:pPr lvl="1">
              <a:lnSpc>
                <a:spcPct val="90000"/>
              </a:lnSpc>
              <a:spcBef>
                <a:spcPts val="400"/>
              </a:spcBef>
              <a:tabLst>
                <a:tab pos="2152650" algn="l"/>
                <a:tab pos="5118100" algn="l"/>
              </a:tabLst>
              <a:defRPr/>
            </a:pPr>
            <a:r>
              <a:rPr lang="fi-FI" sz="1800" kern="0" dirty="0"/>
              <a:t>Secretary: Paolo Usai (MCC Support)</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1672957550"/>
              </p:ext>
            </p:extLst>
          </p:nvPr>
        </p:nvGraphicFramePr>
        <p:xfrm>
          <a:off x="674688" y="4032733"/>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Austria RFFE GmbH,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Paolo </a:t>
                      </a:r>
                      <a:r>
                        <a:rPr lang="en-GB" sz="1200" b="0" dirty="0">
                          <a:latin typeface="+mn-lt"/>
                          <a:cs typeface="Arial" panose="020B0604020202020204" pitchFamily="34" charset="0"/>
                        </a:rPr>
                        <a:t>Usai</a:t>
                      </a:r>
                      <a:r>
                        <a:rPr lang="en-US" sz="1200" b="0" dirty="0">
                          <a:latin typeface="+mn-lt"/>
                          <a:cs typeface="Arial" panose="020B0604020202020204" pitchFamily="34" charset="0"/>
                        </a:rPr>
                        <a:t>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Study Items - 1</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4086064327"/>
              </p:ext>
            </p:extLst>
          </p:nvPr>
        </p:nvGraphicFramePr>
        <p:xfrm>
          <a:off x="446088" y="1323975"/>
          <a:ext cx="7810500" cy="342936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SA#82</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575340">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
                          <a:ea typeface="+mn-ea"/>
                          <a:cs typeface="Arial" panose="020B0604020202020204" pitchFamily="34" charset="0"/>
                        </a:rPr>
                        <a:t>TR 26.891</a:t>
                      </a:r>
                      <a:endParaRPr lang="en-GB" sz="1000" b="1" kern="1200" noProof="0" dirty="0">
                        <a:solidFill>
                          <a:schemeClr val="accent3">
                            <a:lumMod val="50000"/>
                          </a:schemeClr>
                        </a:solidFill>
                        <a:latin typeface="Arial "/>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75% </a:t>
                      </a:r>
                      <a:r>
                        <a:rPr lang="en-GB" sz="1000" b="0" kern="1200" noProof="0" dirty="0">
                          <a:solidFill>
                            <a:srgbClr val="0000FF"/>
                          </a:solidFill>
                          <a:latin typeface="Arial "/>
                          <a:ea typeface="+mn-ea"/>
                          <a:cs typeface="Arial" pitchFamily="34" charset="0"/>
                        </a:rPr>
                        <a:t>-&gt; 100%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aseline="0" dirty="0">
                          <a:solidFill>
                            <a:schemeClr val="tx1"/>
                          </a:solidFill>
                          <a:latin typeface="Arial "/>
                          <a:cs typeface="Arial" panose="020B0604020202020204" pitchFamily="34" charset="0"/>
                        </a:rPr>
                        <a:t>SP-180982, Draft TR 26.891 5G enhanced mobile broadband; Media distribution (Release 16) v. 2.0.0 (FS_5GMedia_Distribution)</a:t>
                      </a:r>
                      <a:endParaRPr lang="en-GB" sz="1000" baseline="0" dirty="0">
                        <a:solidFill>
                          <a:schemeClr val="tx1"/>
                        </a:solidFill>
                        <a:latin typeface="Arial "/>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3807504647"/>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QoE</a:t>
                      </a:r>
                      <a:r>
                        <a:rPr lang="en-US" altLang="en-US" sz="1000" dirty="0">
                          <a:latin typeface="Arial "/>
                        </a:rPr>
                        <a:t> metrics for VR (</a:t>
                      </a:r>
                      <a:r>
                        <a:rPr lang="en-US" altLang="en-US" sz="1000" dirty="0" err="1">
                          <a:latin typeface="Arial "/>
                        </a:rPr>
                        <a:t>FS_QoE_VR</a:t>
                      </a:r>
                      <a:r>
                        <a:rPr lang="en-US" altLang="en-US" sz="1000" dirty="0">
                          <a:latin typeface="Arial "/>
                        </a:rPr>
                        <a:t>)</a:t>
                      </a:r>
                      <a:endParaRPr lang="en-GB" sz="1000" b="1" kern="1200" noProof="0" dirty="0">
                        <a:solidFill>
                          <a:schemeClr val="accent3">
                            <a:lumMod val="50000"/>
                          </a:schemeClr>
                        </a:solidFill>
                        <a:latin typeface="Arial "/>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26.929</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92%</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SA#82 </a:t>
                      </a:r>
                      <a:r>
                        <a:rPr lang="en-GB" sz="1000" b="0" kern="1200" dirty="0">
                          <a:solidFill>
                            <a:srgbClr val="0000FF"/>
                          </a:solidFill>
                          <a:latin typeface="Arial "/>
                          <a:ea typeface="+mn-ea"/>
                          <a:cs typeface="Arial" pitchFamily="34" charset="0"/>
                        </a:rPr>
                        <a:t>-&gt; 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17841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FS_XR5G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443272800"/>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- 1</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WID on "EVS Floating-point Conformance for Non Bit-Exact" (EVS_FCNBE) - </a:t>
            </a:r>
            <a:r>
              <a:rPr lang="fr-FR" sz="2000" b="1" u="sng" dirty="0">
                <a:hlinkClick r:id="rId2"/>
              </a:rPr>
              <a:t>SP-180983</a:t>
            </a:r>
            <a:r>
              <a:rPr lang="fr-FR" sz="2000" dirty="0"/>
              <a:t> </a:t>
            </a:r>
            <a:endParaRPr lang="en-US" altLang="en-US" sz="2000" dirty="0"/>
          </a:p>
          <a:p>
            <a:pPr lvl="1">
              <a:spcBef>
                <a:spcPts val="600"/>
              </a:spcBef>
              <a:defRPr/>
            </a:pPr>
            <a:r>
              <a:rPr lang="en-US" altLang="en-US" sz="1800" dirty="0"/>
              <a:t>The objective of this Work Item is to specify a mandatory conformance process (including tool and test vectors) of EVS floating-point code for non bit-exact implementations</a:t>
            </a:r>
          </a:p>
          <a:p>
            <a:pPr lvl="1">
              <a:spcBef>
                <a:spcPts val="600"/>
              </a:spcBef>
              <a:defRPr/>
            </a:pPr>
            <a:r>
              <a:rPr lang="en-US" altLang="en-US" sz="1800" dirty="0"/>
              <a:t>Expected output: CR to TS 26.444 to include conformance process for floating-point code in Clause 7</a:t>
            </a:r>
          </a:p>
          <a:p>
            <a:pPr lvl="1">
              <a:spcBef>
                <a:spcPts val="600"/>
              </a:spcBef>
              <a:defRPr/>
            </a:pPr>
            <a:r>
              <a:rPr lang="en-US" altLang="en-US" sz="1800" dirty="0"/>
              <a:t>Target completion: SA#85 (Rel-16)</a:t>
            </a:r>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- 2</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WID on "5G Media streaming architecture" (5GMSA) - </a:t>
            </a:r>
            <a:r>
              <a:rPr lang="fr-FR" sz="2000" b="1" u="sng" dirty="0">
                <a:hlinkClick r:id="rId2"/>
              </a:rPr>
              <a:t>SP-180984</a:t>
            </a:r>
            <a:endParaRPr lang="en-US" altLang="en-US" sz="2000" dirty="0"/>
          </a:p>
          <a:p>
            <a:pPr lvl="1"/>
            <a:r>
              <a:rPr lang="en-GB" sz="1800" dirty="0"/>
              <a:t>Objectives</a:t>
            </a:r>
          </a:p>
          <a:p>
            <a:pPr lvl="2"/>
            <a:r>
              <a:rPr lang="en-GB" sz="1400" dirty="0"/>
              <a:t>Create a new 5G Media Streaming (5GMSA) architecture specification which supports:</a:t>
            </a:r>
            <a:endParaRPr lang="fr-FR" sz="1400" dirty="0"/>
          </a:p>
          <a:p>
            <a:pPr lvl="2"/>
            <a:r>
              <a:rPr lang="en-GB" sz="1400" dirty="0"/>
              <a:t>MNO and 3</a:t>
            </a:r>
            <a:r>
              <a:rPr lang="en-GB" sz="1400" baseline="30000" dirty="0"/>
              <a:t>rd</a:t>
            </a:r>
            <a:r>
              <a:rPr lang="en-GB" sz="1400" dirty="0"/>
              <a:t> party Media Downlink and Uplink Streaming Services with relevant functions and interfaces, enables compatible deployments with EPS and MBMS</a:t>
            </a:r>
            <a:r>
              <a:rPr lang="fr-FR" sz="1400" dirty="0"/>
              <a:t>.</a:t>
            </a:r>
          </a:p>
          <a:p>
            <a:pPr lvl="2"/>
            <a:r>
              <a:rPr lang="en-GB" sz="1400" dirty="0"/>
              <a:t>The new 5G Media Streaming architecture should be functionally decomposed into independent components enabling different deployments with various degrees of integration between 5G MNOs and Content Providers. </a:t>
            </a:r>
          </a:p>
          <a:p>
            <a:pPr lvl="2"/>
            <a:r>
              <a:rPr lang="en-US" sz="1400" dirty="0"/>
              <a:t>Enabling different collaboration scenarios between third party-providers and mobile network operators for media over 5G.</a:t>
            </a:r>
            <a:endParaRPr lang="en-GB" sz="1400" dirty="0"/>
          </a:p>
          <a:p>
            <a:pPr lvl="1"/>
            <a:r>
              <a:rPr lang="en-US" altLang="en-US" sz="1800" dirty="0"/>
              <a:t>Expected output: New TS 26.501 5G Media Streaming (5GMS); general description and architecture superseding TS 26.233 from Rel-16 onward.</a:t>
            </a:r>
          </a:p>
          <a:p>
            <a:pPr lvl="1">
              <a:spcBef>
                <a:spcPts val="600"/>
              </a:spcBef>
              <a:defRPr/>
            </a:pPr>
            <a:r>
              <a:rPr lang="en-US" altLang="en-US" sz="1800" dirty="0"/>
              <a:t>Target completion: SA#84 (Rel-16)</a:t>
            </a:r>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91725150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- 3</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WID on "Support of Immersive Teleconferencing and Telepresence for Remote Terminals" (ITT4RT) - </a:t>
            </a:r>
            <a:r>
              <a:rPr lang="fr-FR" sz="2000" b="1" u="sng" dirty="0">
                <a:hlinkClick r:id="rId2"/>
              </a:rPr>
              <a:t>SP-180985</a:t>
            </a:r>
            <a:r>
              <a:rPr lang="fr-FR" sz="2000" dirty="0"/>
              <a:t> </a:t>
            </a:r>
          </a:p>
          <a:p>
            <a:pPr lvl="1"/>
            <a:r>
              <a:rPr lang="en-US" sz="1800" dirty="0"/>
              <a:t>The objective of this Work Item is to specify VR support in MTSI in TS 26.114 and IMS-based Telepresence in TS 26.223 to enable support of an immersive experience for remote terminals joining teleconferencing and telepresence sessions. </a:t>
            </a:r>
          </a:p>
          <a:p>
            <a:pPr lvl="1"/>
            <a:r>
              <a:rPr lang="en-US" altLang="en-US" sz="1800" dirty="0"/>
              <a:t>Expected output: CRs to TS 26.114 and 26.223 on Support of Immersive Telepresence and teleconferencing for Remote Terminals</a:t>
            </a:r>
          </a:p>
          <a:p>
            <a:pPr lvl="1">
              <a:spcBef>
                <a:spcPts val="600"/>
              </a:spcBef>
              <a:defRPr/>
            </a:pPr>
            <a:r>
              <a:rPr lang="en-US" altLang="en-US" sz="1800" dirty="0"/>
              <a:t>Target completion: SA#90 (Rel-17)</a:t>
            </a:r>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341753590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SID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SID on "ambient noise test methodology for evaluation of acoustic UE performance" (</a:t>
            </a:r>
            <a:r>
              <a:rPr lang="en-US" sz="2000" dirty="0" err="1"/>
              <a:t>FS_ANTeM</a:t>
            </a:r>
            <a:r>
              <a:rPr lang="en-US" sz="2000" dirty="0"/>
              <a:t>) - </a:t>
            </a:r>
            <a:r>
              <a:rPr lang="fr-FR" sz="2000" b="1" u="sng" dirty="0">
                <a:hlinkClick r:id="rId2"/>
              </a:rPr>
              <a:t>SP-180986</a:t>
            </a:r>
            <a:r>
              <a:rPr lang="fr-FR" sz="2000" dirty="0"/>
              <a:t>  </a:t>
            </a:r>
          </a:p>
          <a:p>
            <a:pPr lvl="1"/>
            <a:r>
              <a:rPr lang="en-US" sz="1800" dirty="0"/>
              <a:t>This study item will investigate the differences between the two systems adopted in ETSI specifications for noise simulation in handset mode. The goal is to evaluate if a revision of the existing test methodologies in TS 26.132 for speech quality in ambient noise conditions is needed and/or helps to increase reproduction accuracy. </a:t>
            </a:r>
          </a:p>
          <a:p>
            <a:pPr lvl="1"/>
            <a:r>
              <a:rPr lang="en-US" altLang="en-US" sz="1800" dirty="0"/>
              <a:t>Expected output: new TR 26.9xx on Investigations on ambient noise reproduction systems for acoustic testing of terminals</a:t>
            </a:r>
          </a:p>
          <a:p>
            <a:pPr lvl="1">
              <a:spcBef>
                <a:spcPts val="600"/>
              </a:spcBef>
              <a:defRPr/>
            </a:pPr>
            <a:r>
              <a:rPr lang="en-US" altLang="en-US" sz="1800" dirty="0"/>
              <a:t>Target completion: SA#86</a:t>
            </a:r>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345973203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id="{54EE60BD-AC85-4001-BB75-743601C501F0}"/>
              </a:ext>
            </a:extLst>
          </p:cNvPr>
          <p:cNvGraphicFramePr>
            <a:graphicFrameLocks noGrp="1"/>
          </p:cNvGraphicFramePr>
          <p:nvPr>
            <p:extLst>
              <p:ext uri="{D42A27DB-BD31-4B8C-83A1-F6EECF244321}">
                <p14:modId xmlns:p14="http://schemas.microsoft.com/office/powerpoint/2010/main" val="782912481"/>
              </p:ext>
            </p:extLst>
          </p:nvPr>
        </p:nvGraphicFramePr>
        <p:xfrm>
          <a:off x="590550" y="2928938"/>
          <a:ext cx="8281987" cy="2729497"/>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79286">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draft-ietf-payload-flexible-fec-scheme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0333R1</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Muhammed Coban (mcoban@qti.qualcomm.com), </a:t>
                      </a:r>
                      <a:r>
                        <a:rPr kumimoji="0" lang="fi-FI"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Qualcomm Incorporated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VTRI_EXT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bl>
          </a:graphicData>
        </a:graphic>
      </p:graphicFrame>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SA#81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SA#82:</a:t>
            </a:r>
          </a:p>
          <a:p>
            <a:pPr lvl="1">
              <a:lnSpc>
                <a:spcPct val="90000"/>
              </a:lnSpc>
              <a:spcBef>
                <a:spcPts val="300"/>
              </a:spcBef>
            </a:pPr>
            <a:r>
              <a:rPr lang="en-US" altLang="en-US" sz="1800" dirty="0"/>
              <a:t>Approve all 47 CRs</a:t>
            </a:r>
          </a:p>
          <a:p>
            <a:pPr lvl="1">
              <a:lnSpc>
                <a:spcPct val="90000"/>
              </a:lnSpc>
              <a:spcBef>
                <a:spcPts val="300"/>
              </a:spcBef>
            </a:pPr>
            <a:r>
              <a:rPr lang="en-US" altLang="en-US" sz="1800" dirty="0"/>
              <a:t>Approve 1 new TR</a:t>
            </a:r>
          </a:p>
          <a:p>
            <a:pPr lvl="1">
              <a:lnSpc>
                <a:spcPct val="90000"/>
              </a:lnSpc>
              <a:spcBef>
                <a:spcPts val="300"/>
              </a:spcBef>
            </a:pPr>
            <a:r>
              <a:rPr lang="en-US" altLang="en-US" sz="1800" dirty="0"/>
              <a:t>Approve 2 new TSs</a:t>
            </a:r>
          </a:p>
          <a:p>
            <a:pPr lvl="1">
              <a:lnSpc>
                <a:spcPct val="90000"/>
              </a:lnSpc>
              <a:spcBef>
                <a:spcPts val="300"/>
              </a:spcBef>
            </a:pPr>
            <a:r>
              <a:rPr lang="en-US" altLang="en-US" sz="1800" dirty="0"/>
              <a:t>Approve 3 new WIDs and 1 new SID.</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SA#82</a:t>
            </a:r>
            <a:r>
              <a:rPr lang="en-US" altLang="en-US" dirty="0">
                <a:highlight>
                  <a:srgbClr val="FFFF00"/>
                </a:highlight>
              </a:rPr>
              <a:t> </a:t>
            </a: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4126399127"/>
              </p:ext>
            </p:extLst>
          </p:nvPr>
        </p:nvGraphicFramePr>
        <p:xfrm>
          <a:off x="371475" y="1250950"/>
          <a:ext cx="8594725" cy="39465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Type</a:t>
                      </a:r>
                      <a:endPar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For</a:t>
                      </a:r>
                      <a:endPar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Agenda Item</a:t>
                      </a:r>
                      <a:endPar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0" i="0" u="none" strike="noStrike" dirty="0">
                          <a:solidFill>
                            <a:srgbClr val="000000"/>
                          </a:solidFill>
                          <a:effectLst/>
                          <a:latin typeface="Arial" panose="020B0604020202020204" pitchFamily="34" charset="0"/>
                        </a:rPr>
                        <a:t>SP-180964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nb-NO" sz="800" b="0" i="0" u="none" strike="noStrike">
                          <a:solidFill>
                            <a:srgbClr val="000000"/>
                          </a:solidFill>
                          <a:effectLst/>
                          <a:latin typeface="Arial" panose="020B0604020202020204" pitchFamily="34" charset="0"/>
                        </a:rPr>
                        <a:t>SA WG4 Status Report at TSG SA#82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 Chairman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Presentation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7.4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376923146"/>
                  </a:ext>
                </a:extLst>
              </a:tr>
              <a:tr h="304800">
                <a:tc>
                  <a:txBody>
                    <a:bodyPr/>
                    <a:lstStyle/>
                    <a:p>
                      <a:pPr algn="l" fontAlgn="t"/>
                      <a:r>
                        <a:rPr lang="fr-FR" sz="800" b="1" i="0" u="sng" strike="noStrike">
                          <a:solidFill>
                            <a:srgbClr val="0000FF"/>
                          </a:solidFill>
                          <a:effectLst/>
                          <a:latin typeface="Arial" panose="020B0604020202020204" pitchFamily="34" charset="0"/>
                          <a:hlinkClick r:id="rId2"/>
                        </a:rPr>
                        <a:t>SP-180965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26.442, TS 26.443, TS 26.444 and TS 26. 445 (Release 12 to Release 15) (EVS_Codec)</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728393862"/>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SP-180966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26.346 Multimedia Broadcast/Multicast Service (MBMS); Protocols and codecs (Release 14 &amp; Release 15) (AE_enTV-MI_MTV)</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232378930"/>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SP-180967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26.118 on Corrections to 26.118 (Release 15) (VRStream)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516727233"/>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SP-180968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TR 26.247 on SAND Network Assistance mode clarifications (Release 15 &amp; Release 16) (SAND)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77695700"/>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SP-180969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26.260 on Corrections to test method with loudspeaker array and turn table (Release 15) (LiQuImAS)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744739310"/>
                  </a:ext>
                </a:extLst>
              </a:tr>
              <a:tr h="304800">
                <a:tc>
                  <a:txBody>
                    <a:bodyPr/>
                    <a:lstStyle/>
                    <a:p>
                      <a:pPr algn="l" fontAlgn="t"/>
                      <a:r>
                        <a:rPr lang="fr-FR" sz="800" b="1" i="0" u="sng" strike="noStrike">
                          <a:solidFill>
                            <a:srgbClr val="0000FF"/>
                          </a:solidFill>
                          <a:effectLst/>
                          <a:latin typeface="Arial" panose="020B0604020202020204" pitchFamily="34" charset="0"/>
                          <a:hlinkClick r:id="rId7"/>
                        </a:rPr>
                        <a:t>SP-180970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26.346 on ROHC and FEC corrections (Release 15) (FRASE)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447254959"/>
                  </a:ext>
                </a:extLst>
              </a:tr>
              <a:tr h="304800">
                <a:tc>
                  <a:txBody>
                    <a:bodyPr/>
                    <a:lstStyle/>
                    <a:p>
                      <a:pPr algn="l" fontAlgn="t"/>
                      <a:r>
                        <a:rPr lang="fr-FR" sz="800" b="1" i="0" u="sng" strike="noStrike">
                          <a:solidFill>
                            <a:srgbClr val="0000FF"/>
                          </a:solidFill>
                          <a:effectLst/>
                          <a:latin typeface="Arial" panose="020B0604020202020204" pitchFamily="34" charset="0"/>
                          <a:hlinkClick r:id="rId8"/>
                        </a:rPr>
                        <a:t>SP-180971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26.347 on Support for SAND4M - Correction of Missing Text (Release 15) (SAND4M)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880982395"/>
                  </a:ext>
                </a:extLst>
              </a:tr>
              <a:tr h="304800">
                <a:tc>
                  <a:txBody>
                    <a:bodyPr/>
                    <a:lstStyle/>
                    <a:p>
                      <a:pPr algn="l" fontAlgn="t"/>
                      <a:r>
                        <a:rPr lang="fr-FR" sz="800" b="1" i="0" u="sng" strike="noStrike">
                          <a:solidFill>
                            <a:srgbClr val="0000FF"/>
                          </a:solidFill>
                          <a:effectLst/>
                          <a:latin typeface="Arial" panose="020B0604020202020204" pitchFamily="34" charset="0"/>
                          <a:hlinkClick r:id="rId9"/>
                        </a:rPr>
                        <a:t>SP-180972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TR 26.973 Update to fixed-point basic operators (Release 15) (FS_BASOP)</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280886713"/>
                  </a:ext>
                </a:extLst>
              </a:tr>
              <a:tr h="304800">
                <a:tc>
                  <a:txBody>
                    <a:bodyPr/>
                    <a:lstStyle/>
                    <a:p>
                      <a:pPr algn="l" fontAlgn="t"/>
                      <a:r>
                        <a:rPr lang="fr-FR" sz="800" b="1" i="0" u="sng" strike="noStrike">
                          <a:solidFill>
                            <a:srgbClr val="0000FF"/>
                          </a:solidFill>
                          <a:effectLst/>
                          <a:latin typeface="Arial" panose="020B0604020202020204" pitchFamily="34" charset="0"/>
                          <a:hlinkClick r:id="rId10"/>
                        </a:rPr>
                        <a:t>SP-180973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26.173 and TS 26.346 on Technical Enhancements and Improvements Rel-15 (Release 15) (TEI15)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9924331"/>
                  </a:ext>
                </a:extLst>
              </a:tr>
              <a:tr h="304800">
                <a:tc>
                  <a:txBody>
                    <a:bodyPr/>
                    <a:lstStyle/>
                    <a:p>
                      <a:pPr algn="l" fontAlgn="t"/>
                      <a:r>
                        <a:rPr lang="fr-FR" sz="800" b="1" i="0" u="sng" strike="noStrike">
                          <a:solidFill>
                            <a:srgbClr val="0000FF"/>
                          </a:solidFill>
                          <a:effectLst/>
                          <a:latin typeface="Arial" panose="020B0604020202020204" pitchFamily="34" charset="0"/>
                          <a:hlinkClick r:id="rId11"/>
                        </a:rPr>
                        <a:t>SP-180974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TR 26.238 on Architecture for QoS (Release 16) (E-FLUS)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16D.2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114600479"/>
                  </a:ext>
                </a:extLst>
              </a:tr>
              <a:tr h="304800">
                <a:tc>
                  <a:txBody>
                    <a:bodyPr/>
                    <a:lstStyle/>
                    <a:p>
                      <a:pPr algn="l" fontAlgn="t"/>
                      <a:r>
                        <a:rPr lang="fr-FR" sz="800" b="1" i="0" u="sng" strike="noStrike">
                          <a:solidFill>
                            <a:srgbClr val="0000FF"/>
                          </a:solidFill>
                          <a:effectLst/>
                          <a:latin typeface="Arial" panose="020B0604020202020204" pitchFamily="34" charset="0"/>
                          <a:hlinkClick r:id="rId12"/>
                        </a:rPr>
                        <a:t>SP-180975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CRs to TS 26.114 on IP Multimedia Subsystem (IMS); Multimedia telephony; Media handling and interaction (Release 16) (5G_MEDIA_MTSI_ext)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70193678"/>
                  </a:ext>
                </a:extLst>
              </a:tr>
            </a:tbl>
          </a:graphicData>
        </a:graphic>
      </p:graphicFrame>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SA#82</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2389718070"/>
              </p:ext>
            </p:extLst>
          </p:nvPr>
        </p:nvGraphicFramePr>
        <p:xfrm>
          <a:off x="371475" y="1250950"/>
          <a:ext cx="8594725" cy="39465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SP-180976</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26.116 on HLG operating points (Release 16) (HLG_HDR)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16651577"/>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SP-180977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IP Multimedia Subsystem (IMS); Multimedia telephony; Media handling and interaction (Release 16) (E2E_DELAY)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247147088"/>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SP-180978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Draft TS 26.452 Codec for </a:t>
                      </a:r>
                      <a:r>
                        <a:rPr lang="fr-FR" sz="800" b="0" i="0" u="none" strike="noStrike" dirty="0" err="1">
                          <a:solidFill>
                            <a:srgbClr val="000000"/>
                          </a:solidFill>
                          <a:effectLst/>
                          <a:latin typeface="Arial" panose="020B0604020202020204" pitchFamily="34" charset="0"/>
                        </a:rPr>
                        <a:t>Enhanced</a:t>
                      </a:r>
                      <a:r>
                        <a:rPr lang="fr-FR" sz="800" b="0" i="0" u="none" strike="noStrike" dirty="0">
                          <a:solidFill>
                            <a:srgbClr val="000000"/>
                          </a:solidFill>
                          <a:effectLst/>
                          <a:latin typeface="Arial" panose="020B0604020202020204" pitchFamily="34" charset="0"/>
                        </a:rPr>
                        <a:t> Voice Services (EVS); ANSI C code; Alternative </a:t>
                      </a:r>
                      <a:r>
                        <a:rPr lang="fr-FR" sz="800" b="0" i="0" u="none" strike="noStrike" dirty="0" err="1">
                          <a:solidFill>
                            <a:srgbClr val="000000"/>
                          </a:solidFill>
                          <a:effectLst/>
                          <a:latin typeface="Arial" panose="020B0604020202020204" pitchFamily="34" charset="0"/>
                        </a:rPr>
                        <a:t>fixed</a:t>
                      </a:r>
                      <a:r>
                        <a:rPr lang="fr-FR" sz="800" b="0" i="0" u="none" strike="noStrike" dirty="0">
                          <a:solidFill>
                            <a:srgbClr val="000000"/>
                          </a:solidFill>
                          <a:effectLst/>
                          <a:latin typeface="Arial" panose="020B0604020202020204" pitchFamily="34" charset="0"/>
                        </a:rPr>
                        <a:t>-point </a:t>
                      </a:r>
                      <a:r>
                        <a:rPr lang="fr-FR" sz="800" b="0" i="0" u="none" strike="noStrike" dirty="0" err="1">
                          <a:solidFill>
                            <a:srgbClr val="000000"/>
                          </a:solidFill>
                          <a:effectLst/>
                          <a:latin typeface="Arial" panose="020B0604020202020204" pitchFamily="34" charset="0"/>
                        </a:rPr>
                        <a:t>using</a:t>
                      </a:r>
                      <a:r>
                        <a:rPr lang="fr-FR" sz="800" b="0" i="0" u="none" strike="noStrike" dirty="0">
                          <a:solidFill>
                            <a:srgbClr val="000000"/>
                          </a:solidFill>
                          <a:effectLst/>
                          <a:latin typeface="Arial" panose="020B0604020202020204" pitchFamily="34" charset="0"/>
                        </a:rPr>
                        <a:t> </a:t>
                      </a:r>
                      <a:r>
                        <a:rPr lang="fr-FR" sz="800" b="0" i="0" u="none" strike="noStrike" dirty="0" err="1">
                          <a:solidFill>
                            <a:srgbClr val="000000"/>
                          </a:solidFill>
                          <a:effectLst/>
                          <a:latin typeface="Arial" panose="020B0604020202020204" pitchFamily="34" charset="0"/>
                        </a:rPr>
                        <a:t>updated</a:t>
                      </a:r>
                      <a:r>
                        <a:rPr lang="fr-FR" sz="800" b="0" i="0" u="none" strike="noStrike" dirty="0">
                          <a:solidFill>
                            <a:srgbClr val="000000"/>
                          </a:solidFill>
                          <a:effectLst/>
                          <a:latin typeface="Arial" panose="020B0604020202020204" pitchFamily="34" charset="0"/>
                        </a:rPr>
                        <a:t> basic </a:t>
                      </a:r>
                      <a:r>
                        <a:rPr lang="fr-FR" sz="800" b="0" i="0" u="none" strike="noStrike" dirty="0" err="1">
                          <a:solidFill>
                            <a:srgbClr val="000000"/>
                          </a:solidFill>
                          <a:effectLst/>
                          <a:latin typeface="Arial" panose="020B0604020202020204" pitchFamily="34" charset="0"/>
                        </a:rPr>
                        <a:t>operators</a:t>
                      </a:r>
                      <a:r>
                        <a:rPr lang="fr-FR" sz="800" b="0" i="0" u="none" strike="noStrike" dirty="0">
                          <a:solidFill>
                            <a:srgbClr val="000000"/>
                          </a:solidFill>
                          <a:effectLst/>
                          <a:latin typeface="Arial" panose="020B0604020202020204" pitchFamily="34" charset="0"/>
                        </a:rPr>
                        <a:t> (Release 16) v. 1.0.0 (</a:t>
                      </a:r>
                      <a:r>
                        <a:rPr lang="fr-FR" sz="800" b="0" i="0" u="none" strike="noStrike" dirty="0" err="1">
                          <a:solidFill>
                            <a:srgbClr val="000000"/>
                          </a:solidFill>
                          <a:effectLst/>
                          <a:latin typeface="Arial" panose="020B0604020202020204" pitchFamily="34" charset="0"/>
                        </a:rPr>
                        <a:t>Alt_FX_EVS</a:t>
                      </a:r>
                      <a:r>
                        <a:rPr lang="fr-FR"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48494222"/>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SP-180979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26.346 on Moving </a:t>
                      </a:r>
                      <a:r>
                        <a:rPr lang="en-US" sz="800" b="0" i="0" u="none" strike="noStrike" dirty="0" err="1">
                          <a:solidFill>
                            <a:srgbClr val="000000"/>
                          </a:solidFill>
                          <a:effectLst/>
                          <a:latin typeface="Arial" panose="020B0604020202020204" pitchFamily="34" charset="0"/>
                        </a:rPr>
                        <a:t>xMB</a:t>
                      </a:r>
                      <a:r>
                        <a:rPr lang="en-US" sz="800" b="0" i="0" u="none" strike="noStrike" dirty="0">
                          <a:solidFill>
                            <a:srgbClr val="000000"/>
                          </a:solidFill>
                          <a:effectLst/>
                          <a:latin typeface="Arial" panose="020B0604020202020204" pitchFamily="34" charset="0"/>
                        </a:rPr>
                        <a:t> to 26.348 (Release 16) (CAPIF4xMB)</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86700408"/>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SP-180980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Draft TS 26.348 Northbound Application Programming Interface (API) for Multimedia Broadcast/Multicast Service (MBMS) at the </a:t>
                      </a:r>
                      <a:r>
                        <a:rPr lang="en-US" sz="800" b="0" i="0" u="none" strike="noStrike" dirty="0" err="1">
                          <a:solidFill>
                            <a:srgbClr val="000000"/>
                          </a:solidFill>
                          <a:effectLst/>
                          <a:latin typeface="Arial" panose="020B0604020202020204" pitchFamily="34" charset="0"/>
                        </a:rPr>
                        <a:t>xMB</a:t>
                      </a:r>
                      <a:r>
                        <a:rPr lang="en-US" sz="800" b="0" i="0" u="none" strike="noStrike" dirty="0">
                          <a:solidFill>
                            <a:srgbClr val="000000"/>
                          </a:solidFill>
                          <a:effectLst/>
                          <a:latin typeface="Arial" panose="020B0604020202020204" pitchFamily="34" charset="0"/>
                        </a:rPr>
                        <a:t> reference point (Release 16) v. 2.0.0 (CAPIF4xMB)</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r h="304800">
                <a:tc>
                  <a:txBody>
                    <a:bodyPr/>
                    <a:lstStyle/>
                    <a:p>
                      <a:pPr algn="l" fontAlgn="t"/>
                      <a:r>
                        <a:rPr lang="fr-FR" sz="800" b="1" i="0" u="sng" strike="noStrike">
                          <a:solidFill>
                            <a:srgbClr val="0000FF"/>
                          </a:solidFill>
                          <a:effectLst/>
                          <a:latin typeface="Arial" panose="020B0604020202020204" pitchFamily="34" charset="0"/>
                          <a:hlinkClick r:id="rId7"/>
                        </a:rPr>
                        <a:t>SP-180981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TS 26.204, TS 26.247, TS 26.346 &amp; TR 26.918 on Technical Enhancements and Improvements Rel-16 (Release 16) (TEI16)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16G.1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51154354"/>
                  </a:ext>
                </a:extLst>
              </a:tr>
              <a:tr h="304800">
                <a:tc>
                  <a:txBody>
                    <a:bodyPr/>
                    <a:lstStyle/>
                    <a:p>
                      <a:pPr algn="l" fontAlgn="t"/>
                      <a:r>
                        <a:rPr lang="fr-FR" sz="800" b="1" i="0" u="sng" strike="noStrike">
                          <a:solidFill>
                            <a:srgbClr val="0000FF"/>
                          </a:solidFill>
                          <a:effectLst/>
                          <a:latin typeface="Arial" panose="020B0604020202020204" pitchFamily="34" charset="0"/>
                          <a:hlinkClick r:id="rId8"/>
                        </a:rPr>
                        <a:t>SP-180982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Draft TR 26.891 5G enhanced mobile broadband; Media distribution (Release 16) v. 2.0.0 (FS_5GMedia_Distribution)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17D.3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38374683"/>
                  </a:ext>
                </a:extLst>
              </a:tr>
              <a:tr h="304800">
                <a:tc>
                  <a:txBody>
                    <a:bodyPr/>
                    <a:lstStyle/>
                    <a:p>
                      <a:pPr algn="l" fontAlgn="t"/>
                      <a:r>
                        <a:rPr lang="fr-FR" sz="800" b="1" i="0" u="sng" strike="noStrike">
                          <a:solidFill>
                            <a:srgbClr val="0000FF"/>
                          </a:solidFill>
                          <a:effectLst/>
                          <a:latin typeface="Arial" panose="020B0604020202020204" pitchFamily="34" charset="0"/>
                          <a:hlinkClick r:id="rId9"/>
                        </a:rPr>
                        <a:t>SP-180983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"EVS Floating-point Conformance for Non Bit-Exact" (EVS_FCNBE)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56250168"/>
                  </a:ext>
                </a:extLst>
              </a:tr>
              <a:tr h="304800">
                <a:tc>
                  <a:txBody>
                    <a:bodyPr/>
                    <a:lstStyle/>
                    <a:p>
                      <a:pPr algn="l" fontAlgn="t"/>
                      <a:r>
                        <a:rPr lang="fr-FR" sz="800" b="1" i="0" u="sng" strike="noStrike">
                          <a:solidFill>
                            <a:srgbClr val="0000FF"/>
                          </a:solidFill>
                          <a:effectLst/>
                          <a:latin typeface="Arial" panose="020B0604020202020204" pitchFamily="34" charset="0"/>
                          <a:hlinkClick r:id="rId10"/>
                        </a:rPr>
                        <a:t>SP-180984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"5G Media streaming architecture" (5GMSA)</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677086908"/>
                  </a:ext>
                </a:extLst>
              </a:tr>
              <a:tr h="304800">
                <a:tc>
                  <a:txBody>
                    <a:bodyPr/>
                    <a:lstStyle/>
                    <a:p>
                      <a:pPr algn="l" fontAlgn="t"/>
                      <a:r>
                        <a:rPr lang="fr-FR" sz="800" b="1" i="0" u="sng" strike="noStrike">
                          <a:solidFill>
                            <a:srgbClr val="0000FF"/>
                          </a:solidFill>
                          <a:effectLst/>
                          <a:latin typeface="Arial" panose="020B0604020202020204" pitchFamily="34" charset="0"/>
                          <a:hlinkClick r:id="rId11"/>
                        </a:rPr>
                        <a:t>SP-180985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"Support of Immersive Teleconferencing and Telepresence for Remote Terminals" (ITT4RT)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85085156"/>
                  </a:ext>
                </a:extLst>
              </a:tr>
              <a:tr h="304800">
                <a:tc>
                  <a:txBody>
                    <a:bodyPr/>
                    <a:lstStyle/>
                    <a:p>
                      <a:pPr algn="l" fontAlgn="t"/>
                      <a:r>
                        <a:rPr lang="fr-FR" sz="800" b="1" i="0" u="sng" strike="noStrike">
                          <a:solidFill>
                            <a:srgbClr val="0000FF"/>
                          </a:solidFill>
                          <a:effectLst/>
                          <a:latin typeface="Arial" panose="020B0604020202020204" pitchFamily="34" charset="0"/>
                          <a:hlinkClick r:id="rId12"/>
                        </a:rPr>
                        <a:t>SP-180986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SID on "ambient noise test methodology for evaluation of acoustic UE performance" (FS_ANTeM)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430342251"/>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3"/>
                        </a:rPr>
                        <a:t>SP-181187</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Summary for work item "Usage of CAPIF for xMB API”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Ericsson LM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WI </a:t>
                      </a:r>
                      <a:r>
                        <a:rPr lang="fr-FR" sz="800" b="0" i="0" u="none" strike="noStrike" dirty="0" err="1">
                          <a:solidFill>
                            <a:srgbClr val="000000"/>
                          </a:solidFill>
                          <a:effectLst/>
                          <a:latin typeface="Arial" panose="020B0604020202020204" pitchFamily="34" charset="0"/>
                        </a:rPr>
                        <a:t>summary</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Endorsement</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16D.10</a:t>
                      </a:r>
                    </a:p>
                    <a:p>
                      <a:pPr algn="l" fontAlgn="t"/>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093307890"/>
                  </a:ext>
                </a:extLst>
              </a:tr>
            </a:tbl>
          </a:graphicData>
        </a:graphic>
      </p:graphicFrame>
    </p:spTree>
    <p:extLst>
      <p:ext uri="{BB962C8B-B14F-4D97-AF65-F5344CB8AC3E}">
        <p14:creationId xmlns:p14="http://schemas.microsoft.com/office/powerpoint/2010/main" val="1015625398"/>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A219D15D-E16B-4219-9E51-AB5ED9ED41F0}"/>
              </a:ext>
            </a:extLst>
          </p:cNvPr>
          <p:cNvSpPr>
            <a:spLocks noGrp="1"/>
          </p:cNvSpPr>
          <p:nvPr>
            <p:ph idx="1"/>
          </p:nvPr>
        </p:nvSpPr>
        <p:spPr>
          <a:xfrm>
            <a:off x="673100" y="2330450"/>
            <a:ext cx="7677150" cy="2222500"/>
          </a:xfrm>
        </p:spPr>
        <p:txBody>
          <a:bodyPr/>
          <a:lstStyle/>
          <a:p>
            <a:pPr marL="0" indent="0">
              <a:buFontTx/>
              <a:buNone/>
            </a:pPr>
            <a:r>
              <a:rPr lang="en-GB" altLang="en-US" sz="3200" b="1">
                <a:solidFill>
                  <a:srgbClr val="FF0000"/>
                </a:solidFill>
              </a:rPr>
              <a:t>Annex 1: </a:t>
            </a:r>
            <a:r>
              <a:rPr lang="en-US" altLang="en-US" sz="3200">
                <a:solidFill>
                  <a:srgbClr val="FF0000"/>
                </a:solidFill>
              </a:rPr>
              <a:t>List of some key abbreviations in the SA4 area</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SA#81</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a:t>
            </a:r>
            <a:r>
              <a:rPr lang="en-GB" altLang="fr-FR" sz="1800" dirty="0" err="1"/>
              <a:t>SerInter</a:t>
            </a:r>
            <a:r>
              <a:rPr lang="en-GB" altLang="fr-FR" sz="1800" dirty="0"/>
              <a:t>		26SEP</a:t>
            </a:r>
          </a:p>
          <a:p>
            <a:pPr lvl="1">
              <a:lnSpc>
                <a:spcPct val="90000"/>
              </a:lnSpc>
              <a:spcBef>
                <a:spcPts val="200"/>
              </a:spcBef>
            </a:pPr>
            <a:r>
              <a:rPr lang="en-GB" altLang="fr-FR" sz="1800" dirty="0"/>
              <a:t>3GPP SA4 telco on E-FLUS		27SEP</a:t>
            </a:r>
          </a:p>
          <a:p>
            <a:pPr lvl="1">
              <a:lnSpc>
                <a:spcPct val="90000"/>
              </a:lnSpc>
              <a:spcBef>
                <a:spcPts val="200"/>
              </a:spcBef>
            </a:pPr>
            <a:r>
              <a:rPr lang="en-GB" altLang="fr-FR" sz="1800" dirty="0"/>
              <a:t>3GPP SA4 telco on CHEM 		2NOV</a:t>
            </a:r>
          </a:p>
          <a:p>
            <a:pPr lvl="1">
              <a:lnSpc>
                <a:spcPct val="90000"/>
              </a:lnSpc>
              <a:spcBef>
                <a:spcPts val="200"/>
              </a:spcBef>
            </a:pPr>
            <a:r>
              <a:rPr lang="en-GB" altLang="fr-FR" sz="1800" dirty="0"/>
              <a:t>3GPP SA4 telco on E-FLUS		8NOV</a:t>
            </a:r>
          </a:p>
          <a:p>
            <a:pPr lvl="1">
              <a:lnSpc>
                <a:spcPct val="90000"/>
              </a:lnSpc>
              <a:spcBef>
                <a:spcPts val="200"/>
              </a:spcBef>
            </a:pPr>
            <a:r>
              <a:rPr lang="en-GB" altLang="fr-FR" sz="1800" dirty="0"/>
              <a:t>3GPP SA4 telco on CHEM 		6DEC</a:t>
            </a:r>
          </a:p>
          <a:p>
            <a:pPr marL="457200" lvl="1" indent="0">
              <a:lnSpc>
                <a:spcPct val="90000"/>
              </a:lnSpc>
              <a:spcBef>
                <a:spcPts val="200"/>
              </a:spcBef>
              <a:buNone/>
            </a:pPr>
            <a:endParaRPr lang="en-GB" altLang="fr-FR" sz="1800" dirty="0"/>
          </a:p>
          <a:p>
            <a:pPr lvl="1">
              <a:lnSpc>
                <a:spcPct val="90000"/>
              </a:lnSpc>
              <a:spcBef>
                <a:spcPts val="200"/>
              </a:spcBef>
            </a:pPr>
            <a:endParaRPr lang="en-GB" altLang="fr-FR" sz="1800" dirty="0"/>
          </a:p>
          <a:p>
            <a:pPr>
              <a:defRPr/>
            </a:pPr>
            <a:r>
              <a:rPr lang="fi-FI" sz="2400" dirty="0"/>
              <a:t>SA4 plenary meetings</a:t>
            </a:r>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Font typeface="Arial" panose="020B0604020202020204" pitchFamily="34" charset="0"/>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a:p>
            <a:pPr lvl="1">
              <a:spcBef>
                <a:spcPts val="400"/>
              </a:spcBef>
              <a:defRPr/>
            </a:pPr>
            <a:endParaRPr lang="en-US" sz="1600" dirty="0"/>
          </a:p>
        </p:txBody>
      </p:sp>
      <p:graphicFrame>
        <p:nvGraphicFramePr>
          <p:cNvPr id="5" name="Table 4">
            <a:extLst>
              <a:ext uri="{FF2B5EF4-FFF2-40B4-BE49-F238E27FC236}">
                <a16:creationId xmlns:a16="http://schemas.microsoft.com/office/drawing/2014/main" id="{75B5E36E-AD73-4C16-92F3-C7AEAB59A776}"/>
              </a:ext>
            </a:extLst>
          </p:cNvPr>
          <p:cNvGraphicFramePr>
            <a:graphicFrameLocks noGrp="1"/>
          </p:cNvGraphicFramePr>
          <p:nvPr>
            <p:extLst>
              <p:ext uri="{D42A27DB-BD31-4B8C-83A1-F6EECF244321}">
                <p14:modId xmlns:p14="http://schemas.microsoft.com/office/powerpoint/2010/main" val="898123190"/>
              </p:ext>
            </p:extLst>
          </p:nvPr>
        </p:nvGraphicFramePr>
        <p:xfrm>
          <a:off x="927463" y="4364027"/>
          <a:ext cx="6616700" cy="1022436"/>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15-19 Oct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Kochi, India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19-23 Nov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Busan, Korea</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F3FFEE-E608-499B-87F8-80443A905FE5}"/>
              </a:ext>
            </a:extLst>
          </p:cNvPr>
          <p:cNvSpPr txBox="1">
            <a:spLocks noChangeArrowheads="1"/>
          </p:cNvSpPr>
          <p:nvPr/>
        </p:nvSpPr>
        <p:spPr bwMode="auto">
          <a:xfrm>
            <a:off x="552450" y="358774"/>
            <a:ext cx="3717925"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ABNF	Augmented BNF (Backus-Naur Form)</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AMR-NB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AMR-WB	Adaptive Multi Rate – Wideband</a:t>
            </a:r>
          </a:p>
          <a:p>
            <a:pPr marL="714375" indent="-714375">
              <a:lnSpc>
                <a:spcPct val="90000"/>
              </a:lnSpc>
              <a:spcBef>
                <a:spcPts val="100"/>
              </a:spcBef>
              <a:buFontTx/>
              <a:buNone/>
              <a:tabLst>
                <a:tab pos="714375" algn="l"/>
              </a:tabLst>
              <a:defRPr/>
            </a:pPr>
            <a:r>
              <a:rPr lang="en-US" sz="900" dirty="0">
                <a:latin typeface="Arial" panose="020B0604020202020204" pitchFamily="34" charset="0"/>
                <a:cs typeface="Arial" panose="020B0604020202020204" pitchFamily="34" charset="0"/>
              </a:rPr>
              <a:t>API	Application Programming Interface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APN	Access Point Name</a:t>
            </a:r>
            <a:r>
              <a:rPr lang="en-US" altLang="zh-CN"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AVC	Advanced Video Coding</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	</a:t>
            </a:r>
            <a:r>
              <a:rPr lang="en-GB" altLang="zh-CN" sz="900" kern="0" dirty="0">
                <a:latin typeface="Arial" panose="020B0604020202020204" pitchFamily="34" charset="0"/>
                <a:cs typeface="Arial" panose="020B0604020202020204" pitchFamily="34" charset="0"/>
              </a:rPr>
              <a:t>Audio-Visual Profile</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AVPF	</a:t>
            </a:r>
            <a:r>
              <a:rPr lang="en-GB" altLang="zh-CN" sz="900" kern="0" dirty="0">
                <a:latin typeface="Arial" panose="020B0604020202020204" pitchFamily="34" charset="0"/>
                <a:cs typeface="Arial" panose="020B0604020202020204" pitchFamily="34" charset="0"/>
              </a:rPr>
              <a:t>Audio-Visual Profile with Feedback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CEN	Comité Européen de Normalisation (European Committee for Standardization)</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CL	Cross-check Laboratory</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CLUE </a:t>
            </a:r>
            <a:r>
              <a:rPr lang="en-GB" sz="900" dirty="0">
                <a:latin typeface="Arial" panose="020B0604020202020204" pitchFamily="34" charset="0"/>
                <a:cs typeface="Arial" panose="020B0604020202020204" pitchFamily="34" charset="0"/>
              </a:rPr>
              <a:t>	ControLling mUltiple streams for tElepresence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CMR	Codec Mode Request</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CRC	Cyclic Redundancy Check</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CTM 	</a:t>
            </a:r>
            <a:r>
              <a:rPr lang="en-GB" sz="900" kern="0" dirty="0">
                <a:latin typeface="Arial" panose="020B0604020202020204" pitchFamily="34" charset="0"/>
                <a:cs typeface="Arial" panose="020B0604020202020204" pitchFamily="34" charset="0"/>
              </a:rPr>
              <a:t>Cellular Text Telephone Modem</a:t>
            </a:r>
            <a:r>
              <a:rPr lang="en-US"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DANE	DASH-Aware Network Element</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DASH	Dynamic Adaptive Streaming over HTTP</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DDF	Device Description Framework</a:t>
            </a:r>
            <a:r>
              <a:rPr lang="en-US" altLang="zh-CN" sz="900" kern="0" dirty="0">
                <a:latin typeface="Arial" panose="020B0604020202020204" pitchFamily="34" charset="0"/>
                <a:cs typeface="Arial" panose="020B0604020202020204" pitchFamily="34" charset="0"/>
              </a:rPr>
              <a:t>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DTMF	Dual-tone multi-frequency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DTX	Discontinuous Transmission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ECN	</a:t>
            </a:r>
            <a:r>
              <a:rPr lang="en-GB" altLang="ko-KR" sz="900" kern="0" dirty="0">
                <a:latin typeface="Arial" panose="020B0604020202020204" pitchFamily="34" charset="0"/>
                <a:ea typeface="굴림" pitchFamily="34" charset="-127"/>
                <a:cs typeface="Arial" panose="020B0604020202020204" pitchFamily="34" charset="0"/>
              </a:rPr>
              <a:t>Explicit Congestion Notification</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eCall	Emergency call from a vehicle, supplemented with a minimum set of emergency related data (MSD)</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EEP	Equal Error Protection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EPS	Evolved Packet System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EVS	Enhanced Voice Service</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FB 	</a:t>
            </a:r>
            <a:r>
              <a:rPr lang="en-US" sz="900" dirty="0">
                <a:latin typeface="Arial" panose="020B0604020202020204" pitchFamily="34" charset="0"/>
                <a:cs typeface="Arial" panose="020B0604020202020204" pitchFamily="34" charset="0"/>
              </a:rPr>
              <a:t>Fullband (up to 20 kHz)</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FDT 	File Delivery Table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FEC	Forward Error Correction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FER	Frame Erasure Ratio</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FLUTE	File deLivery over Unidirectional Transport</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GAL	Global Analysis Laboratory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HDR	High Dynamic Range</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HEVC	High Efficiency Video Coding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HLG	Hybrid Log Gamma</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HMD	Head Mounted Display</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HRTF	Head-Related Transfer Function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HTML5	Hypertext Markup Language version 5</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HTTP	Hypertext Transfer Protocol </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HDTV	High Definition Television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IVS	</a:t>
            </a:r>
            <a:r>
              <a:rPr lang="en-GB" sz="900" kern="0" dirty="0">
                <a:latin typeface="Arial" panose="020B0604020202020204" pitchFamily="34" charset="0"/>
                <a:cs typeface="Arial" panose="020B0604020202020204" pitchFamily="34" charset="0"/>
              </a:rPr>
              <a:t>In Vehicle System, or Improved Video Service</a:t>
            </a:r>
          </a:p>
          <a:p>
            <a:pPr marL="714375" indent="-714375" eaLnBrk="1" hangingPunct="1">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cs typeface="Arial" panose="020B0604020202020204" pitchFamily="34" charset="0"/>
              </a:rPr>
              <a:t>JBM 	Jitter Buffer Management </a:t>
            </a:r>
          </a:p>
          <a:p>
            <a:pPr marL="714375" indent="-714375" eaLnBrk="1" hangingPunct="1">
              <a:lnSpc>
                <a:spcPct val="90000"/>
              </a:lnSpc>
              <a:spcBef>
                <a:spcPts val="100"/>
              </a:spcBef>
              <a:buFont typeface="Wingdings 2" panose="05020102010507070707" pitchFamily="18" charset="2"/>
              <a:buNone/>
              <a:tabLst>
                <a:tab pos="714375" algn="l"/>
              </a:tabLst>
              <a:defRPr/>
            </a:pPr>
            <a:r>
              <a:rPr lang="en-GB" altLang="ja-JP" sz="900" dirty="0">
                <a:latin typeface="Arial" panose="020B0604020202020204" pitchFamily="34" charset="0"/>
                <a:cs typeface="Arial" panose="020B0604020202020204" pitchFamily="34" charset="0"/>
              </a:rPr>
              <a:t>LL	Listening Laboratory</a:t>
            </a:r>
          </a:p>
          <a:p>
            <a:pPr marL="714375" indent="-714375">
              <a:lnSpc>
                <a:spcPct val="90000"/>
              </a:lnSpc>
              <a:spcBef>
                <a:spcPts val="100"/>
              </a:spcBef>
              <a:buFont typeface="Wingdings 2" panose="05020102010507070707" pitchFamily="18" charset="2"/>
              <a:buNone/>
              <a:tabLst>
                <a:tab pos="714375" algn="l"/>
              </a:tabLst>
              <a:defRPr/>
            </a:pPr>
            <a:endParaRPr lang="en-US" sz="900" kern="0" dirty="0">
              <a:latin typeface="Arial" panose="020B0604020202020204" pitchFamily="34" charset="0"/>
              <a:cs typeface="Arial" panose="020B0604020202020204" pitchFamily="34" charset="0"/>
            </a:endParaRPr>
          </a:p>
          <a:p>
            <a:pPr marL="1028700" indent="-1028700">
              <a:lnSpc>
                <a:spcPct val="80000"/>
              </a:lnSpc>
              <a:spcBef>
                <a:spcPct val="0"/>
              </a:spcBef>
              <a:buFont typeface="Wingdings 2" panose="05020102010507070707" pitchFamily="18" charset="2"/>
              <a:buNone/>
              <a:defRPr/>
            </a:pPr>
            <a:endParaRPr lang="en-GB" sz="900" kern="0" dirty="0">
              <a:latin typeface="Arial" panose="020B0604020202020204" pitchFamily="34" charset="0"/>
              <a:cs typeface="Arial" panose="020B0604020202020204" pitchFamily="34" charset="0"/>
            </a:endParaRPr>
          </a:p>
        </p:txBody>
      </p:sp>
      <p:sp>
        <p:nvSpPr>
          <p:cNvPr id="5" name="Rectangle 6">
            <a:extLst>
              <a:ext uri="{FF2B5EF4-FFF2-40B4-BE49-F238E27FC236}">
                <a16:creationId xmlns:a16="http://schemas.microsoft.com/office/drawing/2014/main" id="{19F7C850-81CF-4BC2-92A6-D3C413C65B88}"/>
              </a:ext>
            </a:extLst>
          </p:cNvPr>
          <p:cNvSpPr>
            <a:spLocks noChangeArrowheads="1"/>
          </p:cNvSpPr>
          <p:nvPr/>
        </p:nvSpPr>
        <p:spPr bwMode="auto">
          <a:xfrm>
            <a:off x="4270375" y="1589088"/>
            <a:ext cx="4340225" cy="476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809625" indent="-809625">
              <a:spcBef>
                <a:spcPct val="20000"/>
              </a:spcBef>
              <a:buBlip>
                <a:blip r:embed="rId2"/>
              </a:buBlip>
              <a:tabLst>
                <a:tab pos="80962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0962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0962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9pPr>
          </a:lstStyle>
          <a:p>
            <a:pPr marL="714375" indent="-714375">
              <a:lnSpc>
                <a:spcPct val="90000"/>
              </a:lnSpc>
              <a:spcBef>
                <a:spcPts val="100"/>
              </a:spcBef>
              <a:buFontTx/>
              <a:buNone/>
              <a:tabLst>
                <a:tab pos="714375" algn="l"/>
              </a:tabLst>
              <a:defRPr/>
            </a:pPr>
            <a:r>
              <a:rPr lang="fi-FI" altLang="en-US" sz="900" dirty="0">
                <a:latin typeface="Arial" panose="020B0604020202020204" pitchFamily="34" charset="0"/>
                <a:ea typeface="MS PGothic" panose="020B0600070205080204" pitchFamily="34" charset="-128"/>
              </a:rPr>
              <a:t>PD	Permanent Document. These are used in SA4 </a:t>
            </a:r>
            <a:r>
              <a:rPr lang="en-US" altLang="en-US" sz="900" dirty="0">
                <a:latin typeface="Arial" panose="020B0604020202020204" pitchFamily="34" charset="0"/>
                <a:ea typeface="MS PGothic" panose="020B0600070205080204" pitchFamily="34" charset="-128"/>
              </a:rPr>
              <a:t>to collect key agreements along the work. They are provided as Tdocs with PD version number associated (in the Tdoc Title with v. 1.0 indicating finalized document) and editor appointed.</a:t>
            </a:r>
            <a:endParaRPr lang="fi-FI"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PSAP	</a:t>
            </a:r>
            <a:r>
              <a:rPr lang="en-GB" altLang="en-US" sz="900" dirty="0">
                <a:latin typeface="Arial" panose="020B0604020202020204" pitchFamily="34" charset="0"/>
                <a:ea typeface="MS PGothic" panose="020B0600070205080204" pitchFamily="34" charset="-128"/>
              </a:rPr>
              <a:t>Public Service Answering Point</a:t>
            </a:r>
            <a:r>
              <a:rPr lang="en-US" altLang="en-US" sz="900" dirty="0">
                <a:latin typeface="Arial" panose="020B0604020202020204" pitchFamily="34" charset="0"/>
                <a:ea typeface="MS PGothic" panose="020B0600070205080204" pitchFamily="34" charset="-128"/>
              </a:rPr>
              <a:t>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PSNR	Peak Signal-to-Noise Ratio</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PSS  	</a:t>
            </a:r>
            <a:r>
              <a:rPr lang="en-GB" altLang="en-US" sz="900" dirty="0">
                <a:latin typeface="Arial" panose="020B0604020202020204" pitchFamily="34" charset="0"/>
                <a:ea typeface="MS PGothic" panose="020B0600070205080204" pitchFamily="34" charset="-128"/>
              </a:rPr>
              <a:t>Packet Switched Streaming </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QCI	QoS Class Identifier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QoE	Quality of Experience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QoS	Quality of Service</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RTCP	Real-time Transport Control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RTP	Real-time Transport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RTSP	Real Time Streaming Protocol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SAND	</a:t>
            </a:r>
            <a:r>
              <a:rPr lang="en-US" sz="900" dirty="0">
                <a:latin typeface="Arial" panose="020B0604020202020204" pitchFamily="34" charset="0"/>
              </a:rPr>
              <a:t>Server and Network Assisted DASH</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SDP	Session Description Protocol </a:t>
            </a:r>
            <a:endParaRPr lang="en-US" altLang="zh-CN" sz="900" kern="0" dirty="0">
              <a:latin typeface="Arial" panose="020B0604020202020204" pitchFamily="34" charset="0"/>
            </a:endParaRPr>
          </a:p>
          <a:p>
            <a:pPr marL="714375" indent="-714375">
              <a:lnSpc>
                <a:spcPct val="90000"/>
              </a:lnSpc>
              <a:spcBef>
                <a:spcPts val="100"/>
              </a:spcBef>
              <a:buFontTx/>
              <a:buNone/>
              <a:tabLst>
                <a:tab pos="714375" algn="l"/>
              </a:tabLst>
              <a:defRPr/>
            </a:pPr>
            <a:r>
              <a:rPr lang="fi-FI" sz="900" kern="0" dirty="0">
                <a:latin typeface="Arial" panose="020B0604020202020204" pitchFamily="34" charset="0"/>
              </a:rPr>
              <a:t>SDTV	Standard Definition Television</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SFR	Syndicated Feed Reception</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SID	</a:t>
            </a:r>
            <a:r>
              <a:rPr lang="en-GB" altLang="en-US" sz="900" u="sng" dirty="0">
                <a:latin typeface="Arial" panose="020B0604020202020204" pitchFamily="34" charset="0"/>
                <a:ea typeface="MS PGothic" panose="020B0600070205080204" pitchFamily="34" charset="-128"/>
              </a:rPr>
              <a:t>Si</a:t>
            </a:r>
            <a:r>
              <a:rPr lang="en-GB" altLang="en-US" sz="900" dirty="0">
                <a:latin typeface="Arial" panose="020B0604020202020204" pitchFamily="34" charset="0"/>
                <a:ea typeface="MS PGothic" panose="020B0600070205080204" pitchFamily="34" charset="-128"/>
              </a:rPr>
              <a:t>lence </a:t>
            </a:r>
            <a:r>
              <a:rPr lang="en-GB" altLang="en-US" sz="900" u="sng" dirty="0">
                <a:latin typeface="Arial" panose="020B0604020202020204" pitchFamily="34" charset="0"/>
                <a:ea typeface="MS PGothic" panose="020B0600070205080204" pitchFamily="34" charset="-128"/>
              </a:rPr>
              <a:t>D</a:t>
            </a:r>
            <a:r>
              <a:rPr lang="en-GB" altLang="en-US" sz="900" dirty="0">
                <a:latin typeface="Arial" panose="020B0604020202020204" pitchFamily="34" charset="0"/>
                <a:ea typeface="MS PGothic" panose="020B0600070205080204" pitchFamily="34" charset="-128"/>
              </a:rPr>
              <a:t>escriptor</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SHVC	</a:t>
            </a:r>
            <a:r>
              <a:rPr lang="en-GB" altLang="en-US" sz="900" dirty="0">
                <a:latin typeface="Arial" panose="020B0604020202020204" pitchFamily="34" charset="0"/>
              </a:rPr>
              <a:t>Scalable High Efficiency Video Coding</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SQ	Speech Quality (SA4 SWG)</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SRVCC	</a:t>
            </a:r>
            <a:r>
              <a:rPr lang="en-GB" sz="900" dirty="0">
                <a:latin typeface="Arial" panose="020B0604020202020204" pitchFamily="34" charset="0"/>
              </a:rPr>
              <a:t>Single Radio – Voice Call Continuity</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SS	Surround Sound</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STMR	</a:t>
            </a:r>
            <a:r>
              <a:rPr lang="en-GB" altLang="en-US" sz="900" dirty="0">
                <a:latin typeface="Arial" panose="020B0604020202020204" pitchFamily="34" charset="0"/>
                <a:ea typeface="MS PGothic" panose="020B0600070205080204" pitchFamily="34" charset="-128"/>
              </a:rPr>
              <a:t>Sidetone Masking Rating </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Tx/>
              <a:buNone/>
              <a:tabLst>
                <a:tab pos="714375" algn="l"/>
              </a:tabLst>
              <a:defRPr/>
            </a:pPr>
            <a:r>
              <a:rPr lang="en-GB" altLang="en-US" sz="900" dirty="0">
                <a:latin typeface="Arial" panose="020B0604020202020204" pitchFamily="34" charset="0"/>
                <a:ea typeface="MS PGothic" panose="020B0600070205080204" pitchFamily="34" charset="-128"/>
              </a:rPr>
              <a:t>SVC	</a:t>
            </a:r>
            <a:r>
              <a:rPr lang="en-US" altLang="en-US" sz="900" dirty="0">
                <a:latin typeface="Arial" panose="020B0604020202020204" pitchFamily="34" charset="0"/>
                <a:ea typeface="MS PGothic" panose="020B0600070205080204" pitchFamily="34" charset="-128"/>
              </a:rPr>
              <a:t>Scalable Video Coding</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SVG	Scalable Vector Graphics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SWB	</a:t>
            </a:r>
            <a:r>
              <a:rPr lang="en-US" altLang="en-US" sz="900" dirty="0">
                <a:latin typeface="Arial" panose="020B0604020202020204" pitchFamily="34" charset="0"/>
                <a:ea typeface="MS PGothic" panose="020B0600070205080204" pitchFamily="34" charset="-128"/>
              </a:rPr>
              <a:t>Super Wideband (up to 16 kHz)</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TG	Timed Graphics</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TFO 	</a:t>
            </a:r>
            <a:r>
              <a:rPr lang="en-US" altLang="en-US" sz="900" dirty="0">
                <a:latin typeface="Arial" panose="020B0604020202020204" pitchFamily="34" charset="0"/>
                <a:ea typeface="MS PGothic" panose="020B0600070205080204" pitchFamily="34" charset="-128"/>
              </a:rPr>
              <a:t>Tandem Free Operation</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TMMBR	Temporary Maximum Media Bit-rate Request</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UAProf	User Agent Profile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VR	Virtual Reality</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WB	</a:t>
            </a:r>
            <a:r>
              <a:rPr lang="en-US" altLang="en-US" sz="900" dirty="0">
                <a:latin typeface="Arial" panose="020B0604020202020204" pitchFamily="34" charset="0"/>
                <a:ea typeface="MS PGothic" panose="020B0600070205080204" pitchFamily="34" charset="-128"/>
              </a:rPr>
              <a:t>Wideband (up to 8 kHz</a:t>
            </a:r>
            <a:r>
              <a:rPr lang="en-GB" altLang="ja-JP" sz="900" dirty="0">
                <a:latin typeface="Arial" panose="020B0604020202020204" pitchFamily="34" charset="0"/>
              </a:rPr>
              <a:t>)</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XML	eXtensible </a:t>
            </a:r>
            <a:r>
              <a:rPr lang="en-GB" altLang="en-US" sz="900" dirty="0" err="1">
                <a:latin typeface="Arial" panose="020B0604020202020204" pitchFamily="34" charset="0"/>
                <a:ea typeface="MS PGothic" panose="020B0600070205080204" pitchFamily="34" charset="-128"/>
              </a:rPr>
              <a:t>Markup</a:t>
            </a:r>
            <a:r>
              <a:rPr lang="en-GB" altLang="en-US" sz="900" dirty="0">
                <a:latin typeface="Arial" panose="020B0604020202020204" pitchFamily="34" charset="0"/>
                <a:ea typeface="MS PGothic" panose="020B0600070205080204" pitchFamily="34" charset="-128"/>
              </a:rPr>
              <a:t> Language</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XR	</a:t>
            </a:r>
            <a:r>
              <a:rPr lang="en-GB" altLang="en-US" sz="900" dirty="0" err="1">
                <a:latin typeface="Arial" panose="020B0604020202020204" pitchFamily="34" charset="0"/>
                <a:ea typeface="MS PGothic" panose="020B0600070205080204" pitchFamily="34" charset="-128"/>
              </a:rPr>
              <a:t>eXtended</a:t>
            </a:r>
            <a:r>
              <a:rPr lang="en-GB" altLang="en-US" sz="900" dirty="0">
                <a:latin typeface="Arial" panose="020B0604020202020204" pitchFamily="34" charset="0"/>
                <a:ea typeface="MS PGothic" panose="020B0600070205080204" pitchFamily="34" charset="-128"/>
              </a:rPr>
              <a:t> Reality</a:t>
            </a:r>
          </a:p>
        </p:txBody>
      </p:sp>
      <p:sp>
        <p:nvSpPr>
          <p:cNvPr id="51204" name="Rectangle 6">
            <a:extLst>
              <a:ext uri="{FF2B5EF4-FFF2-40B4-BE49-F238E27FC236}">
                <a16:creationId xmlns:a16="http://schemas.microsoft.com/office/drawing/2014/main" id="{5AF191A8-D855-4177-83E2-B3D9558CDC64}"/>
              </a:ext>
            </a:extLst>
          </p:cNvPr>
          <p:cNvSpPr>
            <a:spLocks noChangeArrowheads="1"/>
          </p:cNvSpPr>
          <p:nvPr/>
        </p:nvSpPr>
        <p:spPr bwMode="auto">
          <a:xfrm>
            <a:off x="4270375" y="368300"/>
            <a:ext cx="343535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714375" indent="-714375">
              <a:spcBef>
                <a:spcPct val="20000"/>
              </a:spcBef>
              <a:buBlip>
                <a:blip r:embed="rId2"/>
              </a:buBlip>
              <a:tabLst>
                <a:tab pos="7143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7143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7143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9pPr>
          </a:lstStyle>
          <a:p>
            <a:pPr eaLnBrk="1" hangingPunct="1">
              <a:lnSpc>
                <a:spcPct val="90000"/>
              </a:lnSpc>
              <a:spcBef>
                <a:spcPts val="100"/>
              </a:spcBef>
              <a:buFont typeface="Wingdings 2" panose="05020102010507070707" pitchFamily="18" charset="2"/>
              <a:buNone/>
            </a:pPr>
            <a:r>
              <a:rPr lang="en-GB" altLang="ja-JP" sz="900">
                <a:latin typeface="Arial" panose="020B0604020202020204" pitchFamily="34" charset="0"/>
              </a:rPr>
              <a:t>MANOVA	</a:t>
            </a:r>
            <a:r>
              <a:rPr lang="en-GB" altLang="ja-JP" sz="900" u="sng">
                <a:latin typeface="Arial" panose="020B0604020202020204" pitchFamily="34" charset="0"/>
              </a:rPr>
              <a:t>M</a:t>
            </a:r>
            <a:r>
              <a:rPr lang="en-GB" altLang="ja-JP" sz="900">
                <a:latin typeface="Arial" panose="020B0604020202020204" pitchFamily="34" charset="0"/>
              </a:rPr>
              <a:t>ultivariate </a:t>
            </a:r>
            <a:r>
              <a:rPr lang="en-GB" altLang="ja-JP" sz="900" u="sng">
                <a:latin typeface="Arial" panose="020B0604020202020204" pitchFamily="34" charset="0"/>
              </a:rPr>
              <a:t>An</a:t>
            </a:r>
            <a:r>
              <a:rPr lang="en-GB" altLang="ja-JP" sz="900">
                <a:latin typeface="Arial" panose="020B0604020202020204" pitchFamily="34" charset="0"/>
              </a:rPr>
              <a:t>alysis </a:t>
            </a:r>
            <a:r>
              <a:rPr lang="en-GB" altLang="ja-JP" sz="900" u="sng">
                <a:latin typeface="Arial" panose="020B0604020202020204" pitchFamily="34" charset="0"/>
              </a:rPr>
              <a:t>o</a:t>
            </a:r>
            <a:r>
              <a:rPr lang="en-GB" altLang="ja-JP" sz="900">
                <a:latin typeface="Arial" panose="020B0604020202020204" pitchFamily="34" charset="0"/>
              </a:rPr>
              <a:t>f </a:t>
            </a:r>
            <a:r>
              <a:rPr lang="en-GB" altLang="ja-JP" sz="900" u="sng">
                <a:latin typeface="Arial" panose="020B0604020202020204" pitchFamily="34" charset="0"/>
              </a:rPr>
              <a:t>Va</a:t>
            </a:r>
            <a:r>
              <a:rPr lang="en-GB" altLang="ja-JP" sz="900">
                <a:latin typeface="Arial" panose="020B0604020202020204" pitchFamily="34" charset="0"/>
              </a:rPr>
              <a:t>riance </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MBS	Multicast-Broadcast-Streaming (SA4 SWG)</a:t>
            </a:r>
          </a:p>
          <a:p>
            <a:pPr>
              <a:lnSpc>
                <a:spcPct val="90000"/>
              </a:lnSpc>
              <a:spcBef>
                <a:spcPts val="100"/>
              </a:spcBef>
              <a:buFont typeface="Wingdings 2" panose="05020102010507070707" pitchFamily="18" charset="2"/>
              <a:buNone/>
            </a:pPr>
            <a:r>
              <a:rPr lang="fi-FI" altLang="en-US" sz="900">
                <a:latin typeface="Arial" panose="020B0604020202020204" pitchFamily="34" charset="0"/>
                <a:ea typeface="MS PGothic" panose="020B0600070205080204" pitchFamily="34" charset="-128"/>
              </a:rPr>
              <a:t>MCPTT	</a:t>
            </a:r>
            <a:r>
              <a:rPr lang="en-GB" altLang="en-US" sz="900">
                <a:latin typeface="Arial" panose="020B0604020202020204" pitchFamily="34" charset="0"/>
                <a:ea typeface="MS PGothic" panose="020B0600070205080204" pitchFamily="34" charset="-128"/>
              </a:rPr>
              <a:t>Mission Critical Push To Talk over LTE</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MPD	Media Presentation Description </a:t>
            </a:r>
          </a:p>
          <a:p>
            <a:pPr>
              <a:lnSpc>
                <a:spcPct val="90000"/>
              </a:lnSpc>
              <a:spcBef>
                <a:spcPts val="100"/>
              </a:spcBef>
              <a:buFont typeface="Wingdings 2" panose="05020102010507070707" pitchFamily="18" charset="2"/>
              <a:buNone/>
            </a:pPr>
            <a:r>
              <a:rPr lang="en-US" altLang="en-US" sz="900">
                <a:latin typeface="Arial" panose="020B0604020202020204" pitchFamily="34" charset="0"/>
                <a:ea typeface="MS PGothic" panose="020B0600070205080204" pitchFamily="34" charset="-128"/>
              </a:rPr>
              <a:t>MPEG	Moving Picture Experts Group (of ISO/IEC)</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MSD	Minimum Set of Data</a:t>
            </a:r>
            <a:r>
              <a:rPr lang="en-US" altLang="en-US" sz="900">
                <a:latin typeface="Arial" panose="020B0604020202020204" pitchFamily="34" charset="0"/>
                <a:ea typeface="MS PGothic" panose="020B0600070205080204" pitchFamily="34" charset="-128"/>
              </a:rPr>
              <a:t>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MTSI	Multimedia Telephony</a:t>
            </a:r>
            <a:r>
              <a:rPr lang="en-US" altLang="en-US" sz="900">
                <a:latin typeface="Arial" panose="020B0604020202020204" pitchFamily="34" charset="0"/>
                <a:ea typeface="MS PGothic" panose="020B0600070205080204" pitchFamily="34" charset="-128"/>
              </a:rPr>
              <a:t> Service for IMS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MVC	Multi-view Video Coding</a:t>
            </a:r>
            <a:endParaRPr lang="en-US" altLang="en-US" sz="900">
              <a:latin typeface="Arial" panose="020B0604020202020204" pitchFamily="34" charset="0"/>
              <a:ea typeface="MS PGothic" panose="020B0600070205080204" pitchFamily="34" charset="-128"/>
            </a:endParaRPr>
          </a:p>
          <a:p>
            <a:pPr>
              <a:lnSpc>
                <a:spcPct val="90000"/>
              </a:lnSpc>
              <a:spcBef>
                <a:spcPts val="100"/>
              </a:spcBef>
              <a:buFontTx/>
              <a:buNone/>
            </a:pPr>
            <a:r>
              <a:rPr lang="fi-FI" altLang="en-US" sz="900">
                <a:latin typeface="Arial" panose="020B0604020202020204" pitchFamily="34" charset="0"/>
                <a:ea typeface="MS PGothic" panose="020B0600070205080204" pitchFamily="34" charset="-128"/>
              </a:rPr>
              <a:t>NB	</a:t>
            </a:r>
            <a:r>
              <a:rPr lang="en-US" altLang="en-US" sz="900">
                <a:latin typeface="Arial" panose="020B0604020202020204" pitchFamily="34" charset="0"/>
                <a:ea typeface="MS PGothic" panose="020B0600070205080204" pitchFamily="34" charset="-128"/>
              </a:rPr>
              <a:t>Narrowband (up to 4 kHz)</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0982179-FF1C-43A6-9FA1-89F09116CE64}"/>
              </a:ext>
            </a:extLst>
          </p:cNvPr>
          <p:cNvSpPr>
            <a:spLocks noGrp="1"/>
          </p:cNvSpPr>
          <p:nvPr>
            <p:ph type="title"/>
          </p:nvPr>
        </p:nvSpPr>
        <p:spPr/>
        <p:txBody>
          <a:bodyPr/>
          <a:lstStyle/>
          <a:p>
            <a:r>
              <a:rPr lang="en-US" altLang="en-US" dirty="0"/>
              <a:t>Calendar of future meetings - 1 </a:t>
            </a:r>
          </a:p>
        </p:txBody>
      </p:sp>
      <p:sp>
        <p:nvSpPr>
          <p:cNvPr id="12291" name="Content Placeholder 2">
            <a:extLst>
              <a:ext uri="{FF2B5EF4-FFF2-40B4-BE49-F238E27FC236}">
                <a16:creationId xmlns:a16="http://schemas.microsoft.com/office/drawing/2014/main" id="{01C90893-A2F0-4765-AE59-A333888A4040}"/>
              </a:ext>
            </a:extLst>
          </p:cNvPr>
          <p:cNvSpPr txBox="1">
            <a:spLocks/>
          </p:cNvSpPr>
          <p:nvPr/>
        </p:nvSpPr>
        <p:spPr bwMode="auto">
          <a:xfrm>
            <a:off x="488950" y="1108075"/>
            <a:ext cx="62674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tabLst>
                <a:tab pos="1787525" algn="l"/>
                <a:tab pos="3671888"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1787525" algn="l"/>
                <a:tab pos="3671888"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9p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5G_MEDIA_MTSI	14DEC</a:t>
            </a:r>
          </a:p>
          <a:p>
            <a:pPr lvl="1">
              <a:lnSpc>
                <a:spcPct val="90000"/>
              </a:lnSpc>
              <a:spcBef>
                <a:spcPts val="200"/>
              </a:spcBef>
            </a:pPr>
            <a:r>
              <a:rPr lang="en-GB" altLang="fr-FR" sz="1800" dirty="0"/>
              <a:t>3GPP SA4 telco on </a:t>
            </a:r>
            <a:r>
              <a:rPr lang="en-GB" altLang="fr-FR" sz="1800" dirty="0" err="1"/>
              <a:t>VRStream</a:t>
            </a:r>
            <a:r>
              <a:rPr lang="en-GB" altLang="fr-FR" sz="1800" dirty="0"/>
              <a:t>		17DEC</a:t>
            </a:r>
          </a:p>
          <a:p>
            <a:pPr lvl="1">
              <a:lnSpc>
                <a:spcPct val="90000"/>
              </a:lnSpc>
              <a:spcBef>
                <a:spcPts val="200"/>
              </a:spcBef>
            </a:pPr>
            <a:r>
              <a:rPr lang="en-GB" altLang="fr-FR" sz="1800" dirty="0"/>
              <a:t>3GPP SA4 telco on E2E_DELAY		18DEC</a:t>
            </a:r>
          </a:p>
          <a:p>
            <a:pPr lvl="1">
              <a:lnSpc>
                <a:spcPct val="90000"/>
              </a:lnSpc>
              <a:spcBef>
                <a:spcPts val="200"/>
              </a:spcBef>
            </a:pPr>
            <a:r>
              <a:rPr lang="en-GB" altLang="fr-FR" sz="1800" dirty="0"/>
              <a:t>3GPP SA4 telco on E-FLUS		20DEC</a:t>
            </a:r>
          </a:p>
          <a:p>
            <a:pPr lvl="1">
              <a:lnSpc>
                <a:spcPct val="90000"/>
              </a:lnSpc>
              <a:spcBef>
                <a:spcPts val="200"/>
              </a:spcBef>
            </a:pPr>
            <a:r>
              <a:rPr lang="en-GB" altLang="fr-FR" sz="1800" dirty="0"/>
              <a:t>3GPP SA4 telco on CHEM 		10JAN</a:t>
            </a:r>
          </a:p>
          <a:p>
            <a:pPr lvl="1">
              <a:lnSpc>
                <a:spcPct val="90000"/>
              </a:lnSpc>
              <a:spcBef>
                <a:spcPts val="200"/>
              </a:spcBef>
            </a:pPr>
            <a:r>
              <a:rPr lang="en-GB" altLang="fr-FR" sz="1800" dirty="0"/>
              <a:t>3GPP SA4 telco on 5G_MEDIA_MTSI	15JAN</a:t>
            </a:r>
          </a:p>
          <a:p>
            <a:pPr lvl="1">
              <a:lnSpc>
                <a:spcPct val="90000"/>
              </a:lnSpc>
              <a:spcBef>
                <a:spcPts val="200"/>
              </a:spcBef>
            </a:pPr>
            <a:r>
              <a:rPr lang="en-GB" altLang="fr-FR" sz="1800" dirty="0"/>
              <a:t>3GPP SA4 telco on E-FLUS		17JAN</a:t>
            </a:r>
          </a:p>
          <a:p>
            <a:pPr marL="0" indent="0">
              <a:lnSpc>
                <a:spcPct val="90000"/>
              </a:lnSpc>
              <a:spcBef>
                <a:spcPts val="200"/>
              </a:spcBef>
              <a:buNone/>
            </a:pPr>
            <a:endParaRPr lang="en-GB" altLang="en-US" sz="2400" dirty="0"/>
          </a:p>
          <a:p>
            <a:pPr>
              <a:defRPr/>
            </a:pPr>
            <a:endParaRPr lang="en-GB" altLang="en-US" sz="2400" dirty="0"/>
          </a:p>
          <a:p>
            <a:pPr>
              <a:defRPr/>
            </a:pPr>
            <a:endParaRPr lang="en-GB" altLang="en-US" sz="2400" dirty="0"/>
          </a:p>
          <a:p>
            <a:pPr marL="457200" lvl="1" indent="0">
              <a:lnSpc>
                <a:spcPct val="90000"/>
              </a:lnSpc>
              <a:spcBef>
                <a:spcPts val="200"/>
              </a:spcBef>
              <a:buNone/>
              <a:defRPr/>
            </a:pPr>
            <a:endParaRPr lang="en-GB" sz="1600" dirty="0"/>
          </a:p>
          <a:p>
            <a:pPr lvl="1">
              <a:lnSpc>
                <a:spcPct val="90000"/>
              </a:lnSpc>
              <a:spcBef>
                <a:spcPts val="400"/>
              </a:spcBef>
              <a:defRPr/>
            </a:pPr>
            <a:endParaRPr lang="en-US" sz="1600" dirty="0"/>
          </a:p>
          <a:p>
            <a:pPr lvl="1">
              <a:lnSpc>
                <a:spcPct val="90000"/>
              </a:lnSpc>
              <a:spcBef>
                <a:spcPts val="200"/>
              </a:spcBef>
            </a:pPr>
            <a:endParaRPr lang="en-GB" altLang="fr-FR" sz="1600" dirty="0"/>
          </a:p>
          <a:p>
            <a:pPr lvl="1">
              <a:lnSpc>
                <a:spcPct val="90000"/>
              </a:lnSpc>
              <a:spcBef>
                <a:spcPts val="400"/>
              </a:spcBef>
            </a:pPr>
            <a:endParaRPr lang="en-US" altLang="fr-FR" sz="1600" dirty="0"/>
          </a:p>
          <a:p>
            <a:pPr lvl="1">
              <a:lnSpc>
                <a:spcPct val="90000"/>
              </a:lnSpc>
              <a:spcBef>
                <a:spcPts val="400"/>
              </a:spcBef>
            </a:pPr>
            <a:endParaRPr lang="en-US" altLang="fr-FR" sz="1600" dirty="0">
              <a:solidFill>
                <a:srgbClr val="FF0000"/>
              </a:solidFill>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5G-logo 500px">
            <a:extLst>
              <a:ext uri="{FF2B5EF4-FFF2-40B4-BE49-F238E27FC236}">
                <a16:creationId xmlns:a16="http://schemas.microsoft.com/office/drawing/2014/main" id="{D450C1E4-DD4A-483E-9D06-F054915EE7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2529" y="5047019"/>
            <a:ext cx="930340" cy="930340"/>
          </a:xfrm>
          <a:prstGeom prst="rect">
            <a:avLst/>
          </a:prstGeom>
          <a:noFill/>
          <a:extLst>
            <a:ext uri="{909E8E84-426E-40DD-AFC4-6F175D3DCCD1}">
              <a14:hiddenFill xmlns:a14="http://schemas.microsoft.com/office/drawing/2010/main">
                <a:solidFill>
                  <a:srgbClr val="FFFFFF"/>
                </a:solidFill>
              </a14:hiddenFill>
            </a:ext>
          </a:extLst>
        </p:spPr>
      </p:pic>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(2019)</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a:p>
            <a:pPr marL="0" indent="0">
              <a:lnSpc>
                <a:spcPct val="90000"/>
              </a:lnSpc>
              <a:spcBef>
                <a:spcPts val="400"/>
              </a:spcBef>
              <a:buNone/>
              <a:tabLst>
                <a:tab pos="1787525" algn="l"/>
                <a:tab pos="3671888" algn="l"/>
              </a:tabLst>
              <a:defRPr/>
            </a:pPr>
            <a:endParaRPr lang="en-US" sz="2000" dirty="0"/>
          </a:p>
          <a:p>
            <a:pPr>
              <a:lnSpc>
                <a:spcPct val="90000"/>
              </a:lnSpc>
              <a:spcBef>
                <a:spcPts val="400"/>
              </a:spcBef>
              <a:tabLst>
                <a:tab pos="1787525" algn="l"/>
                <a:tab pos="3671888" algn="l"/>
              </a:tabLst>
              <a:defRPr/>
            </a:pPr>
            <a:r>
              <a:rPr lang="en-US" sz="2000" dirty="0"/>
              <a:t>Workshop on “Immersive media meets 5G” Ecosystem &amp; Standards</a:t>
            </a:r>
          </a:p>
          <a:p>
            <a:pPr lvl="1">
              <a:lnSpc>
                <a:spcPct val="90000"/>
              </a:lnSpc>
              <a:spcBef>
                <a:spcPts val="400"/>
              </a:spcBef>
              <a:tabLst>
                <a:tab pos="1787525" algn="l"/>
                <a:tab pos="3671888" algn="l"/>
              </a:tabLst>
              <a:defRPr/>
            </a:pPr>
            <a:r>
              <a:rPr lang="en-US" sz="1600" dirty="0"/>
              <a:t>Jointly organized with VR-Industry Forum and Advanced Imaging Society </a:t>
            </a:r>
          </a:p>
          <a:p>
            <a:pPr lvl="1">
              <a:lnSpc>
                <a:spcPct val="90000"/>
              </a:lnSpc>
              <a:spcBef>
                <a:spcPts val="400"/>
              </a:spcBef>
              <a:tabLst>
                <a:tab pos="1787525" algn="l"/>
                <a:tab pos="3671888" algn="l"/>
              </a:tabLst>
              <a:defRPr/>
            </a:pPr>
            <a:r>
              <a:rPr lang="en-US" sz="1600" dirty="0"/>
              <a:t>15th-16th April 2019, Location Sony Pictures Entertainment, Culver City, CA, USA </a:t>
            </a:r>
            <a:r>
              <a:rPr lang="en-US" sz="1600" b="1" dirty="0">
                <a:solidFill>
                  <a:srgbClr val="FF0000"/>
                </a:solidFill>
              </a:rPr>
              <a:t>(NEW!)</a:t>
            </a:r>
            <a:endParaRPr lang="en-US" sz="1600" dirty="0">
              <a:solidFill>
                <a:srgbClr val="FF0000"/>
              </a:solidFill>
            </a:endParaRPr>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615694733"/>
              </p:ext>
            </p:extLst>
          </p:nvPr>
        </p:nvGraphicFramePr>
        <p:xfrm>
          <a:off x="941388" y="1624013"/>
          <a:ext cx="6616700" cy="2292784"/>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47549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SA4#102</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kern="1200" dirty="0">
                          <a:solidFill>
                            <a:schemeClr val="dk1"/>
                          </a:solidFill>
                          <a:effectLst/>
                          <a:latin typeface="+mn-lt"/>
                          <a:ea typeface="+mn-ea"/>
                          <a:cs typeface="+mn-cs"/>
                        </a:rPr>
                        <a:t>28 January - 1st February 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 Venue: Bruges, Belgium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SA4#103</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8 - 12 April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Newport Beach, CA USA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val="10002"/>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SA4#104</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1 - 5 July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Apple, Venue: Cork, Ireland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SA4#105</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12 - 16 August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Ljubljana, Slovenia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SA4#106</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21 - 25 October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Korea</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pic>
        <p:nvPicPr>
          <p:cNvPr id="7" name="Image 7">
            <a:extLst>
              <a:ext uri="{FF2B5EF4-FFF2-40B4-BE49-F238E27FC236}">
                <a16:creationId xmlns:a16="http://schemas.microsoft.com/office/drawing/2014/main" id="{90625D01-E8F4-47A5-A6E4-B2CC746BC26D}"/>
              </a:ext>
            </a:extLst>
          </p:cNvPr>
          <p:cNvPicPr/>
          <p:nvPr/>
        </p:nvPicPr>
        <p:blipFill>
          <a:blip r:embed="rId4">
            <a:extLst>
              <a:ext uri="{28A0092B-C50C-407E-A947-70E740481C1C}">
                <a14:useLocalDpi xmlns:a14="http://schemas.microsoft.com/office/drawing/2010/main" val="0"/>
              </a:ext>
            </a:extLst>
          </a:blip>
          <a:stretch>
            <a:fillRect/>
          </a:stretch>
        </p:blipFill>
        <p:spPr>
          <a:xfrm>
            <a:off x="1809406" y="5301117"/>
            <a:ext cx="831157" cy="637721"/>
          </a:xfrm>
          <a:prstGeom prst="rect">
            <a:avLst/>
          </a:prstGeom>
        </p:spPr>
      </p:pic>
      <p:pic>
        <p:nvPicPr>
          <p:cNvPr id="3078" name="Picture 6" descr="The Advanced Imaging Society">
            <a:extLst>
              <a:ext uri="{FF2B5EF4-FFF2-40B4-BE49-F238E27FC236}">
                <a16:creationId xmlns:a16="http://schemas.microsoft.com/office/drawing/2014/main" id="{AC00F9F1-954A-4166-8E6F-CABC066859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6518" y="5198658"/>
            <a:ext cx="919505" cy="838589"/>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5">
            <a:extLst>
              <a:ext uri="{FF2B5EF4-FFF2-40B4-BE49-F238E27FC236}">
                <a16:creationId xmlns:a16="http://schemas.microsoft.com/office/drawing/2014/main" id="{A3B2DADE-CBDF-4BD5-8493-41B8A4850CB4}"/>
              </a:ext>
            </a:extLst>
          </p:cNvPr>
          <p:cNvPicPr/>
          <p:nvPr/>
        </p:nvPicPr>
        <p:blipFill>
          <a:blip r:embed="rId6">
            <a:extLst>
              <a:ext uri="{28A0092B-C50C-407E-A947-70E740481C1C}">
                <a14:useLocalDpi xmlns:a14="http://schemas.microsoft.com/office/drawing/2010/main"/>
              </a:ext>
            </a:extLst>
          </a:blip>
          <a:stretch>
            <a:fillRect/>
          </a:stretch>
        </p:blipFill>
        <p:spPr>
          <a:xfrm>
            <a:off x="4015399" y="5264993"/>
            <a:ext cx="1113201" cy="712366"/>
          </a:xfrm>
          <a:prstGeom prst="rect">
            <a:avLst/>
          </a:prstGeom>
        </p:spPr>
      </p:pic>
    </p:spTree>
    <p:extLst>
      <p:ext uri="{BB962C8B-B14F-4D97-AF65-F5344CB8AC3E}">
        <p14:creationId xmlns:p14="http://schemas.microsoft.com/office/powerpoint/2010/main" val="169597427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(2020) - </a:t>
            </a:r>
            <a:r>
              <a:rPr lang="en-US" sz="2400" b="1" dirty="0">
                <a:solidFill>
                  <a:srgbClr val="FF0000"/>
                </a:solidFill>
              </a:rPr>
              <a:t>(NEW!)</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3439830874"/>
              </p:ext>
            </p:extLst>
          </p:nvPr>
        </p:nvGraphicFramePr>
        <p:xfrm>
          <a:off x="941388" y="1624013"/>
          <a:ext cx="6616700" cy="2214734"/>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7161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SA4#107</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20 - 24 January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SA4#108</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6 - 9 April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ETSI, Venue: Sophia-Antipolis, France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val="10002"/>
                  </a:ext>
                </a:extLst>
              </a:tr>
              <a:tr h="34520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SA4#109</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25 - 29 May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24 - 28 August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9 - 13 </a:t>
                      </a:r>
                      <a:r>
                        <a:rPr lang="en-US" sz="1400" b="0">
                          <a:solidFill>
                            <a:schemeClr val="tx1"/>
                          </a:solidFill>
                          <a:latin typeface="+mn-lt"/>
                        </a:rPr>
                        <a:t>November 2020</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58032725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graphicFrame>
        <p:nvGraphicFramePr>
          <p:cNvPr id="8" name="Chart 7">
            <a:extLst>
              <a:ext uri="{FF2B5EF4-FFF2-40B4-BE49-F238E27FC236}">
                <a16:creationId xmlns:a16="http://schemas.microsoft.com/office/drawing/2014/main" id="{4BAD8DF2-B966-43D4-AE54-D306572F4F63}"/>
              </a:ext>
            </a:extLst>
          </p:cNvPr>
          <p:cNvGraphicFramePr>
            <a:graphicFrameLocks/>
          </p:cNvGraphicFramePr>
          <p:nvPr>
            <p:extLst>
              <p:ext uri="{D42A27DB-BD31-4B8C-83A1-F6EECF244321}">
                <p14:modId xmlns:p14="http://schemas.microsoft.com/office/powerpoint/2010/main" val="3156491903"/>
              </p:ext>
            </p:extLst>
          </p:nvPr>
        </p:nvGraphicFramePr>
        <p:xfrm>
          <a:off x="1489273" y="1049831"/>
          <a:ext cx="5462035" cy="245381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a:extLst>
              <a:ext uri="{FF2B5EF4-FFF2-40B4-BE49-F238E27FC236}">
                <a16:creationId xmlns:a16="http://schemas.microsoft.com/office/drawing/2014/main" id="{DE072885-781C-461A-BBF5-63EF7336BAFF}"/>
              </a:ext>
            </a:extLst>
          </p:cNvPr>
          <p:cNvGraphicFramePr>
            <a:graphicFrameLocks/>
          </p:cNvGraphicFramePr>
          <p:nvPr>
            <p:extLst>
              <p:ext uri="{D42A27DB-BD31-4B8C-83A1-F6EECF244321}">
                <p14:modId xmlns:p14="http://schemas.microsoft.com/office/powerpoint/2010/main" val="2677377571"/>
              </p:ext>
            </p:extLst>
          </p:nvPr>
        </p:nvGraphicFramePr>
        <p:xfrm>
          <a:off x="1489273" y="3541863"/>
          <a:ext cx="5462035" cy="245381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868312"/>
          </a:xfrm>
        </p:spPr>
        <p:txBody>
          <a:bodyPr/>
          <a:lstStyle/>
          <a:p>
            <a:pPr>
              <a:lnSpc>
                <a:spcPct val="90000"/>
              </a:lnSpc>
              <a:spcBef>
                <a:spcPts val="2400"/>
              </a:spcBef>
            </a:pPr>
            <a:r>
              <a:rPr lang="en-US" altLang="en-US" sz="2000" dirty="0"/>
              <a:t>CRs to Rel-15 and earlier features</a:t>
            </a:r>
          </a:p>
          <a:p>
            <a:pPr lvl="1">
              <a:lnSpc>
                <a:spcPct val="85000"/>
              </a:lnSpc>
              <a:spcBef>
                <a:spcPct val="0"/>
              </a:spcBef>
              <a:defRPr/>
            </a:pPr>
            <a:r>
              <a:rPr lang="en-US" altLang="en-US" sz="1400" dirty="0"/>
              <a:t>Rel-12: 16 CRs (4 Cat F and mirror CRs)</a:t>
            </a:r>
          </a:p>
          <a:p>
            <a:pPr lvl="1">
              <a:lnSpc>
                <a:spcPct val="85000"/>
              </a:lnSpc>
              <a:spcBef>
                <a:spcPct val="0"/>
              </a:spcBef>
              <a:defRPr/>
            </a:pPr>
            <a:r>
              <a:rPr lang="en-US" altLang="en-US" sz="1400" dirty="0"/>
              <a:t>Rel-14: 4 CRs (2 Cat F + mirror CRs)</a:t>
            </a:r>
          </a:p>
          <a:p>
            <a:pPr lvl="1">
              <a:lnSpc>
                <a:spcPct val="85000"/>
              </a:lnSpc>
              <a:spcBef>
                <a:spcPct val="0"/>
              </a:spcBef>
              <a:defRPr/>
            </a:pPr>
            <a:r>
              <a:rPr lang="en-US" altLang="en-US" sz="1400" dirty="0"/>
              <a:t>Rel-15: 12 CRs (11 Cat F and 1 mirror Cat A)</a:t>
            </a:r>
          </a:p>
          <a:p>
            <a:pPr lvl="1">
              <a:lnSpc>
                <a:spcPct val="85000"/>
              </a:lnSpc>
              <a:spcBef>
                <a:spcPct val="0"/>
              </a:spcBef>
              <a:defRPr/>
            </a:pPr>
            <a:endParaRPr lang="en-US" altLang="en-US" sz="1400" dirty="0"/>
          </a:p>
          <a:p>
            <a:pPr>
              <a:lnSpc>
                <a:spcPct val="85000"/>
              </a:lnSpc>
              <a:spcBef>
                <a:spcPct val="0"/>
              </a:spcBef>
              <a:defRPr/>
            </a:pPr>
            <a:r>
              <a:rPr lang="fi-FI" altLang="en-US" sz="2000" dirty="0"/>
              <a:t>Ongoing Work Items</a:t>
            </a:r>
          </a:p>
          <a:p>
            <a:pPr lvl="1">
              <a:lnSpc>
                <a:spcPct val="90000"/>
              </a:lnSpc>
              <a:spcBef>
                <a:spcPts val="300"/>
              </a:spcBef>
            </a:pPr>
            <a:r>
              <a:rPr lang="fi-FI" altLang="en-US" sz="1400" dirty="0"/>
              <a:t>10 Rel-16 WIs</a:t>
            </a:r>
            <a:endParaRPr lang="en-GB" altLang="en-US" sz="1100" dirty="0"/>
          </a:p>
          <a:p>
            <a:pPr>
              <a:lnSpc>
                <a:spcPct val="90000"/>
              </a:lnSpc>
              <a:spcBef>
                <a:spcPts val="1200"/>
              </a:spcBef>
            </a:pPr>
            <a:r>
              <a:rPr lang="fi-FI" altLang="en-US" sz="2000" dirty="0"/>
              <a:t> Ongoing Study Items</a:t>
            </a:r>
          </a:p>
          <a:p>
            <a:pPr lvl="1">
              <a:lnSpc>
                <a:spcPct val="90000"/>
              </a:lnSpc>
              <a:spcBef>
                <a:spcPts val="300"/>
              </a:spcBef>
            </a:pPr>
            <a:r>
              <a:rPr lang="fi-FI" altLang="en-US" sz="1400" dirty="0"/>
              <a:t>5 Rel-16 SIs</a:t>
            </a:r>
          </a:p>
          <a:p>
            <a:pPr>
              <a:lnSpc>
                <a:spcPct val="90000"/>
              </a:lnSpc>
              <a:spcBef>
                <a:spcPts val="1200"/>
              </a:spcBef>
            </a:pPr>
            <a:r>
              <a:rPr lang="fi-FI" altLang="en-US" sz="2000" dirty="0"/>
              <a:t> SA4 documents at SA#82</a:t>
            </a:r>
          </a:p>
          <a:p>
            <a:pPr lvl="1">
              <a:lnSpc>
                <a:spcPct val="90000"/>
              </a:lnSpc>
              <a:spcBef>
                <a:spcPts val="300"/>
              </a:spcBef>
            </a:pPr>
            <a:r>
              <a:rPr lang="fi-FI" altLang="en-US" sz="1400" dirty="0"/>
              <a:t>Total number of CRs:</a:t>
            </a:r>
            <a:endParaRPr lang="fi-FI" altLang="en-US" sz="1100" dirty="0"/>
          </a:p>
          <a:p>
            <a:pPr lvl="2">
              <a:lnSpc>
                <a:spcPct val="85000"/>
              </a:lnSpc>
              <a:spcBef>
                <a:spcPct val="0"/>
              </a:spcBef>
              <a:defRPr/>
            </a:pPr>
            <a:r>
              <a:rPr lang="en-US" altLang="en-US" sz="1100" dirty="0"/>
              <a:t>Rel-12: 4 CRs (Cat F)</a:t>
            </a:r>
          </a:p>
          <a:p>
            <a:pPr lvl="2">
              <a:lnSpc>
                <a:spcPct val="85000"/>
              </a:lnSpc>
              <a:spcBef>
                <a:spcPct val="0"/>
              </a:spcBef>
              <a:defRPr/>
            </a:pPr>
            <a:r>
              <a:rPr lang="en-US" altLang="en-US" sz="1100" dirty="0"/>
              <a:t>Rel-13: 4 CRs (Cat F and Cat A)</a:t>
            </a:r>
          </a:p>
          <a:p>
            <a:pPr lvl="2">
              <a:lnSpc>
                <a:spcPct val="85000"/>
              </a:lnSpc>
              <a:spcBef>
                <a:spcPct val="0"/>
              </a:spcBef>
              <a:defRPr/>
            </a:pPr>
            <a:r>
              <a:rPr lang="en-US" altLang="en-US" sz="1100" dirty="0"/>
              <a:t>Rel-14: 6 CRs (Cat F and Cat A)</a:t>
            </a:r>
          </a:p>
          <a:p>
            <a:pPr lvl="2">
              <a:lnSpc>
                <a:spcPct val="85000"/>
              </a:lnSpc>
              <a:spcBef>
                <a:spcPct val="0"/>
              </a:spcBef>
              <a:defRPr/>
            </a:pPr>
            <a:r>
              <a:rPr lang="en-US" altLang="en-US" sz="1100" dirty="0"/>
              <a:t>Rel-15: 17 CRs (Cat F and Cat A)</a:t>
            </a:r>
          </a:p>
          <a:p>
            <a:pPr lvl="2">
              <a:lnSpc>
                <a:spcPct val="85000"/>
              </a:lnSpc>
              <a:spcBef>
                <a:spcPct val="0"/>
              </a:spcBef>
              <a:defRPr/>
            </a:pPr>
            <a:r>
              <a:rPr lang="en-US" altLang="en-US" sz="1100" dirty="0"/>
              <a:t>Rel-16: 16 CRs (Cat F and Cat A)</a:t>
            </a:r>
            <a:endParaRPr lang="fi-FI" altLang="en-US" sz="1100" dirty="0"/>
          </a:p>
          <a:p>
            <a:pPr lvl="1">
              <a:lnSpc>
                <a:spcPct val="90000"/>
              </a:lnSpc>
              <a:spcBef>
                <a:spcPts val="300"/>
              </a:spcBef>
            </a:pPr>
            <a:r>
              <a:rPr lang="en-US" altLang="en-US" sz="1400" dirty="0"/>
              <a:t>1 new TR (for approval)</a:t>
            </a:r>
            <a:endParaRPr lang="en-US" altLang="en-US" sz="1400" dirty="0">
              <a:highlight>
                <a:srgbClr val="FFFF00"/>
              </a:highlight>
            </a:endParaRPr>
          </a:p>
          <a:p>
            <a:pPr lvl="1">
              <a:lnSpc>
                <a:spcPct val="90000"/>
              </a:lnSpc>
              <a:spcBef>
                <a:spcPts val="300"/>
              </a:spcBef>
            </a:pPr>
            <a:r>
              <a:rPr lang="en-US" altLang="en-US" sz="1400" dirty="0"/>
              <a:t>2 new TS (for approval)</a:t>
            </a:r>
            <a:endParaRPr lang="en-US" altLang="en-US" sz="1400" dirty="0">
              <a:highlight>
                <a:srgbClr val="FFFF00"/>
              </a:highlight>
            </a:endParaRPr>
          </a:p>
          <a:p>
            <a:pPr lvl="1">
              <a:lnSpc>
                <a:spcPct val="90000"/>
              </a:lnSpc>
              <a:spcBef>
                <a:spcPts val="300"/>
              </a:spcBef>
            </a:pPr>
            <a:r>
              <a:rPr lang="fi-FI" altLang="en-US" sz="1400" dirty="0"/>
              <a:t>3 new WIDs and 1 new SID.</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74220</TotalTime>
  <Words>6393</Words>
  <Application>Microsoft Office PowerPoint</Application>
  <PresentationFormat>On-screen Show (4:3)</PresentationFormat>
  <Paragraphs>975</Paragraphs>
  <Slides>40</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굴림</vt:lpstr>
      <vt:lpstr>MS PGothic</vt:lpstr>
      <vt:lpstr>MS PGothic</vt:lpstr>
      <vt:lpstr>宋体</vt:lpstr>
      <vt:lpstr>Arial</vt:lpstr>
      <vt:lpstr>Arial </vt:lpstr>
      <vt:lpstr>Calibri</vt:lpstr>
      <vt:lpstr>Times New Roman</vt:lpstr>
      <vt:lpstr>Wingdings 2</vt:lpstr>
      <vt:lpstr>Office Theme</vt:lpstr>
      <vt:lpstr>     TSG SA WG4 (SA4) Status Report at TSG SA#82    </vt:lpstr>
      <vt:lpstr>Outline</vt:lpstr>
      <vt:lpstr>SA4 leadership and subgroups</vt:lpstr>
      <vt:lpstr>Meetings held since SA#81</vt:lpstr>
      <vt:lpstr>Calendar of future meetings - 1 </vt:lpstr>
      <vt:lpstr>Calendar of future meetings - 2</vt:lpstr>
      <vt:lpstr>Calendar of future meetings - 3</vt:lpstr>
      <vt:lpstr>SA4 meeting statistics</vt:lpstr>
      <vt:lpstr>SA4 progress highlights </vt:lpstr>
      <vt:lpstr>CRs to Rel-15 and earlier</vt:lpstr>
      <vt:lpstr>CRs to Rel-16 completed features</vt:lpstr>
      <vt:lpstr>List of SA4 Work Items for Rel-16</vt:lpstr>
      <vt:lpstr>IVAS_Codec (EVS Codec Extension for Immersive Voice and Audio Services)</vt:lpstr>
      <vt:lpstr>CAPIF4xMB (New WID on Usage of CAPIF for xMB API) – complete !</vt:lpstr>
      <vt:lpstr>SerInter (Service Interactivity)</vt:lpstr>
      <vt:lpstr>Alt_FX_EVS (Alternative EVS implementation using updated fixed-point basic operators)</vt:lpstr>
      <vt:lpstr>E-FLUS (Enhancements to Framework for Live Uplink Streaming)</vt:lpstr>
      <vt:lpstr>E2E_DELAY (Media Handling Aspects of RAN Delay Budget Reporting in MTSI)</vt:lpstr>
      <vt:lpstr>5G_MEDIA_MTSI_ext (Media Handling Extensions for 5G Conversational Services)</vt:lpstr>
      <vt:lpstr>CHEM (Coverage and Handoff Enhancements for Multimedia)</vt:lpstr>
      <vt:lpstr>MC_XMB (MCData File Distribution support over xMB)</vt:lpstr>
      <vt:lpstr>Overview of work progress  Rel-16 Work Items - 1</vt:lpstr>
      <vt:lpstr>Overview of work progress  Rel-16 Work Items - 2</vt:lpstr>
      <vt:lpstr>List of SA4 Study Items for Rel-16</vt:lpstr>
      <vt:lpstr>FS_5GMedia_Distribution (5G enhanced Mobile Broadband Media Distribution) – completed !</vt:lpstr>
      <vt:lpstr>FS_QoE_VR (QoE metrics for VR)</vt:lpstr>
      <vt:lpstr>FS_mV2X (V2X Media Handling and Interaction)</vt:lpstr>
      <vt:lpstr>FS_TyTraC (Typical Traffic Characteristics of Media Services)</vt:lpstr>
      <vt:lpstr>FS_XR5G (Study Item on eXtended Reality (XR) in 5G)</vt:lpstr>
      <vt:lpstr>Overview of work progress  Rel-16 Study Items - 1</vt:lpstr>
      <vt:lpstr>Proposed new WIDs - 1</vt:lpstr>
      <vt:lpstr>Proposed new WIDs - 2</vt:lpstr>
      <vt:lpstr>Proposed new WIDs - 3</vt:lpstr>
      <vt:lpstr>Proposed new SID</vt:lpstr>
      <vt:lpstr>Dependencies on IETF drafts in SA4</vt:lpstr>
      <vt:lpstr>Summary of action items</vt:lpstr>
      <vt:lpstr>List of documents to SA#82 </vt:lpstr>
      <vt:lpstr>List of documents to SA#82</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Frederic Gabin</cp:lastModifiedBy>
  <cp:revision>2304</cp:revision>
  <cp:lastPrinted>2016-09-13T11:31:59Z</cp:lastPrinted>
  <dcterms:created xsi:type="dcterms:W3CDTF">2008-08-30T09:32:10Z</dcterms:created>
  <dcterms:modified xsi:type="dcterms:W3CDTF">2018-12-06T15:00:49Z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