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29"/>
  </p:notesMasterIdLst>
  <p:handoutMasterIdLst>
    <p:handoutMasterId r:id="rId30"/>
  </p:handoutMasterIdLst>
  <p:sldIdLst>
    <p:sldId id="303" r:id="rId2"/>
    <p:sldId id="857" r:id="rId3"/>
    <p:sldId id="819" r:id="rId4"/>
    <p:sldId id="831" r:id="rId5"/>
    <p:sldId id="743" r:id="rId6"/>
    <p:sldId id="706" r:id="rId7"/>
    <p:sldId id="707" r:id="rId8"/>
    <p:sldId id="864" r:id="rId9"/>
    <p:sldId id="795" r:id="rId10"/>
    <p:sldId id="753" r:id="rId11"/>
    <p:sldId id="757" r:id="rId12"/>
    <p:sldId id="875" r:id="rId13"/>
    <p:sldId id="876" r:id="rId14"/>
    <p:sldId id="877" r:id="rId15"/>
    <p:sldId id="801" r:id="rId16"/>
    <p:sldId id="869" r:id="rId17"/>
    <p:sldId id="770" r:id="rId18"/>
    <p:sldId id="860" r:id="rId19"/>
    <p:sldId id="861" r:id="rId20"/>
    <p:sldId id="863" r:id="rId21"/>
    <p:sldId id="870" r:id="rId22"/>
    <p:sldId id="872" r:id="rId23"/>
    <p:sldId id="773" r:id="rId24"/>
    <p:sldId id="827" r:id="rId25"/>
    <p:sldId id="862" r:id="rId26"/>
    <p:sldId id="871" r:id="rId27"/>
    <p:sldId id="778" r:id="rId2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5C88D0"/>
    <a:srgbClr val="FF3300"/>
    <a:srgbClr val="72AF2F"/>
    <a:srgbClr val="000000"/>
    <a:srgbClr val="2A6EA8"/>
    <a:srgbClr val="B1D254"/>
    <a:srgbClr val="72732F"/>
    <a:srgbClr val="C6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211" autoAdjust="0"/>
    <p:restoredTop sz="95068" autoAdjust="0"/>
  </p:normalViewPr>
  <p:slideViewPr>
    <p:cSldViewPr snapToGrid="0">
      <p:cViewPr varScale="1">
        <p:scale>
          <a:sx n="66" d="100"/>
          <a:sy n="66" d="100"/>
        </p:scale>
        <p:origin x="180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659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0" d="100"/>
        <a:sy n="120" d="100"/>
      </p:scale>
      <p:origin x="0" y="-1374"/>
    </p:cViewPr>
  </p:sorterViewPr>
  <p:notesViewPr>
    <p:cSldViewPr snapToGrid="0">
      <p:cViewPr varScale="1">
        <p:scale>
          <a:sx n="73" d="100"/>
          <a:sy n="73" d="100"/>
        </p:scale>
        <p:origin x="-2280" y="-102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D743ED65-D7B8-4292-9A21-083622FF4FC3}" type="datetime1">
              <a:rPr lang="en-US" altLang="en-US"/>
              <a:pPr>
                <a:defRPr/>
              </a:pPr>
              <a:t>9/4/2017</a:t>
            </a:fld>
            <a:endParaRPr lang="en-US" alt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EB1AB3D-FE48-4FB4-BEE2-4D3A0A2C867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4102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183088223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3CE84EFB-24EF-4169-94BD-F2E89644196D}" type="datetime1">
              <a:rPr lang="en-US" altLang="en-US"/>
              <a:pPr>
                <a:defRPr/>
              </a:pPr>
              <a:t>9/4/2017</a:t>
            </a:fld>
            <a:endParaRPr lang="en-US" alt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9DDF9C06-72F2-4524-A3B6-900C676379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  <p:sp>
        <p:nvSpPr>
          <p:cNvPr id="3080" name="fc" descr="LBI - Microsoft"/>
          <p:cNvSpPr txBox="1">
            <a:spLocks noChangeArrowheads="1"/>
          </p:cNvSpPr>
          <p:nvPr/>
        </p:nvSpPr>
        <p:spPr bwMode="auto">
          <a:xfrm>
            <a:off x="0" y="9712325"/>
            <a:ext cx="679767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algn="ctr" eaLnBrk="1" hangingPunct="1">
              <a:defRPr/>
            </a:pPr>
            <a:r>
              <a:rPr lang="en-US" altLang="en-US" b="1" smtClean="0">
                <a:solidFill>
                  <a:srgbClr val="3E8430"/>
                </a:solidFill>
              </a:rPr>
              <a:t>LBI - Microsoft</a:t>
            </a:r>
          </a:p>
        </p:txBody>
      </p:sp>
    </p:spTree>
    <p:extLst>
      <p:ext uri="{BB962C8B-B14F-4D97-AF65-F5344CB8AC3E}">
        <p14:creationId xmlns:p14="http://schemas.microsoft.com/office/powerpoint/2010/main" val="31783441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50" charset="-128"/>
              </a:defRPr>
            </a:lvl9pPr>
          </a:lstStyle>
          <a:p>
            <a:pPr>
              <a:spcBef>
                <a:spcPct val="0"/>
              </a:spcBef>
            </a:pPr>
            <a:fld id="{C5742AC6-2F81-44AE-9AEF-500B09FD6040}" type="slidenum">
              <a:rPr lang="en-GB" altLang="en-US" smtClean="0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GB" altLang="en-US" smtClean="0">
              <a:cs typeface="Arial" panose="020B0604020202020204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22371179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7288" cy="3725862"/>
          </a:xfrm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14325" y="4716463"/>
            <a:ext cx="6151563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343" tIns="45672" rIns="91343" bIns="45672"/>
          <a:lstStyle/>
          <a:p>
            <a:pPr eaLnBrk="1" hangingPunct="1"/>
            <a:endParaRPr lang="de-DE" altLang="en-US" smtClean="0"/>
          </a:p>
        </p:txBody>
      </p:sp>
    </p:spTree>
    <p:extLst>
      <p:ext uri="{BB962C8B-B14F-4D97-AF65-F5344CB8AC3E}">
        <p14:creationId xmlns:p14="http://schemas.microsoft.com/office/powerpoint/2010/main" val="24481450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fld id="{30B29C8E-8B36-42CE-955E-EBB329B6EEDA}" type="slidenum">
              <a:rPr lang="en-GB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5910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スライド イメージ プレースホルダー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ノート プレースホルダー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1" lang="ja-JP" altLang="en-US" smtClean="0"/>
          </a:p>
        </p:txBody>
      </p:sp>
      <p:sp>
        <p:nvSpPr>
          <p:cNvPr id="23556" name="スライド番号プレースホルダー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fld id="{30B29C8E-8B36-42CE-955E-EBB329B6EEDA}" type="slidenum">
              <a:rPr lang="en-GB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GB" altLang="en-US" sz="1200" smtClean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56115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DDF9C06-72F2-4524-A3B6-900C6763794A}" type="slidenum">
              <a:rPr lang="en-GB" altLang="en-US" smtClean="0"/>
              <a:pPr>
                <a:defRPr/>
              </a:pPr>
              <a:t>21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802762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457f717-5cc7-4642-bf79-5757fa040748" descr="88743BF8-158D-4A4E-81D4-0D9E5719ACAA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238" y="169863"/>
            <a:ext cx="1531937" cy="112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 smtClean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0376903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2600" b="1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4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03635298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2811591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5"/>
          <p:cNvSpPr txBox="1">
            <a:spLocks/>
          </p:cNvSpPr>
          <p:nvPr/>
        </p:nvSpPr>
        <p:spPr>
          <a:xfrm>
            <a:off x="8296275" y="6448425"/>
            <a:ext cx="531813" cy="230188"/>
          </a:xfrm>
          <a:prstGeom prst="rect">
            <a:avLst/>
          </a:prstGeom>
          <a:solidFill>
            <a:srgbClr val="72AF2F"/>
          </a:solidFill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endParaRPr lang="en-US" altLang="en-US" sz="1100" b="1" smtClean="0"/>
          </a:p>
        </p:txBody>
      </p:sp>
      <p:sp>
        <p:nvSpPr>
          <p:cNvPr id="1027" name="AutoShape 14"/>
          <p:cNvSpPr>
            <a:spLocks noChangeArrowheads="1"/>
          </p:cNvSpPr>
          <p:nvPr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>
              <a:defRPr/>
            </a:pPr>
            <a:endParaRPr lang="en-US" altLang="en-US" smtClean="0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en-GB" altLang="en-US" smtClean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 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GB" altLang="en-US" smtClean="0"/>
          </a:p>
        </p:txBody>
      </p:sp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26035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538163" y="6394450"/>
            <a:ext cx="3630612" cy="311150"/>
          </a:xfrm>
          <a:prstGeom prst="rect">
            <a:avLst/>
          </a:prstGeom>
          <a:noFill/>
        </p:spPr>
        <p:txBody>
          <a:bodyPr anchor="ctr">
            <a:norm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>
              <a:defRPr/>
            </a:pP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SP-17</a:t>
            </a:r>
            <a:r>
              <a:rPr lang="en-US" altLang="ja-JP" dirty="0" smtClean="0">
                <a:solidFill>
                  <a:schemeClr val="bg1"/>
                </a:solidFill>
                <a:cs typeface="Arial" pitchFamily="34" charset="0"/>
              </a:rPr>
              <a:t>0633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TSG-SA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#77, 13 </a:t>
            </a:r>
            <a:r>
              <a:rPr lang="en-GB" altLang="en-US" dirty="0">
                <a:solidFill>
                  <a:schemeClr val="bg1"/>
                </a:solidFill>
                <a:cs typeface="Arial" pitchFamily="34" charset="0"/>
              </a:rPr>
              <a:t>– </a:t>
            </a:r>
            <a:r>
              <a:rPr lang="en-GB" altLang="en-US" dirty="0" smtClean="0">
                <a:solidFill>
                  <a:schemeClr val="bg1"/>
                </a:solidFill>
                <a:cs typeface="Arial" pitchFamily="34" charset="0"/>
              </a:rPr>
              <a:t>15 September, 2017</a:t>
            </a:r>
            <a:endParaRPr lang="en-GB" altLang="en-US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032" name="Oval 11"/>
          <p:cNvSpPr>
            <a:spLocks noChangeArrowheads="1"/>
          </p:cNvSpPr>
          <p:nvPr/>
        </p:nvSpPr>
        <p:spPr bwMode="auto">
          <a:xfrm>
            <a:off x="8318500" y="6391275"/>
            <a:ext cx="511175" cy="296863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defRPr/>
            </a:pPr>
            <a:fld id="{42A3482C-76BE-4B7A-921B-C229B389CD1B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smtClean="0"/>
          </a:p>
          <a:p>
            <a:pPr>
              <a:defRPr/>
            </a:pPr>
            <a:endParaRPr lang="en-GB" altLang="en-US" smtClean="0"/>
          </a:p>
        </p:txBody>
      </p:sp>
      <p:sp>
        <p:nvSpPr>
          <p:cNvPr id="1033" name="Rectangle 15"/>
          <p:cNvSpPr>
            <a:spLocks noChangeArrowheads="1"/>
          </p:cNvSpPr>
          <p:nvPr/>
        </p:nvSpPr>
        <p:spPr bwMode="auto">
          <a:xfrm>
            <a:off x="4086225" y="3305175"/>
            <a:ext cx="971550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chemeClr val="bg1"/>
                </a:solidFill>
              </a:rPr>
              <a:t>© 3GPP 2012</a:t>
            </a:r>
            <a:endParaRPr lang="en-GB" altLang="en-US" smtClean="0"/>
          </a:p>
        </p:txBody>
      </p:sp>
      <p:sp>
        <p:nvSpPr>
          <p:cNvPr id="1034" name="Rectangle 16"/>
          <p:cNvSpPr>
            <a:spLocks noChangeArrowheads="1"/>
          </p:cNvSpPr>
          <p:nvPr/>
        </p:nvSpPr>
        <p:spPr bwMode="auto">
          <a:xfrm>
            <a:off x="7439025" y="6461125"/>
            <a:ext cx="823913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2017</a:t>
            </a:r>
            <a:endParaRPr lang="en-GB" altLang="en-US" sz="8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4" r:id="rId1"/>
    <p:sldLayoutId id="2147484062" r:id="rId2"/>
    <p:sldLayoutId id="2147484063" r:id="rId3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50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50" charset="-128"/>
          <a:cs typeface="ＭＳ Ｐゴシック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50" charset="-128"/>
          <a:cs typeface="ＭＳ Ｐゴシック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50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50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50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7.emf"/><Relationship Id="rId4" Type="http://schemas.openxmlformats.org/officeDocument/2006/relationships/oleObject" Target="../embeddings/Microsoft_Excel_97-2003_______2.xls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4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6.emf"/><Relationship Id="rId4" Type="http://schemas.openxmlformats.org/officeDocument/2006/relationships/oleObject" Target="../embeddings/Microsoft_Excel_97-2003_______1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58813" y="1614488"/>
            <a:ext cx="7772400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altLang="en-US" sz="2600" b="1" i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r>
              <a:rPr lang="en-GB" altLang="en-US" sz="2600" dirty="0" smtClean="0"/>
              <a:t/>
            </a:r>
            <a:br>
              <a:rPr lang="en-GB" altLang="en-US" sz="2600" dirty="0" smtClean="0"/>
            </a:br>
            <a:r>
              <a:rPr lang="en-GB" altLang="en-US" sz="2600" dirty="0" smtClean="0"/>
              <a:t> </a:t>
            </a:r>
            <a:r>
              <a:rPr lang="en-GB" altLang="en-US" sz="4900" b="1" dirty="0" smtClean="0"/>
              <a:t>SA3 Status Report to SA#</a:t>
            </a:r>
            <a:r>
              <a:rPr lang="en-US" altLang="ja-JP" sz="4900" b="1" dirty="0" smtClean="0"/>
              <a:t>77</a:t>
            </a:r>
            <a:endParaRPr lang="en-GB" altLang="en-US" sz="2300" dirty="0" smtClean="0">
              <a:solidFill>
                <a:schemeClr val="tx2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901337" y="3343275"/>
            <a:ext cx="7654834" cy="17526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400" dirty="0" smtClean="0"/>
              <a:t/>
            </a:r>
            <a:br>
              <a:rPr lang="en-US" altLang="en-US" sz="2400" dirty="0" smtClean="0"/>
            </a:br>
            <a:r>
              <a:rPr lang="en-US" altLang="en-US" sz="2400" b="1" dirty="0" err="1" smtClean="0">
                <a:latin typeface="Arial" panose="020B0604020202020204" pitchFamily="34" charset="0"/>
              </a:rPr>
              <a:t>Anand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R. Prasad, </a:t>
            </a:r>
            <a:r>
              <a:rPr lang="en-US" altLang="en-US" sz="2400" dirty="0" smtClean="0">
                <a:latin typeface="Arial" panose="020B0604020202020204" pitchFamily="34" charset="0"/>
              </a:rPr>
              <a:t>SA3 Chairman, NEC Corporation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err="1" smtClean="0">
                <a:latin typeface="Arial" panose="020B0604020202020204" pitchFamily="34" charset="0"/>
              </a:rPr>
              <a:t>Mirko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</a:t>
            </a:r>
            <a:r>
              <a:rPr lang="en-US" altLang="en-US" sz="2400" b="1" dirty="0">
                <a:latin typeface="Arial" panose="020B0604020202020204" pitchFamily="34" charset="0"/>
              </a:rPr>
              <a:t>Cano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Soveri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 </a:t>
            </a:r>
            <a:r>
              <a:rPr lang="en-US" altLang="en-US" sz="2400" dirty="0">
                <a:latin typeface="Arial" panose="020B0604020202020204" pitchFamily="34" charset="0"/>
              </a:rPr>
              <a:t>Secretary, </a:t>
            </a:r>
            <a:r>
              <a:rPr lang="en-US" altLang="en-US" sz="2400" dirty="0" smtClean="0">
                <a:latin typeface="Arial" panose="020B0604020202020204" pitchFamily="34" charset="0"/>
              </a:rPr>
              <a:t>MCC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 smtClean="0">
                <a:latin typeface="Arial" panose="020B0604020202020204" pitchFamily="34" charset="0"/>
              </a:rPr>
              <a:t>Alex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Leadbeater</a:t>
            </a:r>
            <a:r>
              <a:rPr lang="en-US" altLang="en-US" sz="2400" b="1" dirty="0" smtClean="0">
                <a:latin typeface="Arial" panose="020B0604020202020204" pitchFamily="34" charset="0"/>
              </a:rPr>
              <a:t>, </a:t>
            </a:r>
            <a:r>
              <a:rPr lang="en-US" altLang="en-US" sz="2400" dirty="0" smtClean="0">
                <a:latin typeface="Arial" panose="020B0604020202020204" pitchFamily="34" charset="0"/>
              </a:rPr>
              <a:t>SA3-LI Chairman, BT</a:t>
            </a:r>
          </a:p>
          <a:p>
            <a:pPr>
              <a:lnSpc>
                <a:spcPct val="80000"/>
              </a:lnSpc>
            </a:pPr>
            <a:r>
              <a:rPr lang="en-US" altLang="en-US" sz="2400" b="1" dirty="0">
                <a:latin typeface="Arial" panose="020B0604020202020204" pitchFamily="34" charset="0"/>
              </a:rPr>
              <a:t>Carmine </a:t>
            </a:r>
            <a:r>
              <a:rPr lang="en-US" altLang="en-US" sz="2400" b="1" dirty="0" err="1">
                <a:latin typeface="Arial" panose="020B0604020202020204" pitchFamily="34" charset="0"/>
              </a:rPr>
              <a:t>Lizzo</a:t>
            </a:r>
            <a:r>
              <a:rPr lang="en-US" altLang="en-US" sz="2400" b="1" dirty="0">
                <a:latin typeface="Arial" panose="020B0604020202020204" pitchFamily="34" charset="0"/>
              </a:rPr>
              <a:t>,</a:t>
            </a:r>
            <a:r>
              <a:rPr lang="en-US" altLang="en-US" sz="2400" dirty="0" smtClean="0">
                <a:latin typeface="Arial" panose="020B0604020202020204" pitchFamily="34" charset="0"/>
              </a:rPr>
              <a:t> SA3-LI Secretary, MCC</a:t>
            </a:r>
          </a:p>
          <a:p>
            <a:pPr>
              <a:lnSpc>
                <a:spcPct val="80000"/>
              </a:lnSpc>
            </a:pPr>
            <a:endParaRPr lang="en-GB" altLang="en-US" sz="2400" dirty="0" smtClean="0">
              <a:latin typeface="Arial" panose="020B0604020202020204" pitchFamily="34" charset="0"/>
            </a:endParaRPr>
          </a:p>
        </p:txBody>
      </p:sp>
      <p:sp>
        <p:nvSpPr>
          <p:cNvPr id="4" name="Text Box 64"/>
          <p:cNvSpPr txBox="1">
            <a:spLocks noChangeArrowheads="1"/>
          </p:cNvSpPr>
          <p:nvPr/>
        </p:nvSpPr>
        <p:spPr bwMode="auto">
          <a:xfrm>
            <a:off x="2094436" y="352948"/>
            <a:ext cx="53752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  <a:defRPr/>
            </a:pPr>
            <a:r>
              <a:rPr lang="en-US" altLang="en-US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3GPP TSG-SA Meeting #77		        SP-17</a:t>
            </a:r>
            <a:r>
              <a:rPr lang="en-US" altLang="ja-JP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0633</a:t>
            </a:r>
            <a:r>
              <a:rPr lang="en-US" altLang="en-US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en-US" altLang="ja-JP" sz="1600" b="1" i="1" dirty="0" smtClean="0">
                <a:latin typeface="Arial" panose="020B0604020202020204" pitchFamily="34" charset="0"/>
                <a:cs typeface="Times New Roman" panose="02020603050405020304" pitchFamily="18" charset="0"/>
              </a:rPr>
              <a:t>13-15, September</a:t>
            </a:r>
            <a:r>
              <a:rPr lang="fr-FR" altLang="en-US" sz="1400" b="1" i="1" dirty="0" smtClean="0">
                <a:latin typeface="Arial" panose="020B0604020202020204" pitchFamily="34" charset="0"/>
                <a:ea typeface="宋体" panose="02010600030101010101" pitchFamily="2" charset="-122"/>
              </a:rPr>
              <a:t>, 2017, Sapporo, Japan</a:t>
            </a:r>
            <a:endParaRPr lang="en-GB" altLang="en-US" sz="1400" b="1" i="1" dirty="0" smtClean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Delegate Statistics</a:t>
            </a:r>
          </a:p>
        </p:txBody>
      </p:sp>
      <p:cxnSp>
        <p:nvCxnSpPr>
          <p:cNvPr id="17411" name="直線矢印コネクタ 4"/>
          <p:cNvCxnSpPr>
            <a:cxnSpLocks noChangeShapeType="1"/>
          </p:cNvCxnSpPr>
          <p:nvPr/>
        </p:nvCxnSpPr>
        <p:spPr bwMode="auto">
          <a:xfrm flipV="1">
            <a:off x="369888" y="2551113"/>
            <a:ext cx="9525" cy="15700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12" name="直線矢印コネクタ 6"/>
          <p:cNvCxnSpPr>
            <a:cxnSpLocks noChangeShapeType="1"/>
          </p:cNvCxnSpPr>
          <p:nvPr/>
        </p:nvCxnSpPr>
        <p:spPr bwMode="auto">
          <a:xfrm>
            <a:off x="3521075" y="5802313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413" name="テキスト ボックス 7"/>
          <p:cNvSpPr txBox="1">
            <a:spLocks noChangeArrowheads="1"/>
          </p:cNvSpPr>
          <p:nvPr/>
        </p:nvSpPr>
        <p:spPr bwMode="auto">
          <a:xfrm rot="-5400000">
            <a:off x="-677863" y="3167063"/>
            <a:ext cx="18462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Number of delegates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414" name="テキスト ボックス 9"/>
          <p:cNvSpPr txBox="1">
            <a:spLocks noChangeArrowheads="1"/>
          </p:cNvSpPr>
          <p:nvPr/>
        </p:nvSpPr>
        <p:spPr bwMode="auto">
          <a:xfrm>
            <a:off x="4070350" y="5821363"/>
            <a:ext cx="911225" cy="307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7415" name="コンテンツ プレースホルダー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6992266"/>
              </p:ext>
            </p:extLst>
          </p:nvPr>
        </p:nvGraphicFramePr>
        <p:xfrm>
          <a:off x="452438" y="1450975"/>
          <a:ext cx="8202612" cy="434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541" name="ワークシート" r:id="rId4" imgW="8239057" imgH="4362540" progId="Excel.Sheet.8">
                  <p:embed/>
                </p:oleObj>
              </mc:Choice>
              <mc:Fallback>
                <p:oleObj name="ワークシート" r:id="rId4" imgW="8239057" imgH="4362540" progId="Excel.Sheet.8">
                  <p:embed/>
                  <p:pic>
                    <p:nvPicPr>
                      <p:cNvPr id="0" name="コンテンツ プレースホルダー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2438" y="1450975"/>
                        <a:ext cx="8202612" cy="434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Status Report on Work Items</a:t>
            </a:r>
          </a:p>
        </p:txBody>
      </p:sp>
      <p:sp>
        <p:nvSpPr>
          <p:cNvPr id="1843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smtClean="0">
                <a:ea typeface="ＭＳ Ｐゴシック" panose="020B0600070205080204" pitchFamily="50" charset="-128"/>
              </a:rPr>
              <a:t>Lawful Interception (LI) – SA3 Approved CRs SA3LI#66</a:t>
            </a:r>
            <a:endParaRPr lang="en-GB" altLang="en-US" sz="3000" smtClean="0">
              <a:ea typeface="ＭＳ Ｐゴシック" panose="020B0600070205080204" pitchFamily="50" charset="-128"/>
            </a:endParaRPr>
          </a:p>
        </p:txBody>
      </p:sp>
      <p:sp>
        <p:nvSpPr>
          <p:cNvPr id="8195" name="コンテンツ プレースホルダー 2">
            <a:extLst>
              <a:ext uri="{FF2B5EF4-FFF2-40B4-BE49-F238E27FC236}">
                <a16:creationId xmlns:a16="http://schemas.microsoft.com/office/drawing/2014/main" xmlns="" id="{49A2D24B-F937-4773-8DB6-177C8398DB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938" y="1454150"/>
            <a:ext cx="8864600" cy="4918075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33.106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(</a:t>
            </a:r>
            <a:r>
              <a:rPr lang="en-US" altLang="ja-JP" dirty="0"/>
              <a:t>SP-170707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600" dirty="0"/>
              <a:t>No CRs at SA3LI#66. </a:t>
            </a:r>
            <a:endParaRPr lang="en-GB" altLang="en-US" sz="1600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US" altLang="en-US" sz="20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14 CRs to TS 33.107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 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(</a:t>
            </a:r>
            <a:r>
              <a:rPr lang="en-US" altLang="ja-JP" dirty="0"/>
              <a:t>SP-170707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400" dirty="0"/>
              <a:t>Incorrect usage of interception type in a </a:t>
            </a:r>
            <a:r>
              <a:rPr lang="en-GB" sz="1400" dirty="0" err="1"/>
              <a:t>ProSe</a:t>
            </a:r>
            <a:r>
              <a:rPr lang="en-GB" sz="1400" dirty="0"/>
              <a:t> Direct Discovery clause R13 &amp; R14</a:t>
            </a:r>
          </a:p>
          <a:p>
            <a:pPr lvl="1">
              <a:defRPr/>
            </a:pPr>
            <a:r>
              <a:rPr lang="en-GB" sz="1400" dirty="0"/>
              <a:t>Corrections on LI for HSS in IMS</a:t>
            </a:r>
          </a:p>
          <a:p>
            <a:pPr lvl="1">
              <a:defRPr/>
            </a:pPr>
            <a:r>
              <a:rPr lang="en-GB" sz="1400" dirty="0"/>
              <a:t>SMS over NAS</a:t>
            </a:r>
          </a:p>
          <a:p>
            <a:pPr lvl="1">
              <a:defRPr/>
            </a:pPr>
            <a:r>
              <a:rPr lang="en-GB" sz="1400" dirty="0"/>
              <a:t>Push to Talk over Cellular Service adding of functional architecture, references, definitions, and abbreviations.</a:t>
            </a:r>
          </a:p>
          <a:p>
            <a:pPr lvl="1">
              <a:defRPr/>
            </a:pPr>
            <a:r>
              <a:rPr lang="en-GB" sz="1400" dirty="0"/>
              <a:t>Push to Talk over Cellular Service addition of PTC feature</a:t>
            </a:r>
          </a:p>
          <a:p>
            <a:pPr lvl="1">
              <a:defRPr/>
            </a:pPr>
            <a:r>
              <a:rPr lang="en-GB" sz="1400" dirty="0"/>
              <a:t>Requirement to Toggle interception for an outbound international roaming target</a:t>
            </a:r>
          </a:p>
          <a:p>
            <a:pPr lvl="1">
              <a:defRPr/>
            </a:pPr>
            <a:r>
              <a:rPr lang="en-GB" sz="1400" dirty="0"/>
              <a:t>CUPS Packet Data Header Report</a:t>
            </a:r>
          </a:p>
          <a:p>
            <a:pPr lvl="1">
              <a:defRPr/>
            </a:pPr>
            <a:endParaRPr lang="en-GB" altLang="en-US" sz="1400" b="1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33.107 R14 frozen for SA#77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0" indent="0">
              <a:buFontTx/>
              <a:buNone/>
              <a:defRPr/>
            </a:pPr>
            <a:endParaRPr lang="en-GB" altLang="en-US" sz="20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277075684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1"/>
          <p:cNvSpPr>
            <a:spLocks noGrp="1"/>
          </p:cNvSpPr>
          <p:nvPr>
            <p:ph type="title"/>
          </p:nvPr>
        </p:nvSpPr>
        <p:spPr>
          <a:xfrm>
            <a:off x="66675" y="228600"/>
            <a:ext cx="7364413" cy="1143000"/>
          </a:xfrm>
        </p:spPr>
        <p:txBody>
          <a:bodyPr/>
          <a:lstStyle/>
          <a:p>
            <a:r>
              <a:rPr lang="en-US" altLang="en-US" sz="3000" smtClean="0">
                <a:ea typeface="ＭＳ Ｐゴシック" panose="020B0600070205080204" pitchFamily="50" charset="-128"/>
              </a:rPr>
              <a:t>Lawful Interception (LI) – SA3 Approved CRs</a:t>
            </a:r>
            <a:endParaRPr lang="en-GB" altLang="en-US" sz="3000" smtClean="0">
              <a:ea typeface="ＭＳ Ｐゴシック" panose="020B0600070205080204" pitchFamily="50" charset="-128"/>
            </a:endParaRPr>
          </a:p>
        </p:txBody>
      </p:sp>
      <p:sp>
        <p:nvSpPr>
          <p:cNvPr id="9219" name="コンテンツ プレースホルダー 2">
            <a:extLst>
              <a:ext uri="{FF2B5EF4-FFF2-40B4-BE49-F238E27FC236}">
                <a16:creationId xmlns:a16="http://schemas.microsoft.com/office/drawing/2014/main" xmlns="" id="{7B7B2AF1-F336-4857-826F-CEB8171E6E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938" y="1281113"/>
            <a:ext cx="8864600" cy="5091112"/>
          </a:xfrm>
        </p:spPr>
        <p:txBody>
          <a:bodyPr/>
          <a:lstStyle/>
          <a:p>
            <a:pPr>
              <a:defRPr/>
            </a:pPr>
            <a:r>
              <a:rPr lang="en-US" altLang="en-US" sz="2400" dirty="0">
                <a:ea typeface="ＭＳ Ｐゴシック" panose="020B0600070205080204" pitchFamily="34" charset="-128"/>
              </a:rPr>
              <a:t>Rel. 13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, 14 </a:t>
            </a:r>
            <a:r>
              <a:rPr lang="en-US" altLang="en-US" sz="2400" dirty="0">
                <a:ea typeface="ＭＳ Ｐゴシック" panose="020B0600070205080204" pitchFamily="34" charset="-128"/>
              </a:rPr>
              <a:t>CRs to TS 33.108 for </a:t>
            </a:r>
            <a:r>
              <a:rPr lang="en-US" altLang="en-US" sz="2400" dirty="0">
                <a:solidFill>
                  <a:srgbClr val="FF0000"/>
                </a:solidFill>
                <a:ea typeface="ＭＳ Ｐゴシック" panose="020B0600070205080204" pitchFamily="34" charset="-128"/>
              </a:rPr>
              <a:t>approval</a:t>
            </a:r>
            <a:r>
              <a:rPr lang="en-US" altLang="en-US" sz="2400" dirty="0">
                <a:ea typeface="ＭＳ Ｐゴシック" panose="020B0600070205080204" pitchFamily="34" charset="-128"/>
              </a:rPr>
              <a:t> 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(</a:t>
            </a:r>
            <a:r>
              <a:rPr lang="en-US" altLang="ja-JP" dirty="0" smtClean="0"/>
              <a:t>SP-170706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,</a:t>
            </a:r>
            <a:r>
              <a:rPr lang="ja-JP" altLang="en-US" dirty="0">
                <a:ea typeface="ＭＳ Ｐゴシック" panose="020B0600070205080204" pitchFamily="34" charset="-128"/>
              </a:rPr>
              <a:t> </a:t>
            </a:r>
            <a:r>
              <a:rPr lang="en-US" altLang="ja-JP" dirty="0" smtClean="0"/>
              <a:t>SP-170707</a:t>
            </a:r>
            <a:r>
              <a:rPr lang="en-US" altLang="en-US" sz="2400" dirty="0" smtClean="0">
                <a:ea typeface="ＭＳ Ｐゴシック" panose="020B0600070205080204" pitchFamily="34" charset="-128"/>
              </a:rPr>
              <a:t>):</a:t>
            </a:r>
            <a:endParaRPr lang="en-US" altLang="en-US" sz="2400" dirty="0">
              <a:ea typeface="ＭＳ Ｐゴシック" panose="020B0600070205080204" pitchFamily="34" charset="-128"/>
            </a:endParaRPr>
          </a:p>
          <a:p>
            <a:pPr lvl="1">
              <a:defRPr/>
            </a:pPr>
            <a:r>
              <a:rPr lang="en-GB" sz="1800" dirty="0"/>
              <a:t>Missing specification text for the HI for LI in HSS in IMS R13 &amp; R14</a:t>
            </a:r>
          </a:p>
          <a:p>
            <a:pPr lvl="1">
              <a:defRPr/>
            </a:pPr>
            <a:r>
              <a:rPr lang="en-GB" sz="1800" dirty="0"/>
              <a:t>Clarifying Stage 3 text on Start of Intercept (6 CRs)</a:t>
            </a:r>
          </a:p>
          <a:p>
            <a:pPr lvl="1">
              <a:defRPr/>
            </a:pPr>
            <a:endParaRPr lang="en-GB" sz="1800" dirty="0"/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33.108 R14 frozen for SA#78</a:t>
            </a:r>
            <a:endParaRPr lang="en-US" altLang="en-US" dirty="0">
              <a:ea typeface="ＭＳ Ｐゴシック" panose="020B0600070205080204" pitchFamily="34" charset="-128"/>
            </a:endParaRP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sz="1800" dirty="0"/>
          </a:p>
        </p:txBody>
      </p:sp>
    </p:spTree>
    <p:extLst>
      <p:ext uri="{BB962C8B-B14F-4D97-AF65-F5344CB8AC3E}">
        <p14:creationId xmlns:p14="http://schemas.microsoft.com/office/powerpoint/2010/main" val="3471423188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>
                <a:ea typeface="ＭＳ Ｐゴシック" panose="020B0600070205080204" pitchFamily="50" charset="-128"/>
              </a:rPr>
              <a:t>Lawful Interception (LI) – Other Issues</a:t>
            </a:r>
            <a:endParaRPr lang="en-GB" altLang="en-US" smtClean="0">
              <a:ea typeface="ＭＳ Ｐゴシック" panose="020B0600070205080204" pitchFamily="50" charset="-128"/>
            </a:endParaRPr>
          </a:p>
        </p:txBody>
      </p:sp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xmlns="" id="{1D81A12B-DFED-458B-841C-4FDD8551D82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defRPr/>
            </a:pPr>
            <a:r>
              <a:rPr lang="en-GB" altLang="en-US" dirty="0" smtClean="0">
                <a:ea typeface="ＭＳ Ｐゴシック" panose="020B0600070205080204" pitchFamily="34" charset="-128"/>
              </a:rPr>
              <a:t>Targeting </a:t>
            </a:r>
            <a:r>
              <a:rPr lang="en-GB" altLang="en-US" dirty="0">
                <a:ea typeface="ＭＳ Ｐゴシック" panose="020B0600070205080204" pitchFamily="34" charset="-128"/>
              </a:rPr>
              <a:t>R15 LI stage 2 (33.107 /127) for SA#78.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Identification of issues impacting other groups.</a:t>
            </a:r>
          </a:p>
          <a:p>
            <a:pPr>
              <a:defRPr/>
            </a:pPr>
            <a:endParaRPr lang="en-GB" altLang="en-US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Formal work on 33.126 expect to start at SA3LI#67.</a:t>
            </a:r>
            <a:endParaRPr lang="en-GB" altLang="en-US" sz="1800" dirty="0">
              <a:ea typeface="ＭＳ Ｐゴシック" panose="020B0600070205080204" pitchFamily="34" charset="-128"/>
            </a:endParaRPr>
          </a:p>
          <a:p>
            <a:pPr marL="457200" lvl="1" indent="0">
              <a:buFont typeface="Arial" panose="020B0604020202020204" pitchFamily="34" charset="0"/>
              <a:buNone/>
              <a:defRPr/>
            </a:pPr>
            <a:endParaRPr lang="en-GB" altLang="en-US" sz="1800" dirty="0">
              <a:ea typeface="ＭＳ Ｐゴシック" panose="020B0600070205080204" pitchFamily="34" charset="-128"/>
            </a:endParaRPr>
          </a:p>
          <a:p>
            <a:pPr>
              <a:defRPr/>
            </a:pPr>
            <a:r>
              <a:rPr lang="en-GB" altLang="en-US" dirty="0">
                <a:ea typeface="ＭＳ Ｐゴシック" panose="020B0600070205080204" pitchFamily="34" charset="-128"/>
              </a:rPr>
              <a:t>SA3-LI delegate numbers increasing.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Additional input required to meet 5G timescales.</a:t>
            </a:r>
          </a:p>
          <a:p>
            <a:pPr lvl="1">
              <a:defRPr/>
            </a:pPr>
            <a:r>
              <a:rPr lang="en-GB" altLang="en-US" sz="1800" dirty="0">
                <a:ea typeface="ＭＳ Ｐゴシック" panose="020B0600070205080204" pitchFamily="34" charset="-128"/>
              </a:rPr>
              <a:t>Prioritisation based on operator and LEA attendance.</a:t>
            </a:r>
          </a:p>
          <a:p>
            <a:pPr lvl="1">
              <a:defRPr/>
            </a:pPr>
            <a:endParaRPr lang="en-GB" altLang="en-US" sz="1100" dirty="0"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61511725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SA3 aspects related to Mission Critical (MCPTT, MCSec, FS_MC_Sec)</a:t>
            </a:r>
          </a:p>
        </p:txBody>
      </p:sp>
      <p:sp>
        <p:nvSpPr>
          <p:cNvPr id="2253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875" y="1209675"/>
            <a:ext cx="8604250" cy="4951413"/>
          </a:xfrm>
        </p:spPr>
        <p:txBody>
          <a:bodyPr/>
          <a:lstStyle/>
          <a:p>
            <a:r>
              <a:rPr lang="en-US" altLang="en-US" dirty="0" smtClean="0"/>
              <a:t>Several audio conferences held that resulted in good progress</a:t>
            </a:r>
          </a:p>
          <a:p>
            <a:r>
              <a:rPr lang="en-US" altLang="en-US" dirty="0" smtClean="0"/>
              <a:t>Completion rate:</a:t>
            </a:r>
          </a:p>
          <a:p>
            <a:pPr lvl="1"/>
            <a:r>
              <a:rPr lang="en-US" altLang="ja-JP" dirty="0" err="1" smtClean="0"/>
              <a:t>MCSec</a:t>
            </a:r>
            <a:r>
              <a:rPr lang="en-US" altLang="ja-JP" dirty="0" smtClean="0"/>
              <a:t>						         </a:t>
            </a:r>
            <a:r>
              <a:rPr lang="en-US" altLang="ja-JP" dirty="0"/>
              <a:t> 85% </a:t>
            </a:r>
            <a:r>
              <a:rPr lang="en-US" altLang="ja-JP" dirty="0">
                <a:sym typeface="Wingdings" panose="05000000000000000000" pitchFamily="2" charset="2"/>
              </a:rPr>
              <a:t> 100%</a:t>
            </a:r>
            <a:endParaRPr lang="en-US" altLang="ja-JP" dirty="0"/>
          </a:p>
          <a:p>
            <a:pPr lvl="2"/>
            <a:r>
              <a:rPr lang="en-US" altLang="ja-JP" dirty="0" smtClean="0"/>
              <a:t>TS 33.180 “Security of the Mission Critical Service”</a:t>
            </a:r>
          </a:p>
          <a:p>
            <a:pPr lvl="1"/>
            <a:r>
              <a:rPr lang="en-US" altLang="ja-JP" dirty="0" err="1" smtClean="0"/>
              <a:t>FS_MC_Sec</a:t>
            </a:r>
            <a:r>
              <a:rPr lang="en-US" altLang="ja-JP" dirty="0"/>
              <a:t>					         60% </a:t>
            </a:r>
            <a:r>
              <a:rPr lang="en-US" altLang="ja-JP" dirty="0">
                <a:sym typeface="Wingdings" panose="05000000000000000000" pitchFamily="2" charset="2"/>
              </a:rPr>
              <a:t> 70%</a:t>
            </a:r>
            <a:r>
              <a:rPr lang="en-US" altLang="ja-JP" dirty="0" smtClean="0"/>
              <a:t> </a:t>
            </a:r>
          </a:p>
          <a:p>
            <a:pPr lvl="2"/>
            <a:r>
              <a:rPr lang="en-US" altLang="ja-JP" dirty="0" smtClean="0"/>
              <a:t>TR 33.880 “Study on Mission Critical Security Enhancements”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pPr lvl="1"/>
            <a:r>
              <a:rPr lang="en-US" altLang="ja-JP" dirty="0" err="1" smtClean="0"/>
              <a:t>eMCSec</a:t>
            </a:r>
            <a:r>
              <a:rPr lang="en-US" altLang="ja-JP" dirty="0"/>
              <a:t>					           </a:t>
            </a:r>
            <a:r>
              <a:rPr lang="en-US" altLang="ja-JP" dirty="0" smtClean="0"/>
              <a:t>		0</a:t>
            </a:r>
            <a:r>
              <a:rPr lang="en-US" altLang="ja-JP" dirty="0"/>
              <a:t>% </a:t>
            </a:r>
            <a:r>
              <a:rPr lang="en-US" altLang="ja-JP" dirty="0">
                <a:sym typeface="Wingdings" panose="05000000000000000000" pitchFamily="2" charset="2"/>
              </a:rPr>
              <a:t> 0</a:t>
            </a:r>
            <a:r>
              <a:rPr lang="en-US" altLang="ja-JP" dirty="0" smtClean="0">
                <a:sym typeface="Wingdings" panose="05000000000000000000" pitchFamily="2" charset="2"/>
              </a:rPr>
              <a:t>%</a:t>
            </a:r>
          </a:p>
          <a:p>
            <a:pPr marL="457200" lvl="1" indent="0">
              <a:buNone/>
            </a:pPr>
            <a:r>
              <a:rPr lang="en-US" altLang="ja-JP" dirty="0">
                <a:sym typeface="Wingdings" panose="05000000000000000000" pitchFamily="2" charset="2"/>
              </a:rPr>
              <a:t> </a:t>
            </a:r>
            <a:r>
              <a:rPr lang="en-US" altLang="ja-JP" dirty="0" smtClean="0">
                <a:sym typeface="Wingdings" panose="05000000000000000000" pitchFamily="2" charset="2"/>
              </a:rPr>
              <a:t>    Awaiting </a:t>
            </a:r>
            <a:r>
              <a:rPr lang="en-US" altLang="ja-JP" dirty="0">
                <a:sym typeface="Wingdings" panose="05000000000000000000" pitchFamily="2" charset="2"/>
              </a:rPr>
              <a:t>SA6 progress. Good progress in TR.</a:t>
            </a:r>
            <a:endParaRPr lang="en-US" altLang="ja-JP" dirty="0" smtClean="0"/>
          </a:p>
          <a:p>
            <a:pPr lvl="2"/>
            <a:r>
              <a:rPr lang="en-US" altLang="ja-JP" dirty="0" smtClean="0"/>
              <a:t>CRs to TS 33.180 “Mission </a:t>
            </a:r>
            <a:r>
              <a:rPr lang="en-US" altLang="ja-JP" dirty="0"/>
              <a:t>Critical Security </a:t>
            </a:r>
            <a:r>
              <a:rPr lang="en-US" altLang="ja-JP" dirty="0" smtClean="0"/>
              <a:t>Enhancements ”</a:t>
            </a:r>
            <a:r>
              <a:rPr lang="en-US" altLang="ja-JP" dirty="0" smtClean="0">
                <a:sym typeface="Wingdings" panose="05000000000000000000" pitchFamily="2" charset="2"/>
              </a:rPr>
              <a:t/>
            </a:r>
            <a:br>
              <a:rPr lang="en-US" altLang="ja-JP" dirty="0" smtClean="0">
                <a:sym typeface="Wingdings" panose="05000000000000000000" pitchFamily="2" charset="2"/>
              </a:rPr>
            </a:br>
            <a:endParaRPr lang="en-US" altLang="ja-JP" dirty="0" smtClean="0">
              <a:sym typeface="Wingdings" panose="05000000000000000000" pitchFamily="2" charset="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SA3 aspects related to Mission Critical (MCPTT, MCSec, FS_MC_Sec)</a:t>
            </a:r>
          </a:p>
        </p:txBody>
      </p:sp>
      <p:sp>
        <p:nvSpPr>
          <p:cNvPr id="2253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69875" y="1209675"/>
            <a:ext cx="8604250" cy="4951413"/>
          </a:xfrm>
        </p:spPr>
        <p:txBody>
          <a:bodyPr/>
          <a:lstStyle/>
          <a:p>
            <a:r>
              <a:rPr lang="en-US" altLang="ja-JP" sz="2000" dirty="0" smtClean="0">
                <a:sym typeface="Wingdings" panose="05000000000000000000" pitchFamily="2" charset="2"/>
              </a:rPr>
              <a:t>Rel-14 CRs to </a:t>
            </a:r>
            <a:r>
              <a:rPr lang="en-US" altLang="ja-JP" sz="2000" dirty="0"/>
              <a:t>TS 33.180 </a:t>
            </a:r>
            <a:r>
              <a:rPr lang="en-US" altLang="ja-JP" sz="2000" dirty="0" smtClean="0"/>
              <a:t>Security </a:t>
            </a:r>
            <a:r>
              <a:rPr lang="en-US" altLang="ja-JP" sz="2000" dirty="0"/>
              <a:t>of the Mission Critical Service (</a:t>
            </a:r>
            <a:r>
              <a:rPr lang="en-US" altLang="ja-JP" sz="2000" dirty="0" err="1"/>
              <a:t>MCSec</a:t>
            </a:r>
            <a:r>
              <a:rPr lang="en-US" altLang="ja-JP" sz="2000" dirty="0" smtClean="0"/>
              <a:t>) for </a:t>
            </a:r>
            <a:r>
              <a:rPr lang="en-US" altLang="ja-JP" sz="20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2000" dirty="0" smtClean="0"/>
              <a:t> (SP-170639)</a:t>
            </a:r>
            <a:endParaRPr lang="en-US" altLang="ja-JP" sz="2000" dirty="0" smtClean="0">
              <a:sym typeface="Wingdings" panose="05000000000000000000" pitchFamily="2" charset="2"/>
            </a:endParaRPr>
          </a:p>
          <a:p>
            <a:pPr lvl="1"/>
            <a:r>
              <a:rPr lang="en-US" altLang="ja-JP" sz="1800" dirty="0"/>
              <a:t>Ambient Listening and ambient viewing</a:t>
            </a:r>
          </a:p>
          <a:p>
            <a:pPr lvl="1"/>
            <a:r>
              <a:rPr lang="en-US" altLang="ja-JP" sz="1800" dirty="0"/>
              <a:t>Group communications and emergencies</a:t>
            </a:r>
          </a:p>
          <a:p>
            <a:pPr lvl="1"/>
            <a:r>
              <a:rPr lang="en-US" altLang="ja-JP" sz="1800" dirty="0"/>
              <a:t>Fix </a:t>
            </a:r>
            <a:r>
              <a:rPr lang="en-US" altLang="ja-JP" sz="1800" dirty="0" err="1"/>
              <a:t>IdM</a:t>
            </a:r>
            <a:r>
              <a:rPr lang="en-US" altLang="ja-JP" sz="1800" dirty="0"/>
              <a:t> token response message</a:t>
            </a:r>
          </a:p>
          <a:p>
            <a:pPr lvl="1"/>
            <a:r>
              <a:rPr lang="en-US" altLang="ja-JP" sz="1800" dirty="0"/>
              <a:t>Token revocation</a:t>
            </a:r>
          </a:p>
          <a:p>
            <a:pPr lvl="1"/>
            <a:r>
              <a:rPr lang="en-US" altLang="ja-JP" sz="1800" dirty="0"/>
              <a:t>Video push and video pull</a:t>
            </a:r>
          </a:p>
          <a:p>
            <a:pPr lvl="1"/>
            <a:r>
              <a:rPr lang="en-US" altLang="ja-JP" sz="1800" dirty="0"/>
              <a:t>Clarifications of key period calculation</a:t>
            </a:r>
          </a:p>
          <a:p>
            <a:pPr lvl="1"/>
            <a:r>
              <a:rPr lang="en-US" altLang="ja-JP" sz="1800" dirty="0"/>
              <a:t>Clarifications of security domain parameters and UK-ID</a:t>
            </a:r>
          </a:p>
          <a:p>
            <a:pPr lvl="1"/>
            <a:r>
              <a:rPr lang="en-US" altLang="ja-JP" sz="1800" dirty="0"/>
              <a:t>Clarifications and editorial corrections related to SRTCP protection</a:t>
            </a:r>
          </a:p>
          <a:p>
            <a:pPr lvl="1"/>
            <a:r>
              <a:rPr lang="en-US" altLang="ja-JP" sz="1800" dirty="0"/>
              <a:t>Correction of parameters for use of MIKEY-SAKKE</a:t>
            </a:r>
          </a:p>
          <a:p>
            <a:pPr lvl="1"/>
            <a:r>
              <a:rPr lang="en-US" altLang="ja-JP" sz="1800" dirty="0"/>
              <a:t>Corrections to </a:t>
            </a:r>
            <a:r>
              <a:rPr lang="en-US" altLang="ja-JP" sz="1800" dirty="0" err="1"/>
              <a:t>MCData</a:t>
            </a:r>
            <a:r>
              <a:rPr lang="en-US" altLang="ja-JP" sz="1800" dirty="0"/>
              <a:t> security procedures</a:t>
            </a:r>
          </a:p>
          <a:p>
            <a:pPr lvl="1"/>
            <a:r>
              <a:rPr lang="en-US" altLang="ja-JP" sz="1800" dirty="0"/>
              <a:t>General Corrections to TS 33.180</a:t>
            </a:r>
          </a:p>
          <a:p>
            <a:pPr lvl="1"/>
            <a:r>
              <a:rPr lang="en-US" altLang="ja-JP" sz="1800" dirty="0" err="1"/>
              <a:t>MCData</a:t>
            </a:r>
            <a:r>
              <a:rPr lang="en-US" altLang="ja-JP" sz="1800" dirty="0"/>
              <a:t> payload authentication </a:t>
            </a:r>
            <a:r>
              <a:rPr lang="en-US" altLang="ja-JP" sz="1800" dirty="0" smtClean="0"/>
              <a:t>correction</a:t>
            </a:r>
            <a:endParaRPr lang="en-US" altLang="ja-JP" sz="1800" dirty="0"/>
          </a:p>
        </p:txBody>
      </p:sp>
    </p:spTree>
    <p:extLst>
      <p:ext uri="{BB962C8B-B14F-4D97-AF65-F5344CB8AC3E}">
        <p14:creationId xmlns:p14="http://schemas.microsoft.com/office/powerpoint/2010/main" val="4745581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Security Assurance Specification for 3GPP Network Products</a:t>
            </a:r>
            <a:r>
              <a:rPr lang="en-US" altLang="en-US" dirty="0" smtClean="0"/>
              <a:t> (SCAS, SCAS-SA3, SCAS_PGW, </a:t>
            </a:r>
            <a:r>
              <a:rPr lang="en-US" altLang="en-US" dirty="0" err="1" smtClean="0"/>
              <a:t>SCAS_eNB</a:t>
            </a:r>
            <a:r>
              <a:rPr lang="en-US" altLang="en-US" dirty="0" smtClean="0"/>
              <a:t>, SCAS-SA3TR)</a:t>
            </a:r>
            <a:endParaRPr lang="en-GB" altLang="en-US" dirty="0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85857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Completion rate:</a:t>
            </a:r>
            <a:endParaRPr lang="en-GB" altLang="en-US" dirty="0" smtClean="0"/>
          </a:p>
          <a:p>
            <a:pPr lvl="1">
              <a:defRPr/>
            </a:pPr>
            <a:r>
              <a:rPr lang="en-US" altLang="en-US" dirty="0" smtClean="0"/>
              <a:t>SCAS_PGW:					95%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100%</a:t>
            </a:r>
          </a:p>
          <a:p>
            <a:pPr lvl="2">
              <a:defRPr/>
            </a:pPr>
            <a:r>
              <a:rPr lang="en-US" altLang="en-US" sz="1600" dirty="0" smtClean="0"/>
              <a:t>TS 33.250 “</a:t>
            </a:r>
            <a:r>
              <a:rPr lang="en-US" altLang="ja-JP" sz="1600" dirty="0" smtClean="0"/>
              <a:t>Security Assurance Specification for PGW network product class</a:t>
            </a:r>
            <a:r>
              <a:rPr lang="en-US" altLang="en-US" sz="1600" dirty="0" smtClean="0"/>
              <a:t>”</a:t>
            </a:r>
          </a:p>
          <a:p>
            <a:pPr lvl="1">
              <a:defRPr/>
            </a:pPr>
            <a:r>
              <a:rPr lang="en-US" altLang="en-US" dirty="0" err="1" smtClean="0"/>
              <a:t>SCAS_eNB</a:t>
            </a:r>
            <a:r>
              <a:rPr lang="en-US" altLang="en-US" dirty="0" smtClean="0"/>
              <a:t>	</a:t>
            </a:r>
            <a:r>
              <a:rPr lang="en-US" altLang="en-US" dirty="0"/>
              <a:t>:</a:t>
            </a:r>
            <a:r>
              <a:rPr lang="en-US" altLang="en-US" dirty="0" smtClean="0"/>
              <a:t>					75%</a:t>
            </a:r>
            <a:r>
              <a:rPr lang="en-US" altLang="en-US" dirty="0" smtClean="0">
                <a:sym typeface="Wingdings" panose="05000000000000000000" pitchFamily="2" charset="2"/>
              </a:rPr>
              <a:t></a:t>
            </a:r>
            <a:r>
              <a:rPr lang="en-US" altLang="en-US" dirty="0" smtClean="0"/>
              <a:t>100%</a:t>
            </a:r>
          </a:p>
          <a:p>
            <a:pPr lvl="2">
              <a:defRPr/>
            </a:pPr>
            <a:r>
              <a:rPr lang="en-US" altLang="ja-JP" sz="1600" dirty="0" smtClean="0"/>
              <a:t>TS 33.216 “Security </a:t>
            </a:r>
            <a:r>
              <a:rPr lang="en-US" altLang="ja-JP" sz="1600" dirty="0"/>
              <a:t>Assurance Specification for </a:t>
            </a:r>
            <a:r>
              <a:rPr lang="en-US" altLang="ja-JP" sz="1600" dirty="0" err="1"/>
              <a:t>eNB</a:t>
            </a:r>
            <a:r>
              <a:rPr lang="en-US" altLang="ja-JP" sz="1600" dirty="0"/>
              <a:t> network product </a:t>
            </a:r>
            <a:r>
              <a:rPr lang="en-US" altLang="ja-JP" sz="1600" dirty="0" smtClean="0"/>
              <a:t>class”</a:t>
            </a:r>
          </a:p>
          <a:p>
            <a:pPr>
              <a:defRPr/>
            </a:pPr>
            <a:r>
              <a:rPr lang="en-GB" altLang="ja-JP" dirty="0" smtClean="0"/>
              <a:t>Specs </a:t>
            </a:r>
            <a:r>
              <a:rPr lang="en-GB" altLang="ja-JP" dirty="0"/>
              <a:t>sent for </a:t>
            </a:r>
            <a:r>
              <a:rPr lang="en-GB" altLang="ja-JP" dirty="0" smtClean="0">
                <a:solidFill>
                  <a:srgbClr val="FF0000"/>
                </a:solidFill>
              </a:rPr>
              <a:t>approval</a:t>
            </a:r>
            <a:r>
              <a:rPr lang="en-GB" altLang="ja-JP" dirty="0" smtClean="0"/>
              <a:t>:</a:t>
            </a:r>
            <a:endParaRPr lang="en-GB" altLang="ja-JP" dirty="0"/>
          </a:p>
          <a:p>
            <a:pPr marL="627063" lvl="1" indent="-169863">
              <a:lnSpc>
                <a:spcPct val="80000"/>
              </a:lnSpc>
              <a:defRPr/>
            </a:pPr>
            <a:r>
              <a:rPr lang="en-US" altLang="ja-JP" dirty="0"/>
              <a:t>TS 33.216 “Security Assurance Specification for </a:t>
            </a:r>
            <a:r>
              <a:rPr lang="en-US" altLang="ja-JP" dirty="0" err="1"/>
              <a:t>eNB</a:t>
            </a:r>
            <a:r>
              <a:rPr lang="en-US" altLang="ja-JP" dirty="0"/>
              <a:t> network product class”</a:t>
            </a:r>
            <a:r>
              <a:rPr lang="en-GB" altLang="ja-JP" dirty="0" smtClean="0"/>
              <a:t> </a:t>
            </a:r>
            <a:r>
              <a:rPr lang="en-GB" altLang="ja-JP" dirty="0"/>
              <a:t>(</a:t>
            </a:r>
            <a:r>
              <a:rPr lang="en-GB" altLang="ja-JP" dirty="0" smtClean="0"/>
              <a:t>SP-170634)</a:t>
            </a:r>
            <a:endParaRPr lang="en-US" altLang="ja-JP" dirty="0" smtClean="0"/>
          </a:p>
          <a:p>
            <a:pPr>
              <a:defRPr/>
            </a:pP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Security Assurance Specification for 3GPP Network Products</a:t>
            </a:r>
            <a:r>
              <a:rPr lang="en-US" altLang="en-US" dirty="0" smtClean="0"/>
              <a:t> (SCAS, SCAS-SA3, SCAS_PGW, </a:t>
            </a:r>
            <a:r>
              <a:rPr lang="en-US" altLang="en-US" dirty="0" err="1" smtClean="0"/>
              <a:t>SCAS_eNB</a:t>
            </a:r>
            <a:r>
              <a:rPr lang="en-US" altLang="en-US" dirty="0" smtClean="0"/>
              <a:t>, SCAS_SA3TR)</a:t>
            </a:r>
            <a:endParaRPr lang="en-GB" altLang="en-US" dirty="0" smtClean="0"/>
          </a:p>
        </p:txBody>
      </p:sp>
      <p:sp>
        <p:nvSpPr>
          <p:cNvPr id="26627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8613" y="1265761"/>
            <a:ext cx="8547100" cy="4830762"/>
          </a:xfrm>
        </p:spPr>
        <p:txBody>
          <a:bodyPr/>
          <a:lstStyle/>
          <a:p>
            <a:pPr>
              <a:defRPr/>
            </a:pPr>
            <a:r>
              <a:rPr lang="en-US" altLang="en-US" dirty="0" smtClean="0"/>
              <a:t>Rel-15 CR </a:t>
            </a:r>
            <a:r>
              <a:rPr lang="en-US" altLang="en-US" dirty="0"/>
              <a:t>to TS 33.250 on Security Assurance Specification for PGW network product class (SCAS_PGW)  for </a:t>
            </a:r>
            <a:r>
              <a:rPr lang="en-US" altLang="en-US" dirty="0">
                <a:solidFill>
                  <a:srgbClr val="FF0000"/>
                </a:solidFill>
              </a:rPr>
              <a:t>approval</a:t>
            </a:r>
            <a:r>
              <a:rPr lang="en-US" altLang="en-US" dirty="0"/>
              <a:t> (</a:t>
            </a:r>
            <a:r>
              <a:rPr lang="en-US" altLang="en-US" dirty="0" smtClean="0"/>
              <a:t>SP-170640)</a:t>
            </a:r>
          </a:p>
          <a:p>
            <a:pPr lvl="1">
              <a:defRPr/>
            </a:pPr>
            <a:r>
              <a:rPr lang="en-US" altLang="en-US" dirty="0"/>
              <a:t>Resolving two editor’s notes about reuse of Charging ID and TEID</a:t>
            </a:r>
          </a:p>
          <a:p>
            <a:pPr lvl="1">
              <a:defRPr/>
            </a:pPr>
            <a:r>
              <a:rPr lang="en-US" altLang="en-US" dirty="0" smtClean="0"/>
              <a:t>Authentication </a:t>
            </a:r>
            <a:r>
              <a:rPr lang="en-US" altLang="en-US" dirty="0"/>
              <a:t>extension </a:t>
            </a:r>
            <a:r>
              <a:rPr lang="en-US" altLang="en-US" dirty="0" smtClean="0"/>
              <a:t>validation</a:t>
            </a:r>
          </a:p>
          <a:p>
            <a:pPr lvl="1">
              <a:defRPr/>
            </a:pPr>
            <a:r>
              <a:rPr lang="en-US" altLang="en-US" dirty="0"/>
              <a:t>Emergency PDN Connection </a:t>
            </a:r>
            <a:r>
              <a:rPr lang="en-US" altLang="en-US" dirty="0" smtClean="0"/>
              <a:t>Release</a:t>
            </a:r>
          </a:p>
          <a:p>
            <a:pPr>
              <a:defRPr/>
            </a:pPr>
            <a:r>
              <a:rPr lang="en-US" altLang="en-US" dirty="0" smtClean="0"/>
              <a:t>Rel-15 CR </a:t>
            </a:r>
            <a:r>
              <a:rPr lang="en-US" altLang="en-US" dirty="0"/>
              <a:t>to </a:t>
            </a:r>
            <a:r>
              <a:rPr lang="en-US" altLang="en-US" dirty="0" smtClean="0"/>
              <a:t>TR </a:t>
            </a:r>
            <a:r>
              <a:rPr lang="en-US" altLang="en-US" dirty="0"/>
              <a:t>33.926 </a:t>
            </a:r>
            <a:r>
              <a:rPr lang="en-US" altLang="en-US" dirty="0" smtClean="0"/>
              <a:t>Security </a:t>
            </a:r>
            <a:r>
              <a:rPr lang="en-US" altLang="en-US" dirty="0"/>
              <a:t>Assurance Specification for 3GPP network product </a:t>
            </a:r>
            <a:r>
              <a:rPr lang="en-US" altLang="en-US" dirty="0" smtClean="0"/>
              <a:t>(</a:t>
            </a:r>
            <a:r>
              <a:rPr lang="en-US" altLang="en-US" dirty="0"/>
              <a:t>SCAS) </a:t>
            </a:r>
            <a:r>
              <a:rPr lang="en-US" altLang="en-US" dirty="0" smtClean="0"/>
              <a:t>for </a:t>
            </a:r>
            <a:r>
              <a:rPr lang="en-US" altLang="en-US" dirty="0" smtClean="0">
                <a:solidFill>
                  <a:srgbClr val="FF0000"/>
                </a:solidFill>
              </a:rPr>
              <a:t>approval</a:t>
            </a:r>
            <a:r>
              <a:rPr lang="en-US" altLang="en-US" dirty="0" smtClean="0"/>
              <a:t> (SP-170641)</a:t>
            </a:r>
          </a:p>
          <a:p>
            <a:pPr lvl="1">
              <a:defRPr/>
            </a:pPr>
            <a:r>
              <a:rPr lang="en-GB" altLang="ja-JP" dirty="0"/>
              <a:t>Adding PWG Annex to </a:t>
            </a:r>
            <a:r>
              <a:rPr lang="en-GB" altLang="ja-JP" dirty="0" smtClean="0"/>
              <a:t>TR33.926</a:t>
            </a:r>
          </a:p>
          <a:p>
            <a:pPr lvl="1">
              <a:defRPr/>
            </a:pPr>
            <a:r>
              <a:rPr lang="en-US" altLang="en-US" dirty="0" smtClean="0"/>
              <a:t>Adding </a:t>
            </a:r>
            <a:r>
              <a:rPr lang="en-US" altLang="en-US" dirty="0" err="1"/>
              <a:t>eNB</a:t>
            </a:r>
            <a:r>
              <a:rPr lang="en-US" altLang="en-US" dirty="0"/>
              <a:t> Annex to Support </a:t>
            </a:r>
            <a:r>
              <a:rPr lang="en-US" altLang="en-US" dirty="0" err="1" smtClean="0"/>
              <a:t>SCAS_eNB</a:t>
            </a:r>
            <a:endParaRPr lang="en-US" altLang="en-US" dirty="0" smtClean="0"/>
          </a:p>
          <a:p>
            <a:pPr marL="0" indent="0">
              <a:buFontTx/>
              <a:buNone/>
              <a:defRPr/>
            </a:pPr>
            <a:endParaRPr lang="en-US" altLang="ja-JP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Battery Efficient Security for very low Throughput Machine Type Communication Devices</a:t>
            </a:r>
            <a:r>
              <a:rPr lang="en-US" altLang="en-US" smtClean="0"/>
              <a:t> </a:t>
            </a:r>
            <a:r>
              <a:rPr lang="en-GB" altLang="ja-JP" smtClean="0"/>
              <a:t>(</a:t>
            </a:r>
            <a:r>
              <a:rPr lang="en-US" altLang="en-US" smtClean="0"/>
              <a:t>BEST_MTC_Sec</a:t>
            </a:r>
            <a:r>
              <a:rPr lang="en-GB" altLang="ja-JP" smtClean="0"/>
              <a:t>)</a:t>
            </a:r>
            <a:endParaRPr lang="ja-JP" altLang="en-US" smtClean="0"/>
          </a:p>
        </p:txBody>
      </p:sp>
      <p:sp>
        <p:nvSpPr>
          <p:cNvPr id="30723" name="コンテンツ プレースホルダー 4"/>
          <p:cNvSpPr>
            <a:spLocks noGrp="1"/>
          </p:cNvSpPr>
          <p:nvPr>
            <p:ph idx="1"/>
          </p:nvPr>
        </p:nvSpPr>
        <p:spPr>
          <a:xfrm>
            <a:off x="488950" y="1371600"/>
            <a:ext cx="8388350" cy="4830763"/>
          </a:xfrm>
        </p:spPr>
        <p:txBody>
          <a:bodyPr/>
          <a:lstStyle/>
          <a:p>
            <a:r>
              <a:rPr lang="en-US" altLang="ja-JP" dirty="0" smtClean="0"/>
              <a:t>Completion rate:					95%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95%</a:t>
            </a:r>
          </a:p>
          <a:p>
            <a:pPr lvl="1"/>
            <a:r>
              <a:rPr lang="en-US" altLang="ja-JP" sz="1800" dirty="0" smtClean="0"/>
              <a:t>TS </a:t>
            </a:r>
            <a:r>
              <a:rPr lang="en-US" altLang="ja-JP" sz="1800" dirty="0"/>
              <a:t>33.163 “Battery Efficient Security for very low Throughput Machine Type Communication Devices”</a:t>
            </a:r>
            <a:endParaRPr lang="en-US" altLang="ja-JP" sz="1800" dirty="0" smtClean="0"/>
          </a:p>
          <a:p>
            <a:r>
              <a:rPr lang="en-GB" altLang="ja-JP" dirty="0" smtClean="0"/>
              <a:t>Awaiting response from CT regarding S6 interface</a:t>
            </a:r>
          </a:p>
          <a:p>
            <a:r>
              <a:rPr lang="en-US" altLang="ja-JP" dirty="0"/>
              <a:t>Rel-14 CR to TS 33.163 (</a:t>
            </a:r>
            <a:r>
              <a:rPr lang="en-US" altLang="ja-JP" dirty="0" err="1"/>
              <a:t>BEST_MTC_Sec</a:t>
            </a:r>
            <a:r>
              <a:rPr lang="en-US" altLang="ja-JP" dirty="0"/>
              <a:t>) for </a:t>
            </a:r>
            <a:r>
              <a:rPr lang="en-US" altLang="ja-JP" dirty="0">
                <a:solidFill>
                  <a:srgbClr val="FF0000"/>
                </a:solidFill>
              </a:rPr>
              <a:t>approval</a:t>
            </a:r>
            <a:r>
              <a:rPr lang="en-US" altLang="ja-JP" dirty="0"/>
              <a:t> (SP-170644)</a:t>
            </a:r>
          </a:p>
          <a:p>
            <a:pPr lvl="1"/>
            <a:r>
              <a:rPr lang="en-US" altLang="ja-JP" dirty="0"/>
              <a:t>Collection of changes to BEST TS as a result of implementations</a:t>
            </a:r>
            <a:endParaRPr lang="en-GB" altLang="ja-JP" sz="2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タイトル 1"/>
          <p:cNvSpPr>
            <a:spLocks noGrp="1"/>
          </p:cNvSpPr>
          <p:nvPr>
            <p:ph type="title"/>
          </p:nvPr>
        </p:nvSpPr>
        <p:spPr>
          <a:xfrm>
            <a:off x="488950" y="12700"/>
            <a:ext cx="6827838" cy="1143000"/>
          </a:xfrm>
        </p:spPr>
        <p:txBody>
          <a:bodyPr/>
          <a:lstStyle/>
          <a:p>
            <a:r>
              <a:rPr lang="en-US" altLang="en-US" dirty="0" smtClean="0"/>
              <a:t>Summary</a:t>
            </a:r>
            <a:endParaRPr lang="en-GB" altLang="en-US" dirty="0" smtClean="0"/>
          </a:p>
        </p:txBody>
      </p:sp>
      <p:sp>
        <p:nvSpPr>
          <p:cNvPr id="7171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8950" y="1604373"/>
            <a:ext cx="8388350" cy="4530725"/>
          </a:xfrm>
        </p:spPr>
        <p:txBody>
          <a:bodyPr/>
          <a:lstStyle/>
          <a:p>
            <a:r>
              <a:rPr lang="en-US" altLang="ja-JP" sz="1800" dirty="0"/>
              <a:t>Several conference calls held on all SA3 </a:t>
            </a:r>
            <a:r>
              <a:rPr lang="en-US" altLang="ja-JP" sz="1800" dirty="0" smtClean="0"/>
              <a:t>activities</a:t>
            </a:r>
            <a:endParaRPr lang="en-US" altLang="ja-JP" sz="1800" dirty="0"/>
          </a:p>
          <a:p>
            <a:r>
              <a:rPr lang="en-US" altLang="ja-JP" sz="1800" dirty="0" smtClean="0"/>
              <a:t>WIDs and SIDs for </a:t>
            </a:r>
            <a:r>
              <a:rPr lang="en-US" altLang="ja-JP" sz="18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1800" dirty="0" smtClean="0"/>
              <a:t>: </a:t>
            </a:r>
          </a:p>
          <a:p>
            <a:pPr marL="627063" lvl="1" indent="-169863"/>
            <a:r>
              <a:rPr lang="en-US" altLang="en-US" sz="1800" dirty="0"/>
              <a:t>Study on security aspect of 5G Network Slicing </a:t>
            </a:r>
            <a:r>
              <a:rPr lang="en-US" altLang="en-US" sz="1800" dirty="0" smtClean="0"/>
              <a:t>Provisioning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0636</a:t>
            </a:r>
            <a:r>
              <a:rPr lang="en-GB" altLang="ja-JP" sz="1800" dirty="0" smtClean="0"/>
              <a:t>)</a:t>
            </a:r>
            <a:endParaRPr lang="en-US" altLang="en-US" sz="1800" dirty="0"/>
          </a:p>
          <a:p>
            <a:pPr marL="627063" lvl="1" indent="-169863"/>
            <a:r>
              <a:rPr lang="en-US" altLang="en-US" sz="1800" dirty="0"/>
              <a:t>Northbound APIs Security for SCEF - SCS/AS </a:t>
            </a:r>
            <a:r>
              <a:rPr lang="en-US" altLang="en-US" sz="1800" dirty="0" smtClean="0"/>
              <a:t>Interworking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</a:t>
            </a:r>
            <a:r>
              <a:rPr lang="en-US" altLang="ja-JP" sz="1800" dirty="0" smtClean="0"/>
              <a:t>0635</a:t>
            </a:r>
            <a:r>
              <a:rPr lang="en-GB" altLang="ja-JP" sz="1800" dirty="0" smtClean="0"/>
              <a:t>)</a:t>
            </a:r>
          </a:p>
          <a:p>
            <a:r>
              <a:rPr lang="en-GB" altLang="ja-JP" sz="1800" dirty="0"/>
              <a:t>Specs sent for </a:t>
            </a:r>
            <a:r>
              <a:rPr lang="en-GB" altLang="ja-JP" sz="1800" dirty="0">
                <a:solidFill>
                  <a:srgbClr val="FF0000"/>
                </a:solidFill>
              </a:rPr>
              <a:t>approval</a:t>
            </a:r>
            <a:r>
              <a:rPr lang="en-GB" altLang="ja-JP" sz="1800" dirty="0"/>
              <a:t>:</a:t>
            </a:r>
          </a:p>
          <a:p>
            <a:pPr marL="627063" lvl="1" indent="-169863"/>
            <a:r>
              <a:rPr lang="en-US" altLang="en-US" sz="1800" dirty="0"/>
              <a:t>TS 33.216 “</a:t>
            </a:r>
            <a:r>
              <a:rPr lang="en-GB" altLang="ja-JP" sz="1800" dirty="0"/>
              <a:t>Security Assurance Specification for the </a:t>
            </a:r>
            <a:r>
              <a:rPr lang="en-GB" altLang="ja-JP" sz="1800" dirty="0" err="1"/>
              <a:t>eNodeB</a:t>
            </a:r>
            <a:r>
              <a:rPr lang="en-GB" altLang="ja-JP" sz="1800" dirty="0"/>
              <a:t> network product class</a:t>
            </a:r>
            <a:r>
              <a:rPr lang="en-US" altLang="en-US" sz="1800" dirty="0"/>
              <a:t>” </a:t>
            </a:r>
            <a:r>
              <a:rPr lang="en-GB" altLang="ja-JP" sz="1800" dirty="0"/>
              <a:t>(</a:t>
            </a:r>
            <a:r>
              <a:rPr lang="en-GB" altLang="ja-JP" sz="1800" dirty="0" smtClean="0"/>
              <a:t>SP-17</a:t>
            </a:r>
            <a:r>
              <a:rPr lang="en-US" altLang="ja-JP" sz="1800" dirty="0" smtClean="0"/>
              <a:t>0634</a:t>
            </a:r>
            <a:r>
              <a:rPr lang="en-GB" altLang="ja-JP" sz="1800" dirty="0" smtClean="0"/>
              <a:t>)</a:t>
            </a:r>
            <a:endParaRPr lang="en-US" altLang="en-US" sz="1800" dirty="0"/>
          </a:p>
          <a:p>
            <a:pPr marL="457200" lvl="1" indent="0">
              <a:buNone/>
            </a:pPr>
            <a:endParaRPr lang="en-US" altLang="en-US" sz="1800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5G Security (</a:t>
            </a:r>
            <a:r>
              <a:rPr lang="en-GB" altLang="ja-JP" dirty="0" smtClean="0"/>
              <a:t>FS_NSA, </a:t>
            </a:r>
            <a:r>
              <a:rPr kumimoji="1" lang="en-US" altLang="ja-JP" dirty="0" smtClean="0"/>
              <a:t>ECDCE 5, </a:t>
            </a:r>
            <a:r>
              <a:rPr lang="en-GB" altLang="ja-JP" dirty="0" smtClean="0"/>
              <a:t>5GS_Ph1-SEC)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sz="2000" dirty="0" smtClean="0"/>
              <a:t>Several conference calls held</a:t>
            </a:r>
          </a:p>
          <a:p>
            <a:r>
              <a:rPr lang="en-US" altLang="ja-JP" sz="2000" dirty="0" smtClean="0"/>
              <a:t>Completion </a:t>
            </a:r>
            <a:r>
              <a:rPr lang="en-US" altLang="ja-JP" sz="2000" dirty="0"/>
              <a:t>rate</a:t>
            </a:r>
            <a:r>
              <a:rPr lang="en-US" altLang="ja-JP" sz="2000" dirty="0" smtClean="0"/>
              <a:t>:</a:t>
            </a:r>
          </a:p>
          <a:p>
            <a:pPr lvl="1"/>
            <a:r>
              <a:rPr lang="en-US" altLang="ja-JP" sz="1800" dirty="0"/>
              <a:t>FS_NSA						Stopped</a:t>
            </a:r>
          </a:p>
          <a:p>
            <a:pPr lvl="2"/>
            <a:r>
              <a:rPr lang="en-US" altLang="ja-JP" sz="1600" dirty="0" smtClean="0"/>
              <a:t>TR </a:t>
            </a:r>
            <a:r>
              <a:rPr lang="en-US" altLang="ja-JP" sz="1600" dirty="0"/>
              <a:t>33.899 “</a:t>
            </a:r>
            <a:r>
              <a:rPr lang="en-GB" altLang="ja-JP" sz="1600" dirty="0"/>
              <a:t>Study on the security aspects of the </a:t>
            </a:r>
            <a:br>
              <a:rPr lang="en-GB" altLang="ja-JP" sz="1600" dirty="0"/>
            </a:br>
            <a:r>
              <a:rPr lang="en-GB" altLang="ja-JP" sz="1600" dirty="0"/>
              <a:t>next generation system</a:t>
            </a:r>
            <a:r>
              <a:rPr lang="en-US" altLang="ja-JP" sz="1600" dirty="0" smtClean="0"/>
              <a:t>”</a:t>
            </a:r>
            <a:endParaRPr lang="ja-JP" altLang="en-US" sz="1600" dirty="0"/>
          </a:p>
          <a:p>
            <a:pPr lvl="1"/>
            <a:r>
              <a:rPr kumimoji="1" lang="en-US" altLang="ja-JP" sz="1800" dirty="0" smtClean="0"/>
              <a:t>EDCE5</a:t>
            </a:r>
            <a:r>
              <a:rPr kumimoji="1" lang="en-US" altLang="ja-JP" sz="1800" dirty="0"/>
              <a:t>					</a:t>
            </a:r>
            <a:r>
              <a:rPr kumimoji="1" lang="en-US" altLang="ja-JP" sz="1800" dirty="0" smtClean="0"/>
              <a:t>	60</a:t>
            </a:r>
            <a:r>
              <a:rPr kumimoji="1" lang="en-US" altLang="ja-JP" sz="1800" dirty="0"/>
              <a:t>%</a:t>
            </a:r>
            <a:r>
              <a:rPr kumimoji="1" lang="en-US" altLang="ja-JP" sz="1800" dirty="0">
                <a:sym typeface="Wingdings" panose="05000000000000000000" pitchFamily="2" charset="2"/>
              </a:rPr>
              <a:t></a:t>
            </a:r>
            <a:r>
              <a:rPr kumimoji="1" lang="en-US" altLang="ja-JP" sz="1800" dirty="0"/>
              <a:t>70%</a:t>
            </a:r>
            <a:endParaRPr kumimoji="1" lang="en-US" altLang="ja-JP" sz="1800" dirty="0" smtClean="0"/>
          </a:p>
          <a:p>
            <a:pPr lvl="2"/>
            <a:r>
              <a:rPr kumimoji="1" lang="en-US" altLang="ja-JP" sz="1600" dirty="0" smtClean="0"/>
              <a:t>CRs to TS 33.401</a:t>
            </a:r>
          </a:p>
          <a:p>
            <a:pPr lvl="1"/>
            <a:r>
              <a:rPr kumimoji="1" lang="en-US" altLang="ja-JP" sz="1800" dirty="0" smtClean="0"/>
              <a:t>5GS_Ph1-SEC					10</a:t>
            </a:r>
            <a:r>
              <a:rPr kumimoji="1" lang="en-US" altLang="ja-JP" sz="1800" dirty="0"/>
              <a:t>%</a:t>
            </a:r>
            <a:r>
              <a:rPr kumimoji="1" lang="en-US" altLang="ja-JP" sz="1800" dirty="0" smtClean="0">
                <a:sym typeface="Wingdings" panose="05000000000000000000" pitchFamily="2" charset="2"/>
              </a:rPr>
              <a:t>30</a:t>
            </a:r>
            <a:r>
              <a:rPr kumimoji="1" lang="en-US" altLang="ja-JP" sz="1800" dirty="0">
                <a:sym typeface="Wingdings" panose="05000000000000000000" pitchFamily="2" charset="2"/>
              </a:rPr>
              <a:t>%</a:t>
            </a:r>
            <a:endParaRPr kumimoji="1" lang="en-US" altLang="ja-JP" sz="1800" dirty="0" smtClean="0"/>
          </a:p>
          <a:p>
            <a:pPr lvl="2"/>
            <a:r>
              <a:rPr kumimoji="1" lang="en-US" altLang="ja-JP" sz="1600" dirty="0" smtClean="0"/>
              <a:t>TS </a:t>
            </a:r>
            <a:r>
              <a:rPr kumimoji="1" lang="en-US" altLang="ja-JP" sz="1600" dirty="0"/>
              <a:t>33.501 “5G System and Security Architecture - Phase 1</a:t>
            </a:r>
            <a:r>
              <a:rPr kumimoji="1" lang="en-US" altLang="ja-JP" sz="1600" dirty="0" smtClean="0"/>
              <a:t>”</a:t>
            </a:r>
            <a:endParaRPr kumimoji="1" lang="en-US" altLang="ja-JP" sz="1600" dirty="0" smtClean="0">
              <a:sym typeface="Wingdings" panose="05000000000000000000" pitchFamily="2" charset="2"/>
            </a:endParaRPr>
          </a:p>
          <a:p>
            <a:r>
              <a:rPr kumimoji="1" lang="en-US" altLang="ja-JP" sz="2000" dirty="0" smtClean="0">
                <a:sym typeface="Wingdings" panose="05000000000000000000" pitchFamily="2" charset="2"/>
              </a:rPr>
              <a:t>FS_NSA: Several interim agreements achieved, the work is stopped.</a:t>
            </a:r>
          </a:p>
          <a:p>
            <a:r>
              <a:rPr kumimoji="1" lang="en-US" altLang="ja-JP" sz="2000" dirty="0" smtClean="0">
                <a:sym typeface="Wingdings" panose="05000000000000000000" pitchFamily="2" charset="2"/>
              </a:rPr>
              <a:t>EDCE 5: Good progress. </a:t>
            </a:r>
            <a:br>
              <a:rPr kumimoji="1" lang="en-US" altLang="ja-JP" sz="2000" dirty="0" smtClean="0">
                <a:sym typeface="Wingdings" panose="05000000000000000000" pitchFamily="2" charset="2"/>
              </a:rPr>
            </a:br>
            <a:r>
              <a:rPr kumimoji="1" lang="en-US" altLang="ja-JP" sz="2000" dirty="0" smtClean="0">
                <a:sym typeface="Wingdings" panose="05000000000000000000" pitchFamily="2" charset="2"/>
              </a:rPr>
              <a:t>Rel-15 CR to TS 33.401 submitted for </a:t>
            </a:r>
            <a:r>
              <a:rPr kumimoji="1" lang="en-US" altLang="ja-JP" sz="2000" dirty="0" smtClean="0">
                <a:solidFill>
                  <a:srgbClr val="FF0000"/>
                </a:solidFill>
                <a:sym typeface="Wingdings" panose="05000000000000000000" pitchFamily="2" charset="2"/>
              </a:rPr>
              <a:t>approval</a:t>
            </a:r>
            <a:r>
              <a:rPr kumimoji="1" lang="en-US" altLang="ja-JP" sz="2000" dirty="0" smtClean="0">
                <a:sym typeface="Wingdings" panose="05000000000000000000" pitchFamily="2" charset="2"/>
              </a:rPr>
              <a:t> (SP-170645)</a:t>
            </a:r>
          </a:p>
          <a:p>
            <a:pPr lvl="1"/>
            <a:r>
              <a:rPr lang="en-GB" altLang="ja-JP" sz="1800" dirty="0"/>
              <a:t>Solution for Dual Connectivity between </a:t>
            </a:r>
            <a:r>
              <a:rPr lang="en-GB" altLang="ja-JP" sz="1800" dirty="0" err="1"/>
              <a:t>MeNB</a:t>
            </a:r>
            <a:r>
              <a:rPr lang="en-GB" altLang="ja-JP" sz="1800" dirty="0"/>
              <a:t> and </a:t>
            </a:r>
            <a:r>
              <a:rPr lang="en-GB" altLang="ja-JP" sz="1800" dirty="0" err="1"/>
              <a:t>SgNB</a:t>
            </a:r>
            <a:endParaRPr kumimoji="1" lang="en-US" altLang="ja-JP" sz="1800" dirty="0" smtClean="0">
              <a:sym typeface="Wingdings" panose="05000000000000000000" pitchFamily="2" charset="2"/>
            </a:endParaRPr>
          </a:p>
          <a:p>
            <a:r>
              <a:rPr kumimoji="1" lang="en-US" altLang="ja-JP" sz="2000" dirty="0" smtClean="0"/>
              <a:t>5GS_Ph1-SEC: Good progress.</a:t>
            </a:r>
          </a:p>
          <a:p>
            <a:r>
              <a:rPr kumimoji="1" lang="en-US" altLang="ja-JP" sz="2000" dirty="0" err="1" smtClean="0"/>
              <a:t>LSes</a:t>
            </a:r>
            <a:r>
              <a:rPr kumimoji="1" lang="en-US" altLang="ja-JP" sz="2000" dirty="0" smtClean="0"/>
              <a:t> sent to relevant groups, response will help SA3 activity</a:t>
            </a:r>
            <a:endParaRPr kumimoji="1" lang="ja-JP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369728656"/>
      </p:ext>
    </p:extLst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Other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68046"/>
            <a:ext cx="8388350" cy="4830763"/>
          </a:xfrm>
        </p:spPr>
        <p:txBody>
          <a:bodyPr/>
          <a:lstStyle/>
          <a:p>
            <a:r>
              <a:rPr lang="en-US" altLang="ja-JP" sz="1800" dirty="0" smtClean="0"/>
              <a:t>Rel-14 CR to TS 33.402 (TEI14) for </a:t>
            </a:r>
            <a:r>
              <a:rPr lang="en-US" altLang="ja-JP" sz="18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1800" dirty="0" smtClean="0"/>
              <a:t> (SP-170638)</a:t>
            </a:r>
          </a:p>
          <a:p>
            <a:pPr lvl="1"/>
            <a:r>
              <a:rPr lang="en-US" altLang="ja-JP" sz="1600" dirty="0" smtClean="0"/>
              <a:t>Clarification on Unauthenticated Emergency services over untrusted WLAN </a:t>
            </a:r>
          </a:p>
          <a:p>
            <a:r>
              <a:rPr lang="en-US" altLang="ja-JP" sz="1800" dirty="0"/>
              <a:t>Rel-14 CR to TS 33.401 (TEI14) for </a:t>
            </a:r>
            <a:r>
              <a:rPr lang="en-US" altLang="ja-JP" sz="1800" dirty="0">
                <a:solidFill>
                  <a:srgbClr val="FF0000"/>
                </a:solidFill>
              </a:rPr>
              <a:t>approval</a:t>
            </a:r>
            <a:r>
              <a:rPr lang="en-US" altLang="ja-JP" sz="1800" dirty="0"/>
              <a:t> (SP-170638)</a:t>
            </a:r>
          </a:p>
          <a:p>
            <a:pPr lvl="1"/>
            <a:r>
              <a:rPr lang="en-US" altLang="ja-JP" sz="1600" dirty="0"/>
              <a:t>Security for the RLFs for UEs doing user plane over control plane using NAS level security </a:t>
            </a:r>
          </a:p>
          <a:p>
            <a:r>
              <a:rPr lang="en-US" altLang="ja-JP" sz="1800" dirty="0" smtClean="0"/>
              <a:t>Rel-14 CR to TS 33.246 (</a:t>
            </a:r>
            <a:r>
              <a:rPr lang="en-GB" altLang="ja-JP" sz="1800" dirty="0" err="1" smtClean="0"/>
              <a:t>AE_enTV</a:t>
            </a:r>
            <a:r>
              <a:rPr lang="en-GB" altLang="ja-JP" sz="1800" dirty="0" smtClean="0"/>
              <a:t>-MI_MTV</a:t>
            </a:r>
            <a:r>
              <a:rPr lang="en-US" altLang="ja-JP" sz="1800" dirty="0" smtClean="0"/>
              <a:t>) for </a:t>
            </a:r>
            <a:r>
              <a:rPr lang="en-US" altLang="ja-JP" sz="1800" dirty="0" smtClean="0">
                <a:solidFill>
                  <a:srgbClr val="FF0000"/>
                </a:solidFill>
              </a:rPr>
              <a:t>approval</a:t>
            </a:r>
            <a:r>
              <a:rPr lang="en-US" altLang="ja-JP" sz="1800" dirty="0" smtClean="0"/>
              <a:t> (SP-170646)</a:t>
            </a:r>
          </a:p>
          <a:p>
            <a:pPr lvl="1"/>
            <a:r>
              <a:rPr lang="en-US" altLang="ja-JP" sz="1600" dirty="0" smtClean="0"/>
              <a:t>User-based authorization for </a:t>
            </a:r>
            <a:r>
              <a:rPr lang="en-US" altLang="ja-JP" sz="1600" dirty="0" err="1" smtClean="0"/>
              <a:t>xMB</a:t>
            </a:r>
            <a:r>
              <a:rPr lang="en-US" altLang="ja-JP" sz="1600" dirty="0" smtClean="0"/>
              <a:t> 	</a:t>
            </a:r>
          </a:p>
          <a:p>
            <a:r>
              <a:rPr lang="en-US" altLang="ja-JP" sz="1800" dirty="0" smtClean="0"/>
              <a:t>Rel-15 </a:t>
            </a:r>
            <a:r>
              <a:rPr lang="en-US" altLang="ja-JP" sz="1800" dirty="0"/>
              <a:t>CR to </a:t>
            </a:r>
            <a:r>
              <a:rPr lang="en-US" altLang="ja-JP" sz="1800" dirty="0" smtClean="0"/>
              <a:t>TS 33.401 (TEI15) </a:t>
            </a:r>
            <a:r>
              <a:rPr lang="en-US" altLang="ja-JP" sz="1800" dirty="0"/>
              <a:t>for </a:t>
            </a:r>
            <a:r>
              <a:rPr lang="en-US" altLang="ja-JP" sz="1800" dirty="0">
                <a:solidFill>
                  <a:srgbClr val="FF0000"/>
                </a:solidFill>
              </a:rPr>
              <a:t>approval</a:t>
            </a:r>
            <a:r>
              <a:rPr lang="en-US" altLang="ja-JP" sz="1800" dirty="0"/>
              <a:t> (</a:t>
            </a:r>
            <a:r>
              <a:rPr lang="en-US" altLang="ja-JP" sz="1800" dirty="0" smtClean="0"/>
              <a:t>SP-170637)</a:t>
            </a:r>
            <a:endParaRPr lang="en-US" altLang="ja-JP" sz="1800" dirty="0"/>
          </a:p>
          <a:p>
            <a:pPr lvl="1"/>
            <a:r>
              <a:rPr lang="en-US" altLang="ja-JP" sz="1600" dirty="0" err="1" smtClean="0"/>
              <a:t>KeNB</a:t>
            </a:r>
            <a:r>
              <a:rPr lang="en-US" altLang="ja-JP" sz="1600" dirty="0" smtClean="0"/>
              <a:t> calculation at </a:t>
            </a:r>
            <a:r>
              <a:rPr lang="en-US" altLang="ja-JP" sz="1600" dirty="0" err="1" smtClean="0"/>
              <a:t>initisation</a:t>
            </a:r>
            <a:r>
              <a:rPr lang="en-US" altLang="ja-JP" sz="1600" dirty="0" smtClean="0"/>
              <a:t> of S1-U DRBs for UEs using control plane </a:t>
            </a:r>
            <a:r>
              <a:rPr lang="en-US" altLang="ja-JP" sz="1600" dirty="0" err="1" smtClean="0"/>
              <a:t>optimisations</a:t>
            </a:r>
            <a:r>
              <a:rPr lang="en-US" altLang="ja-JP" sz="1600" dirty="0" smtClean="0"/>
              <a:t> </a:t>
            </a:r>
          </a:p>
          <a:p>
            <a:r>
              <a:rPr lang="en-US" altLang="ja-JP" sz="1800" dirty="0" smtClean="0"/>
              <a:t>Rel-15 </a:t>
            </a:r>
            <a:r>
              <a:rPr lang="en-US" altLang="ja-JP" sz="1800" dirty="0"/>
              <a:t>CR to </a:t>
            </a:r>
            <a:r>
              <a:rPr lang="en-US" altLang="ja-JP" sz="1800" dirty="0" smtClean="0"/>
              <a:t>TS 33.203 (TEI15, </a:t>
            </a:r>
            <a:r>
              <a:rPr lang="en-GB" altLang="ja-JP" sz="1800" dirty="0" err="1" smtClean="0"/>
              <a:t>eWebRTCi</a:t>
            </a:r>
            <a:r>
              <a:rPr lang="en-US" altLang="ja-JP" sz="1800" dirty="0" smtClean="0"/>
              <a:t>) for </a:t>
            </a:r>
            <a:r>
              <a:rPr lang="en-US" altLang="ja-JP" sz="1800" dirty="0">
                <a:solidFill>
                  <a:srgbClr val="FF0000"/>
                </a:solidFill>
              </a:rPr>
              <a:t>approval</a:t>
            </a:r>
            <a:r>
              <a:rPr lang="en-US" altLang="ja-JP" sz="1800" dirty="0"/>
              <a:t> (</a:t>
            </a:r>
            <a:r>
              <a:rPr lang="en-US" altLang="ja-JP" sz="1800" dirty="0" smtClean="0"/>
              <a:t>SP-170637)</a:t>
            </a:r>
            <a:endParaRPr lang="en-US" altLang="ja-JP" sz="1800" dirty="0"/>
          </a:p>
          <a:p>
            <a:pPr lvl="1"/>
            <a:r>
              <a:rPr lang="en-US" altLang="ja-JP" sz="1600" dirty="0" smtClean="0"/>
              <a:t>Modify the text format of X5.2</a:t>
            </a:r>
          </a:p>
          <a:p>
            <a:r>
              <a:rPr lang="en-US" altLang="ja-JP" sz="1800" dirty="0" smtClean="0"/>
              <a:t>Rel-14 CR to TR 33.885 (</a:t>
            </a:r>
            <a:r>
              <a:rPr lang="en-GB" altLang="ja-JP" sz="1600" dirty="0" smtClean="0"/>
              <a:t>FS_V2XLTE_ARC) for </a:t>
            </a:r>
            <a:r>
              <a:rPr lang="en-GB" altLang="ja-JP" sz="1600" dirty="0" smtClean="0">
                <a:solidFill>
                  <a:srgbClr val="FF0000"/>
                </a:solidFill>
              </a:rPr>
              <a:t>approval</a:t>
            </a:r>
            <a:r>
              <a:rPr lang="en-GB" altLang="ja-JP" sz="1600" dirty="0" smtClean="0"/>
              <a:t> (SP-170642)</a:t>
            </a:r>
          </a:p>
          <a:p>
            <a:pPr lvl="1"/>
            <a:r>
              <a:rPr lang="en-GB" altLang="ja-JP" sz="1600" dirty="0"/>
              <a:t>V2X TR </a:t>
            </a:r>
            <a:r>
              <a:rPr lang="en-GB" altLang="ja-JP" sz="1600" dirty="0" smtClean="0"/>
              <a:t>corrections</a:t>
            </a:r>
          </a:p>
          <a:p>
            <a:r>
              <a:rPr lang="en-GB" altLang="ja-JP" sz="1800" dirty="0"/>
              <a:t>Rel-14 CR to TS 33.185 (V2XLTE-Sec) for </a:t>
            </a:r>
            <a:r>
              <a:rPr lang="en-GB" altLang="ja-JP" sz="1800" dirty="0">
                <a:solidFill>
                  <a:srgbClr val="FF0000"/>
                </a:solidFill>
              </a:rPr>
              <a:t>approval</a:t>
            </a:r>
            <a:r>
              <a:rPr lang="en-GB" altLang="ja-JP" sz="1800" dirty="0"/>
              <a:t> (SP-170643)</a:t>
            </a:r>
          </a:p>
          <a:p>
            <a:pPr lvl="1"/>
            <a:r>
              <a:rPr lang="en-US" altLang="ja-JP" sz="1600" dirty="0"/>
              <a:t>GBA use in LTE V2X</a:t>
            </a:r>
          </a:p>
          <a:p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1795319697"/>
      </p:ext>
    </p:extLst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Other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7013" indent="-169863"/>
            <a:r>
              <a:rPr lang="en-US" altLang="en-US" dirty="0" smtClean="0"/>
              <a:t>WID for </a:t>
            </a:r>
            <a:r>
              <a:rPr lang="en-US" altLang="en-US" dirty="0" smtClean="0">
                <a:solidFill>
                  <a:srgbClr val="FF0000"/>
                </a:solidFill>
              </a:rPr>
              <a:t>approval</a:t>
            </a:r>
            <a:endParaRPr lang="en-US" altLang="en-US" dirty="0">
              <a:solidFill>
                <a:srgbClr val="FF0000"/>
              </a:solidFill>
            </a:endParaRPr>
          </a:p>
          <a:p>
            <a:pPr marL="627063" lvl="1" indent="-169863"/>
            <a:r>
              <a:rPr lang="en-US" altLang="en-US" dirty="0"/>
              <a:t>Northbound APIs Security for SCEF - SCS/AS Interworking </a:t>
            </a:r>
            <a:r>
              <a:rPr lang="en-GB" altLang="ja-JP" dirty="0"/>
              <a:t>(SP-17wxyz)</a:t>
            </a:r>
          </a:p>
          <a:p>
            <a:endParaRPr kumimoji="1" lang="ja-JP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692157382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mtClean="0"/>
              <a:t>Status Report on Study Items</a:t>
            </a:r>
            <a:br>
              <a:rPr lang="en-US" altLang="en-US" smtClean="0"/>
            </a:br>
            <a:r>
              <a:rPr lang="en-US" altLang="en-US" sz="1600" smtClean="0"/>
              <a:t>Note: Study items associated with specific work item are reported under work item</a:t>
            </a:r>
          </a:p>
        </p:txBody>
      </p:sp>
      <p:sp>
        <p:nvSpPr>
          <p:cNvPr id="34819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</a:t>
            </a:r>
            <a:r>
              <a:rPr lang="en-GB" altLang="en-US" dirty="0" smtClean="0"/>
              <a:t> (</a:t>
            </a:r>
            <a:r>
              <a:rPr lang="en-GB" altLang="en-US" dirty="0" err="1" smtClean="0"/>
              <a:t>FS_REAR_Sec</a:t>
            </a:r>
            <a:r>
              <a:rPr lang="en-GB" altLang="en-US" dirty="0" smtClean="0"/>
              <a:t>)</a:t>
            </a:r>
            <a:endParaRPr kumimoji="1" lang="ja-JP" altLang="en-US" dirty="0" smtClean="0"/>
          </a:p>
        </p:txBody>
      </p:sp>
      <p:sp>
        <p:nvSpPr>
          <p:cNvPr id="3584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85775" y="1274763"/>
            <a:ext cx="8388350" cy="4830762"/>
          </a:xfrm>
        </p:spPr>
        <p:txBody>
          <a:bodyPr/>
          <a:lstStyle/>
          <a:p>
            <a:pPr>
              <a:defRPr/>
            </a:pPr>
            <a:r>
              <a:rPr lang="en-US" altLang="ja-JP" dirty="0" smtClean="0"/>
              <a:t>Completion rate:		</a:t>
            </a:r>
            <a:r>
              <a:rPr lang="en-US" altLang="ja-JP" dirty="0"/>
              <a:t>			</a:t>
            </a:r>
            <a:r>
              <a:rPr lang="en-US" altLang="ja-JP" dirty="0" smtClean="0"/>
              <a:t>15%</a:t>
            </a:r>
            <a:r>
              <a:rPr lang="en-US" altLang="ja-JP" dirty="0" smtClean="0">
                <a:sym typeface="Wingdings" panose="05000000000000000000" pitchFamily="2" charset="2"/>
              </a:rPr>
              <a:t></a:t>
            </a:r>
            <a:r>
              <a:rPr lang="en-US" altLang="ja-JP" dirty="0" smtClean="0"/>
              <a:t>50%</a:t>
            </a:r>
          </a:p>
          <a:p>
            <a:pPr lvl="1">
              <a:defRPr/>
            </a:pPr>
            <a:r>
              <a:rPr lang="en-US" altLang="ja-JP" dirty="0" smtClean="0"/>
              <a:t>TR 33.843 </a:t>
            </a:r>
            <a:r>
              <a:rPr lang="en-US" altLang="ja-JP" dirty="0"/>
              <a:t>“Study on architecture and security aspects of enhancements to </a:t>
            </a:r>
            <a:r>
              <a:rPr lang="en-US" altLang="ja-JP" dirty="0" err="1"/>
              <a:t>ProSe</a:t>
            </a:r>
            <a:r>
              <a:rPr lang="en-US" altLang="ja-JP" dirty="0"/>
              <a:t> UE-to-Network Relay</a:t>
            </a:r>
            <a:r>
              <a:rPr lang="en-US" altLang="ja-JP" dirty="0" smtClean="0"/>
              <a:t>”</a:t>
            </a:r>
            <a:endParaRPr lang="ja-JP" altLang="en-US" dirty="0" smtClean="0"/>
          </a:p>
          <a:p>
            <a:pPr>
              <a:defRPr/>
            </a:pPr>
            <a:r>
              <a:rPr lang="en-US" altLang="en-US" dirty="0" smtClean="0"/>
              <a:t>Good progress</a:t>
            </a:r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Study on Long Term Key Update Procedures (</a:t>
            </a:r>
            <a:r>
              <a:rPr lang="en-GB" altLang="ja-JP" dirty="0"/>
              <a:t>FS_LTKUP</a:t>
            </a:r>
            <a:r>
              <a:rPr lang="en-US" altLang="en-US" dirty="0"/>
              <a:t>)</a:t>
            </a:r>
            <a:endParaRPr kumimoji="1" lang="ja-JP" altLang="en-US" dirty="0" smtClean="0"/>
          </a:p>
        </p:txBody>
      </p:sp>
      <p:sp>
        <p:nvSpPr>
          <p:cNvPr id="3789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Completion rate: 					0% </a:t>
            </a:r>
            <a:r>
              <a:rPr lang="en-US" altLang="ja-JP" dirty="0" smtClean="0">
                <a:sym typeface="Wingdings" panose="05000000000000000000" pitchFamily="2" charset="2"/>
              </a:rPr>
              <a:t> 10%</a:t>
            </a:r>
            <a:endParaRPr lang="en-US" altLang="ja-JP" dirty="0" smtClean="0"/>
          </a:p>
          <a:p>
            <a:pPr marL="627063" lvl="1" indent="-169863"/>
            <a:r>
              <a:rPr lang="en-US" altLang="en-US" dirty="0" smtClean="0"/>
              <a:t>TR 33.834 Study </a:t>
            </a:r>
            <a:r>
              <a:rPr lang="en-US" altLang="en-US" dirty="0"/>
              <a:t>on Long Term Key Update </a:t>
            </a:r>
            <a:r>
              <a:rPr lang="en-US" altLang="en-US" dirty="0" smtClean="0"/>
              <a:t>Procedures (</a:t>
            </a:r>
            <a:r>
              <a:rPr lang="en-GB" altLang="ja-JP" dirty="0"/>
              <a:t>FS_LTKUP</a:t>
            </a:r>
            <a:r>
              <a:rPr lang="en-US" altLang="en-US" dirty="0" smtClean="0"/>
              <a:t>)</a:t>
            </a:r>
            <a:endParaRPr lang="en-GB" altLang="ja-JP" dirty="0" smtClean="0"/>
          </a:p>
          <a:p>
            <a:pPr marL="227013" indent="-169863"/>
            <a:r>
              <a:rPr lang="en-GB" altLang="ja-JP" dirty="0" smtClean="0"/>
              <a:t>Work started with good progress.</a:t>
            </a:r>
          </a:p>
          <a:p>
            <a:pPr marL="627063" lvl="1" indent="-169863"/>
            <a:endParaRPr lang="en-GB" altLang="en-US" dirty="0"/>
          </a:p>
          <a:p>
            <a:pPr marL="627063" lvl="1" indent="-169863"/>
            <a:endParaRPr lang="en-US" altLang="en-US" dirty="0"/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mtClean="0"/>
              <a:t>Other</a:t>
            </a:r>
            <a:endParaRPr kumimoji="1" lang="ja-JP" altLang="en-US" smtClean="0"/>
          </a:p>
        </p:txBody>
      </p:sp>
      <p:sp>
        <p:nvSpPr>
          <p:cNvPr id="37891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SID for </a:t>
            </a:r>
            <a:r>
              <a:rPr lang="en-US" altLang="ja-JP" dirty="0" smtClean="0">
                <a:solidFill>
                  <a:srgbClr val="FF0000"/>
                </a:solidFill>
              </a:rPr>
              <a:t>approval</a:t>
            </a:r>
            <a:r>
              <a:rPr lang="en-US" altLang="ja-JP" dirty="0" smtClean="0"/>
              <a:t>: </a:t>
            </a:r>
          </a:p>
          <a:p>
            <a:pPr marL="627063" lvl="1" indent="-169863"/>
            <a:r>
              <a:rPr lang="en-US" altLang="en-US" dirty="0"/>
              <a:t>Study on security aspect of 5G Network Slicing Provisioning </a:t>
            </a:r>
            <a:r>
              <a:rPr lang="en-GB" altLang="ja-JP" dirty="0"/>
              <a:t>(</a:t>
            </a:r>
            <a:r>
              <a:rPr lang="en-GB" altLang="ja-JP" dirty="0" smtClean="0"/>
              <a:t>SP-170636)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959295175"/>
      </p:ext>
    </p:extLst>
  </p:cSld>
  <p:clrMapOvr>
    <a:masterClrMapping/>
  </p:clrMapOvr>
  <p:transition spd="slow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8" descr="template_web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700" y="1138238"/>
            <a:ext cx="5413375" cy="432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930400" y="5365750"/>
            <a:ext cx="4162425" cy="519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GB" sz="2800" b="1" dirty="0">
                <a:ea typeface="+mn-ea"/>
              </a:rPr>
              <a:t>www.3gpp.org</a:t>
            </a:r>
          </a:p>
        </p:txBody>
      </p:sp>
      <p:sp>
        <p:nvSpPr>
          <p:cNvPr id="38916" name="Rectangle 10"/>
          <p:cNvSpPr>
            <a:spLocks noChangeArrowheads="1"/>
          </p:cNvSpPr>
          <p:nvPr/>
        </p:nvSpPr>
        <p:spPr bwMode="auto">
          <a:xfrm>
            <a:off x="2701925" y="5924550"/>
            <a:ext cx="19732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 typeface="Calibri" panose="020F0502020204030204" pitchFamily="34" charset="0"/>
              <a:buNone/>
            </a:pPr>
            <a:r>
              <a:rPr lang="en-GB" altLang="en-US" sz="1600" b="1">
                <a:solidFill>
                  <a:srgbClr val="7F7F7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contact@3gpp.org</a:t>
            </a:r>
            <a:endParaRPr lang="en-US" altLang="en-US" sz="4800" b="1">
              <a:solidFill>
                <a:srgbClr val="7F7F7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917" name="Title 1"/>
          <p:cNvSpPr>
            <a:spLocks/>
          </p:cNvSpPr>
          <p:nvPr/>
        </p:nvSpPr>
        <p:spPr bwMode="auto">
          <a:xfrm>
            <a:off x="2033588" y="71438"/>
            <a:ext cx="5232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GB" altLang="en-US" sz="4400">
                <a:solidFill>
                  <a:srgbClr val="FF0000"/>
                </a:solidFill>
                <a:cs typeface="Arial" panose="020B0604020202020204" pitchFamily="34" charset="0"/>
              </a:rPr>
              <a:t>Thank  You 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6" name="オブジェクト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3249057"/>
              </p:ext>
            </p:extLst>
          </p:nvPr>
        </p:nvGraphicFramePr>
        <p:xfrm>
          <a:off x="803275" y="1470025"/>
          <a:ext cx="8042275" cy="5076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345" name="文書" r:id="rId3" imgW="7014864" imgH="4423583" progId="Word.Document.12">
                  <p:embed/>
                </p:oleObj>
              </mc:Choice>
              <mc:Fallback>
                <p:oleObj name="文書" r:id="rId3" imgW="7014864" imgH="442358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3275" y="1470025"/>
                        <a:ext cx="8042275" cy="5076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タイトル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z="2400" b="1" smtClean="0"/>
              <a:t>Summary</a:t>
            </a:r>
            <a:endParaRPr lang="ja-JP" altLang="en-US" sz="2400" b="1" smtClean="0"/>
          </a:p>
        </p:txBody>
      </p:sp>
      <p:graphicFrame>
        <p:nvGraphicFramePr>
          <p:cNvPr id="2" name="オブジェクト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84101100"/>
              </p:ext>
            </p:extLst>
          </p:nvPr>
        </p:nvGraphicFramePr>
        <p:xfrm>
          <a:off x="515938" y="1463675"/>
          <a:ext cx="7842250" cy="4872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8" name="文書" r:id="rId3" imgW="6867458" imgH="4271380" progId="Word.Document.12">
                  <p:embed/>
                </p:oleObj>
              </mc:Choice>
              <mc:Fallback>
                <p:oleObj name="文書" r:id="rId3" imgW="6867458" imgH="427138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15938" y="1463675"/>
                        <a:ext cx="7842250" cy="48720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3GPP SA3 and SA3-LI Officials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smtClean="0"/>
              <a:t>SA3 Officials</a:t>
            </a:r>
          </a:p>
          <a:p>
            <a:pPr lvl="1"/>
            <a:r>
              <a:rPr lang="en-US" altLang="en-US" smtClean="0"/>
              <a:t>Chair: Anand R. Prasad (NEC Corporation)</a:t>
            </a:r>
          </a:p>
          <a:p>
            <a:pPr lvl="1"/>
            <a:r>
              <a:rPr lang="en-US" altLang="en-US" smtClean="0"/>
              <a:t>Vice-chairs: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Alf Zugenmaier (NTT DOCOMO)</a:t>
            </a:r>
          </a:p>
          <a:p>
            <a:pPr lvl="1">
              <a:buFont typeface="Arial" panose="020B0604020202020204" pitchFamily="34" charset="0"/>
              <a:buNone/>
            </a:pPr>
            <a:r>
              <a:rPr lang="en-US" altLang="en-US" smtClean="0"/>
              <a:t>	Adrian Escott (Qualcomm)</a:t>
            </a:r>
            <a:endParaRPr lang="en-US" altLang="en-US" smtClean="0">
              <a:solidFill>
                <a:srgbClr val="FF0000"/>
              </a:solidFill>
            </a:endParaRPr>
          </a:p>
          <a:p>
            <a:pPr lvl="1"/>
            <a:r>
              <a:rPr lang="en-US" altLang="en-US" smtClean="0"/>
              <a:t>Secretary: Mirko Cano Soveri (MCC)</a:t>
            </a:r>
          </a:p>
          <a:p>
            <a:r>
              <a:rPr lang="en-US" altLang="en-US" smtClean="0"/>
              <a:t>SA3 LI Officials</a:t>
            </a:r>
          </a:p>
          <a:p>
            <a:pPr lvl="1"/>
            <a:r>
              <a:rPr lang="en-US" altLang="en-US" smtClean="0"/>
              <a:t>Chair: Alex Leadbeater (BT)</a:t>
            </a:r>
          </a:p>
          <a:p>
            <a:pPr lvl="1"/>
            <a:r>
              <a:rPr lang="en-US" altLang="en-US" smtClean="0"/>
              <a:t>Vice-chair: Maurizio Iovieno (Ericsson)</a:t>
            </a:r>
          </a:p>
          <a:p>
            <a:pPr lvl="1"/>
            <a:r>
              <a:rPr lang="en-US" altLang="en-US" smtClean="0"/>
              <a:t>Secretary:</a:t>
            </a:r>
            <a:r>
              <a:rPr lang="ja-JP" altLang="en-US" smtClean="0"/>
              <a:t> </a:t>
            </a:r>
            <a:r>
              <a:rPr lang="en-US" altLang="ja-JP" smtClean="0"/>
              <a:t>Carmine Rizzo (MCC)</a:t>
            </a:r>
            <a:endParaRPr lang="en-US" altLang="en-US" smtClean="0"/>
          </a:p>
          <a:p>
            <a:pPr lvl="1"/>
            <a:endParaRPr lang="en-US" altLang="en-US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Meetings since SA#76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SA3</a:t>
            </a:r>
            <a:endParaRPr lang="en-US" altLang="en-US" dirty="0" smtClean="0"/>
          </a:p>
          <a:p>
            <a:pPr lvl="1"/>
            <a:r>
              <a:rPr lang="en-US" altLang="en-US" dirty="0" smtClean="0"/>
              <a:t>SA3#88: 7-11 August, 2017, Dali, China; CF3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/>
              <a:t>SA3-LI#66: 25 – 28 July, Ljubljana, Slovenia; </a:t>
            </a:r>
            <a:r>
              <a:rPr lang="en-US" altLang="en-US" dirty="0" smtClean="0"/>
              <a:t>EF3</a:t>
            </a:r>
          </a:p>
          <a:p>
            <a:pPr lvl="1">
              <a:defRPr/>
            </a:pPr>
            <a:r>
              <a:rPr lang="en-US" altLang="en-US" dirty="0" smtClean="0">
                <a:ea typeface="ＭＳ Ｐゴシック" pitchFamily="50" charset="-128"/>
              </a:rPr>
              <a:t>5G </a:t>
            </a:r>
            <a:r>
              <a:rPr lang="en-US" altLang="en-US" dirty="0" err="1">
                <a:ea typeface="ＭＳ Ｐゴシック" pitchFamily="50" charset="-128"/>
              </a:rPr>
              <a:t>Conf</a:t>
            </a:r>
            <a:r>
              <a:rPr lang="en-US" altLang="en-US" dirty="0">
                <a:ea typeface="ＭＳ Ｐゴシック" pitchFamily="50" charset="-128"/>
              </a:rPr>
              <a:t> Call#1 8</a:t>
            </a:r>
            <a:r>
              <a:rPr lang="en-US" altLang="en-US" baseline="30000" dirty="0">
                <a:ea typeface="ＭＳ Ｐゴシック" pitchFamily="50" charset="-128"/>
              </a:rPr>
              <a:t>th</a:t>
            </a:r>
            <a:r>
              <a:rPr lang="en-US" altLang="en-US" dirty="0">
                <a:ea typeface="ＭＳ Ｐゴシック" pitchFamily="50" charset="-128"/>
              </a:rPr>
              <a:t> Sept.</a:t>
            </a:r>
          </a:p>
          <a:p>
            <a:pPr lvl="1"/>
            <a:endParaRPr lang="en-US" altLang="en-US" dirty="0" smtClean="0"/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smtClean="0"/>
              <a:t>Next SA3 and SA3-LI Meetings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 smtClean="0"/>
              <a:t>SA3</a:t>
            </a:r>
          </a:p>
          <a:p>
            <a:pPr lvl="1"/>
            <a:r>
              <a:rPr lang="en-US" altLang="en-US" dirty="0" smtClean="0"/>
              <a:t>SA3 ad-hoc: 9 – 13 October, Singapore; Huawei</a:t>
            </a:r>
          </a:p>
          <a:p>
            <a:pPr lvl="1"/>
            <a:r>
              <a:rPr lang="en-US" altLang="en-US" dirty="0" smtClean="0"/>
              <a:t>SA3#89: 27 November  - 1 December, USA; NAF</a:t>
            </a:r>
          </a:p>
          <a:p>
            <a:r>
              <a:rPr lang="en-US" altLang="en-US" dirty="0" smtClean="0"/>
              <a:t>SA3-LI</a:t>
            </a:r>
          </a:p>
          <a:p>
            <a:pPr lvl="1"/>
            <a:r>
              <a:rPr lang="en-US" altLang="en-US" dirty="0" smtClean="0"/>
              <a:t>SA3-LI#66Bis: 27 – 29 September, Sophia </a:t>
            </a:r>
            <a:r>
              <a:rPr lang="en-US" altLang="en-US" dirty="0" err="1" smtClean="0"/>
              <a:t>Antipolis</a:t>
            </a:r>
            <a:r>
              <a:rPr lang="en-US" altLang="en-US" dirty="0" smtClean="0"/>
              <a:t>, France; ETSI</a:t>
            </a:r>
          </a:p>
          <a:p>
            <a:pPr lvl="1"/>
            <a:r>
              <a:rPr lang="en-US" altLang="en-US" dirty="0" smtClean="0"/>
              <a:t>SA3-LI#67: 14 – 17 November</a:t>
            </a:r>
            <a:r>
              <a:rPr lang="en-US" altLang="en-US" smtClean="0"/>
              <a:t>, </a:t>
            </a:r>
            <a:r>
              <a:rPr lang="en-US" altLang="ja-JP" smtClean="0">
                <a:ea typeface="ＭＳ Ｐゴシック" pitchFamily="50" charset="-128"/>
              </a:rPr>
              <a:t>USA</a:t>
            </a:r>
            <a:r>
              <a:rPr lang="en-US" altLang="en-US" smtClean="0"/>
              <a:t>; </a:t>
            </a:r>
            <a:r>
              <a:rPr lang="en-US" altLang="en-US" dirty="0" smtClean="0"/>
              <a:t>NAF</a:t>
            </a:r>
          </a:p>
          <a:p>
            <a:pPr lvl="1"/>
            <a:endParaRPr lang="en-US" altLang="en-US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zh-CN" dirty="0" smtClean="0">
                <a:ea typeface="宋体" panose="02010600030101010101" pitchFamily="2" charset="-122"/>
              </a:rPr>
              <a:t>SA3 Statistics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143000"/>
            <a:ext cx="8229600" cy="4525963"/>
          </a:xfrm>
        </p:spPr>
        <p:txBody>
          <a:bodyPr/>
          <a:lstStyle/>
          <a:p>
            <a:pPr>
              <a:defRPr/>
            </a:pPr>
            <a:r>
              <a:rPr lang="en-GB" altLang="zh-CN" sz="1800" dirty="0">
                <a:ea typeface="宋体" panose="02010600030101010101" pitchFamily="2" charset="-122"/>
              </a:rPr>
              <a:t>SA3#8</a:t>
            </a:r>
            <a:r>
              <a:rPr lang="en-US" altLang="zh-CN" sz="1800" dirty="0">
                <a:ea typeface="宋体" panose="02010600030101010101" pitchFamily="2" charset="-122"/>
              </a:rPr>
              <a:t>8 7-11 August 2017 Dali, China</a:t>
            </a:r>
            <a:r>
              <a:rPr lang="en-GB" altLang="zh-CN" sz="1800" dirty="0">
                <a:ea typeface="宋体" panose="02010600030101010101" pitchFamily="2" charset="-122"/>
              </a:rPr>
              <a:t>:</a:t>
            </a:r>
          </a:p>
          <a:p>
            <a:pPr lvl="1">
              <a:defRPr/>
            </a:pPr>
            <a:r>
              <a:rPr lang="en-GB" altLang="zh-CN" dirty="0">
                <a:ea typeface="宋体" panose="02010600030101010101" pitchFamily="2" charset="-122"/>
              </a:rPr>
              <a:t>Attended by 66 delegates </a:t>
            </a:r>
          </a:p>
          <a:p>
            <a:pPr lvl="1">
              <a:defRPr/>
            </a:pPr>
            <a:r>
              <a:rPr lang="en-GB" altLang="zh-CN" dirty="0">
                <a:ea typeface="宋体" panose="02010600030101010101" pitchFamily="2" charset="-122"/>
              </a:rPr>
              <a:t>477 temporary documents </a:t>
            </a:r>
            <a:endParaRPr lang="en-GB" altLang="zh-CN" dirty="0">
              <a:solidFill>
                <a:srgbClr val="FF0000"/>
              </a:solidFill>
              <a:ea typeface="宋体" panose="02010600030101010101" pitchFamily="2" charset="-122"/>
            </a:endParaRPr>
          </a:p>
          <a:p>
            <a:pPr lvl="1">
              <a:defRPr/>
            </a:pPr>
            <a:r>
              <a:rPr lang="en-GB" altLang="zh-CN" dirty="0">
                <a:ea typeface="宋体" panose="02010600030101010101" pitchFamily="2" charset="-122"/>
              </a:rPr>
              <a:t>48</a:t>
            </a:r>
            <a:r>
              <a:rPr lang="en-GB" altLang="ja-JP" dirty="0">
                <a:ea typeface="ＭＳ Ｐゴシック" panose="020B0600070205080204" pitchFamily="34" charset="-128"/>
              </a:rPr>
              <a:t> incoming LS</a:t>
            </a:r>
          </a:p>
          <a:p>
            <a:pPr lvl="1">
              <a:defRPr/>
            </a:pPr>
            <a:r>
              <a:rPr lang="en-GB" altLang="zh-CN" dirty="0">
                <a:ea typeface="宋体" panose="02010600030101010101" pitchFamily="2" charset="-122"/>
              </a:rPr>
              <a:t>18</a:t>
            </a:r>
            <a:r>
              <a:rPr lang="en-GB" altLang="ja-JP" dirty="0">
                <a:ea typeface="ＭＳ Ｐゴシック" panose="020B0600070205080204" pitchFamily="34" charset="-128"/>
              </a:rPr>
              <a:t> outgoing LS</a:t>
            </a:r>
          </a:p>
          <a:p>
            <a:pPr lvl="1">
              <a:defRPr/>
            </a:pPr>
            <a:r>
              <a:rPr lang="en-GB" altLang="zh-CN" dirty="0">
                <a:ea typeface="宋体" panose="02010600030101010101" pitchFamily="2" charset="-122"/>
              </a:rPr>
              <a:t>26</a:t>
            </a:r>
            <a:r>
              <a:rPr lang="en-GB" altLang="ja-JP" dirty="0">
                <a:ea typeface="ＭＳ Ｐゴシック" panose="020B0600070205080204" pitchFamily="34" charset="-128"/>
              </a:rPr>
              <a:t> agreed </a:t>
            </a:r>
            <a:r>
              <a:rPr lang="en-GB" altLang="ja-JP" dirty="0" smtClean="0">
                <a:ea typeface="ＭＳ Ｐゴシック" panose="020B0600070205080204" pitchFamily="34" charset="-128"/>
              </a:rPr>
              <a:t>CRs</a:t>
            </a:r>
            <a:endParaRPr lang="en-GB" altLang="zh-CN" sz="1800" dirty="0"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29127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 smtClean="0"/>
              <a:t>Document Statistics</a:t>
            </a:r>
          </a:p>
        </p:txBody>
      </p:sp>
      <p:cxnSp>
        <p:nvCxnSpPr>
          <p:cNvPr id="16387" name="直線矢印コネクタ 4"/>
          <p:cNvCxnSpPr>
            <a:cxnSpLocks noChangeShapeType="1"/>
          </p:cNvCxnSpPr>
          <p:nvPr/>
        </p:nvCxnSpPr>
        <p:spPr bwMode="auto">
          <a:xfrm flipV="1">
            <a:off x="312738" y="2365375"/>
            <a:ext cx="9525" cy="185420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388" name="直線矢印コネクタ 5"/>
          <p:cNvCxnSpPr>
            <a:cxnSpLocks noChangeShapeType="1"/>
          </p:cNvCxnSpPr>
          <p:nvPr/>
        </p:nvCxnSpPr>
        <p:spPr bwMode="auto">
          <a:xfrm>
            <a:off x="3521075" y="6016625"/>
            <a:ext cx="1838325" cy="0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6389" name="テキスト ボックス 6"/>
          <p:cNvSpPr txBox="1">
            <a:spLocks noChangeArrowheads="1"/>
          </p:cNvSpPr>
          <p:nvPr/>
        </p:nvSpPr>
        <p:spPr bwMode="auto">
          <a:xfrm rot="-5400000">
            <a:off x="-746918" y="3071019"/>
            <a:ext cx="21145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Number of documents &amp;</a:t>
            </a:r>
            <a:b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altLang="en-US" sz="1400" dirty="0">
                <a:latin typeface="Arial" panose="020B0604020202020204" pitchFamily="34" charset="0"/>
                <a:cs typeface="Arial" panose="020B0604020202020204" pitchFamily="34" charset="0"/>
              </a:rPr>
              <a:t> CRs </a:t>
            </a:r>
            <a:r>
              <a:rPr lang="en-US" altLang="ja-JP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agreed</a:t>
            </a:r>
            <a:endParaRPr lang="en-GB" alt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390" name="テキスト ボックス 7"/>
          <p:cNvSpPr txBox="1">
            <a:spLocks noChangeArrowheads="1"/>
          </p:cNvSpPr>
          <p:nvPr/>
        </p:nvSpPr>
        <p:spPr bwMode="auto">
          <a:xfrm>
            <a:off x="4049713" y="6015038"/>
            <a:ext cx="909637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en-US" sz="1400">
                <a:latin typeface="Arial" panose="020B0604020202020204" pitchFamily="34" charset="0"/>
                <a:cs typeface="Arial" panose="020B0604020202020204" pitchFamily="34" charset="0"/>
              </a:rPr>
              <a:t>Meetings</a:t>
            </a:r>
            <a:endParaRPr lang="en-GB" altLang="en-US" sz="14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391" name="グラフ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2672443"/>
              </p:ext>
            </p:extLst>
          </p:nvPr>
        </p:nvGraphicFramePr>
        <p:xfrm>
          <a:off x="544513" y="1330325"/>
          <a:ext cx="8443912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518" name="ワークシート" r:id="rId4" imgW="8210685" imgH="4714875" progId="Excel.Sheet.8">
                  <p:embed/>
                </p:oleObj>
              </mc:Choice>
              <mc:Fallback>
                <p:oleObj name="ワークシート" r:id="rId4" imgW="8210685" imgH="4714875" progId="Excel.Sheet.8">
                  <p:embed/>
                  <p:pic>
                    <p:nvPicPr>
                      <p:cNvPr id="0" name="グラフ 2"/>
                      <p:cNvPicPr>
                        <a:picLocks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4513" y="1330325"/>
                        <a:ext cx="8443912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115042</TotalTime>
  <Words>860</Words>
  <Application>Microsoft Office PowerPoint</Application>
  <PresentationFormat>画面に合わせる (4:3)</PresentationFormat>
  <Paragraphs>179</Paragraphs>
  <Slides>27</Slides>
  <Notes>5</Notes>
  <HiddenSlides>0</HiddenSlides>
  <MMClips>0</MMClips>
  <ScaleCrop>false</ScaleCrop>
  <HeadingPairs>
    <vt:vector size="8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埋め込まれた OLE サーバー</vt:lpstr>
      </vt:variant>
      <vt:variant>
        <vt:i4>2</vt:i4>
      </vt:variant>
      <vt:variant>
        <vt:lpstr>スライド タイトル</vt:lpstr>
      </vt:variant>
      <vt:variant>
        <vt:i4>27</vt:i4>
      </vt:variant>
    </vt:vector>
  </HeadingPairs>
  <TitlesOfParts>
    <vt:vector size="37" baseType="lpstr">
      <vt:lpstr>MS PGothic</vt:lpstr>
      <vt:lpstr>MS PGothic</vt:lpstr>
      <vt:lpstr>宋体</vt:lpstr>
      <vt:lpstr>Arial</vt:lpstr>
      <vt:lpstr>Calibri</vt:lpstr>
      <vt:lpstr>Times New Roman</vt:lpstr>
      <vt:lpstr>Wingdings</vt:lpstr>
      <vt:lpstr>Office Theme</vt:lpstr>
      <vt:lpstr>文書</vt:lpstr>
      <vt:lpstr>ワークシート</vt:lpstr>
      <vt:lpstr>    SA3 Status Report to SA#77</vt:lpstr>
      <vt:lpstr>Summary</vt:lpstr>
      <vt:lpstr>Summary</vt:lpstr>
      <vt:lpstr>Summary</vt:lpstr>
      <vt:lpstr>3GPP SA3 and SA3-LI Officials</vt:lpstr>
      <vt:lpstr>Meetings since SA#76</vt:lpstr>
      <vt:lpstr>Next SA3 and SA3-LI Meetings</vt:lpstr>
      <vt:lpstr>SA3 Statistics</vt:lpstr>
      <vt:lpstr>Document Statistics</vt:lpstr>
      <vt:lpstr>Delegate Statistics</vt:lpstr>
      <vt:lpstr>Status Report on Work Items</vt:lpstr>
      <vt:lpstr>Lawful Interception (LI) – SA3 Approved CRs SA3LI#66</vt:lpstr>
      <vt:lpstr>Lawful Interception (LI) – SA3 Approved CRs</vt:lpstr>
      <vt:lpstr>Lawful Interception (LI) – Other Issues</vt:lpstr>
      <vt:lpstr>SA3 aspects related to Mission Critical (MCPTT, MCSec, FS_MC_Sec)</vt:lpstr>
      <vt:lpstr>SA3 aspects related to Mission Critical (MCPTT, MCSec, FS_MC_Sec)</vt:lpstr>
      <vt:lpstr>Security Assurance Specification for 3GPP Network Products (SCAS, SCAS-SA3, SCAS_PGW, SCAS_eNB, SCAS-SA3TR)</vt:lpstr>
      <vt:lpstr>Security Assurance Specification for 3GPP Network Products (SCAS, SCAS-SA3, SCAS_PGW, SCAS_eNB, SCAS_SA3TR)</vt:lpstr>
      <vt:lpstr>Battery Efficient Security for very low Throughput Machine Type Communication Devices (BEST_MTC_Sec)</vt:lpstr>
      <vt:lpstr>5G Security (FS_NSA, ECDCE 5, 5GS_Ph1-SEC)</vt:lpstr>
      <vt:lpstr>Other</vt:lpstr>
      <vt:lpstr>Other</vt:lpstr>
      <vt:lpstr>Status Report on Study Items Note: Study items associated with specific work item are reported under work item</vt:lpstr>
      <vt:lpstr>Study on architecture and security aspects of enhancements to ProSe UE-to-Network Relay (FS_REAR_Sec)</vt:lpstr>
      <vt:lpstr>Study on Long Term Key Update Procedures (FS_LTKUP)</vt:lpstr>
      <vt:lpstr>Other</vt:lpstr>
      <vt:lpstr>PowerPoint プレゼンテーション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SA3 Status Report to SA#77</dc:title>
  <dc:creator>Anand R. Prasad</dc:creator>
  <dc:description>© 2009  All rights reserved</dc:description>
  <cp:lastModifiedBy>NECarp</cp:lastModifiedBy>
  <cp:revision>1828</cp:revision>
  <dcterms:created xsi:type="dcterms:W3CDTF">2008-08-30T09:32:10Z</dcterms:created>
  <dcterms:modified xsi:type="dcterms:W3CDTF">2017-09-04T15:09:43Z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a4d18b4d-43b0-4bb6-83e8-b23c50cc76b3</vt:lpwstr>
  </property>
  <property fmtid="{D5CDD505-2E9C-101B-9397-08002B2CF9AE}" pid="3" name="MicrosoftConfidentiality">
    <vt:lpwstr>LBI - Microsoft</vt:lpwstr>
  </property>
</Properties>
</file>