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0"/>
    <p:sldMasterId id="2147485168" r:id="rId11"/>
    <p:sldMasterId id="2147485183" r:id="rId12"/>
  </p:sldMasterIdLst>
  <p:notesMasterIdLst>
    <p:notesMasterId r:id="rId29"/>
  </p:notesMasterIdLst>
  <p:handoutMasterIdLst>
    <p:handoutMasterId r:id="rId30"/>
  </p:handoutMasterIdLst>
  <p:sldIdLst>
    <p:sldId id="341" r:id="rId13"/>
    <p:sldId id="2147479283" r:id="rId14"/>
    <p:sldId id="2147479278" r:id="rId15"/>
    <p:sldId id="2147479285" r:id="rId16"/>
    <p:sldId id="2147479286" r:id="rId17"/>
    <p:sldId id="2147479287" r:id="rId18"/>
    <p:sldId id="275" r:id="rId19"/>
    <p:sldId id="276" r:id="rId20"/>
    <p:sldId id="342" r:id="rId21"/>
    <p:sldId id="343" r:id="rId22"/>
    <p:sldId id="277" r:id="rId23"/>
    <p:sldId id="257" r:id="rId24"/>
    <p:sldId id="344" r:id="rId25"/>
    <p:sldId id="278" r:id="rId26"/>
    <p:sldId id="345" r:id="rId27"/>
    <p:sldId id="279" r:id="rId2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AD0C1F-6A07-FEAB-CA63-C93AE8427F2D}" name="Jing Yue" initials="JY" userId="Jing Yue" providerId="None"/>
  <p188:author id="{8F6D0EAE-5208-A58E-E04E-A4727FCDA351}" name="Igor Pastushok" initials="IP" userId="S::igor.pastushok@ericsson.com::573a2f02-c350-4544-a2e1-191823aaaf14" providerId="AD"/>
  <p188:author id="{8B7ECAC5-4F37-A899-7D12-13B7DCA1352A}" name="Cristina Badulescu" initials="ERI CB" userId="Cristina Badulescu" providerId="None"/>
  <p188:author id="{9AE612C9-4834-8E3F-DE11-D5F311D4C084}" name="Jing Yue" initials="" userId="S::jing.yue@ericsson.com::5ad55dac-6c7f-4ea6-ba85-4dd3e672992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737FF"/>
    <a:srgbClr val="479B9B"/>
    <a:srgbClr val="5353FF"/>
    <a:srgbClr val="0000FF"/>
    <a:srgbClr val="F9FEDE"/>
    <a:srgbClr val="E9FDD7"/>
    <a:srgbClr val="F3EBF9"/>
    <a:srgbClr val="D8FAFE"/>
    <a:srgbClr val="F6FDCF"/>
    <a:srgbClr val="ECDFF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FD965D-7EB9-4B53-9EF1-96EB3F244759}" v="2" dt="2025-03-31T16:16:00.2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621" autoAdjust="0"/>
    <p:restoredTop sz="94660"/>
  </p:normalViewPr>
  <p:slideViewPr>
    <p:cSldViewPr snapToGrid="0">
      <p:cViewPr varScale="1">
        <p:scale>
          <a:sx n="109" d="100"/>
          <a:sy n="109" d="100"/>
        </p:scale>
        <p:origin x="756" y="120"/>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xml"/><Relationship Id="rId18" Type="http://schemas.openxmlformats.org/officeDocument/2006/relationships/slide" Target="slides/slide6.xml"/><Relationship Id="rId26" Type="http://schemas.openxmlformats.org/officeDocument/2006/relationships/slide" Target="slides/slide14.xml"/><Relationship Id="rId21" Type="http://schemas.openxmlformats.org/officeDocument/2006/relationships/slide" Target="slides/slide9.xml"/><Relationship Id="rId34" Type="http://schemas.openxmlformats.org/officeDocument/2006/relationships/tableStyles" Target="tableStyles.xml"/><Relationship Id="rId7" Type="http://schemas.openxmlformats.org/officeDocument/2006/relationships/customXml" Target="../customXml/item7.xml"/><Relationship Id="rId12" Type="http://schemas.openxmlformats.org/officeDocument/2006/relationships/slideMaster" Target="slideMasters/slideMaster3.xml"/><Relationship Id="rId17" Type="http://schemas.openxmlformats.org/officeDocument/2006/relationships/slide" Target="slides/slide5.xml"/><Relationship Id="rId25" Type="http://schemas.openxmlformats.org/officeDocument/2006/relationships/slide" Target="slides/slide13.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4.xml"/><Relationship Id="rId20" Type="http://schemas.openxmlformats.org/officeDocument/2006/relationships/slide" Target="slides/slide8.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Master" Target="slideMasters/slideMaster2.xml"/><Relationship Id="rId24" Type="http://schemas.openxmlformats.org/officeDocument/2006/relationships/slide" Target="slides/slide12.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3.xml"/><Relationship Id="rId23" Type="http://schemas.openxmlformats.org/officeDocument/2006/relationships/slide" Target="slides/slide11.xml"/><Relationship Id="rId28" Type="http://schemas.openxmlformats.org/officeDocument/2006/relationships/slide" Target="slides/slide16.xml"/><Relationship Id="rId36" Type="http://schemas.microsoft.com/office/2015/10/relationships/revisionInfo" Target="revisionInfo.xml"/><Relationship Id="rId10" Type="http://schemas.openxmlformats.org/officeDocument/2006/relationships/slideMaster" Target="slideMasters/slideMaster1.xml"/><Relationship Id="rId19" Type="http://schemas.openxmlformats.org/officeDocument/2006/relationships/slide" Target="slides/slide7.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2.xml"/><Relationship Id="rId22" Type="http://schemas.openxmlformats.org/officeDocument/2006/relationships/slide" Target="slides/slide10.xml"/><Relationship Id="rId27" Type="http://schemas.openxmlformats.org/officeDocument/2006/relationships/slide" Target="slides/slide15.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customXml" Target="../customXml/item8.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ristina Badulescu" userId="c5d371be-b501-40df-97ce-ea2c45686895" providerId="ADAL" clId="{14FD965D-7EB9-4B53-9EF1-96EB3F244759}"/>
    <pc:docChg chg="custSel modSld sldOrd modMainMaster">
      <pc:chgData name="Cristina Badulescu" userId="c5d371be-b501-40df-97ce-ea2c45686895" providerId="ADAL" clId="{14FD965D-7EB9-4B53-9EF1-96EB3F244759}" dt="2025-03-31T16:23:49.043" v="285" actId="20577"/>
      <pc:docMkLst>
        <pc:docMk/>
      </pc:docMkLst>
      <pc:sldChg chg="modSp mod">
        <pc:chgData name="Cristina Badulescu" userId="c5d371be-b501-40df-97ce-ea2c45686895" providerId="ADAL" clId="{14FD965D-7EB9-4B53-9EF1-96EB3F244759}" dt="2025-03-31T16:17:25.976" v="218" actId="20577"/>
        <pc:sldMkLst>
          <pc:docMk/>
          <pc:sldMk cId="483432219" sldId="344"/>
        </pc:sldMkLst>
        <pc:spChg chg="mod">
          <ac:chgData name="Cristina Badulescu" userId="c5d371be-b501-40df-97ce-ea2c45686895" providerId="ADAL" clId="{14FD965D-7EB9-4B53-9EF1-96EB3F244759}" dt="2025-03-31T16:17:25.976" v="218" actId="20577"/>
          <ac:spMkLst>
            <pc:docMk/>
            <pc:sldMk cId="483432219" sldId="344"/>
            <ac:spMk id="18" creationId="{9990E3DF-B982-E48E-B6BC-2C30FB3B0600}"/>
          </ac:spMkLst>
        </pc:spChg>
      </pc:sldChg>
      <pc:sldChg chg="modSp mod">
        <pc:chgData name="Cristina Badulescu" userId="c5d371be-b501-40df-97ce-ea2c45686895" providerId="ADAL" clId="{14FD965D-7EB9-4B53-9EF1-96EB3F244759}" dt="2025-03-31T16:17:21.946" v="215" actId="20577"/>
        <pc:sldMkLst>
          <pc:docMk/>
          <pc:sldMk cId="3445542740" sldId="345"/>
        </pc:sldMkLst>
        <pc:spChg chg="mod">
          <ac:chgData name="Cristina Badulescu" userId="c5d371be-b501-40df-97ce-ea2c45686895" providerId="ADAL" clId="{14FD965D-7EB9-4B53-9EF1-96EB3F244759}" dt="2025-03-31T16:17:21.946" v="215" actId="20577"/>
          <ac:spMkLst>
            <pc:docMk/>
            <pc:sldMk cId="3445542740" sldId="345"/>
            <ac:spMk id="16" creationId="{BB4EC6DA-F221-8249-2477-61AC43483FBA}"/>
          </ac:spMkLst>
        </pc:spChg>
      </pc:sldChg>
      <pc:sldChg chg="modSp mod">
        <pc:chgData name="Cristina Badulescu" userId="c5d371be-b501-40df-97ce-ea2c45686895" providerId="ADAL" clId="{14FD965D-7EB9-4B53-9EF1-96EB3F244759}" dt="2025-03-31T16:14:39.020" v="15" actId="20577"/>
        <pc:sldMkLst>
          <pc:docMk/>
          <pc:sldMk cId="601073824" sldId="2147479278"/>
        </pc:sldMkLst>
        <pc:spChg chg="mod">
          <ac:chgData name="Cristina Badulescu" userId="c5d371be-b501-40df-97ce-ea2c45686895" providerId="ADAL" clId="{14FD965D-7EB9-4B53-9EF1-96EB3F244759}" dt="2025-03-31T16:14:39.020" v="15" actId="20577"/>
          <ac:spMkLst>
            <pc:docMk/>
            <pc:sldMk cId="601073824" sldId="2147479278"/>
            <ac:spMk id="4" creationId="{306D82EC-811D-454E-9DFF-2EEC63AD50B4}"/>
          </ac:spMkLst>
        </pc:spChg>
      </pc:sldChg>
      <pc:sldChg chg="modSp mod ord">
        <pc:chgData name="Cristina Badulescu" userId="c5d371be-b501-40df-97ce-ea2c45686895" providerId="ADAL" clId="{14FD965D-7EB9-4B53-9EF1-96EB3F244759}" dt="2025-03-31T16:17:45.091" v="238" actId="20577"/>
        <pc:sldMkLst>
          <pc:docMk/>
          <pc:sldMk cId="2193335919" sldId="2147479283"/>
        </pc:sldMkLst>
        <pc:spChg chg="mod">
          <ac:chgData name="Cristina Badulescu" userId="c5d371be-b501-40df-97ce-ea2c45686895" providerId="ADAL" clId="{14FD965D-7EB9-4B53-9EF1-96EB3F244759}" dt="2025-03-31T16:17:45.091" v="238" actId="20577"/>
          <ac:spMkLst>
            <pc:docMk/>
            <pc:sldMk cId="2193335919" sldId="2147479283"/>
            <ac:spMk id="4" creationId="{306D82EC-811D-454E-9DFF-2EEC63AD50B4}"/>
          </ac:spMkLst>
        </pc:spChg>
      </pc:sldChg>
      <pc:sldChg chg="modSp mod">
        <pc:chgData name="Cristina Badulescu" userId="c5d371be-b501-40df-97ce-ea2c45686895" providerId="ADAL" clId="{14FD965D-7EB9-4B53-9EF1-96EB3F244759}" dt="2025-03-31T16:23:49.043" v="285" actId="20577"/>
        <pc:sldMkLst>
          <pc:docMk/>
          <pc:sldMk cId="596324285" sldId="2147479287"/>
        </pc:sldMkLst>
        <pc:spChg chg="mod">
          <ac:chgData name="Cristina Badulescu" userId="c5d371be-b501-40df-97ce-ea2c45686895" providerId="ADAL" clId="{14FD965D-7EB9-4B53-9EF1-96EB3F244759}" dt="2025-03-31T16:23:49.043" v="285" actId="20577"/>
          <ac:spMkLst>
            <pc:docMk/>
            <pc:sldMk cId="596324285" sldId="2147479287"/>
            <ac:spMk id="5" creationId="{80CFE1E9-2446-4327-A152-D121E1DA7E83}"/>
          </ac:spMkLst>
        </pc:spChg>
      </pc:sldChg>
      <pc:sldMasterChg chg="modSp mod">
        <pc:chgData name="Cristina Badulescu" userId="c5d371be-b501-40df-97ce-ea2c45686895" providerId="ADAL" clId="{14FD965D-7EB9-4B53-9EF1-96EB3F244759}" dt="2025-03-31T16:20:48.513" v="274" actId="20577"/>
        <pc:sldMasterMkLst>
          <pc:docMk/>
          <pc:sldMasterMk cId="0" sldId="2147485146"/>
        </pc:sldMasterMkLst>
        <pc:spChg chg="mod">
          <ac:chgData name="Cristina Badulescu" userId="c5d371be-b501-40df-97ce-ea2c45686895" providerId="ADAL" clId="{14FD965D-7EB9-4B53-9EF1-96EB3F244759}" dt="2025-03-31T16:20:48.513" v="274" actId="20577"/>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7</a:t>
            </a:fld>
            <a:endParaRPr lang="en-US"/>
          </a:p>
        </p:txBody>
      </p:sp>
    </p:spTree>
    <p:extLst>
      <p:ext uri="{BB962C8B-B14F-4D97-AF65-F5344CB8AC3E}">
        <p14:creationId xmlns:p14="http://schemas.microsoft.com/office/powerpoint/2010/main" val="3638161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OPG.02 Section 4.11.1:</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ea typeface="SimSun" panose="02010600030101010101" pitchFamily="2" charset="-122"/>
                <a:cs typeface="Times New Roman" panose="02020603050405020304" pitchFamily="18" charset="0"/>
              </a:rPr>
              <a:t>“</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there is no associated Consent Record, </a:t>
            </a:r>
            <a:r>
              <a:rPr lang="en-GB" sz="1800" dirty="0">
                <a:solidFill>
                  <a:srgbClr val="FF0000"/>
                </a:solidFill>
                <a:effectLst/>
                <a:highlight>
                  <a:srgbClr val="FFFF00"/>
                </a:highlight>
                <a:latin typeface="Arial" panose="020B0604020202020204" pitchFamily="34" charset="0"/>
                <a:ea typeface="SimSun" panose="02010600030101010101" pitchFamily="2" charset="-122"/>
                <a:cs typeface="Times New Roman" panose="02020603050405020304" pitchFamily="18" charset="0"/>
              </a:rPr>
              <a:t>the OP signals the Consent Manager to start the capture of the Consent from the end user (Step 8). Once the Consent is requested (Step 9), the result of that operation is stored in the Consent Manager (Step 10)</a:t>
            </a:r>
            <a:r>
              <a:rPr lang="en-GB" sz="1800" dirty="0">
                <a:solidFill>
                  <a:srgbClr val="FF0000"/>
                </a:solidFill>
                <a:effectLst/>
                <a:latin typeface="Arial" panose="020B0604020202020204" pitchFamily="34" charset="0"/>
                <a:ea typeface="SimSun" panose="02010600030101010101" pitchFamily="2" charset="-122"/>
                <a:cs typeface="Times New Roman" panose="02020603050405020304" pitchFamily="18" charset="0"/>
              </a:rPr>
              <a:t>. </a:t>
            </a:r>
            <a:r>
              <a:rPr lang="en-GB" sz="1800" dirty="0">
                <a:effectLst/>
                <a:latin typeface="Arial" panose="020B0604020202020204" pitchFamily="34" charset="0"/>
                <a:ea typeface="SimSun" panose="02010600030101010101" pitchFamily="2" charset="-122"/>
                <a:cs typeface="Times New Roman" panose="02020603050405020304" pitchFamily="18" charset="0"/>
              </a:rPr>
              <a:t>If the consent is not granted by the end user (for instance the user does not agree with sharing its information for the signalled Purpose of data processing) the authorization process fails and the access to the personal information resources is denied. If the consent is granted an Authorization Code sent back (Step 11,12) which can be later exchanged for an operator Access Token (Step 13). Upon reception of NBI API call carrying the operator Access Token in Step 14, the OP decrypts the Access Token and forwards the request to receive a response which is sent back.”</a:t>
            </a:r>
            <a:endParaRPr lang="en-US" dirty="0"/>
          </a:p>
        </p:txBody>
      </p:sp>
      <p:sp>
        <p:nvSpPr>
          <p:cNvPr id="4" name="Header Placeholder 3"/>
          <p:cNvSpPr>
            <a:spLocks noGrp="1"/>
          </p:cNvSpPr>
          <p:nvPr>
            <p:ph type="hdr" sz="quarter"/>
          </p:nvPr>
        </p:nvSpPr>
        <p:spPr/>
        <p:txBody>
          <a:bodyPr/>
          <a:lstStyle/>
          <a:p>
            <a:endParaRPr lang="en-US"/>
          </a:p>
        </p:txBody>
      </p:sp>
      <p:sp>
        <p:nvSpPr>
          <p:cNvPr id="5" name="Date Placeholder 4"/>
          <p:cNvSpPr>
            <a:spLocks noGrp="1"/>
          </p:cNvSpPr>
          <p:nvPr>
            <p:ph type="dt" idx="1"/>
          </p:nvPr>
        </p:nvSpPr>
        <p:spPr/>
        <p:txBody>
          <a:bodyPr/>
          <a:lstStyle/>
          <a:p>
            <a:r>
              <a:rPr lang="en-US"/>
              <a:t> </a:t>
            </a:r>
          </a:p>
        </p:txBody>
      </p:sp>
      <p:sp>
        <p:nvSpPr>
          <p:cNvPr id="6" name="Footer Placeholder 5"/>
          <p:cNvSpPr>
            <a:spLocks noGrp="1"/>
          </p:cNvSpPr>
          <p:nvPr>
            <p:ph type="ftr" sz="quarter" idx="4"/>
          </p:nvPr>
        </p:nvSpPr>
        <p:spPr/>
        <p:txBody>
          <a:bodyPr/>
          <a:lstStyle/>
          <a:p>
            <a:endParaRPr lang="en-US"/>
          </a:p>
        </p:txBody>
      </p:sp>
      <p:sp>
        <p:nvSpPr>
          <p:cNvPr id="7" name="Slide Number Placeholder 6"/>
          <p:cNvSpPr>
            <a:spLocks noGrp="1"/>
          </p:cNvSpPr>
          <p:nvPr>
            <p:ph type="sldNum" sz="quarter" idx="5"/>
          </p:nvPr>
        </p:nvSpPr>
        <p:spPr/>
        <p:txBody>
          <a:bodyPr/>
          <a:lstStyle/>
          <a:p>
            <a:fld id="{F949BC75-2359-4F98-918A-7033C92AD487}" type="slidenum">
              <a:rPr lang="en-US" smtClean="0"/>
              <a:pPr/>
              <a:t>9</a:t>
            </a:fld>
            <a:endParaRPr lang="en-US"/>
          </a:p>
        </p:txBody>
      </p:sp>
    </p:spTree>
    <p:extLst>
      <p:ext uri="{BB962C8B-B14F-4D97-AF65-F5344CB8AC3E}">
        <p14:creationId xmlns:p14="http://schemas.microsoft.com/office/powerpoint/2010/main" val="26707035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12</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9433816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13</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37831243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14</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25513299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15</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821900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5" name="Date Placeholder 4"/>
          <p:cNvSpPr>
            <a:spLocks noGrp="1"/>
          </p:cNvSpPr>
          <p:nvPr>
            <p:ph type="dt" idx="1"/>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t> </a:t>
            </a:r>
          </a:p>
        </p:txBody>
      </p:sp>
      <p:sp>
        <p:nvSpPr>
          <p:cNvPr id="6" name="Footer Placeholder 5"/>
          <p:cNvSpPr>
            <a:spLocks noGrp="1"/>
          </p:cNvSpPr>
          <p:nvPr>
            <p:ph type="ftr" sz="quarter" idx="4"/>
          </p:nvPr>
        </p:nvSpPr>
        <p:spPr/>
        <p:txBody>
          <a:bodyPr/>
          <a:lstStyle/>
          <a:p>
            <a:pPr marL="0" marR="0" lvl="0" indent="0" algn="l" defTabSz="942289"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
        <p:nvSpPr>
          <p:cNvPr id="7" name="Slide Number Placeholder 6"/>
          <p:cNvSpPr>
            <a:spLocks noGrp="1"/>
          </p:cNvSpPr>
          <p:nvPr>
            <p:ph type="sldNum" sz="quarter" idx="5"/>
          </p:nvPr>
        </p:nvSpPr>
        <p:spPr/>
        <p:txBody>
          <a:bodyPr/>
          <a:lstStyle/>
          <a:p>
            <a:pPr marL="0" marR="0" lvl="0" indent="0" algn="r" defTabSz="942289" eaLnBrk="1" fontAlgn="auto" latinLnBrk="0" hangingPunct="1">
              <a:lnSpc>
                <a:spcPct val="100000"/>
              </a:lnSpc>
              <a:spcBef>
                <a:spcPts val="0"/>
              </a:spcBef>
              <a:spcAft>
                <a:spcPts val="0"/>
              </a:spcAft>
              <a:buClrTx/>
              <a:buSzTx/>
              <a:buFontTx/>
              <a:buNone/>
              <a:tabLst/>
              <a:defRPr/>
            </a:pPr>
            <a:fld id="{F949BC75-2359-4F98-918A-7033C92AD487}" type="slidenum">
              <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rPr>
              <a:pPr marL="0" marR="0" lvl="0" indent="0" algn="r" defTabSz="942289" eaLnBrk="1" fontAlgn="auto" latinLnBrk="0" hangingPunct="1">
                <a:lnSpc>
                  <a:spcPct val="100000"/>
                </a:lnSpc>
                <a:spcBef>
                  <a:spcPts val="0"/>
                </a:spcBef>
                <a:spcAft>
                  <a:spcPts val="0"/>
                </a:spcAft>
                <a:buClrTx/>
                <a:buSzTx/>
                <a:buFontTx/>
                <a:buNone/>
                <a:tabLst/>
                <a:defRPr/>
              </a:pPr>
              <a:t>16</a:t>
            </a:fld>
            <a:endParaRPr kumimoji="0" lang="en-US" sz="1200" b="0" i="0" u="none" strike="noStrike" kern="0" cap="none" spc="0" normalizeH="0" baseline="0" noProof="0">
              <a:ln>
                <a:noFill/>
              </a:ln>
              <a:solidFill>
                <a:sysClr val="windowText" lastClr="000000"/>
              </a:solidFill>
              <a:effectLst/>
              <a:uLnTx/>
              <a:uFillTx/>
              <a:latin typeface="Ericsson Hilda Light" panose="00000400000000000000" pitchFamily="2" charset="0"/>
            </a:endParaRPr>
          </a:p>
        </p:txBody>
      </p:sp>
    </p:spTree>
    <p:extLst>
      <p:ext uri="{BB962C8B-B14F-4D97-AF65-F5344CB8AC3E}">
        <p14:creationId xmlns:p14="http://schemas.microsoft.com/office/powerpoint/2010/main" val="12303439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ck blank">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6869961-F931-4F1E-9FB3-8587EBA3F36F}"/>
              </a:ext>
            </a:extLst>
          </p:cNvPr>
          <p:cNvSpPr/>
          <p:nvPr userDrawn="1"/>
        </p:nvSpPr>
        <p:spPr bwMode="auto">
          <a:xfrm>
            <a:off x="0" y="0"/>
            <a:ext cx="12192000" cy="6858000"/>
          </a:xfrm>
          <a:prstGeom prst="rect">
            <a:avLst/>
          </a:prstGeom>
          <a:solidFill>
            <a:schemeClr val="bg2">
              <a:alpha val="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180000" indent="-180000" algn="l">
              <a:spcBef>
                <a:spcPts val="800"/>
              </a:spcBef>
              <a:buFont typeface="Ericsson Hilda" panose="00000500000000000000" pitchFamily="2" charset="0"/>
              <a:buChar char="●"/>
            </a:pPr>
            <a:endParaRPr lang="en-US" err="1">
              <a:solidFill>
                <a:schemeClr val="bg1"/>
              </a:solidFill>
              <a:latin typeface="+mn-lt"/>
            </a:endParaRPr>
          </a:p>
        </p:txBody>
      </p:sp>
      <p:pic>
        <p:nvPicPr>
          <p:cNvPr id="4" name="Graphic 3">
            <a:extLst>
              <a:ext uri="{FF2B5EF4-FFF2-40B4-BE49-F238E27FC236}">
                <a16:creationId xmlns:a16="http://schemas.microsoft.com/office/drawing/2014/main" id="{5D9DB7BA-3A2F-46BA-A617-2A049434CD62}"/>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1493088" y="476251"/>
            <a:ext cx="256032" cy="256032"/>
          </a:xfrm>
          <a:prstGeom prst="rect">
            <a:avLst/>
          </a:prstGeom>
        </p:spPr>
      </p:pic>
      <p:sp>
        <p:nvSpPr>
          <p:cNvPr id="5"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03FD5EF-20DB-46AB-B412-DF911235371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a:solidFill>
                <a:schemeClr val="tx1"/>
              </a:solidFill>
              <a:latin typeface="+mn-lt"/>
            </a:endParaRPr>
          </a:p>
        </p:txBody>
      </p:sp>
    </p:spTree>
    <p:extLst>
      <p:ext uri="{BB962C8B-B14F-4D97-AF65-F5344CB8AC3E}">
        <p14:creationId xmlns:p14="http://schemas.microsoft.com/office/powerpoint/2010/main" val="3604641189"/>
      </p:ext>
    </p:extLst>
  </p:cSld>
  <p:clrMapOvr>
    <a:overrideClrMapping bg1="dk1" tx1="lt1" bg2="dk2" tx2="lt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3F208E1-A08C-10EC-97A8-28348A72D7B8}"/>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0510375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907D2EFB-7EAB-A671-73D1-4D3B0004E30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70588755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5885D792-E9D9-B1F5-0A58-F8866A94E61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173943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 columns">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A3E90334-5437-22A3-F7BD-02B8CBDD09B3}"/>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62528900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3 columns">
    <p:spTree>
      <p:nvGrpSpPr>
        <p:cNvPr id="1" name=""/>
        <p:cNvGrpSpPr/>
        <p:nvPr/>
      </p:nvGrpSpPr>
      <p:grpSpPr>
        <a:xfrm>
          <a:off x="0" y="0"/>
          <a:ext cx="0" cy="0"/>
          <a:chOff x="0" y="0"/>
          <a:chExt cx="0" cy="0"/>
        </a:xfrm>
      </p:grpSpPr>
      <p:sp>
        <p:nvSpPr>
          <p:cNvPr id="10" name="Title_SM">
            <a:extLst>
              <a:ext uri="{FF2B5EF4-FFF2-40B4-BE49-F238E27FC236}">
                <a16:creationId xmlns:a16="http://schemas.microsoft.com/office/drawing/2014/main" id="{6B686A21-AA96-4B0A-B7CE-F4C6D5D31B32}"/>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6" name="Content Placeholder 1"/>
          <p:cNvSpPr>
            <a:spLocks noGrp="1"/>
          </p:cNvSpPr>
          <p:nvPr>
            <p:ph sz="quarter" idx="11" hasCustomPrompt="1"/>
          </p:nvPr>
        </p:nvSpPr>
        <p:spPr>
          <a:xfrm>
            <a:off x="481052"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2"/>
          <p:cNvSpPr>
            <a:spLocks noGrp="1"/>
          </p:cNvSpPr>
          <p:nvPr>
            <p:ph sz="quarter" idx="12" hasCustomPrompt="1"/>
          </p:nvPr>
        </p:nvSpPr>
        <p:spPr>
          <a:xfrm>
            <a:off x="4332814" y="1844674"/>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7" name="Content Placeholder 3">
            <a:extLst>
              <a:ext uri="{FF2B5EF4-FFF2-40B4-BE49-F238E27FC236}">
                <a16:creationId xmlns:a16="http://schemas.microsoft.com/office/drawing/2014/main" id="{8E3794F8-471D-4987-945F-3C29BB03AB49}"/>
              </a:ext>
            </a:extLst>
          </p:cNvPr>
          <p:cNvSpPr>
            <a:spLocks noGrp="1"/>
          </p:cNvSpPr>
          <p:nvPr>
            <p:ph sz="quarter" idx="13" hasCustomPrompt="1"/>
          </p:nvPr>
        </p:nvSpPr>
        <p:spPr>
          <a:xfrm>
            <a:off x="8184575" y="1846580"/>
            <a:ext cx="3528000"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96F18B6-989A-3B65-B689-DD2D42F90DF5}"/>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764763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4 columns">
    <p:spTree>
      <p:nvGrpSpPr>
        <p:cNvPr id="1" name=""/>
        <p:cNvGrpSpPr/>
        <p:nvPr/>
      </p:nvGrpSpPr>
      <p:grpSpPr>
        <a:xfrm>
          <a:off x="0" y="0"/>
          <a:ext cx="0" cy="0"/>
          <a:chOff x="0" y="0"/>
          <a:chExt cx="0" cy="0"/>
        </a:xfrm>
      </p:grpSpPr>
      <p:sp>
        <p:nvSpPr>
          <p:cNvPr id="7" name="Title_SM">
            <a:extLst>
              <a:ext uri="{FF2B5EF4-FFF2-40B4-BE49-F238E27FC236}">
                <a16:creationId xmlns:a16="http://schemas.microsoft.com/office/drawing/2014/main" id="{F4D71A67-F349-4E68-B7B8-D53CE323A764}"/>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4" name="Content Placeholder 1"/>
          <p:cNvSpPr>
            <a:spLocks noGrp="1"/>
          </p:cNvSpPr>
          <p:nvPr>
            <p:ph sz="quarter" idx="10" hasCustomPrompt="1"/>
          </p:nvPr>
        </p:nvSpPr>
        <p:spPr>
          <a:xfrm>
            <a:off x="479425" y="1844674"/>
            <a:ext cx="2592388"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6" name="Content Placeholder 2"/>
          <p:cNvSpPr>
            <a:spLocks noGrp="1"/>
          </p:cNvSpPr>
          <p:nvPr>
            <p:ph sz="quarter" idx="11" hasCustomPrompt="1"/>
          </p:nvPr>
        </p:nvSpPr>
        <p:spPr>
          <a:xfrm>
            <a:off x="3359149" y="1844674"/>
            <a:ext cx="2592389"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8" name="Content Placeholder 3"/>
          <p:cNvSpPr>
            <a:spLocks noGrp="1"/>
          </p:cNvSpPr>
          <p:nvPr>
            <p:ph sz="quarter" idx="12" hasCustomPrompt="1"/>
          </p:nvPr>
        </p:nvSpPr>
        <p:spPr>
          <a:xfrm>
            <a:off x="6240463" y="1844674"/>
            <a:ext cx="2592388" cy="4392614"/>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9" name="Content Placeholder 4"/>
          <p:cNvSpPr>
            <a:spLocks noGrp="1"/>
          </p:cNvSpPr>
          <p:nvPr>
            <p:ph sz="quarter" idx="13" hasCustomPrompt="1"/>
          </p:nvPr>
        </p:nvSpPr>
        <p:spPr>
          <a:xfrm>
            <a:off x="9120188" y="1844674"/>
            <a:ext cx="2592387" cy="4392613"/>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lvl4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3DE0E396-4E1B-7A03-A216-5540F1BEFBC4}"/>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445683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and 4 Content">
    <p:spTree>
      <p:nvGrpSpPr>
        <p:cNvPr id="1" name=""/>
        <p:cNvGrpSpPr/>
        <p:nvPr/>
      </p:nvGrpSpPr>
      <p:grpSpPr>
        <a:xfrm>
          <a:off x="0" y="0"/>
          <a:ext cx="0" cy="0"/>
          <a:chOff x="0" y="0"/>
          <a:chExt cx="0" cy="0"/>
        </a:xfrm>
      </p:grpSpPr>
      <p:sp>
        <p:nvSpPr>
          <p:cNvPr id="9" name="Title_SM">
            <a:extLst>
              <a:ext uri="{FF2B5EF4-FFF2-40B4-BE49-F238E27FC236}">
                <a16:creationId xmlns:a16="http://schemas.microsoft.com/office/drawing/2014/main" id="{2C948968-FB06-45CC-8259-6BDE4430EACB}"/>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655" y="1844674"/>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4" name="Content Placeholder 2"/>
          <p:cNvSpPr>
            <a:spLocks noGrp="1"/>
          </p:cNvSpPr>
          <p:nvPr>
            <p:ph sz="quarter" idx="2" hasCustomPrompt="1"/>
          </p:nvPr>
        </p:nvSpPr>
        <p:spPr>
          <a:xfrm>
            <a:off x="6242694" y="1847723"/>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6" name="Content Placeholder 3"/>
          <p:cNvSpPr>
            <a:spLocks noGrp="1"/>
          </p:cNvSpPr>
          <p:nvPr>
            <p:ph sz="quarter" idx="4" hasCustomPrompt="1"/>
          </p:nvPr>
        </p:nvSpPr>
        <p:spPr>
          <a:xfrm>
            <a:off x="6242694" y="4151955"/>
            <a:ext cx="5472113" cy="2087564"/>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7" name="Content Placeholder 4">
            <a:extLst>
              <a:ext uri="{FF2B5EF4-FFF2-40B4-BE49-F238E27FC236}">
                <a16:creationId xmlns:a16="http://schemas.microsoft.com/office/drawing/2014/main" id="{5BD2C41D-0700-4885-AB77-25AFFE4E1FDA}"/>
              </a:ext>
            </a:extLst>
          </p:cNvPr>
          <p:cNvSpPr>
            <a:spLocks noGrp="1"/>
          </p:cNvSpPr>
          <p:nvPr>
            <p:ph sz="quarter" idx="10" hasCustomPrompt="1"/>
          </p:nvPr>
        </p:nvSpPr>
        <p:spPr>
          <a:xfrm>
            <a:off x="481655" y="4152597"/>
            <a:ext cx="5472113" cy="2089151"/>
          </a:xfrm>
          <a:prstGeom prst="rect">
            <a:avLst/>
          </a:prstGeom>
        </p:spPr>
        <p:txBody>
          <a:bodyPr lIns="72000" tIns="3600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a:t>For heading, use Ericsson Hilda in bold. For copy and bullets, use Ericsson Hilda.</a:t>
            </a:r>
          </a:p>
          <a:p>
            <a:pPr lvl="0"/>
            <a:r>
              <a:rPr lang="en-US"/>
              <a:t>First level</a:t>
            </a:r>
          </a:p>
          <a:p>
            <a:pPr lvl="1"/>
            <a:r>
              <a:rPr lang="en-US"/>
              <a:t>Second level</a:t>
            </a:r>
          </a:p>
          <a:p>
            <a:pPr lvl="2"/>
            <a:r>
              <a:rPr lang="en-US"/>
              <a:t>Third level</a:t>
            </a:r>
          </a:p>
          <a:p>
            <a:pPr lvl="3"/>
            <a:r>
              <a:rPr lang="en-US"/>
              <a:t>Fourth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1D51F563-B0F4-28D8-16B4-EDC5EE3ACFE1}"/>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7180556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8 Content">
    <p:spTree>
      <p:nvGrpSpPr>
        <p:cNvPr id="1" name=""/>
        <p:cNvGrpSpPr/>
        <p:nvPr/>
      </p:nvGrpSpPr>
      <p:grpSpPr>
        <a:xfrm>
          <a:off x="0" y="0"/>
          <a:ext cx="0" cy="0"/>
          <a:chOff x="0" y="0"/>
          <a:chExt cx="0" cy="0"/>
        </a:xfrm>
      </p:grpSpPr>
      <p:sp>
        <p:nvSpPr>
          <p:cNvPr id="13" name="Title_SM">
            <a:extLst>
              <a:ext uri="{FF2B5EF4-FFF2-40B4-BE49-F238E27FC236}">
                <a16:creationId xmlns:a16="http://schemas.microsoft.com/office/drawing/2014/main" id="{99858DC4-E787-41D2-A613-961D60F89117}"/>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a:t>Slide title, Ericsson Hilda Light 40pt, Ericsson Black, max 2-lines</a:t>
            </a:r>
          </a:p>
        </p:txBody>
      </p:sp>
      <p:sp>
        <p:nvSpPr>
          <p:cNvPr id="3" name="Content Placeholder 1"/>
          <p:cNvSpPr>
            <a:spLocks noGrp="1"/>
          </p:cNvSpPr>
          <p:nvPr>
            <p:ph sz="quarter" idx="1" hasCustomPrompt="1"/>
          </p:nvPr>
        </p:nvSpPr>
        <p:spPr>
          <a:xfrm>
            <a:off x="481560" y="1844675"/>
            <a:ext cx="2592389"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4" name="Content Placeholder 2"/>
          <p:cNvSpPr>
            <a:spLocks noGrp="1"/>
          </p:cNvSpPr>
          <p:nvPr>
            <p:ph sz="quarter" idx="2" hasCustomPrompt="1"/>
          </p:nvPr>
        </p:nvSpPr>
        <p:spPr>
          <a:xfrm>
            <a:off x="6243216" y="1844674"/>
            <a:ext cx="2592387"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5" name="Content Placeholder 3"/>
          <p:cNvSpPr>
            <a:spLocks noGrp="1"/>
          </p:cNvSpPr>
          <p:nvPr>
            <p:ph sz="quarter" idx="3" hasCustomPrompt="1"/>
          </p:nvPr>
        </p:nvSpPr>
        <p:spPr>
          <a:xfrm>
            <a:off x="481561" y="4151134"/>
            <a:ext cx="2592389"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6" name="Content Placeholder 4"/>
          <p:cNvSpPr>
            <a:spLocks noGrp="1"/>
          </p:cNvSpPr>
          <p:nvPr>
            <p:ph sz="quarter" idx="4" hasCustomPrompt="1"/>
          </p:nvPr>
        </p:nvSpPr>
        <p:spPr>
          <a:xfrm>
            <a:off x="6243152" y="4151245"/>
            <a:ext cx="2592387" cy="208629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marL="1028700" indent="0">
              <a:buNone/>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9" name="Content Placeholder 5"/>
          <p:cNvSpPr>
            <a:spLocks noGrp="1"/>
          </p:cNvSpPr>
          <p:nvPr>
            <p:ph sz="quarter" idx="11" hasCustomPrompt="1"/>
          </p:nvPr>
        </p:nvSpPr>
        <p:spPr>
          <a:xfrm>
            <a:off x="3359835" y="1844674"/>
            <a:ext cx="2592388" cy="2089150"/>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8" name="Content Placeholder 6"/>
          <p:cNvSpPr>
            <a:spLocks noGrp="1"/>
          </p:cNvSpPr>
          <p:nvPr>
            <p:ph sz="quarter" idx="10" hasCustomPrompt="1"/>
          </p:nvPr>
        </p:nvSpPr>
        <p:spPr>
          <a:xfrm>
            <a:off x="3361288" y="4151861"/>
            <a:ext cx="2592387" cy="2087563"/>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11" name="Content Placeholder 7"/>
          <p:cNvSpPr>
            <a:spLocks noGrp="1"/>
          </p:cNvSpPr>
          <p:nvPr>
            <p:ph sz="quarter" idx="13" hasCustomPrompt="1"/>
          </p:nvPr>
        </p:nvSpPr>
        <p:spPr>
          <a:xfrm>
            <a:off x="9122324" y="1844674"/>
            <a:ext cx="2592387" cy="2089151"/>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solidFill>
                  <a:schemeClr val="tx1"/>
                </a:solidFill>
              </a:defRPr>
            </a:lvl4pPr>
            <a:lvl5pPr>
              <a:defRPr sz="2000"/>
            </a:lvl5pPr>
          </a:lstStyle>
          <a:p>
            <a:pPr lvl="0"/>
            <a:r>
              <a:rPr lang="en-US"/>
              <a:t>For heading, use Ericsson Hilda in bold. For copy and bullets, use E. Hilda.</a:t>
            </a:r>
          </a:p>
          <a:p>
            <a:pPr lvl="0"/>
            <a:r>
              <a:rPr lang="en-US"/>
              <a:t>First level</a:t>
            </a:r>
          </a:p>
          <a:p>
            <a:pPr lvl="1"/>
            <a:r>
              <a:rPr lang="en-US"/>
              <a:t>Second level</a:t>
            </a:r>
          </a:p>
          <a:p>
            <a:pPr lvl="3"/>
            <a:endParaRPr lang="en-US"/>
          </a:p>
        </p:txBody>
      </p:sp>
      <p:sp>
        <p:nvSpPr>
          <p:cNvPr id="10" name="Content Placeholder 8"/>
          <p:cNvSpPr>
            <a:spLocks noGrp="1"/>
          </p:cNvSpPr>
          <p:nvPr>
            <p:ph sz="quarter" idx="12" hasCustomPrompt="1"/>
          </p:nvPr>
        </p:nvSpPr>
        <p:spPr>
          <a:xfrm>
            <a:off x="9122324" y="4151861"/>
            <a:ext cx="2592387" cy="2087562"/>
          </a:xfrm>
          <a:prstGeom prst="rect">
            <a:avLst/>
          </a:prstGeom>
        </p:spPr>
        <p:txBody>
          <a:bodyPr lIns="72000" tIns="36000"/>
          <a:lstStyle>
            <a:lvl1pPr>
              <a:defRPr sz="2000">
                <a:solidFill>
                  <a:schemeClr val="tx1"/>
                </a:solidFill>
              </a:defRPr>
            </a:lvl1pPr>
            <a:lvl2pPr>
              <a:defRPr sz="2000">
                <a:solidFill>
                  <a:schemeClr val="tx1"/>
                </a:solidFill>
              </a:defRPr>
            </a:lvl2pPr>
            <a:lvl3pPr>
              <a:defRPr sz="2000"/>
            </a:lvl3pPr>
            <a:lvl4pPr>
              <a:defRPr sz="2000"/>
            </a:lvl4pPr>
            <a:lvl5pPr>
              <a:defRPr sz="2000"/>
            </a:lvl5pPr>
          </a:lstStyle>
          <a:p>
            <a:pPr lvl="0"/>
            <a:r>
              <a:rPr lang="en-US"/>
              <a:t>For heading, use Ericsson Hilda in bold. For copy and bullets, use E. Hilda.</a:t>
            </a:r>
          </a:p>
          <a:p>
            <a:pPr lvl="0"/>
            <a:r>
              <a:rPr lang="en-US"/>
              <a:t>First level</a:t>
            </a:r>
          </a:p>
          <a:p>
            <a:pPr lvl="1"/>
            <a:r>
              <a:rPr lang="en-US"/>
              <a:t>Second level</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2FC66A20-E3DE-A21E-0629-C9D67ADB0CE7}"/>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37520545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ck logo end slide">
    <p:spTree>
      <p:nvGrpSpPr>
        <p:cNvPr id="1" name=""/>
        <p:cNvGrpSpPr/>
        <p:nvPr/>
      </p:nvGrpSpPr>
      <p:grpSpPr>
        <a:xfrm>
          <a:off x="0" y="0"/>
          <a:ext cx="0" cy="0"/>
          <a:chOff x="0" y="0"/>
          <a:chExt cx="0" cy="0"/>
        </a:xfrm>
      </p:grpSpPr>
      <p:sp>
        <p:nvSpPr>
          <p:cNvPr id="9" name="SubTitle_TM">
            <a:extLst>
              <a:ext uri="{FF2B5EF4-FFF2-40B4-BE49-F238E27FC236}">
                <a16:creationId xmlns:a16="http://schemas.microsoft.com/office/drawing/2014/main" id="{B200748E-0B61-48E1-8B47-504C30250995}"/>
              </a:ext>
            </a:extLst>
          </p:cNvPr>
          <p:cNvSpPr>
            <a:spLocks noGrp="1" noChangeArrowheads="1"/>
          </p:cNvSpPr>
          <p:nvPr>
            <p:ph type="subTitle" idx="1" hasCustomPrompt="1"/>
          </p:nvPr>
        </p:nvSpPr>
        <p:spPr>
          <a:xfrm>
            <a:off x="3071813" y="4309200"/>
            <a:ext cx="6048375" cy="347472"/>
          </a:xfrm>
          <a:prstGeom prst="rect">
            <a:avLst/>
          </a:prstGeom>
        </p:spPr>
        <p:txBody>
          <a:bodyPr rIns="72000" anchor="ctr"/>
          <a:lstStyle>
            <a:lvl1pPr marL="0" indent="0" algn="ctr">
              <a:lnSpc>
                <a:spcPct val="100000"/>
              </a:lnSpc>
              <a:spcBef>
                <a:spcPts val="0"/>
              </a:spcBef>
              <a:buFont typeface="Ericsson Hilda Light" charset="0"/>
              <a:buNone/>
              <a:defRPr sz="2000" baseline="0">
                <a:solidFill>
                  <a:schemeClr val="tx1"/>
                </a:solidFill>
                <a:latin typeface="+mn-lt"/>
              </a:defRPr>
            </a:lvl1pPr>
          </a:lstStyle>
          <a:p>
            <a:r>
              <a:rPr lang="en-US"/>
              <a:t>Use this space for relevant Ericsson URLs or hashtags</a:t>
            </a:r>
          </a:p>
        </p:txBody>
      </p:sp>
      <p:pic>
        <p:nvPicPr>
          <p:cNvPr id="6" name="Graphic 5">
            <a:extLst>
              <a:ext uri="{FF2B5EF4-FFF2-40B4-BE49-F238E27FC236}">
                <a16:creationId xmlns:a16="http://schemas.microsoft.com/office/drawing/2014/main" id="{8979B00C-7C1F-4F17-8D52-31D787A1234A}"/>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506895" y="2854112"/>
            <a:ext cx="1163145" cy="1163145"/>
          </a:xfrm>
          <a:prstGeom prst="rect">
            <a:avLst/>
          </a:prstGeom>
        </p:spPr>
      </p:pic>
    </p:spTree>
    <p:extLst>
      <p:ext uri="{BB962C8B-B14F-4D97-AF65-F5344CB8AC3E}">
        <p14:creationId xmlns:p14="http://schemas.microsoft.com/office/powerpoint/2010/main" val="2065473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Embedded characters">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9AF35DD-3E5E-42CB-AFA5-5E09E14F72A4}"/>
              </a:ext>
            </a:extLst>
          </p:cNvPr>
          <p:cNvSpPr txBox="1"/>
          <p:nvPr userDrawn="1"/>
        </p:nvSpPr>
        <p:spPr bwMode="auto">
          <a:xfrm>
            <a:off x="479425" y="142897"/>
            <a:ext cx="11233149" cy="6561215"/>
          </a:xfrm>
          <a:prstGeom prst="rect">
            <a:avLst/>
          </a:prstGeom>
          <a:noFill/>
          <a:ln w="9525">
            <a:noFill/>
            <a:miter lim="800000"/>
            <a:headEnd/>
            <a:tailEnd/>
          </a:ln>
        </p:spPr>
        <p:txBody>
          <a:bodyPr vert="horz" wrap="square" lIns="72000" tIns="36000" rIns="0" bIns="0" numCol="1" rtlCol="0" anchor="t" anchorCtr="0" compatLnSpc="1">
            <a:prstTxWarp prst="textNoShape">
              <a:avLst/>
            </a:prstTxWarp>
            <a:spAutoFit/>
          </a:bodyPr>
          <a:lstStyle/>
          <a:p>
            <a:pPr marL="0" indent="0">
              <a:buClr>
                <a:schemeClr val="tx1"/>
              </a:buClr>
              <a:buFont typeface="Ericsson Hilda Light" panose="00000400000000000000" pitchFamily="2" charset="0"/>
              <a:buNone/>
            </a:pPr>
            <a:r>
              <a:rPr lang="en-US" sz="1400" b="1">
                <a:solidFill>
                  <a:schemeClr val="tx1"/>
                </a:solidFill>
                <a:latin typeface="+mn-lt"/>
              </a:rPr>
              <a:t>This Master Slide is to ensure that all our characters are embedded with the presentation. Should not be used in a presentation.</a:t>
            </a:r>
            <a:endParaRPr lang="en-US"/>
          </a:p>
          <a:p>
            <a:pPr marL="0" indent="0">
              <a:buClr>
                <a:schemeClr val="tx1"/>
              </a:buClr>
              <a:buFont typeface="Ericsson Hilda Light" panose="00000400000000000000" pitchFamily="2" charset="0"/>
              <a:buNone/>
            </a:pPr>
            <a:endParaRPr lang="en-US" sz="1400" b="1">
              <a:solidFill>
                <a:schemeClr val="tx1"/>
              </a:solidFill>
              <a:latin typeface="+mn-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Ericsson Hilda ExtraLight" panose="00000300000000000000" pitchFamily="2" charset="0"/>
              </a:rPr>
              <a:t>EricssonHilda</a:t>
            </a:r>
            <a:r>
              <a:rPr lang="en-US" sz="1200" u="sng">
                <a:solidFill>
                  <a:schemeClr val="tx1"/>
                </a:solidFill>
                <a:latin typeface="Ericsson Hilda ExtraLight" panose="00000300000000000000" pitchFamily="2" charset="0"/>
              </a:rPr>
              <a:t>(</a:t>
            </a:r>
            <a:r>
              <a:rPr lang="en-US" sz="1200" u="sng" err="1">
                <a:solidFill>
                  <a:schemeClr val="tx1"/>
                </a:solidFill>
                <a:latin typeface="Ericsson Hilda ExtraLight" panose="00000300000000000000" pitchFamily="2" charset="0"/>
              </a:rPr>
              <a:t>ExtraLight</a:t>
            </a:r>
            <a:r>
              <a:rPr lang="en-US" sz="1200" u="sng">
                <a:solidFill>
                  <a:schemeClr val="tx1"/>
                </a:solidFill>
                <a:latin typeface="Ericsson Hilda ExtraLight" panose="00000300000000000000" pitchFamily="2" charset="0"/>
              </a:rPr>
              <a:t>):</a:t>
            </a:r>
            <a:r>
              <a:rPr lang="en-US" sz="1200">
                <a:solidFill>
                  <a:schemeClr val="tx1"/>
                </a:solidFill>
                <a:latin typeface="Ericsson Hilda ExtraLight" panose="00000300000000000000" pitchFamily="2" charset="0"/>
              </a:rPr>
              <a:t>!"#$%&amp;'()*+,./0123456789:;&lt;=&gt;?@ABCDEFGHIJKLMNOPQRSTUVWXYZ[\]^_`</a:t>
            </a:r>
            <a:r>
              <a:rPr lang="en-US" sz="1200" err="1">
                <a:solidFill>
                  <a:schemeClr val="tx1"/>
                </a:solidFill>
                <a:latin typeface="Ericsson Hilda ExtraLight" panose="00000300000000000000" pitchFamily="2" charset="0"/>
              </a:rPr>
              <a:t>abcdefghijklmnopqrstuvwxyz</a:t>
            </a:r>
            <a:r>
              <a:rPr lang="en-US" sz="1200">
                <a:solidFill>
                  <a:schemeClr val="tx1"/>
                </a:solidFill>
                <a:latin typeface="Ericsson Hilda ExtraLight" panose="00000300000000000000" pitchFamily="2" charset="0"/>
              </a:rPr>
              <a:t>{|}~¡¢£¤¥¦§¨©ª«¬®¯°±²³´¶·¸¹º»¼½ÀÁÂÃÄÅÆÇÈËÌÍÎÏÐÑÒÓÔÕÖ×ØÙÚÛÜÝÞßàáâãäåæçèéêëìíîïðñòóôõö÷øùúûüýþÿĀāĂăąĆćĊċ</a:t>
            </a:r>
            <a:r>
              <a:rPr lang="en-US" sz="1200" kern="1200">
                <a:solidFill>
                  <a:schemeClr val="tx1"/>
                </a:solidFill>
                <a:latin typeface="Ericsson Hilda ExtraLight" panose="00000300000000000000" pitchFamily="2" charset="0"/>
                <a:ea typeface="+mn-ea"/>
                <a:cs typeface="+mn-cs"/>
              </a:rPr>
              <a:t>Čč</a:t>
            </a:r>
            <a:r>
              <a:rPr lang="en-US" sz="1200">
                <a:solidFill>
                  <a:schemeClr val="tx1"/>
                </a:solidFill>
                <a:latin typeface="Ericsson Hilda ExtraLight" panose="00000300000000000000" pitchFamily="2" charset="0"/>
              </a:rPr>
              <a:t>ĎďĐđĒĖėĘęĚěĞğĠġĢģĪīĮįİıĶķĹĺĻļĽľŁłŃńŅņŇňŌŐőŒœŔŕŖŗŘřŚśŞşŠšŢţŤťŪūŮůŰűŲųŴŵŶŷŸŹźŻżŽžƒȘșˆˇ˘˙˚˛˜˝</a:t>
            </a:r>
            <a:r>
              <a:rPr lang="en-US" sz="1200" err="1">
                <a:solidFill>
                  <a:schemeClr val="tx1"/>
                </a:solidFill>
                <a:latin typeface="Ericsson Hilda ExtraLight" panose="00000300000000000000" pitchFamily="2" charset="0"/>
              </a:rPr>
              <a:t>ẀẁẃẄẅỲỳ</a:t>
            </a:r>
            <a:r>
              <a:rPr lang="en-US" sz="1200">
                <a:solidFill>
                  <a:schemeClr val="tx1"/>
                </a:solidFill>
                <a:latin typeface="Ericsson Hilda ExtraLight" panose="00000300000000000000" pitchFamily="2" charset="0"/>
              </a:rPr>
              <a:t>‘’‚“”„†‡•…‰‹›⁄€™ĀĀĂĂĄĄĆĆĊĊČČĎĎĐĐĒĒĖĖĘĘĚĚĞĞĠĠĢĢĪĪĮĮİĶĶĹĹĻĻĽĽŃŃŅŅŇŇŌŌŐŐŔŔŖŖŘŘŚŚŞŞŢŢŤŤŪŪŮŮŰŰŲŲŴŴŶŶŹŹŻŻȘș−≤≥</a:t>
            </a:r>
            <a:r>
              <a:rPr lang="en-US" sz="1200" err="1">
                <a:solidFill>
                  <a:schemeClr val="tx1"/>
                </a:solidFill>
                <a:latin typeface="Ericsson Hilda ExtraLight" panose="00000300000000000000" pitchFamily="2" charset="0"/>
              </a:rPr>
              <a:t>ﬁﬂΆΈΉΊΌΎΏΐΑΒΓΕΖΗΘΙΚΛΜΝΞΟΠΡΣΤΥΦΧΨΪΫΆΈΉΊΰ</a:t>
            </a:r>
            <a:r>
              <a:rPr lang="en-US" sz="1200">
                <a:solidFill>
                  <a:schemeClr val="tx1"/>
                </a:solidFill>
                <a:latin typeface="Ericsson Hilda ExtraLight" panose="000003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u="sng" err="1">
                <a:solidFill>
                  <a:schemeClr val="tx1"/>
                </a:solidFill>
                <a:latin typeface="+mj-lt"/>
              </a:rPr>
              <a:t>EricssonHilda</a:t>
            </a:r>
            <a:r>
              <a:rPr lang="en-US" sz="1200" u="sng">
                <a:solidFill>
                  <a:schemeClr val="tx1"/>
                </a:solidFill>
                <a:latin typeface="+mj-lt"/>
              </a:rPr>
              <a:t>(Light):</a:t>
            </a:r>
            <a:r>
              <a:rPr lang="en-US" sz="1200">
                <a:solidFill>
                  <a:schemeClr val="tx1"/>
                </a:solidFill>
                <a:latin typeface="+mj-lt"/>
              </a:rPr>
              <a:t>!"#$%&amp;'()*+,./0123456789:;&lt;=&gt;?@ABCDEFGHIJKLMNOPQRSTUVWXYZ[\]^_`</a:t>
            </a:r>
            <a:r>
              <a:rPr lang="en-US" sz="1200" err="1">
                <a:solidFill>
                  <a:schemeClr val="tx1"/>
                </a:solidFill>
                <a:latin typeface="+mj-lt"/>
              </a:rPr>
              <a:t>abcdefghijklmnopqrstuvwxyz</a:t>
            </a:r>
            <a:r>
              <a:rPr lang="en-US" sz="1200">
                <a:solidFill>
                  <a:schemeClr val="tx1"/>
                </a:solidFill>
                <a:latin typeface="+mj-lt"/>
              </a:rPr>
              <a:t>{|}~¡¢£¤¥¦§¨©ª«¬®¯°±²³´¶·¸¹º»¼½ÀÁÂÃÄÅÆÇÈËÌÍÎÏÐÑÒÓÔÕÖ×ØÙÚÛÜÝÞßàáâãäåæçèéêëìíîïðñòóôõö÷øùúûüýþÿĀāĂăąĆćĊċ</a:t>
            </a:r>
            <a:r>
              <a:rPr lang="en-US" sz="1200" kern="1200">
                <a:solidFill>
                  <a:schemeClr val="tx1"/>
                </a:solidFill>
                <a:latin typeface="+mn-lt"/>
                <a:ea typeface="+mn-ea"/>
                <a:cs typeface="+mn-cs"/>
              </a:rPr>
              <a:t>Čč</a:t>
            </a:r>
            <a:r>
              <a:rPr lang="en-US" sz="1200">
                <a:solidFill>
                  <a:schemeClr val="tx1"/>
                </a:solidFill>
                <a:latin typeface="+mj-lt"/>
              </a:rPr>
              <a:t>ĎďĐđĒĖėĘęĚěĞğĠġĢģĪīĮįİıĶķĹĺĻļĽľŁłŃńŅņŇňŌŐőŒœŔŕŖŗŘřŚśŞşŠšŢţŤťŪūŮůŰűŲųŴŵŶŷŸŹźŻżŽžƒȘșˆˇ˘˙˚˛˜˝</a:t>
            </a:r>
            <a:r>
              <a:rPr lang="en-US" sz="1200" err="1">
                <a:solidFill>
                  <a:schemeClr val="tx1"/>
                </a:solidFill>
                <a:latin typeface="+mj-lt"/>
              </a:rPr>
              <a:t>ẀẁẃẄẅỲỳ</a:t>
            </a:r>
            <a:r>
              <a:rPr lang="en-US" sz="1200">
                <a:solidFill>
                  <a:schemeClr val="tx1"/>
                </a:solidFill>
                <a:latin typeface="+mj-lt"/>
              </a:rPr>
              <a:t>‘’‚“”„†‡•…‰‹›⁄€™ĀĀĂĂĄĄĆĆĊĊČČĎĎĐĐĒĒĖĖĘĘĚĚĞĞĠĠĢĢĪĪĮĮİĶĶĹĹĻĻĽĽŃŃŅŅŇŇŌŌŐŐŔŔŖŖŘŘŚŚŞŞŢŢŤŤŪŪŮŮŰŰŲŲŴŴŶŶŹŹŻŻȘș−≤≥</a:t>
            </a:r>
            <a:r>
              <a:rPr lang="en-US" sz="1200" err="1">
                <a:solidFill>
                  <a:schemeClr val="tx1"/>
                </a:solidFill>
                <a:latin typeface="+mj-lt"/>
              </a:rPr>
              <a:t>ﬁﬂΆΈΉΊΌΎΏΐΑΒΓΕΖΗΘΙΚΛΜΝΞΟΠΡΣΤΥΦΧΨΪΫΆΈΉΊΰ</a:t>
            </a:r>
            <a:r>
              <a:rPr lang="en-US" sz="1200">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a:solidFill>
                  <a:schemeClr val="tx1"/>
                </a:solidFill>
                <a:latin typeface="Ericsson Hilda Light" panose="00000400000000000000" pitchFamily="2" charset="0"/>
              </a:rPr>
              <a:t>●</a:t>
            </a:r>
            <a:endParaRPr lang="en-US" sz="1200">
              <a:solidFill>
                <a:schemeClr val="tx1"/>
              </a:solidFill>
            </a:endParaRPr>
          </a:p>
          <a:p>
            <a:pPr marL="0" indent="0">
              <a:buClr>
                <a:schemeClr val="tx1"/>
              </a:buClr>
              <a:buFont typeface="Ericsson Hilda Light" panose="00000400000000000000" pitchFamily="2" charset="0"/>
              <a:buNone/>
            </a:pPr>
            <a:r>
              <a:rPr lang="en-US" sz="1200" u="sng" err="1">
                <a:solidFill>
                  <a:schemeClr val="tx1"/>
                </a:solidFill>
                <a:latin typeface="+mn-lt"/>
              </a:rPr>
              <a:t>EricssonHilda</a:t>
            </a:r>
            <a:r>
              <a:rPr lang="en-US" sz="1200" u="sng">
                <a:solidFill>
                  <a:schemeClr val="tx1"/>
                </a:solidFill>
                <a:latin typeface="+mn-lt"/>
              </a:rPr>
              <a:t>(Regular):</a:t>
            </a:r>
            <a:r>
              <a:rPr lang="en-US" sz="1200">
                <a:solidFill>
                  <a:schemeClr val="tx1"/>
                </a:solidFill>
                <a:latin typeface="+mn-lt"/>
              </a:rPr>
              <a:t>!"#$%&amp;'()*+,./0123456789:;&lt;=&gt;?@ABCDEFGHIJKLMNOPQRSTUVWXYZ[\]^_`</a:t>
            </a:r>
            <a:r>
              <a:rPr lang="en-US" sz="1200" err="1">
                <a:solidFill>
                  <a:schemeClr val="tx1"/>
                </a:solidFill>
                <a:latin typeface="+mn-lt"/>
              </a:rPr>
              <a:t>abcdefghijklmnopqrstuvwxyz</a:t>
            </a:r>
            <a:r>
              <a:rPr lang="en-US" sz="1200">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err="1">
                <a:solidFill>
                  <a:schemeClr val="tx1"/>
                </a:solidFill>
                <a:latin typeface="+mn-lt"/>
              </a:rPr>
              <a:t>ẀẁẃẄẅỲỳ</a:t>
            </a:r>
            <a:r>
              <a:rPr lang="en-US" sz="1200">
                <a:solidFill>
                  <a:schemeClr val="tx1"/>
                </a:solidFill>
                <a:latin typeface="+mn-lt"/>
              </a:rPr>
              <a:t>‘’‚“”„†‡•…‰‹›⁄€™ĀĀĂĂĄĄĆĆĊĊČČĎĎĐĐĒĒĖĖĘĘĚĚĞĞĠĠĢĢĪĪĮĮİĶĶĹĹĻĻĽĽŃŃŅŅŇŇŌŌŐŐŔŔŖŖŘŘŚŚŞŞŢŢŤŤŪŪŮŮŰŰŲŲŴŴŶŶŹŹŻŻȘș−≤≥</a:t>
            </a:r>
            <a:r>
              <a:rPr lang="en-US" sz="1200" err="1">
                <a:solidFill>
                  <a:schemeClr val="tx1"/>
                </a:solidFill>
                <a:latin typeface="+mn-lt"/>
              </a:rPr>
              <a:t>ﬁﬂΆΈΉΊΌΎΏΐΑΒΓΕΖΗΘΙΚΛΜΝΞΟΠΡΣΤΥΦΧΨΪΫΆΈΉΊΰ</a:t>
            </a:r>
            <a:r>
              <a:rPr lang="en-US" sz="1200">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j-lt"/>
              </a:rPr>
              <a:t>EricssonHildaLight+Bold</a:t>
            </a:r>
            <a:r>
              <a:rPr lang="en-US" sz="1200" b="1" u="sng">
                <a:solidFill>
                  <a:schemeClr val="tx1"/>
                </a:solidFill>
                <a:latin typeface="+mj-lt"/>
              </a:rPr>
              <a:t>(Medium):</a:t>
            </a:r>
            <a:r>
              <a:rPr lang="en-US" sz="1200" b="1">
                <a:solidFill>
                  <a:schemeClr val="tx1"/>
                </a:solidFill>
                <a:latin typeface="+mj-lt"/>
              </a:rPr>
              <a:t>!"#$%&amp;'()*+,./0123456789:;&lt;=&gt;?@ABCDEFGHIJKLMNOPQRSTUVWXYZ[\]^_`</a:t>
            </a:r>
            <a:r>
              <a:rPr lang="en-US" sz="1200" b="1" err="1">
                <a:solidFill>
                  <a:schemeClr val="tx1"/>
                </a:solidFill>
                <a:latin typeface="+mj-lt"/>
              </a:rPr>
              <a:t>abcdefghijklmnopqrstuvwxyz</a:t>
            </a:r>
            <a:r>
              <a:rPr lang="en-US" sz="1200" b="1">
                <a:solidFill>
                  <a:schemeClr val="tx1"/>
                </a:solidFill>
                <a:latin typeface="+mj-lt"/>
              </a:rPr>
              <a:t>{|}~¡¢£¤¥¦§¨©ª«¬®¯°±²³´¶·¸¹º»¼½ÀÁÂÃÄÅÆÇÈËÌÍÎÏÐÑÒÓÔÕÖ×ØÙÚÛÜÝÞßàáâãäåæçèéêëìíîïðñòóôõö÷øùúûüýþÿĀāĂăąĆćĊċ</a:t>
            </a:r>
            <a:r>
              <a:rPr lang="en-US" sz="1200" b="1" kern="1200">
                <a:solidFill>
                  <a:schemeClr val="tx1"/>
                </a:solidFill>
                <a:latin typeface="+mn-lt"/>
                <a:ea typeface="+mn-ea"/>
                <a:cs typeface="+mn-cs"/>
              </a:rPr>
              <a:t>Čč</a:t>
            </a:r>
            <a:r>
              <a:rPr lang="en-US" sz="1200" b="1">
                <a:solidFill>
                  <a:schemeClr val="tx1"/>
                </a:solidFill>
                <a:latin typeface="+mj-lt"/>
              </a:rPr>
              <a:t>ĎďĐđĒĖėĘęĚěĞğĠġĢģĪīĮįİıĶķĹĺĻļĽľŁłŃńŅņŇňŌŐőŒœŔŕŖŗŘřŚśŞşŠšŢţŤťŪūŮůŰűŲųŴŵŶŷŸŹźŻżŽžƒȘșˆˇ˘˙˚˛˜˝</a:t>
            </a:r>
            <a:r>
              <a:rPr lang="en-US" sz="1200" b="1" err="1">
                <a:solidFill>
                  <a:schemeClr val="tx1"/>
                </a:solidFill>
                <a:latin typeface="+mj-lt"/>
              </a:rPr>
              <a:t>ẀẁẃẄẅỲỳ</a:t>
            </a:r>
            <a:r>
              <a:rPr lang="en-US" sz="1200" b="1">
                <a:solidFill>
                  <a:schemeClr val="tx1"/>
                </a:solidFill>
                <a:latin typeface="+mj-lt"/>
              </a:rPr>
              <a:t>‘’‚“”„†‡•…‰‹›⁄€™ĀĀĂĂĄĄĆĆĊĊČČĎĎĐĐĒĒĖĖĘĘĚĚĞĞĠĠĢĢĪĪĮĮİĶĶĹĹĻĻĽĽŃŃŅŅŇŇŌŌŐŐŔŔŖŖŘŘŚŚŞŞŢŢŤŤŪŪŮŮŰŰŲŲŴŴŶŶŹŹŻŻȘș−≤≥</a:t>
            </a:r>
            <a:r>
              <a:rPr lang="en-US" sz="1200" b="1" err="1">
                <a:solidFill>
                  <a:schemeClr val="tx1"/>
                </a:solidFill>
                <a:latin typeface="+mj-lt"/>
              </a:rPr>
              <a:t>ﬁﬂΆΈΉΊΌΎΏΐΑΒΓΕΖΗΘΙΚΛΜΝΞΟΠΡΣΤΥΦΧΨΪΫΆΈΉΊΰ</a:t>
            </a:r>
            <a:r>
              <a:rPr lang="en-US" sz="1200" b="1">
                <a:solidFill>
                  <a:schemeClr val="tx1"/>
                </a:solidFill>
                <a:latin typeface="+mj-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r>
              <a:rPr lang="en-US" sz="1200" b="1">
                <a:solidFill>
                  <a:schemeClr val="tx1"/>
                </a:solidFill>
                <a:latin typeface="Ericsson Hilda Light" panose="00000400000000000000" pitchFamily="2" charset="0"/>
              </a:rPr>
              <a:t>●</a:t>
            </a:r>
            <a:endParaRPr lang="en-US" sz="1200" b="1">
              <a:solidFill>
                <a:schemeClr val="tx1"/>
              </a:solidFill>
              <a:latin typeface="+mj-lt"/>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u="sng" err="1">
                <a:solidFill>
                  <a:schemeClr val="tx1"/>
                </a:solidFill>
                <a:latin typeface="+mn-lt"/>
              </a:rPr>
              <a:t>EricssonHilda+Bold</a:t>
            </a:r>
            <a:r>
              <a:rPr lang="en-US" sz="1200" b="1" u="sng">
                <a:solidFill>
                  <a:schemeClr val="tx1"/>
                </a:solidFill>
                <a:latin typeface="+mn-lt"/>
              </a:rPr>
              <a:t>(Bold):</a:t>
            </a:r>
            <a:r>
              <a:rPr lang="en-US" sz="1200" b="1">
                <a:solidFill>
                  <a:schemeClr val="tx1"/>
                </a:solidFill>
                <a:latin typeface="+mn-lt"/>
              </a:rPr>
              <a:t>!"#$%&amp;'()*+,./0123456789:;&lt;=&gt;?@ABCDEFGHIJKLMNOPQRSTUVWXYZ[\]^_`</a:t>
            </a:r>
            <a:r>
              <a:rPr lang="en-US" sz="1200" b="1" err="1">
                <a:solidFill>
                  <a:schemeClr val="tx1"/>
                </a:solidFill>
                <a:latin typeface="+mn-lt"/>
              </a:rPr>
              <a:t>abcdefghijklmnopqrstuvwxyz</a:t>
            </a:r>
            <a:r>
              <a:rPr lang="en-US" sz="1200" b="1">
                <a:solidFill>
                  <a:schemeClr val="tx1"/>
                </a:solidFill>
                <a:latin typeface="+mn-lt"/>
              </a:rPr>
              <a:t>{|}~¡¢£¤¥¦§¨©ª«¬®¯°±²³´¶·¸¹º»¼½ÀÁÂÃÄÅÆÇÈËÌÍÎÏÐÑÒÓÔÕÖ×ØÙÚÛÜÝÞßàáâãäåæçèéêëìíîïðñòóôõö÷øùúûüýþÿĀāĂăąĆćĊċČčĎďĐđĒĖėĘęĚěĞğĠġĢģĪīĮįİıĶķĹĺĻļĽľŁłŃńŅņŇňŌŐőŒœŔŕŖŗŘřŚśŞşŠšŢţŤťŪūŮůŰűŲųŴŵŶŷŸŹźŻżŽžƒȘșˆˇ˘˙˚˛˜˝</a:t>
            </a:r>
            <a:r>
              <a:rPr lang="en-US" sz="1200" b="1" err="1">
                <a:solidFill>
                  <a:schemeClr val="tx1"/>
                </a:solidFill>
                <a:latin typeface="+mn-lt"/>
              </a:rPr>
              <a:t>ẀẁẃẄẅỲỳ</a:t>
            </a:r>
            <a:r>
              <a:rPr lang="en-US" sz="1200" b="1">
                <a:solidFill>
                  <a:schemeClr val="tx1"/>
                </a:solidFill>
                <a:latin typeface="+mn-lt"/>
              </a:rPr>
              <a:t>‘’‚“”„†‡•…‰‹›⁄€™ĀĀĂĂĄĄĆĆĊĊČČĎĎĐĐĒĒĖĖĘĘĚĚĞĞĠĠĢĢĪĪĮĮİĶĶĹĹĻĻĽĽŃŃŅŅŇŇŌŌŐŐŔŔŖŖŘŘŚŚŞŞŢŢŤŤŪŪŮŮŰŰŲŲŴŴŶŶŹŹŻŻȘș−≤≥</a:t>
            </a:r>
            <a:r>
              <a:rPr lang="en-US" sz="1200" b="1" err="1">
                <a:solidFill>
                  <a:schemeClr val="tx1"/>
                </a:solidFill>
                <a:latin typeface="+mn-lt"/>
              </a:rPr>
              <a:t>ﬁﬂΆΈΉΊΌΎΏΐΑΒΓΕΖΗΘΙΚΛΜΝΞΟΠΡΣΤΥΦΧΨΪΫΆΈΉΊΰ</a:t>
            </a:r>
            <a:r>
              <a:rPr lang="en-US" sz="1200" b="1">
                <a:solidFill>
                  <a:schemeClr val="tx1"/>
                </a:solidFill>
                <a:latin typeface="+mn-lt"/>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 ●</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0" u="sng" err="1">
                <a:solidFill>
                  <a:schemeClr val="tx1"/>
                </a:solidFill>
                <a:latin typeface="Ericsson Hilda ExtraBold" panose="00000900000000000000" pitchFamily="2" charset="0"/>
              </a:rPr>
              <a:t>EricssonHilda</a:t>
            </a:r>
            <a:r>
              <a:rPr lang="en-US" sz="1200" b="0" u="sng">
                <a:solidFill>
                  <a:schemeClr val="tx1"/>
                </a:solidFill>
                <a:latin typeface="Ericsson Hilda ExtraBold" panose="00000900000000000000" pitchFamily="2" charset="0"/>
              </a:rPr>
              <a:t>(</a:t>
            </a:r>
            <a:r>
              <a:rPr lang="en-US" sz="1200" b="0" u="sng" err="1">
                <a:solidFill>
                  <a:schemeClr val="tx1"/>
                </a:solidFill>
                <a:latin typeface="Ericsson Hilda ExtraBold" panose="00000900000000000000" pitchFamily="2" charset="0"/>
              </a:rPr>
              <a:t>ExtraBold</a:t>
            </a:r>
            <a:r>
              <a:rPr lang="en-US" sz="1200" b="0" u="sng">
                <a:solidFill>
                  <a:schemeClr val="tx1"/>
                </a:solidFill>
                <a:latin typeface="Ericsson Hilda ExtraBold" panose="00000900000000000000" pitchFamily="2" charset="0"/>
              </a:rPr>
              <a:t>):</a:t>
            </a:r>
            <a:r>
              <a:rPr lang="en-US" sz="1200" b="0">
                <a:solidFill>
                  <a:schemeClr val="tx1"/>
                </a:solidFill>
                <a:latin typeface="Ericsson Hilda ExtraBold" panose="00000900000000000000" pitchFamily="2" charset="0"/>
              </a:rPr>
              <a:t>!"#$%&amp;'()*+,./0123456789:;&lt;=&gt;?@ABCDEFGHIJKLMNOPQRSTUVWXYZ[\]^_`</a:t>
            </a:r>
            <a:r>
              <a:rPr lang="en-US" sz="1200" b="0" err="1">
                <a:solidFill>
                  <a:schemeClr val="tx1"/>
                </a:solidFill>
                <a:latin typeface="Ericsson Hilda ExtraBold" panose="00000900000000000000" pitchFamily="2" charset="0"/>
              </a:rPr>
              <a:t>abcdefghijklmnopqrstuvwxyz</a:t>
            </a:r>
            <a:r>
              <a:rPr lang="en-US" sz="1200" b="0">
                <a:solidFill>
                  <a:schemeClr val="tx1"/>
                </a:solidFill>
                <a:latin typeface="Ericsson Hilda ExtraBold" panose="00000900000000000000" pitchFamily="2" charset="0"/>
              </a:rPr>
              <a:t>{|}~¡¢£¤¥¦§¨©ª«¬®¯°±²³´¶·¸¹º»¼½ÀÁÂÃÄÅÆÇÈËÌÍÎÏÐÑÒÓÔÕÖ×ØÙÚÛÜÝÞßàáâãäåæçèéêëìíîïðñòóôõö÷øùúûüýþÿĀāĂăąĆćĊċ</a:t>
            </a:r>
            <a:r>
              <a:rPr lang="en-US" sz="1200" b="0" kern="1200">
                <a:solidFill>
                  <a:schemeClr val="tx1"/>
                </a:solidFill>
                <a:latin typeface="Ericsson Hilda ExtraBold" panose="00000900000000000000" pitchFamily="2" charset="0"/>
                <a:ea typeface="+mn-ea"/>
                <a:cs typeface="+mn-cs"/>
              </a:rPr>
              <a:t>Čč</a:t>
            </a:r>
            <a:r>
              <a:rPr lang="en-US" sz="1200" b="0">
                <a:solidFill>
                  <a:schemeClr val="tx1"/>
                </a:solidFill>
                <a:latin typeface="Ericsson Hilda ExtraBold" panose="00000900000000000000" pitchFamily="2" charset="0"/>
              </a:rPr>
              <a:t>ĎďĐđĒĖėĘęĚěĞğĠġĢģĪīĮįİıĶķĹĺĻļĽľŁłŃńŅņŇňŌŐőŒœŔŕŖŗŘřŚśŞşŠšŢţŤťŪūŮůŰűŲųŴŵŶŷŸŹźŻżŽžƒȘșˆˇ˘˙˚˛˜˝</a:t>
            </a:r>
            <a:r>
              <a:rPr lang="en-US" sz="1200" b="0" err="1">
                <a:solidFill>
                  <a:schemeClr val="tx1"/>
                </a:solidFill>
                <a:latin typeface="Ericsson Hilda ExtraBold" panose="00000900000000000000" pitchFamily="2" charset="0"/>
              </a:rPr>
              <a:t>ẀẁẃẄẅỲỳ</a:t>
            </a:r>
            <a:r>
              <a:rPr lang="en-US" sz="1200" b="0">
                <a:solidFill>
                  <a:schemeClr val="tx1"/>
                </a:solidFill>
                <a:latin typeface="Ericsson Hilda ExtraBold" panose="00000900000000000000" pitchFamily="2" charset="0"/>
              </a:rPr>
              <a:t>‘’‚“”„†‡•…‰‹›⁄€™ĀĀĂĂĄĄĆĆĊĊČČĎĎĐĐĒĒĖĖĘĘĚĚĞĞĠĠĢĢĪĪĮĮİĶĶĹĹĻĻĽĽŃŃŅŅŇŇŌŌŐŐŔŔŖŖŘŘŚŚŞŞŢŢŤŤŪŪŮŮŰŰŲŲŴŴŶŶŹŹŻŻȘș−≤≥</a:t>
            </a:r>
            <a:r>
              <a:rPr lang="en-US" sz="1200" b="0" err="1">
                <a:solidFill>
                  <a:schemeClr val="tx1"/>
                </a:solidFill>
                <a:latin typeface="Ericsson Hilda ExtraBold" panose="00000900000000000000" pitchFamily="2" charset="0"/>
              </a:rPr>
              <a:t>ﬁﬂΆΈΉΊΌΎΏΐΑΒΓΕΖΗΘΙΚΛΜΝΞΟΠΡΣΤΥΦΧΨΪΫΆΈΉΊΰ</a:t>
            </a:r>
            <a:r>
              <a:rPr lang="en-US" sz="1200" b="0">
                <a:solidFill>
                  <a:schemeClr val="tx1"/>
                </a:solidFill>
                <a:latin typeface="Ericsson Hilda ExtraBold" panose="00000900000000000000" pitchFamily="2" charset="0"/>
              </a:rPr>
              <a:t>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a:t>
            </a:r>
            <a:endParaRPr lang="en-US"/>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endParaRPr lang="en-US" sz="1200" b="1">
              <a:solidFill>
                <a:schemeClr val="tx1"/>
              </a:solidFill>
              <a:latin typeface="Ericsson Technical Icons" panose="00000500000000000000" pitchFamily="2" charset="0"/>
            </a:endParaRPr>
          </a:p>
          <a:p>
            <a:pPr marL="0" marR="0" lvl="0" indent="0" algn="l" defTabSz="914400" rtl="0" eaLnBrk="1" fontAlgn="auto" latinLnBrk="0" hangingPunct="1">
              <a:lnSpc>
                <a:spcPct val="100000"/>
              </a:lnSpc>
              <a:spcBef>
                <a:spcPts val="0"/>
              </a:spcBef>
              <a:spcAft>
                <a:spcPts val="0"/>
              </a:spcAft>
              <a:buClr>
                <a:schemeClr val="tx1"/>
              </a:buClr>
              <a:buSzTx/>
              <a:buFont typeface="Ericsson Hilda Light" panose="00000400000000000000" pitchFamily="2" charset="0"/>
              <a:buNone/>
              <a:tabLst/>
              <a:defRPr/>
            </a:pPr>
            <a:r>
              <a:rPr lang="en-US" sz="1200" b="1">
                <a:solidFill>
                  <a:schemeClr val="tx1"/>
                </a:solidFill>
                <a:latin typeface="Ericsson Technical Icons" panose="00000500000000000000" pitchFamily="2" charset="0"/>
              </a:rPr>
              <a:t>B C D F G H I L M O P R S W X b c d f g h I l m o p r s w x</a:t>
            </a:r>
            <a:endParaRPr lang="en-US" sz="1200" b="1">
              <a:solidFill>
                <a:schemeClr val="tx1"/>
              </a:solidFill>
              <a:latin typeface="+mj-lt"/>
            </a:endParaRPr>
          </a:p>
        </p:txBody>
      </p:sp>
    </p:spTree>
    <p:extLst>
      <p:ext uri="{BB962C8B-B14F-4D97-AF65-F5344CB8AC3E}">
        <p14:creationId xmlns:p14="http://schemas.microsoft.com/office/powerpoint/2010/main" val="230991285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E8559-0439-40DD-8E7D-AB0CB5F19CB6}"/>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57AA01BA-A8DE-4E8E-874D-DF99F5B67D57}"/>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C4F23DFA-E31A-4255-8AC9-9AAEFBEB5DF3}"/>
              </a:ext>
            </a:extLst>
          </p:cNvPr>
          <p:cNvSpPr>
            <a:spLocks noGrp="1"/>
          </p:cNvSpPr>
          <p:nvPr>
            <p:ph type="dt" sz="half" idx="10"/>
          </p:nvPr>
        </p:nvSpPr>
        <p:spPr/>
        <p:txBody>
          <a:bodyPr/>
          <a:lstStyle/>
          <a:p>
            <a:fld id="{E5507F17-84EF-4350-9327-86079131026F}" type="datetimeFigureOut">
              <a:rPr lang="fi-FI" smtClean="0"/>
              <a:t>31.3.2025</a:t>
            </a:fld>
            <a:endParaRPr lang="fi-FI"/>
          </a:p>
        </p:txBody>
      </p:sp>
      <p:sp>
        <p:nvSpPr>
          <p:cNvPr id="5" name="Footer Placeholder 4">
            <a:extLst>
              <a:ext uri="{FF2B5EF4-FFF2-40B4-BE49-F238E27FC236}">
                <a16:creationId xmlns:a16="http://schemas.microsoft.com/office/drawing/2014/main" id="{0117F0F4-8E4A-43B5-976D-0919815E1DC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781FFF9B-8477-4EA7-BAA2-FE6578D41092}"/>
              </a:ext>
            </a:extLst>
          </p:cNvPr>
          <p:cNvSpPr>
            <a:spLocks noGrp="1"/>
          </p:cNvSpPr>
          <p:nvPr>
            <p:ph type="sldNum" sz="quarter" idx="12"/>
          </p:nvPr>
        </p:nvSpPr>
        <p:spPr/>
        <p:txBody>
          <a:bodyPr/>
          <a:lstStyle/>
          <a:p>
            <a:fld id="{4138346C-21B5-46F7-9275-198C086F671F}" type="slidenum">
              <a:rPr lang="fi-FI" smtClean="0"/>
              <a:t>‹#›</a:t>
            </a:fld>
            <a:endParaRPr lang="fi-FI"/>
          </a:p>
        </p:txBody>
      </p:sp>
    </p:spTree>
    <p:extLst>
      <p:ext uri="{BB962C8B-B14F-4D97-AF65-F5344CB8AC3E}">
        <p14:creationId xmlns:p14="http://schemas.microsoft.com/office/powerpoint/2010/main" val="5561813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316019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5807231"/>
      </p:ext>
    </p:extLst>
  </p:cSld>
  <p:clrMapOvr>
    <a:masterClrMapping/>
  </p:clrMapOvr>
  <p:transition>
    <p:wipe dir="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2610537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dirty="0"/>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dirty="0"/>
              <a:t>Description/subtitle/speaker…</a:t>
            </a:r>
            <a:br>
              <a:rPr lang="en-US" dirty="0"/>
            </a:br>
            <a:r>
              <a:rPr lang="en-US" dirty="0"/>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dirty="0"/>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dirty="0"/>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dirty="0"/>
              <a:t>YYYY-MM-DD</a:t>
            </a:r>
          </a:p>
        </p:txBody>
      </p:sp>
      <p:sp>
        <p:nvSpPr>
          <p:cNvPr id="9"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72C1EE1F-EF94-4EBA-A010-8BC3D2F38C39}"/>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914303344"/>
      </p:ext>
    </p:extLst>
  </p:cSld>
  <p:clrMapOvr>
    <a:masterClrMapping/>
  </p:clrMapOvr>
  <p:hf sldNum="0" hdr="0" ftr="0"/>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7"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DB8BC610-C1B0-4C6A-B5C2-80DA487CE5DE}"/>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86368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8"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2AD0284-E6BA-49D8-AB3F-D94DBB1D54F0}"/>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533745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4" name="Title_SM"/>
          <p:cNvSpPr>
            <a:spLocks noGrp="1" noChangeArrowheads="1"/>
          </p:cNvSpPr>
          <p:nvPr>
            <p:ph type="title" hasCustomPrompt="1"/>
          </p:nvPr>
        </p:nvSpPr>
        <p:spPr bwMode="auto">
          <a:xfrm>
            <a:off x="479424" y="476250"/>
            <a:ext cx="8353425" cy="1081088"/>
          </a:xfrm>
          <a:prstGeom prst="rect">
            <a:avLst/>
          </a:prstGeom>
          <a:noFill/>
          <a:ln w="9525">
            <a:noFill/>
            <a:miter lim="800000"/>
            <a:headEnd/>
            <a:tailEnd/>
          </a:ln>
        </p:spPr>
        <p:txBody>
          <a:bodyPr vert="horz" wrap="square" lIns="72000" tIns="36000" rIns="0" bIns="0" numCol="1" anchor="t" anchorCtr="0" compatLnSpc="1">
            <a:prstTxWarp prst="textNoShape">
              <a:avLst/>
            </a:prstTxWarp>
            <a:noAutofit/>
          </a:bodyPr>
          <a:lstStyle>
            <a:lvl1pPr>
              <a:defRPr>
                <a:solidFill>
                  <a:schemeClr val="tx1"/>
                </a:solidFill>
              </a:defRPr>
            </a:lvl1pPr>
          </a:lstStyle>
          <a:p>
            <a:pPr lvl="0"/>
            <a:r>
              <a:rPr lang="en-US" dirty="0"/>
              <a:t>Slide title, Ericsson Hilda Light 40pt, Ericsson Black, max 2-lines</a:t>
            </a:r>
          </a:p>
        </p:txBody>
      </p:sp>
      <p:sp>
        <p:nvSpPr>
          <p:cNvPr id="3"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C44ECCE6-4D94-443E-8C20-CA233A5C057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21710028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Page">
    <p:spTree>
      <p:nvGrpSpPr>
        <p:cNvPr id="1" name=""/>
        <p:cNvGrpSpPr/>
        <p:nvPr/>
      </p:nvGrpSpPr>
      <p:grpSpPr>
        <a:xfrm>
          <a:off x="0" y="0"/>
          <a:ext cx="0" cy="0"/>
          <a:chOff x="0" y="0"/>
          <a:chExt cx="0" cy="0"/>
        </a:xfrm>
      </p:grpSpPr>
      <p:sp>
        <p:nvSpPr>
          <p:cNvPr id="22531" name="Title_TM"/>
          <p:cNvSpPr>
            <a:spLocks noGrp="1" noChangeArrowheads="1"/>
          </p:cNvSpPr>
          <p:nvPr>
            <p:ph type="ctrTitle" hasCustomPrompt="1"/>
          </p:nvPr>
        </p:nvSpPr>
        <p:spPr>
          <a:xfrm>
            <a:off x="479425" y="476250"/>
            <a:ext cx="8353426" cy="3457576"/>
          </a:xfrm>
        </p:spPr>
        <p:txBody>
          <a:bodyPr/>
          <a:lstStyle>
            <a:lvl1pPr>
              <a:lnSpc>
                <a:spcPct val="85000"/>
              </a:lnSpc>
              <a:defRPr sz="8000" b="0" kern="1400" spc="-160" baseline="0">
                <a:solidFill>
                  <a:schemeClr val="tx1"/>
                </a:solidFill>
                <a:latin typeface="+mj-lt"/>
              </a:defRPr>
            </a:lvl1pPr>
          </a:lstStyle>
          <a:p>
            <a:r>
              <a:rPr lang="en-US"/>
              <a:t>Title/cover page,   Ericsson Hilda Light 80pt, max 3-lines</a:t>
            </a:r>
          </a:p>
        </p:txBody>
      </p:sp>
      <p:sp>
        <p:nvSpPr>
          <p:cNvPr id="22530" name="SubTitle_TM"/>
          <p:cNvSpPr>
            <a:spLocks noGrp="1" noChangeArrowheads="1"/>
          </p:cNvSpPr>
          <p:nvPr>
            <p:ph type="subTitle" idx="1" hasCustomPrompt="1"/>
          </p:nvPr>
        </p:nvSpPr>
        <p:spPr>
          <a:xfrm>
            <a:off x="479425" y="4149725"/>
            <a:ext cx="5472114" cy="2087563"/>
          </a:xfrm>
          <a:prstGeom prst="rect">
            <a:avLst/>
          </a:prstGeom>
        </p:spPr>
        <p:txBody>
          <a:bodyPr lIns="72000" anchor="t"/>
          <a:lstStyle>
            <a:lvl1pPr marL="0" indent="0">
              <a:lnSpc>
                <a:spcPct val="100000"/>
              </a:lnSpc>
              <a:spcBef>
                <a:spcPts val="0"/>
              </a:spcBef>
              <a:buFont typeface="Ericsson Hilda Light" charset="0"/>
              <a:buNone/>
              <a:defRPr sz="2000" baseline="0">
                <a:solidFill>
                  <a:schemeClr val="tx1"/>
                </a:solidFill>
                <a:latin typeface="+mn-lt"/>
              </a:defRPr>
            </a:lvl1pPr>
          </a:lstStyle>
          <a:p>
            <a:r>
              <a:rPr lang="en-US"/>
              <a:t>Description/subtitle/speaker…</a:t>
            </a:r>
            <a:br>
              <a:rPr lang="en-GB"/>
            </a:br>
            <a:r>
              <a:rPr lang="en-US"/>
              <a:t>Ericsson Hilda Black 20pt</a:t>
            </a:r>
          </a:p>
        </p:txBody>
      </p:sp>
      <p:sp>
        <p:nvSpPr>
          <p:cNvPr id="3" name="Content Placeholder 2"/>
          <p:cNvSpPr>
            <a:spLocks noGrp="1"/>
          </p:cNvSpPr>
          <p:nvPr>
            <p:ph sz="quarter" idx="10" hasCustomPrompt="1"/>
          </p:nvPr>
        </p:nvSpPr>
        <p:spPr>
          <a:xfrm>
            <a:off x="6240463" y="6264000"/>
            <a:ext cx="1910479" cy="262800"/>
          </a:xfrm>
          <a:prstGeom prst="rect">
            <a:avLst/>
          </a:prstGeom>
        </p:spPr>
        <p:txBody>
          <a:bodyPr wrap="none" tIns="0" bIns="0" anchor="ctr" anchorCtr="0"/>
          <a:lstStyle>
            <a:lvl1pPr marL="0" indent="0" algn="r">
              <a:buNone/>
              <a:defRPr sz="1200">
                <a:solidFill>
                  <a:schemeClr val="tx1"/>
                </a:solidFill>
                <a:latin typeface="+mn-lt"/>
              </a:defRPr>
            </a:lvl1pPr>
          </a:lstStyle>
          <a:p>
            <a:r>
              <a:rPr lang="en-US"/>
              <a:t>Speaker name</a:t>
            </a:r>
          </a:p>
        </p:txBody>
      </p:sp>
      <p:sp>
        <p:nvSpPr>
          <p:cNvPr id="12" name="Content Placeholder 11"/>
          <p:cNvSpPr>
            <a:spLocks noGrp="1"/>
          </p:cNvSpPr>
          <p:nvPr>
            <p:ph sz="quarter" idx="11" hasCustomPrompt="1"/>
          </p:nvPr>
        </p:nvSpPr>
        <p:spPr>
          <a:xfrm>
            <a:off x="8229600" y="6264000"/>
            <a:ext cx="2515041" cy="262800"/>
          </a:xfrm>
          <a:prstGeom prst="rect">
            <a:avLst/>
          </a:prstGeom>
          <a:noFill/>
          <a:ln w="9525">
            <a:noFill/>
            <a:miter lim="800000"/>
            <a:headEnd/>
            <a:tailEnd/>
          </a:ln>
        </p:spPr>
        <p:txBody>
          <a:bodyPr tIns="0" rIns="0" bIns="0" anchor="ctr" anchorCtr="0"/>
          <a:lstStyle>
            <a:lvl1pPr marL="0" indent="0" algn="ctr">
              <a:buNone/>
              <a:defRPr lang="en-US" sz="1200" dirty="0">
                <a:solidFill>
                  <a:schemeClr val="tx1"/>
                </a:solidFill>
                <a:latin typeface="+mn-lt"/>
              </a:defRPr>
            </a:lvl1pPr>
          </a:lstStyle>
          <a:p>
            <a:r>
              <a:rPr lang="en-US"/>
              <a:t>Organization</a:t>
            </a:r>
          </a:p>
        </p:txBody>
      </p:sp>
      <p:sp>
        <p:nvSpPr>
          <p:cNvPr id="15" name="Content Placeholder 11"/>
          <p:cNvSpPr>
            <a:spLocks noGrp="1"/>
          </p:cNvSpPr>
          <p:nvPr>
            <p:ph sz="quarter" idx="12" hasCustomPrompt="1"/>
          </p:nvPr>
        </p:nvSpPr>
        <p:spPr>
          <a:xfrm>
            <a:off x="10811951" y="6264000"/>
            <a:ext cx="897503" cy="262800"/>
          </a:xfrm>
          <a:prstGeom prst="rect">
            <a:avLst/>
          </a:prstGeom>
          <a:noFill/>
          <a:ln w="9525">
            <a:noFill/>
            <a:miter lim="800000"/>
            <a:headEnd/>
            <a:tailEnd/>
          </a:ln>
        </p:spPr>
        <p:txBody>
          <a:bodyPr wrap="none" tIns="0" rIns="0" bIns="0" anchor="ctr" anchorCtr="0"/>
          <a:lstStyle>
            <a:lvl1pPr marL="0" indent="0" algn="ctr">
              <a:buNone/>
              <a:defRPr lang="en-US" sz="1200" dirty="0">
                <a:solidFill>
                  <a:schemeClr val="tx1"/>
                </a:solidFill>
                <a:latin typeface="+mn-lt"/>
              </a:defRPr>
            </a:lvl1pPr>
          </a:lstStyle>
          <a:p>
            <a:pPr lvl="0"/>
            <a:r>
              <a:rPr lang="en-US"/>
              <a:t>YYYY-MM-DD</a:t>
            </a:r>
          </a:p>
        </p:txBody>
      </p:sp>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FED19951-EB2E-33AD-E95C-01B976D1AC4B}"/>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70393517"/>
      </p:ext>
    </p:extLst>
  </p:cSld>
  <p:clrMapOvr>
    <a:masterClrMapping/>
  </p:clrMapOvr>
  <p:hf sldNum="0" hdr="0" ftr="0"/>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txtfooterCopy" descr="{&#10; &quot;SkabelonDesign&quot;: {&#10; &quot;textualValue&quot;: &quot;&lt;key1/&gt;&quot;,&#10; &quot;bindingCollection&quot;: {&#10; &quot;key1&quot;: {&quot;SkabelonDesign&quot;:{&quot;type&quot;:&quot;Text&quot;,&quot;binding&quot;:&quot;Module.FooterText&quot;}}&#10; }&#10; }&#10;}">
            <a:extLst>
              <a:ext uri="{FF2B5EF4-FFF2-40B4-BE49-F238E27FC236}">
                <a16:creationId xmlns:a16="http://schemas.microsoft.com/office/drawing/2014/main" id="{69F42FFA-3DFB-4DB2-A942-F02200203C82}"/>
              </a:ext>
            </a:extLst>
          </p:cNvPr>
          <p:cNvSpPr txBox="1"/>
          <p:nvPr userDrawn="1"/>
        </p:nvSpPr>
        <p:spPr>
          <a:xfrm>
            <a:off x="421638" y="6524625"/>
            <a:ext cx="65" cy="123111"/>
          </a:xfrm>
          <a:prstGeom prst="rect">
            <a:avLst/>
          </a:prstGeom>
          <a:noFill/>
        </p:spPr>
        <p:txBody>
          <a:bodyPr vert="horz" wrap="none" lIns="0" tIns="0" rIns="0" bIns="0" rtlCol="0">
            <a:spAutoFit/>
          </a:bodyPr>
          <a:lstStyle/>
          <a:p>
            <a:pPr marL="0" indent="0" algn="l">
              <a:buFontTx/>
              <a:buNone/>
            </a:pPr>
            <a:endParaRPr lang="en-US" sz="800" b="0" i="0" u="none" dirty="0">
              <a:solidFill>
                <a:schemeClr val="tx1"/>
              </a:solidFill>
              <a:latin typeface="+mn-lt"/>
            </a:endParaRPr>
          </a:p>
        </p:txBody>
      </p:sp>
    </p:spTree>
    <p:extLst>
      <p:ext uri="{BB962C8B-B14F-4D97-AF65-F5344CB8AC3E}">
        <p14:creationId xmlns:p14="http://schemas.microsoft.com/office/powerpoint/2010/main" val="13574986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17" Type="http://schemas.openxmlformats.org/officeDocument/2006/relationships/image" Target="../media/image4.svg"/><Relationship Id="rId2" Type="http://schemas.openxmlformats.org/officeDocument/2006/relationships/slideLayout" Target="../slideLayouts/slideLayout9.xml"/><Relationship Id="rId16" Type="http://schemas.openxmlformats.org/officeDocument/2006/relationships/image" Target="../media/image3.png"/><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theme" Target="../theme/theme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10880827" y="25906"/>
            <a:ext cx="1011136" cy="5882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83881" y="62194"/>
            <a:ext cx="3166603"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tabLst>
                <a:tab pos="5850890" algn="r"/>
              </a:tabLst>
            </a:pPr>
            <a:r>
              <a:rPr lang="en-GB" sz="1200" b="1" dirty="0">
                <a:effectLst/>
                <a:latin typeface="Arial" panose="020B0604020202020204" pitchFamily="34" charset="0"/>
                <a:ea typeface="Times New Roman" panose="02020603050405020304" pitchFamily="18" charset="0"/>
              </a:rPr>
              <a:t>3GPP TSG-SA WG6 Meeting #65	</a:t>
            </a:r>
            <a:endParaRPr lang="en-CA" sz="1200" dirty="0">
              <a:effectLst/>
              <a:latin typeface="Times New Roman" panose="02020603050405020304" pitchFamily="18" charset="0"/>
              <a:ea typeface="Times New Roman" panose="02020603050405020304" pitchFamily="18" charset="0"/>
            </a:endParaRPr>
          </a:p>
          <a:p>
            <a:r>
              <a:rPr lang="en-GB" sz="1200" b="1" dirty="0">
                <a:effectLst/>
                <a:latin typeface="Arial" panose="020B0604020202020204" pitchFamily="34" charset="0"/>
                <a:ea typeface="Times New Roman" panose="02020603050405020304" pitchFamily="18" charset="0"/>
              </a:rPr>
              <a:t>Göteborg, Sweden 7</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 11</a:t>
            </a:r>
            <a:r>
              <a:rPr lang="en-GB" sz="1200" b="1" baseline="30000" dirty="0">
                <a:effectLst/>
                <a:latin typeface="Arial" panose="020B0604020202020204" pitchFamily="34" charset="0"/>
                <a:ea typeface="Times New Roman" panose="02020603050405020304" pitchFamily="18" charset="0"/>
              </a:rPr>
              <a:t>th</a:t>
            </a:r>
            <a:r>
              <a:rPr lang="en-GB" sz="1200" b="1" dirty="0">
                <a:effectLst/>
                <a:latin typeface="Arial" panose="020B0604020202020204" pitchFamily="34" charset="0"/>
                <a:ea typeface="Times New Roman" panose="02020603050405020304" pitchFamily="18" charset="0"/>
              </a:rPr>
              <a:t> April 2025</a:t>
            </a:r>
            <a:endParaRPr lang="en-US" altLang="en-US" sz="10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8829371" y="73009"/>
            <a:ext cx="2036266" cy="276999"/>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err="1"/>
              <a:t>Tdoc</a:t>
            </a:r>
            <a:r>
              <a:rPr lang="en-GB" altLang="en-US" sz="1200" b="1"/>
              <a:t>-no S6-251246</a:t>
            </a:r>
            <a:endParaRPr lang="en-GB" altLang="en-US" sz="1200" b="1" dirty="0"/>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 id="2147485166" r:id="rId6"/>
    <p:sldLayoutId id="2147485167"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Title_SM"/>
          <p:cNvSpPr>
            <a:spLocks noGrp="1" noChangeArrowheads="1"/>
          </p:cNvSpPr>
          <p:nvPr>
            <p:ph type="title"/>
          </p:nvPr>
        </p:nvSpPr>
        <p:spPr bwMode="auto">
          <a:xfrm>
            <a:off x="479424" y="476250"/>
            <a:ext cx="8353425"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p>
            <a:pPr lvl="0"/>
            <a:r>
              <a:rPr lang="en-US"/>
              <a:t>Slide title, Ericsson Hilda Light 40pt, Ericsson Black, max 2-lines</a:t>
            </a:r>
          </a:p>
        </p:txBody>
      </p:sp>
      <p:sp>
        <p:nvSpPr>
          <p:cNvPr id="8" name="Text Placeholder 2">
            <a:extLst>
              <a:ext uri="{FF2B5EF4-FFF2-40B4-BE49-F238E27FC236}">
                <a16:creationId xmlns:a16="http://schemas.microsoft.com/office/drawing/2014/main" id="{483145CE-A2DE-4236-A4F9-8AE088671CA5}"/>
              </a:ext>
            </a:extLst>
          </p:cNvPr>
          <p:cNvSpPr>
            <a:spLocks noGrp="1"/>
          </p:cNvSpPr>
          <p:nvPr>
            <p:ph type="body" idx="1"/>
          </p:nvPr>
        </p:nvSpPr>
        <p:spPr>
          <a:xfrm>
            <a:off x="479425" y="1844674"/>
            <a:ext cx="11233150" cy="4392613"/>
          </a:xfrm>
          <a:prstGeom prst="rect">
            <a:avLst/>
          </a:prstGeom>
        </p:spPr>
        <p:txBody>
          <a:bodyPr vert="horz" lIns="72000" tIns="36000" rIns="72000" bIns="3600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a:p>
            <a:pPr lvl="5"/>
            <a:r>
              <a:rPr lang="en-US"/>
              <a:t>6</a:t>
            </a:r>
          </a:p>
          <a:p>
            <a:pPr lvl="6"/>
            <a:r>
              <a:rPr lang="en-US"/>
              <a:t>7</a:t>
            </a:r>
          </a:p>
          <a:p>
            <a:pPr lvl="7"/>
            <a:r>
              <a:rPr lang="en-US"/>
              <a:t>8</a:t>
            </a:r>
          </a:p>
          <a:p>
            <a:pPr lvl="8"/>
            <a:r>
              <a:rPr lang="en-US"/>
              <a:t>9</a:t>
            </a:r>
          </a:p>
        </p:txBody>
      </p:sp>
      <p:pic>
        <p:nvPicPr>
          <p:cNvPr id="7" name="Graphic 6">
            <a:extLst>
              <a:ext uri="{FF2B5EF4-FFF2-40B4-BE49-F238E27FC236}">
                <a16:creationId xmlns:a16="http://schemas.microsoft.com/office/drawing/2014/main" id="{ECFCA6C0-C300-46F3-8D05-D936BF801E76}"/>
              </a:ext>
            </a:extLst>
          </p:cNvPr>
          <p:cNvPicPr>
            <a:picLocks noChangeAspect="1"/>
          </p:cNvPicPr>
          <p:nvPr userDrawn="1"/>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11493088" y="476251"/>
            <a:ext cx="256032" cy="256032"/>
          </a:xfrm>
          <a:prstGeom prst="rect">
            <a:avLst/>
          </a:prstGeom>
        </p:spPr>
      </p:pic>
    </p:spTree>
    <p:extLst>
      <p:ext uri="{BB962C8B-B14F-4D97-AF65-F5344CB8AC3E}">
        <p14:creationId xmlns:p14="http://schemas.microsoft.com/office/powerpoint/2010/main" val="206778652"/>
      </p:ext>
    </p:extLst>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 id="2147485172" r:id="rId4"/>
    <p:sldLayoutId id="2147485173" r:id="rId5"/>
    <p:sldLayoutId id="2147485174" r:id="rId6"/>
    <p:sldLayoutId id="2147485175" r:id="rId7"/>
    <p:sldLayoutId id="2147485176" r:id="rId8"/>
    <p:sldLayoutId id="2147485177" r:id="rId9"/>
    <p:sldLayoutId id="2147485178" r:id="rId10"/>
    <p:sldLayoutId id="2147485179" r:id="rId11"/>
    <p:sldLayoutId id="2147485180" r:id="rId12"/>
    <p:sldLayoutId id="2147485181" r:id="rId13"/>
    <p:sldLayoutId id="2147485182" r:id="rId14"/>
  </p:sldLayoutIdLst>
  <p:hf sldNum="0" hdr="0" ftr="0" dt="0"/>
  <p:txStyles>
    <p:titleStyle>
      <a:lvl1pPr algn="l" rtl="0" eaLnBrk="1" fontAlgn="base" hangingPunct="1">
        <a:lnSpc>
          <a:spcPct val="85000"/>
        </a:lnSpc>
        <a:spcBef>
          <a:spcPts val="300"/>
        </a:spcBef>
        <a:spcAft>
          <a:spcPct val="0"/>
        </a:spcAft>
        <a:defRPr sz="4000" kern="1400" spc="-160">
          <a:solidFill>
            <a:schemeClr val="tx1"/>
          </a:solidFill>
          <a:latin typeface="+mj-lt"/>
          <a:ea typeface="+mj-ea"/>
          <a:cs typeface="+mj-cs"/>
        </a:defRPr>
      </a:lvl1pPr>
      <a:lvl2pPr algn="l" rtl="0" eaLnBrk="1" fontAlgn="base" hangingPunct="1">
        <a:lnSpc>
          <a:spcPct val="85000"/>
        </a:lnSpc>
        <a:spcBef>
          <a:spcPct val="0"/>
        </a:spcBef>
        <a:spcAft>
          <a:spcPct val="0"/>
        </a:spcAft>
        <a:defRPr sz="4000">
          <a:solidFill>
            <a:schemeClr val="tx1"/>
          </a:solidFill>
          <a:latin typeface="Ericsson Hilda" pitchFamily="2" charset="0"/>
        </a:defRPr>
      </a:lvl2pPr>
      <a:lvl3pPr algn="l" rtl="0" eaLnBrk="1" fontAlgn="base" hangingPunct="1">
        <a:lnSpc>
          <a:spcPct val="85000"/>
        </a:lnSpc>
        <a:spcBef>
          <a:spcPct val="0"/>
        </a:spcBef>
        <a:spcAft>
          <a:spcPct val="0"/>
        </a:spcAft>
        <a:defRPr sz="4000">
          <a:solidFill>
            <a:schemeClr val="tx1"/>
          </a:solidFill>
          <a:latin typeface="Ericsson Hilda" pitchFamily="2" charset="0"/>
        </a:defRPr>
      </a:lvl3pPr>
      <a:lvl4pPr algn="l" rtl="0" eaLnBrk="1" fontAlgn="base" hangingPunct="1">
        <a:lnSpc>
          <a:spcPct val="85000"/>
        </a:lnSpc>
        <a:spcBef>
          <a:spcPct val="0"/>
        </a:spcBef>
        <a:spcAft>
          <a:spcPct val="0"/>
        </a:spcAft>
        <a:defRPr sz="4000">
          <a:solidFill>
            <a:schemeClr val="tx1"/>
          </a:solidFill>
          <a:latin typeface="Ericsson Hilda" pitchFamily="2" charset="0"/>
        </a:defRPr>
      </a:lvl4pPr>
      <a:lvl5pPr algn="l" rtl="0" eaLnBrk="1" fontAlgn="base" hangingPunct="1">
        <a:lnSpc>
          <a:spcPct val="85000"/>
        </a:lnSpc>
        <a:spcBef>
          <a:spcPct val="0"/>
        </a:spcBef>
        <a:spcAft>
          <a:spcPct val="0"/>
        </a:spcAft>
        <a:defRPr sz="4000">
          <a:solidFill>
            <a:schemeClr val="tx1"/>
          </a:solidFill>
          <a:latin typeface="Ericsson Hilda" pitchFamily="2" charset="0"/>
        </a:defRPr>
      </a:lvl5pPr>
      <a:lvl6pPr marL="457200" algn="l" rtl="0" eaLnBrk="1" fontAlgn="base" hangingPunct="1">
        <a:spcBef>
          <a:spcPct val="0"/>
        </a:spcBef>
        <a:spcAft>
          <a:spcPct val="0"/>
        </a:spcAft>
        <a:defRPr sz="3200">
          <a:solidFill>
            <a:schemeClr val="tx1"/>
          </a:solidFill>
          <a:latin typeface="Ericsson Hilda" pitchFamily="2" charset="0"/>
        </a:defRPr>
      </a:lvl6pPr>
      <a:lvl7pPr marL="914400" algn="l" rtl="0" eaLnBrk="1" fontAlgn="base" hangingPunct="1">
        <a:spcBef>
          <a:spcPct val="0"/>
        </a:spcBef>
        <a:spcAft>
          <a:spcPct val="0"/>
        </a:spcAft>
        <a:defRPr sz="3200">
          <a:solidFill>
            <a:schemeClr val="tx1"/>
          </a:solidFill>
          <a:latin typeface="Ericsson Hilda" pitchFamily="2" charset="0"/>
        </a:defRPr>
      </a:lvl7pPr>
      <a:lvl8pPr marL="1371600" algn="l" rtl="0" eaLnBrk="1" fontAlgn="base" hangingPunct="1">
        <a:spcBef>
          <a:spcPct val="0"/>
        </a:spcBef>
        <a:spcAft>
          <a:spcPct val="0"/>
        </a:spcAft>
        <a:defRPr sz="3200">
          <a:solidFill>
            <a:schemeClr val="tx1"/>
          </a:solidFill>
          <a:latin typeface="Ericsson Hilda" pitchFamily="2" charset="0"/>
        </a:defRPr>
      </a:lvl8pPr>
      <a:lvl9pPr marL="1828800" algn="l" rtl="0" eaLnBrk="1" fontAlgn="base" hangingPunct="1">
        <a:spcBef>
          <a:spcPct val="0"/>
        </a:spcBef>
        <a:spcAft>
          <a:spcPct val="0"/>
        </a:spcAft>
        <a:defRPr sz="3200">
          <a:solidFill>
            <a:schemeClr val="tx1"/>
          </a:solidFill>
          <a:latin typeface="Ericsson Hilda" pitchFamily="2" charset="0"/>
        </a:defRPr>
      </a:lvl9pPr>
    </p:titleStyle>
    <p:bodyStyle>
      <a:lvl1pPr marL="265113"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ea typeface="+mn-ea"/>
          <a:cs typeface="+mn-cs"/>
        </a:defRPr>
      </a:lvl1pPr>
      <a:lvl2pPr marL="538163"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2pPr>
      <a:lvl3pPr marL="803275"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3pPr>
      <a:lvl4pPr marL="1076325" indent="-273050"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4pPr>
      <a:lvl5pPr marL="1341438" indent="-265113" algn="l" rtl="0" eaLnBrk="1" fontAlgn="base" hangingPunct="1">
        <a:spcBef>
          <a:spcPts val="800"/>
        </a:spcBef>
        <a:spcAft>
          <a:spcPct val="0"/>
        </a:spcAft>
        <a:buClrTx/>
        <a:buFont typeface="Ericsson Hilda" panose="00000500000000000000" pitchFamily="2" charset="0"/>
        <a:buChar char="●"/>
        <a:defRPr sz="2000" kern="1000" spc="-30">
          <a:solidFill>
            <a:schemeClr val="tx1"/>
          </a:solidFill>
          <a:latin typeface="+mn-lt"/>
        </a:defRPr>
      </a:lvl5pPr>
      <a:lvl6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6pPr>
      <a:lvl7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7pPr>
      <a:lvl8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8pPr>
      <a:lvl9pPr marL="1341438" indent="-265113" algn="l" rtl="0" eaLnBrk="1" fontAlgn="base" hangingPunct="1">
        <a:spcBef>
          <a:spcPts val="800"/>
        </a:spcBef>
        <a:spcAft>
          <a:spcPct val="0"/>
        </a:spcAft>
        <a:buClrTx/>
        <a:buFont typeface="Ericsson Hilda" panose="00000500000000000000" pitchFamily="2" charset="0"/>
        <a:buChar char="●"/>
        <a:defRPr sz="2000">
          <a:solidFill>
            <a:schemeClr val="tx1"/>
          </a:solidFill>
          <a:latin typeface="+mn-lt"/>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00">
          <p15:clr>
            <a:srgbClr val="A4A3A4"/>
          </p15:clr>
        </p15:guide>
        <p15:guide id="2" pos="302">
          <p15:clr>
            <a:srgbClr val="A4A3A4"/>
          </p15:clr>
        </p15:guide>
        <p15:guide id="3" pos="1935">
          <p15:clr>
            <a:srgbClr val="A4A3A4"/>
          </p15:clr>
        </p15:guide>
        <p15:guide id="4" orient="horz" pos="981">
          <p15:clr>
            <a:srgbClr val="A4A3A4"/>
          </p15:clr>
        </p15:guide>
        <p15:guide id="6" pos="2116">
          <p15:clr>
            <a:srgbClr val="A4A3A4"/>
          </p15:clr>
        </p15:guide>
        <p15:guide id="7" pos="3931">
          <p15:clr>
            <a:srgbClr val="A4A3A4"/>
          </p15:clr>
        </p15:guide>
        <p15:guide id="9" pos="3749">
          <p15:clr>
            <a:srgbClr val="A4A3A4"/>
          </p15:clr>
        </p15:guide>
        <p15:guide id="10" pos="5564">
          <p15:clr>
            <a:srgbClr val="A4A3A4"/>
          </p15:clr>
        </p15:guide>
        <p15:guide id="12" pos="5745">
          <p15:clr>
            <a:srgbClr val="A4A3A4"/>
          </p15:clr>
        </p15:guide>
        <p15:guide id="13" pos="7378">
          <p15:clr>
            <a:srgbClr val="A4A3A4"/>
          </p15:clr>
        </p15:guide>
        <p15:guide id="16" orient="horz" pos="2478">
          <p15:clr>
            <a:srgbClr val="A4A3A4"/>
          </p15:clr>
        </p15:guide>
        <p15:guide id="17" orient="horz" pos="2614">
          <p15:clr>
            <a:srgbClr val="A4A3A4"/>
          </p15:clr>
        </p15:guide>
        <p15:guide id="18" orient="horz" pos="3929">
          <p15:clr>
            <a:srgbClr val="A4A3A4"/>
          </p15:clr>
        </p15:guide>
        <p15:guide id="19" orient="horz" pos="4110">
          <p15:clr>
            <a:srgbClr val="A4A3A4"/>
          </p15:clr>
        </p15:guide>
        <p15:guide id="20" orient="horz" pos="1162">
          <p15:clr>
            <a:srgbClr val="A4A3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extLst>
      <p:ext uri="{BB962C8B-B14F-4D97-AF65-F5344CB8AC3E}">
        <p14:creationId xmlns:p14="http://schemas.microsoft.com/office/powerpoint/2010/main" val="1570483709"/>
      </p:ext>
    </p:extLst>
  </p:cSld>
  <p:clrMap bg1="lt1" tx1="dk1" bg2="lt2" tx2="dk2" accent1="accent1" accent2="accent2" accent3="accent3" accent4="accent4" accent5="accent5" accent6="accent6" hlink="hlink" folHlink="folHlink"/>
  <p:sldLayoutIdLst>
    <p:sldLayoutId id="2147485184" r:id="rId1"/>
    <p:sldLayoutId id="2147485185" r:id="rId2"/>
    <p:sldLayoutId id="214748518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hyperlink" Target="https://github.com/camaraproject/IdentityAndConsentManagement/blob/r2.1/documentation/CAMARA-API-access-and-user-consent.md" TargetMode="Externa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s://github.com/camaraproject/IdentityAndConsentManagement/blob/r2.1/documentation/CAMARA-Security-Interoperability.md" TargetMode="Externa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5.xml"/><Relationship Id="rId1" Type="http://schemas.openxmlformats.org/officeDocument/2006/relationships/customXml" Target="../../customXml/item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hyperlink" Target="https://www.3gpp.org/ftp/meetings_3gpp_sync/SA6/UPDATE07_DO_NOT%20UPLOAD_HERE/S6-250561.zip"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7.xml"/><Relationship Id="rId1" Type="http://schemas.openxmlformats.org/officeDocument/2006/relationships/customXml" Target="../../customXml/item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customXml" Target="../../customXml/item9.xml"/><Relationship Id="rId1" Type="http://schemas.openxmlformats.org/officeDocument/2006/relationships/customXml" Target="../../customXml/item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672073C3-1DE1-3A37-F3D7-5BDDEF1B2323}"/>
              </a:ext>
            </a:extLst>
          </p:cNvPr>
          <p:cNvSpPr txBox="1">
            <a:spLocks/>
          </p:cNvSpPr>
          <p:nvPr/>
        </p:nvSpPr>
        <p:spPr bwMode="auto">
          <a:xfrm>
            <a:off x="488745" y="1969477"/>
            <a:ext cx="10611646" cy="3021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eaLnBrk="1" hangingPunct="1">
              <a:buFontTx/>
              <a:buNone/>
            </a:pPr>
            <a:r>
              <a:rPr lang="en-GB" altLang="en-US" sz="4400" dirty="0"/>
              <a:t>SA6 SID Consolidated consent architecture for Applications (FS_COCOA) for Rel-20</a:t>
            </a:r>
          </a:p>
          <a:p>
            <a:pPr marL="0" indent="0" algn="ctr" eaLnBrk="1" hangingPunct="1">
              <a:buFontTx/>
              <a:buNone/>
            </a:pPr>
            <a:endParaRPr lang="en-GB" altLang="en-US" sz="4400" dirty="0"/>
          </a:p>
          <a:p>
            <a:pPr marL="0" indent="0" algn="ctr" eaLnBrk="1" hangingPunct="1">
              <a:buFontTx/>
              <a:buNone/>
            </a:pPr>
            <a:r>
              <a:rPr lang="en-GB" altLang="en-US" dirty="0"/>
              <a:t>Including alignment with </a:t>
            </a:r>
            <a:r>
              <a:rPr lang="en-US" dirty="0"/>
              <a:t>GSMA OPG and CAMARA</a:t>
            </a:r>
            <a:endParaRPr lang="en-GB" altLang="en-US" b="1" dirty="0"/>
          </a:p>
          <a:p>
            <a:pPr marL="0" indent="0" algn="ctr" eaLnBrk="1" hangingPunct="1">
              <a:buFontTx/>
              <a:buNone/>
            </a:pPr>
            <a:endParaRPr lang="en-GB" altLang="en-US" sz="4400" b="1" dirty="0"/>
          </a:p>
        </p:txBody>
      </p:sp>
      <p:sp>
        <p:nvSpPr>
          <p:cNvPr id="2" name="TextBox 1">
            <a:extLst>
              <a:ext uri="{FF2B5EF4-FFF2-40B4-BE49-F238E27FC236}">
                <a16:creationId xmlns:a16="http://schemas.microsoft.com/office/drawing/2014/main" id="{C320E9EF-0B1F-C415-CD69-D55DDF0B257A}"/>
              </a:ext>
            </a:extLst>
          </p:cNvPr>
          <p:cNvSpPr txBox="1"/>
          <p:nvPr/>
        </p:nvSpPr>
        <p:spPr>
          <a:xfrm>
            <a:off x="4827704" y="4990744"/>
            <a:ext cx="1268296" cy="400110"/>
          </a:xfrm>
          <a:prstGeom prst="rect">
            <a:avLst/>
          </a:prstGeom>
          <a:noFill/>
        </p:spPr>
        <p:txBody>
          <a:bodyPr wrap="none" rtlCol="0">
            <a:spAutoFit/>
          </a:bodyPr>
          <a:lstStyle/>
          <a:p>
            <a:r>
              <a:rPr lang="en-GB" altLang="en-US" sz="2000" b="1" dirty="0"/>
              <a:t>Ericsson</a:t>
            </a:r>
            <a:endParaRPr lang="en-US"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71096" y="492722"/>
            <a:ext cx="11062605" cy="706271"/>
          </a:xfrm>
        </p:spPr>
        <p:txBody>
          <a:bodyPr wrap="square" anchor="t">
            <a:normAutofit fontScale="90000"/>
          </a:bodyPr>
          <a:lstStyle/>
          <a:p>
            <a:r>
              <a:rPr lang="en-US" sz="3200" b="1" dirty="0"/>
              <a:t>Overlay SA6 CAPIF Consent architecture on GSMA OPG.02  solution (2)</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55663" y="955255"/>
            <a:ext cx="11397173" cy="5460356"/>
          </a:xfrm>
          <a:prstGeom prst="rect">
            <a:avLst/>
          </a:prstGeom>
          <a:noFill/>
        </p:spPr>
      </p:pic>
      <p:sp>
        <p:nvSpPr>
          <p:cNvPr id="3" name="Rectangle: Rounded Corners 2">
            <a:extLst>
              <a:ext uri="{FF2B5EF4-FFF2-40B4-BE49-F238E27FC236}">
                <a16:creationId xmlns:a16="http://schemas.microsoft.com/office/drawing/2014/main" id="{A2861B57-0229-59B3-4C28-901740ECCA1B}"/>
              </a:ext>
            </a:extLst>
          </p:cNvPr>
          <p:cNvSpPr/>
          <p:nvPr/>
        </p:nvSpPr>
        <p:spPr>
          <a:xfrm>
            <a:off x="5092996" y="1014412"/>
            <a:ext cx="1553845" cy="177040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1" name="Group 20">
            <a:extLst>
              <a:ext uri="{FF2B5EF4-FFF2-40B4-BE49-F238E27FC236}">
                <a16:creationId xmlns:a16="http://schemas.microsoft.com/office/drawing/2014/main" id="{5F012F51-C652-9DE0-1A32-0E573854EBB7}"/>
              </a:ext>
            </a:extLst>
          </p:cNvPr>
          <p:cNvGrpSpPr/>
          <p:nvPr/>
        </p:nvGrpSpPr>
        <p:grpSpPr>
          <a:xfrm>
            <a:off x="7253757" y="1034080"/>
            <a:ext cx="1070661" cy="1109862"/>
            <a:chOff x="7253757" y="1034080"/>
            <a:chExt cx="1070661" cy="1109862"/>
          </a:xfrm>
        </p:grpSpPr>
        <p:sp>
          <p:nvSpPr>
            <p:cNvPr id="4" name="Rectangle: Rounded Corners 3">
              <a:extLst>
                <a:ext uri="{FF2B5EF4-FFF2-40B4-BE49-F238E27FC236}">
                  <a16:creationId xmlns:a16="http://schemas.microsoft.com/office/drawing/2014/main" id="{1A9D0BD6-A5DE-C7A8-9E85-AFD6FF06C501}"/>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4B7F7198-727B-45AA-6B55-62E6F18A4C5A}"/>
                </a:ext>
              </a:extLst>
            </p:cNvPr>
            <p:cNvSpPr txBox="1"/>
            <p:nvPr/>
          </p:nvSpPr>
          <p:spPr>
            <a:xfrm>
              <a:off x="7285970" y="1508853"/>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9" name="Group 8">
            <a:extLst>
              <a:ext uri="{FF2B5EF4-FFF2-40B4-BE49-F238E27FC236}">
                <a16:creationId xmlns:a16="http://schemas.microsoft.com/office/drawing/2014/main" id="{D30DA77A-2154-2117-3FE9-18B4E401D8A7}"/>
              </a:ext>
            </a:extLst>
          </p:cNvPr>
          <p:cNvGrpSpPr/>
          <p:nvPr/>
        </p:nvGrpSpPr>
        <p:grpSpPr>
          <a:xfrm>
            <a:off x="9134396" y="1134527"/>
            <a:ext cx="2281709" cy="928189"/>
            <a:chOff x="6574464" y="1134527"/>
            <a:chExt cx="1052851" cy="928189"/>
          </a:xfrm>
        </p:grpSpPr>
        <p:sp>
          <p:nvSpPr>
            <p:cNvPr id="10" name="Rectangle: Rounded Corners 9">
              <a:extLst>
                <a:ext uri="{FF2B5EF4-FFF2-40B4-BE49-F238E27FC236}">
                  <a16:creationId xmlns:a16="http://schemas.microsoft.com/office/drawing/2014/main" id="{60E28D66-EDC7-7336-91E3-0AD3DAC7D2E3}"/>
                </a:ext>
              </a:extLst>
            </p:cNvPr>
            <p:cNvSpPr/>
            <p:nvPr/>
          </p:nvSpPr>
          <p:spPr>
            <a:xfrm>
              <a:off x="6574464" y="1134527"/>
              <a:ext cx="963558"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1A031024-6EBB-4EB6-450B-433B70D16573}"/>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2" name="TextBox 11">
            <a:extLst>
              <a:ext uri="{FF2B5EF4-FFF2-40B4-BE49-F238E27FC236}">
                <a16:creationId xmlns:a16="http://schemas.microsoft.com/office/drawing/2014/main" id="{E83FDA15-2EBB-0D19-06BE-FEBEA5DCA680}"/>
              </a:ext>
            </a:extLst>
          </p:cNvPr>
          <p:cNvSpPr txBox="1"/>
          <p:nvPr/>
        </p:nvSpPr>
        <p:spPr>
          <a:xfrm>
            <a:off x="5170136" y="2280191"/>
            <a:ext cx="1917380" cy="523220"/>
          </a:xfrm>
          <a:prstGeom prst="rect">
            <a:avLst/>
          </a:prstGeom>
          <a:noFill/>
        </p:spPr>
        <p:txBody>
          <a:bodyPr wrap="square" rtlCol="0">
            <a:spAutoFit/>
          </a:bodyPr>
          <a:lstStyle/>
          <a:p>
            <a:r>
              <a:rPr lang="en-US" sz="1400" b="1" dirty="0">
                <a:solidFill>
                  <a:srgbClr val="FF0000"/>
                </a:solidFill>
              </a:rPr>
              <a:t>CCF in</a:t>
            </a:r>
            <a:br>
              <a:rPr lang="en-US" sz="1400" b="1" dirty="0">
                <a:solidFill>
                  <a:srgbClr val="FF0000"/>
                </a:solidFill>
              </a:rPr>
            </a:br>
            <a:r>
              <a:rPr lang="en-US" sz="1400" b="1" dirty="0">
                <a:solidFill>
                  <a:srgbClr val="FF0000"/>
                </a:solidFill>
              </a:rPr>
              <a:t>CSP domain 1</a:t>
            </a:r>
          </a:p>
        </p:txBody>
      </p:sp>
      <p:sp>
        <p:nvSpPr>
          <p:cNvPr id="13" name="Rectangle: Rounded Corners 12">
            <a:extLst>
              <a:ext uri="{FF2B5EF4-FFF2-40B4-BE49-F238E27FC236}">
                <a16:creationId xmlns:a16="http://schemas.microsoft.com/office/drawing/2014/main" id="{669E0AF8-8320-4A87-B276-2AE9841E4853}"/>
              </a:ext>
            </a:extLst>
          </p:cNvPr>
          <p:cNvSpPr/>
          <p:nvPr/>
        </p:nvSpPr>
        <p:spPr>
          <a:xfrm>
            <a:off x="921486" y="1462609"/>
            <a:ext cx="1006550" cy="952937"/>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4E5D542C-EED1-E92D-E830-DE95C6D2C8A4}"/>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3A64836C-2B08-D8BF-ACCF-C562DFBD189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560BD298-6076-7EE5-D8F1-3E533DAE4750}"/>
              </a:ext>
            </a:extLst>
          </p:cNvPr>
          <p:cNvSpPr txBox="1"/>
          <p:nvPr/>
        </p:nvSpPr>
        <p:spPr>
          <a:xfrm>
            <a:off x="940820" y="1615016"/>
            <a:ext cx="967881" cy="830997"/>
          </a:xfrm>
          <a:prstGeom prst="rect">
            <a:avLst/>
          </a:prstGeom>
          <a:noFill/>
        </p:spPr>
        <p:txBody>
          <a:bodyPr wrap="square" rtlCol="0">
            <a:spAutoFit/>
          </a:bodyPr>
          <a:lstStyle/>
          <a:p>
            <a:pPr algn="ctr"/>
            <a:r>
              <a:rPr lang="en-US" sz="1200" b="1" dirty="0">
                <a:solidFill>
                  <a:srgbClr val="FF0000"/>
                </a:solidFill>
              </a:rPr>
              <a:t>No ROF mandated on UE</a:t>
            </a:r>
          </a:p>
          <a:p>
            <a:pPr algn="ctr"/>
            <a:endParaRPr lang="en-US" sz="1200" b="1" dirty="0">
              <a:solidFill>
                <a:srgbClr val="FF0000"/>
              </a:solidFill>
            </a:endParaRPr>
          </a:p>
        </p:txBody>
      </p:sp>
      <p:sp>
        <p:nvSpPr>
          <p:cNvPr id="17" name="TextBox 16">
            <a:extLst>
              <a:ext uri="{FF2B5EF4-FFF2-40B4-BE49-F238E27FC236}">
                <a16:creationId xmlns:a16="http://schemas.microsoft.com/office/drawing/2014/main" id="{F0755D6C-E098-45FB-EAD5-AAAD95C02CD4}"/>
              </a:ext>
            </a:extLst>
          </p:cNvPr>
          <p:cNvSpPr txBox="1"/>
          <p:nvPr/>
        </p:nvSpPr>
        <p:spPr>
          <a:xfrm>
            <a:off x="8137171" y="2143942"/>
            <a:ext cx="2794127"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8" name="Rectangle: Rounded Corners 17">
            <a:extLst>
              <a:ext uri="{FF2B5EF4-FFF2-40B4-BE49-F238E27FC236}">
                <a16:creationId xmlns:a16="http://schemas.microsoft.com/office/drawing/2014/main" id="{61987FDC-DEAC-D8BC-7242-AC2EAD767A3C}"/>
              </a:ext>
            </a:extLst>
          </p:cNvPr>
          <p:cNvSpPr/>
          <p:nvPr/>
        </p:nvSpPr>
        <p:spPr>
          <a:xfrm>
            <a:off x="7026646" y="943226"/>
            <a:ext cx="4389459" cy="153885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Rounded Corners 21">
            <a:extLst>
              <a:ext uri="{FF2B5EF4-FFF2-40B4-BE49-F238E27FC236}">
                <a16:creationId xmlns:a16="http://schemas.microsoft.com/office/drawing/2014/main" id="{24B6A5DA-AE3F-1BFE-118C-923CFE5F03E7}"/>
              </a:ext>
            </a:extLst>
          </p:cNvPr>
          <p:cNvSpPr/>
          <p:nvPr/>
        </p:nvSpPr>
        <p:spPr>
          <a:xfrm>
            <a:off x="6854128" y="850606"/>
            <a:ext cx="4973710" cy="216904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TextBox 22">
            <a:extLst>
              <a:ext uri="{FF2B5EF4-FFF2-40B4-BE49-F238E27FC236}">
                <a16:creationId xmlns:a16="http://schemas.microsoft.com/office/drawing/2014/main" id="{F4C558F8-5212-A819-81EC-3AEFA204F2FC}"/>
              </a:ext>
            </a:extLst>
          </p:cNvPr>
          <p:cNvSpPr txBox="1"/>
          <p:nvPr/>
        </p:nvSpPr>
        <p:spPr>
          <a:xfrm>
            <a:off x="7253757" y="2607275"/>
            <a:ext cx="5150126" cy="369332"/>
          </a:xfrm>
          <a:prstGeom prst="rect">
            <a:avLst/>
          </a:prstGeom>
          <a:noFill/>
        </p:spPr>
        <p:txBody>
          <a:bodyPr wrap="square" rtlCol="0">
            <a:spAutoFit/>
          </a:bodyPr>
          <a:lstStyle/>
          <a:p>
            <a:r>
              <a:rPr lang="en-US" b="1" dirty="0">
                <a:solidFill>
                  <a:srgbClr val="FF0000"/>
                </a:solidFill>
              </a:rPr>
              <a:t>CAPIF Core Function in CSP domain 2</a:t>
            </a:r>
          </a:p>
        </p:txBody>
      </p:sp>
      <p:sp>
        <p:nvSpPr>
          <p:cNvPr id="6" name="Speech Bubble: Oval 5">
            <a:extLst>
              <a:ext uri="{FF2B5EF4-FFF2-40B4-BE49-F238E27FC236}">
                <a16:creationId xmlns:a16="http://schemas.microsoft.com/office/drawing/2014/main" id="{328D94B0-35F6-1EE6-45D9-1047F0AA719B}"/>
              </a:ext>
            </a:extLst>
          </p:cNvPr>
          <p:cNvSpPr/>
          <p:nvPr/>
        </p:nvSpPr>
        <p:spPr>
          <a:xfrm>
            <a:off x="9534234" y="3124296"/>
            <a:ext cx="2637694" cy="2026977"/>
          </a:xfrm>
          <a:prstGeom prst="wedgeEllipseCallout">
            <a:avLst>
              <a:gd name="adj1" fmla="val -23836"/>
              <a:gd name="adj2" fmla="val -142630"/>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4198100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7FCDD2A-44DB-E12A-089E-60DF57B4B212}"/>
              </a:ext>
            </a:extLst>
          </p:cNvPr>
          <p:cNvSpPr>
            <a:spLocks noGrp="1"/>
          </p:cNvSpPr>
          <p:nvPr>
            <p:ph type="ctrTitle"/>
          </p:nvPr>
        </p:nvSpPr>
        <p:spPr>
          <a:xfrm>
            <a:off x="1351128" y="1847850"/>
            <a:ext cx="8353426" cy="3457576"/>
          </a:xfrm>
        </p:spPr>
        <p:txBody>
          <a:bodyPr/>
          <a:lstStyle/>
          <a:p>
            <a:r>
              <a:rPr lang="en-US" dirty="0"/>
              <a:t>CAMARA</a:t>
            </a:r>
            <a:br>
              <a:rPr lang="en-US" dirty="0"/>
            </a:br>
            <a:endParaRPr lang="en-US" dirty="0"/>
          </a:p>
        </p:txBody>
      </p:sp>
      <p:sp>
        <p:nvSpPr>
          <p:cNvPr id="5" name="Subtitle 4">
            <a:extLst>
              <a:ext uri="{FF2B5EF4-FFF2-40B4-BE49-F238E27FC236}">
                <a16:creationId xmlns:a16="http://schemas.microsoft.com/office/drawing/2014/main" id="{FE05FFF3-F2CF-C89A-99D9-78096265D91F}"/>
              </a:ext>
            </a:extLst>
          </p:cNvPr>
          <p:cNvSpPr>
            <a:spLocks noGrp="1"/>
          </p:cNvSpPr>
          <p:nvPr>
            <p:ph type="subTitle" idx="1"/>
          </p:nvPr>
        </p:nvSpPr>
        <p:spPr>
          <a:xfrm>
            <a:off x="1351128" y="4626591"/>
            <a:ext cx="10522425" cy="1173708"/>
          </a:xfrm>
        </p:spPr>
        <p:txBody>
          <a:bodyPr/>
          <a:lstStyle/>
          <a:p>
            <a:r>
              <a:rPr lang="en-US" sz="2400" u="sng" dirty="0">
                <a:solidFill>
                  <a:srgbClr val="0050CA"/>
                </a:solidFill>
                <a:hlinkClick r:id="rId2"/>
              </a:rPr>
              <a:t>https://github.com/camaraproject/IdentityAndConsentManagement/blob/r2.1/documentation/CAMARA-API-access-and-user-consent.md</a:t>
            </a:r>
            <a:r>
              <a:rPr lang="en-US" sz="2400" u="sng" dirty="0">
                <a:solidFill>
                  <a:srgbClr val="0050CA"/>
                </a:solidFill>
              </a:rPr>
              <a:t> </a:t>
            </a:r>
          </a:p>
        </p:txBody>
      </p:sp>
    </p:spTree>
    <p:extLst>
      <p:ext uri="{BB962C8B-B14F-4D97-AF65-F5344CB8AC3E}">
        <p14:creationId xmlns:p14="http://schemas.microsoft.com/office/powerpoint/2010/main" val="16670008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38200" y="585771"/>
            <a:ext cx="10515600" cy="1104917"/>
          </a:xfrm>
        </p:spPr>
        <p:txBody>
          <a:bodyPr wrap="square" anchor="ctr">
            <a:normAutofit/>
          </a:bodyPr>
          <a:lstStyle/>
          <a:p>
            <a:r>
              <a:rPr lang="en-US" sz="3400"/>
              <a:t>CAMARA Scenario 1: Authorization code</a:t>
            </a:r>
            <a:br>
              <a:rPr lang="en-US" sz="3400"/>
            </a:br>
            <a:endParaRPr lang="en-US" sz="3400"/>
          </a:p>
        </p:txBody>
      </p:sp>
      <p:pic>
        <p:nvPicPr>
          <p:cNvPr id="22" name="Picture 21">
            <a:extLst>
              <a:ext uri="{FF2B5EF4-FFF2-40B4-BE49-F238E27FC236}">
                <a16:creationId xmlns:a16="http://schemas.microsoft.com/office/drawing/2014/main" id="{7038C035-79D4-26BC-A5EC-CC3A2A6B2481}"/>
              </a:ext>
            </a:extLst>
          </p:cNvPr>
          <p:cNvPicPr>
            <a:picLocks noChangeAspect="1"/>
          </p:cNvPicPr>
          <p:nvPr/>
        </p:nvPicPr>
        <p:blipFill>
          <a:blip r:embed="rId3"/>
          <a:stretch>
            <a:fillRect/>
          </a:stretch>
        </p:blipFill>
        <p:spPr>
          <a:xfrm>
            <a:off x="0" y="1778862"/>
            <a:ext cx="11834037" cy="4738895"/>
          </a:xfrm>
          <a:prstGeom prst="rect">
            <a:avLst/>
          </a:prstGeom>
        </p:spPr>
      </p:pic>
    </p:spTree>
    <p:extLst>
      <p:ext uri="{BB962C8B-B14F-4D97-AF65-F5344CB8AC3E}">
        <p14:creationId xmlns:p14="http://schemas.microsoft.com/office/powerpoint/2010/main" val="3264856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diagram&#10;&#10;Description automatically generated">
            <a:extLst>
              <a:ext uri="{FF2B5EF4-FFF2-40B4-BE49-F238E27FC236}">
                <a16:creationId xmlns:a16="http://schemas.microsoft.com/office/drawing/2014/main" id="{F86290E8-2D7F-285C-91CF-B7CC95EB9FEA}"/>
              </a:ext>
            </a:extLst>
          </p:cNvPr>
          <p:cNvPicPr>
            <a:picLocks noChangeAspect="1"/>
          </p:cNvPicPr>
          <p:nvPr/>
        </p:nvPicPr>
        <p:blipFill>
          <a:blip r:embed="rId3"/>
          <a:srcRect b="19259"/>
          <a:stretch/>
        </p:blipFill>
        <p:spPr>
          <a:xfrm>
            <a:off x="932120" y="1825625"/>
            <a:ext cx="10515600" cy="4351338"/>
          </a:xfrm>
          <a:prstGeom prst="rect">
            <a:avLst/>
          </a:prstGeom>
          <a:noFill/>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827300" y="760856"/>
            <a:ext cx="8625044" cy="752821"/>
          </a:xfrm>
        </p:spPr>
        <p:txBody>
          <a:bodyPr wrap="square" anchor="ctr">
            <a:normAutofit fontScale="90000"/>
          </a:bodyPr>
          <a:lstStyle/>
          <a:p>
            <a:r>
              <a:rPr lang="en-US" sz="3400" dirty="0"/>
              <a:t>CAPIF Authorization overlay on CAMARA Scenario 1</a:t>
            </a:r>
            <a:br>
              <a:rPr lang="en-US" sz="3400" dirty="0"/>
            </a:br>
            <a:endParaRPr lang="en-US" sz="3400" dirty="0"/>
          </a:p>
        </p:txBody>
      </p:sp>
      <p:grpSp>
        <p:nvGrpSpPr>
          <p:cNvPr id="6" name="Group 5">
            <a:extLst>
              <a:ext uri="{FF2B5EF4-FFF2-40B4-BE49-F238E27FC236}">
                <a16:creationId xmlns:a16="http://schemas.microsoft.com/office/drawing/2014/main" id="{873CA805-561A-92F3-3580-01CB5AFEA9CE}"/>
              </a:ext>
            </a:extLst>
          </p:cNvPr>
          <p:cNvGrpSpPr/>
          <p:nvPr/>
        </p:nvGrpSpPr>
        <p:grpSpPr>
          <a:xfrm>
            <a:off x="7792191" y="1956391"/>
            <a:ext cx="1517390" cy="1361099"/>
            <a:chOff x="7253757" y="1034080"/>
            <a:chExt cx="1038448" cy="1113106"/>
          </a:xfrm>
        </p:grpSpPr>
        <p:sp>
          <p:nvSpPr>
            <p:cNvPr id="7" name="Rectangle: Rounded Corners 6">
              <a:extLst>
                <a:ext uri="{FF2B5EF4-FFF2-40B4-BE49-F238E27FC236}">
                  <a16:creationId xmlns:a16="http://schemas.microsoft.com/office/drawing/2014/main" id="{ECDD127C-CD5F-1B49-1077-27FD3DF2885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8" name="TextBox 7">
              <a:extLst>
                <a:ext uri="{FF2B5EF4-FFF2-40B4-BE49-F238E27FC236}">
                  <a16:creationId xmlns:a16="http://schemas.microsoft.com/office/drawing/2014/main" id="{2BD93D5C-DB48-4644-B741-C16FABE8C3DE}"/>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9" name="Group 8">
            <a:extLst>
              <a:ext uri="{FF2B5EF4-FFF2-40B4-BE49-F238E27FC236}">
                <a16:creationId xmlns:a16="http://schemas.microsoft.com/office/drawing/2014/main" id="{CC915047-35CC-9562-C8B5-086B6488AE74}"/>
              </a:ext>
            </a:extLst>
          </p:cNvPr>
          <p:cNvGrpSpPr/>
          <p:nvPr/>
        </p:nvGrpSpPr>
        <p:grpSpPr>
          <a:xfrm>
            <a:off x="9825510" y="1956392"/>
            <a:ext cx="1866757" cy="1222196"/>
            <a:chOff x="6574465" y="616006"/>
            <a:chExt cx="1052850" cy="1446713"/>
          </a:xfrm>
        </p:grpSpPr>
        <p:sp>
          <p:nvSpPr>
            <p:cNvPr id="10" name="Rectangle: Rounded Corners 9">
              <a:extLst>
                <a:ext uri="{FF2B5EF4-FFF2-40B4-BE49-F238E27FC236}">
                  <a16:creationId xmlns:a16="http://schemas.microsoft.com/office/drawing/2014/main" id="{032F790D-41E7-E5B5-8817-B91F966022C4}"/>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1" name="TextBox 10">
              <a:extLst>
                <a:ext uri="{FF2B5EF4-FFF2-40B4-BE49-F238E27FC236}">
                  <a16:creationId xmlns:a16="http://schemas.microsoft.com/office/drawing/2014/main" id="{E3ACE98E-B5AB-CAC5-E243-8F894312E7F8}"/>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6" name="TextBox 15">
            <a:extLst>
              <a:ext uri="{FF2B5EF4-FFF2-40B4-BE49-F238E27FC236}">
                <a16:creationId xmlns:a16="http://schemas.microsoft.com/office/drawing/2014/main" id="{AE8E364D-A5ED-2876-DE63-5DBA707B34C9}"/>
              </a:ext>
            </a:extLst>
          </p:cNvPr>
          <p:cNvSpPr txBox="1"/>
          <p:nvPr/>
        </p:nvSpPr>
        <p:spPr>
          <a:xfrm>
            <a:off x="8902716" y="3313524"/>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7" name="Rectangle: Rounded Corners 16">
            <a:extLst>
              <a:ext uri="{FF2B5EF4-FFF2-40B4-BE49-F238E27FC236}">
                <a16:creationId xmlns:a16="http://schemas.microsoft.com/office/drawing/2014/main" id="{4365E145-572A-A718-23B7-B84CF86EDB5E}"/>
              </a:ext>
            </a:extLst>
          </p:cNvPr>
          <p:cNvSpPr/>
          <p:nvPr/>
        </p:nvSpPr>
        <p:spPr>
          <a:xfrm>
            <a:off x="7451948" y="1825625"/>
            <a:ext cx="4605373" cy="2236011"/>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18AB9AA7-130D-E57B-D19E-C6952C26397F}"/>
              </a:ext>
            </a:extLst>
          </p:cNvPr>
          <p:cNvGrpSpPr/>
          <p:nvPr/>
        </p:nvGrpSpPr>
        <p:grpSpPr>
          <a:xfrm>
            <a:off x="1484977" y="4799054"/>
            <a:ext cx="1751572" cy="1074814"/>
            <a:chOff x="1718893" y="1407268"/>
            <a:chExt cx="1751572" cy="1074814"/>
          </a:xfrm>
        </p:grpSpPr>
        <p:sp>
          <p:nvSpPr>
            <p:cNvPr id="13" name="Rectangle: Rounded Corners 12">
              <a:extLst>
                <a:ext uri="{FF2B5EF4-FFF2-40B4-BE49-F238E27FC236}">
                  <a16:creationId xmlns:a16="http://schemas.microsoft.com/office/drawing/2014/main" id="{E2120F36-35BE-84FC-6070-C8A80CF4C3C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514E2713-E3E6-6815-3D69-F9499D1CE940}"/>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E30E6A67-0EDA-085D-5331-3A9333237298}"/>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9990E3DF-B982-E48E-B6BC-2C30FB3B0600}"/>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No ROF on UE</a:t>
              </a:r>
            </a:p>
          </p:txBody>
        </p:sp>
      </p:grpSp>
      <p:sp>
        <p:nvSpPr>
          <p:cNvPr id="3" name="Rectangle: Rounded Corners 2">
            <a:extLst>
              <a:ext uri="{FF2B5EF4-FFF2-40B4-BE49-F238E27FC236}">
                <a16:creationId xmlns:a16="http://schemas.microsoft.com/office/drawing/2014/main" id="{B771644C-0EB7-EADF-6311-D38756D2BA21}"/>
              </a:ext>
            </a:extLst>
          </p:cNvPr>
          <p:cNvSpPr/>
          <p:nvPr/>
        </p:nvSpPr>
        <p:spPr>
          <a:xfrm>
            <a:off x="7604348" y="1978026"/>
            <a:ext cx="4240319" cy="1701388"/>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BD8FD736-3444-D214-69F3-81EE2F3BAE7E}"/>
              </a:ext>
            </a:extLst>
          </p:cNvPr>
          <p:cNvSpPr txBox="1"/>
          <p:nvPr/>
        </p:nvSpPr>
        <p:spPr>
          <a:xfrm>
            <a:off x="8836887" y="3719544"/>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12" name="Speech Bubble: Oval 11">
            <a:extLst>
              <a:ext uri="{FF2B5EF4-FFF2-40B4-BE49-F238E27FC236}">
                <a16:creationId xmlns:a16="http://schemas.microsoft.com/office/drawing/2014/main" id="{CCFE553F-7F34-1B00-0999-1D046784B563}"/>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483432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pic>
        <p:nvPicPr>
          <p:cNvPr id="4" name="Picture 3">
            <a:extLst>
              <a:ext uri="{FF2B5EF4-FFF2-40B4-BE49-F238E27FC236}">
                <a16:creationId xmlns:a16="http://schemas.microsoft.com/office/drawing/2014/main" id="{027A6228-149B-7941-5B59-41260A3E4E05}"/>
              </a:ext>
            </a:extLst>
          </p:cNvPr>
          <p:cNvPicPr>
            <a:picLocks noChangeAspect="1"/>
          </p:cNvPicPr>
          <p:nvPr/>
        </p:nvPicPr>
        <p:blipFill>
          <a:blip r:embed="rId3"/>
          <a:stretch>
            <a:fillRect/>
          </a:stretch>
        </p:blipFill>
        <p:spPr>
          <a:xfrm>
            <a:off x="811787" y="983975"/>
            <a:ext cx="10815815" cy="6455498"/>
          </a:xfrm>
          <a:prstGeom prst="rect">
            <a:avLst/>
          </a:prstGeom>
        </p:spPr>
      </p:pic>
    </p:spTree>
    <p:extLst>
      <p:ext uri="{BB962C8B-B14F-4D97-AF65-F5344CB8AC3E}">
        <p14:creationId xmlns:p14="http://schemas.microsoft.com/office/powerpoint/2010/main" val="3478146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EDBB518B-C977-5636-85F4-4DE6BD3F7D07}"/>
              </a:ext>
            </a:extLst>
          </p:cNvPr>
          <p:cNvPicPr>
            <a:picLocks noChangeAspect="1"/>
          </p:cNvPicPr>
          <p:nvPr/>
        </p:nvPicPr>
        <p:blipFill>
          <a:blip r:embed="rId3"/>
          <a:stretch>
            <a:fillRect/>
          </a:stretch>
        </p:blipFill>
        <p:spPr>
          <a:xfrm>
            <a:off x="272902" y="958722"/>
            <a:ext cx="11829090" cy="5697259"/>
          </a:xfrm>
          <a:prstGeom prst="rect">
            <a:avLst/>
          </a:prstGeom>
        </p:spPr>
      </p:pic>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a:xfrm>
            <a:off x="664166" y="444776"/>
            <a:ext cx="11630816" cy="539199"/>
          </a:xfrm>
        </p:spPr>
        <p:txBody>
          <a:bodyPr/>
          <a:lstStyle/>
          <a:p>
            <a:r>
              <a:rPr lang="en-US" sz="3600" dirty="0"/>
              <a:t>CAMARA Scenario 2: CIBA flow (Backend flow)</a:t>
            </a:r>
            <a:br>
              <a:rPr lang="en-US" sz="2400" dirty="0"/>
            </a:br>
            <a:endParaRPr lang="en-US" sz="2400" dirty="0"/>
          </a:p>
        </p:txBody>
      </p:sp>
      <p:grpSp>
        <p:nvGrpSpPr>
          <p:cNvPr id="3" name="Group 2">
            <a:extLst>
              <a:ext uri="{FF2B5EF4-FFF2-40B4-BE49-F238E27FC236}">
                <a16:creationId xmlns:a16="http://schemas.microsoft.com/office/drawing/2014/main" id="{992BC29B-7DBC-862C-3421-8720F3936F22}"/>
              </a:ext>
            </a:extLst>
          </p:cNvPr>
          <p:cNvGrpSpPr/>
          <p:nvPr/>
        </p:nvGrpSpPr>
        <p:grpSpPr>
          <a:xfrm>
            <a:off x="8019022" y="1540859"/>
            <a:ext cx="1517390" cy="1361099"/>
            <a:chOff x="7253757" y="1034080"/>
            <a:chExt cx="1038448" cy="1113106"/>
          </a:xfrm>
        </p:grpSpPr>
        <p:sp>
          <p:nvSpPr>
            <p:cNvPr id="5" name="Rectangle: Rounded Corners 4">
              <a:extLst>
                <a:ext uri="{FF2B5EF4-FFF2-40B4-BE49-F238E27FC236}">
                  <a16:creationId xmlns:a16="http://schemas.microsoft.com/office/drawing/2014/main" id="{11AC0441-DC13-6B84-109C-B1CDB81F0E76}"/>
                </a:ext>
              </a:extLst>
            </p:cNvPr>
            <p:cNvSpPr/>
            <p:nvPr/>
          </p:nvSpPr>
          <p:spPr>
            <a:xfrm>
              <a:off x="7253757" y="1034080"/>
              <a:ext cx="1038448" cy="1109862"/>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6" name="TextBox 5">
              <a:extLst>
                <a:ext uri="{FF2B5EF4-FFF2-40B4-BE49-F238E27FC236}">
                  <a16:creationId xmlns:a16="http://schemas.microsoft.com/office/drawing/2014/main" id="{F8F08EE4-87A0-A83F-6ADC-8DF6E2F62A57}"/>
                </a:ext>
              </a:extLst>
            </p:cNvPr>
            <p:cNvSpPr txBox="1"/>
            <p:nvPr/>
          </p:nvSpPr>
          <p:spPr>
            <a:xfrm>
              <a:off x="7253757" y="1656372"/>
              <a:ext cx="1038448" cy="490814"/>
            </a:xfrm>
            <a:prstGeom prst="rect">
              <a:avLst/>
            </a:prstGeom>
            <a:noFill/>
          </p:spPr>
          <p:txBody>
            <a:bodyPr wrap="square" rtlCol="0">
              <a:spAutoFit/>
            </a:bodyPr>
            <a:lstStyle/>
            <a:p>
              <a:r>
                <a:rPr lang="en-US" sz="1100" b="1" dirty="0" err="1">
                  <a:solidFill>
                    <a:srgbClr val="FF0000"/>
                  </a:solidFill>
                </a:rPr>
                <a:t>Oauth</a:t>
              </a:r>
              <a:r>
                <a:rPr lang="en-US" sz="1100" b="1" dirty="0">
                  <a:solidFill>
                    <a:srgbClr val="FF0000"/>
                  </a:solidFill>
                </a:rPr>
                <a:t> 2.0 Authorization Server</a:t>
              </a:r>
            </a:p>
          </p:txBody>
        </p:sp>
      </p:grpSp>
      <p:grpSp>
        <p:nvGrpSpPr>
          <p:cNvPr id="7" name="Group 6">
            <a:extLst>
              <a:ext uri="{FF2B5EF4-FFF2-40B4-BE49-F238E27FC236}">
                <a16:creationId xmlns:a16="http://schemas.microsoft.com/office/drawing/2014/main" id="{779D8FEE-D80D-61C6-A38A-CAEA5B943124}"/>
              </a:ext>
            </a:extLst>
          </p:cNvPr>
          <p:cNvGrpSpPr/>
          <p:nvPr/>
        </p:nvGrpSpPr>
        <p:grpSpPr>
          <a:xfrm>
            <a:off x="10052341" y="1540860"/>
            <a:ext cx="1866757" cy="1222196"/>
            <a:chOff x="6574465" y="616006"/>
            <a:chExt cx="1052850" cy="1446713"/>
          </a:xfrm>
        </p:grpSpPr>
        <p:sp>
          <p:nvSpPr>
            <p:cNvPr id="8" name="Rectangle: Rounded Corners 7">
              <a:extLst>
                <a:ext uri="{FF2B5EF4-FFF2-40B4-BE49-F238E27FC236}">
                  <a16:creationId xmlns:a16="http://schemas.microsoft.com/office/drawing/2014/main" id="{1B19054A-B89A-A223-7C33-371E8D00C711}"/>
                </a:ext>
              </a:extLst>
            </p:cNvPr>
            <p:cNvSpPr/>
            <p:nvPr/>
          </p:nvSpPr>
          <p:spPr>
            <a:xfrm>
              <a:off x="6574465" y="616006"/>
              <a:ext cx="855807" cy="144671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9" name="TextBox 8">
              <a:extLst>
                <a:ext uri="{FF2B5EF4-FFF2-40B4-BE49-F238E27FC236}">
                  <a16:creationId xmlns:a16="http://schemas.microsoft.com/office/drawing/2014/main" id="{CE0581B0-12B7-8AE0-8C13-97BD3843B750}"/>
                </a:ext>
              </a:extLst>
            </p:cNvPr>
            <p:cNvSpPr txBox="1"/>
            <p:nvPr/>
          </p:nvSpPr>
          <p:spPr>
            <a:xfrm>
              <a:off x="6588867" y="1463786"/>
              <a:ext cx="1038448" cy="546473"/>
            </a:xfrm>
            <a:prstGeom prst="rect">
              <a:avLst/>
            </a:prstGeom>
            <a:noFill/>
          </p:spPr>
          <p:txBody>
            <a:bodyPr wrap="square" rtlCol="0">
              <a:spAutoFit/>
            </a:bodyPr>
            <a:lstStyle/>
            <a:p>
              <a:r>
                <a:rPr lang="en-US" sz="1200" b="1" dirty="0">
                  <a:solidFill>
                    <a:srgbClr val="FF0000"/>
                  </a:solidFill>
                </a:rPr>
                <a:t>RO Authorization Management</a:t>
              </a:r>
            </a:p>
          </p:txBody>
        </p:sp>
      </p:grpSp>
      <p:sp>
        <p:nvSpPr>
          <p:cNvPr id="10" name="TextBox 9">
            <a:extLst>
              <a:ext uri="{FF2B5EF4-FFF2-40B4-BE49-F238E27FC236}">
                <a16:creationId xmlns:a16="http://schemas.microsoft.com/office/drawing/2014/main" id="{7EF45A93-4A86-9288-D9D1-178A32287C06}"/>
              </a:ext>
            </a:extLst>
          </p:cNvPr>
          <p:cNvSpPr txBox="1"/>
          <p:nvPr/>
        </p:nvSpPr>
        <p:spPr>
          <a:xfrm>
            <a:off x="8899294" y="2874867"/>
            <a:ext cx="2357164" cy="307777"/>
          </a:xfrm>
          <a:prstGeom prst="rect">
            <a:avLst/>
          </a:prstGeom>
          <a:noFill/>
        </p:spPr>
        <p:txBody>
          <a:bodyPr wrap="square" rtlCol="0">
            <a:spAutoFit/>
          </a:bodyPr>
          <a:lstStyle/>
          <a:p>
            <a:r>
              <a:rPr lang="en-US" sz="1400" b="1" dirty="0">
                <a:solidFill>
                  <a:srgbClr val="FF0000"/>
                </a:solidFill>
              </a:rPr>
              <a:t>Authorization Function</a:t>
            </a:r>
          </a:p>
        </p:txBody>
      </p:sp>
      <p:sp>
        <p:nvSpPr>
          <p:cNvPr id="11" name="Rectangle: Rounded Corners 10">
            <a:extLst>
              <a:ext uri="{FF2B5EF4-FFF2-40B4-BE49-F238E27FC236}">
                <a16:creationId xmlns:a16="http://schemas.microsoft.com/office/drawing/2014/main" id="{B9B84EF1-0BD3-3259-8AAC-CB59033AF1D4}"/>
              </a:ext>
            </a:extLst>
          </p:cNvPr>
          <p:cNvSpPr/>
          <p:nvPr/>
        </p:nvSpPr>
        <p:spPr>
          <a:xfrm>
            <a:off x="7678779" y="1410094"/>
            <a:ext cx="4240319" cy="179567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2" name="Group 11">
            <a:extLst>
              <a:ext uri="{FF2B5EF4-FFF2-40B4-BE49-F238E27FC236}">
                <a16:creationId xmlns:a16="http://schemas.microsoft.com/office/drawing/2014/main" id="{1082E5D3-F628-31AF-545D-74E98EB9E096}"/>
              </a:ext>
            </a:extLst>
          </p:cNvPr>
          <p:cNvGrpSpPr/>
          <p:nvPr/>
        </p:nvGrpSpPr>
        <p:grpSpPr>
          <a:xfrm>
            <a:off x="2695230" y="3429000"/>
            <a:ext cx="1751572" cy="1074814"/>
            <a:chOff x="1718893" y="1407268"/>
            <a:chExt cx="1751572" cy="1074814"/>
          </a:xfrm>
        </p:grpSpPr>
        <p:sp>
          <p:nvSpPr>
            <p:cNvPr id="13" name="Rectangle: Rounded Corners 12">
              <a:extLst>
                <a:ext uri="{FF2B5EF4-FFF2-40B4-BE49-F238E27FC236}">
                  <a16:creationId xmlns:a16="http://schemas.microsoft.com/office/drawing/2014/main" id="{0441841C-27A8-2E15-F778-102BD72AC3A3}"/>
                </a:ext>
              </a:extLst>
            </p:cNvPr>
            <p:cNvSpPr/>
            <p:nvPr/>
          </p:nvSpPr>
          <p:spPr>
            <a:xfrm>
              <a:off x="2276217" y="1407268"/>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cxnSp>
          <p:nvCxnSpPr>
            <p:cNvPr id="14" name="Straight Connector 13">
              <a:extLst>
                <a:ext uri="{FF2B5EF4-FFF2-40B4-BE49-F238E27FC236}">
                  <a16:creationId xmlns:a16="http://schemas.microsoft.com/office/drawing/2014/main" id="{C70E4FE8-2349-80D1-FEE7-25C5E5EE6B51}"/>
                </a:ext>
              </a:extLst>
            </p:cNvPr>
            <p:cNvCxnSpPr>
              <a:cxnSpLocks/>
            </p:cNvCxnSpPr>
            <p:nvPr/>
          </p:nvCxnSpPr>
          <p:spPr>
            <a:xfrm flipH="1">
              <a:off x="2347099" y="1529144"/>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05DC8650-8843-9708-3A48-1262D9026E21}"/>
                </a:ext>
              </a:extLst>
            </p:cNvPr>
            <p:cNvCxnSpPr>
              <a:cxnSpLocks/>
            </p:cNvCxnSpPr>
            <p:nvPr/>
          </p:nvCxnSpPr>
          <p:spPr>
            <a:xfrm>
              <a:off x="1718893" y="1552364"/>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BB4EC6DA-F221-8249-2477-61AC43483FBA}"/>
                </a:ext>
              </a:extLst>
            </p:cNvPr>
            <p:cNvSpPr txBox="1"/>
            <p:nvPr/>
          </p:nvSpPr>
          <p:spPr>
            <a:xfrm>
              <a:off x="2347099" y="1457256"/>
              <a:ext cx="864786" cy="461665"/>
            </a:xfrm>
            <a:prstGeom prst="rect">
              <a:avLst/>
            </a:prstGeom>
            <a:noFill/>
          </p:spPr>
          <p:txBody>
            <a:bodyPr wrap="square" rtlCol="0">
              <a:spAutoFit/>
            </a:bodyPr>
            <a:lstStyle/>
            <a:p>
              <a:pPr algn="ctr"/>
              <a:r>
                <a:rPr lang="en-US" sz="1200" b="1" dirty="0">
                  <a:solidFill>
                    <a:srgbClr val="FF0000"/>
                  </a:solidFill>
                </a:rPr>
                <a:t>No ROF on UE</a:t>
              </a:r>
            </a:p>
          </p:txBody>
        </p:sp>
      </p:grpSp>
      <p:sp>
        <p:nvSpPr>
          <p:cNvPr id="17" name="Rectangle: Rounded Corners 16">
            <a:extLst>
              <a:ext uri="{FF2B5EF4-FFF2-40B4-BE49-F238E27FC236}">
                <a16:creationId xmlns:a16="http://schemas.microsoft.com/office/drawing/2014/main" id="{95D51778-D3D4-D0FD-C812-0B99EF4843A7}"/>
              </a:ext>
            </a:extLst>
          </p:cNvPr>
          <p:cNvSpPr/>
          <p:nvPr/>
        </p:nvSpPr>
        <p:spPr>
          <a:xfrm>
            <a:off x="7166344" y="1073887"/>
            <a:ext cx="4935647" cy="2715545"/>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0BE63C6E-02F5-54B8-DB63-C0E1CDCBC50E}"/>
              </a:ext>
            </a:extLst>
          </p:cNvPr>
          <p:cNvSpPr txBox="1"/>
          <p:nvPr/>
        </p:nvSpPr>
        <p:spPr>
          <a:xfrm>
            <a:off x="8899294" y="3411826"/>
            <a:ext cx="2357164" cy="307777"/>
          </a:xfrm>
          <a:prstGeom prst="rect">
            <a:avLst/>
          </a:prstGeom>
          <a:noFill/>
        </p:spPr>
        <p:txBody>
          <a:bodyPr wrap="square" rtlCol="0">
            <a:spAutoFit/>
          </a:bodyPr>
          <a:lstStyle/>
          <a:p>
            <a:r>
              <a:rPr lang="en-US" sz="1400" b="1" dirty="0">
                <a:solidFill>
                  <a:srgbClr val="FF0000"/>
                </a:solidFill>
              </a:rPr>
              <a:t>CCF in CSP domain </a:t>
            </a:r>
          </a:p>
        </p:txBody>
      </p:sp>
      <p:sp>
        <p:nvSpPr>
          <p:cNvPr id="4" name="Speech Bubble: Oval 3">
            <a:extLst>
              <a:ext uri="{FF2B5EF4-FFF2-40B4-BE49-F238E27FC236}">
                <a16:creationId xmlns:a16="http://schemas.microsoft.com/office/drawing/2014/main" id="{AC1C1C63-31FB-5905-4EA5-2E34E28A7A9D}"/>
              </a:ext>
            </a:extLst>
          </p:cNvPr>
          <p:cNvSpPr/>
          <p:nvPr/>
        </p:nvSpPr>
        <p:spPr>
          <a:xfrm>
            <a:off x="9143151" y="4221652"/>
            <a:ext cx="2637694" cy="1532101"/>
          </a:xfrm>
          <a:prstGeom prst="wedgeEllipseCallout">
            <a:avLst>
              <a:gd name="adj1" fmla="val 15497"/>
              <a:gd name="adj2" fmla="val -163341"/>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CAMARA the Consent Master is outside the API Exposure  Platform </a:t>
            </a:r>
          </a:p>
        </p:txBody>
      </p:sp>
    </p:spTree>
    <p:extLst>
      <p:ext uri="{BB962C8B-B14F-4D97-AF65-F5344CB8AC3E}">
        <p14:creationId xmlns:p14="http://schemas.microsoft.com/office/powerpoint/2010/main" val="3445542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04092-B703-9E9A-30D9-5C4D606AEFB3}"/>
              </a:ext>
            </a:extLst>
          </p:cNvPr>
          <p:cNvSpPr>
            <a:spLocks noGrp="1"/>
          </p:cNvSpPr>
          <p:nvPr>
            <p:ph type="title"/>
          </p:nvPr>
        </p:nvSpPr>
        <p:spPr/>
        <p:txBody>
          <a:bodyPr/>
          <a:lstStyle/>
          <a:p>
            <a:r>
              <a:rPr lang="en-US" sz="3600" dirty="0"/>
              <a:t>CAMARA Scenario 3: Client credentials</a:t>
            </a:r>
            <a:br>
              <a:rPr lang="en-US" sz="2400" dirty="0"/>
            </a:br>
            <a:endParaRPr lang="en-US" sz="2400" dirty="0"/>
          </a:p>
        </p:txBody>
      </p:sp>
      <p:sp>
        <p:nvSpPr>
          <p:cNvPr id="3" name="Content Placeholder 2">
            <a:extLst>
              <a:ext uri="{FF2B5EF4-FFF2-40B4-BE49-F238E27FC236}">
                <a16:creationId xmlns:a16="http://schemas.microsoft.com/office/drawing/2014/main" id="{6D4EA5F2-D69A-3524-AAF6-5A2104E7E71C}"/>
              </a:ext>
            </a:extLst>
          </p:cNvPr>
          <p:cNvSpPr>
            <a:spLocks noGrp="1"/>
          </p:cNvSpPr>
          <p:nvPr>
            <p:ph sz="quarter" idx="10"/>
          </p:nvPr>
        </p:nvSpPr>
        <p:spPr>
          <a:xfrm>
            <a:off x="266774" y="1923810"/>
            <a:ext cx="11233150" cy="1081088"/>
          </a:xfrm>
        </p:spPr>
        <p:txBody>
          <a:bodyPr/>
          <a:lstStyle/>
          <a:p>
            <a:r>
              <a:rPr lang="en-US" dirty="0">
                <a:hlinkClick r:id="rId3"/>
              </a:rPr>
              <a:t>https://github.com/camaraproject/IdentityAndConsentManagement/blob/r2.1/documentation/CAMARA-Security-Interoperability.md</a:t>
            </a:r>
            <a:r>
              <a:rPr lang="en-US" dirty="0"/>
              <a:t> </a:t>
            </a:r>
          </a:p>
        </p:txBody>
      </p:sp>
    </p:spTree>
    <p:extLst>
      <p:ext uri="{BB962C8B-B14F-4D97-AF65-F5344CB8AC3E}">
        <p14:creationId xmlns:p14="http://schemas.microsoft.com/office/powerpoint/2010/main" val="3217072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231537"/>
            <a:ext cx="8353426" cy="489425"/>
          </a:xfrm>
          <a:ln>
            <a:noFill/>
          </a:ln>
        </p:spPr>
        <p:txBody>
          <a:bodyPr/>
          <a:lstStyle/>
          <a:p>
            <a:r>
              <a:rPr lang="en-US" dirty="0"/>
              <a:t>Background: additional info for SA6 SID</a:t>
            </a:r>
          </a:p>
        </p:txBody>
      </p:sp>
      <p:sp>
        <p:nvSpPr>
          <p:cNvPr id="3" name="Content Placeholder 2">
            <a:extLst>
              <a:ext uri="{FF2B5EF4-FFF2-40B4-BE49-F238E27FC236}">
                <a16:creationId xmlns:a16="http://schemas.microsoft.com/office/drawing/2014/main" id="{AF958504-A7B9-8B1A-A847-FB1DC1AE1E85}"/>
              </a:ext>
            </a:extLst>
          </p:cNvPr>
          <p:cNvSpPr>
            <a:spLocks noGrp="1"/>
          </p:cNvSpPr>
          <p:nvPr>
            <p:ph sz="quarter" idx="11"/>
          </p:nvPr>
        </p:nvSpPr>
        <p:spPr>
          <a:xfrm>
            <a:off x="479426" y="947367"/>
            <a:ext cx="5420212" cy="607968"/>
          </a:xfrm>
        </p:spPr>
        <p:txBody>
          <a:bodyPr/>
          <a:lstStyle/>
          <a:p>
            <a:pPr marL="0" indent="0">
              <a:buNone/>
            </a:pPr>
            <a:r>
              <a:rPr lang="en-US" dirty="0">
                <a:hlinkClick r:id="rId4"/>
              </a:rPr>
              <a:t>S6-251064 [was S6-250561</a:t>
            </a:r>
            <a:r>
              <a:rPr lang="en-US" dirty="0"/>
              <a:t>]</a:t>
            </a:r>
          </a:p>
        </p:txBody>
      </p:sp>
      <p:pic>
        <p:nvPicPr>
          <p:cNvPr id="5" name="Picture 4">
            <a:extLst>
              <a:ext uri="{FF2B5EF4-FFF2-40B4-BE49-F238E27FC236}">
                <a16:creationId xmlns:a16="http://schemas.microsoft.com/office/drawing/2014/main" id="{6E288E95-51CC-302C-A914-0530DDD7ACED}"/>
              </a:ext>
            </a:extLst>
          </p:cNvPr>
          <p:cNvPicPr>
            <a:picLocks noChangeAspect="1"/>
          </p:cNvPicPr>
          <p:nvPr/>
        </p:nvPicPr>
        <p:blipFill>
          <a:blip r:embed="rId5"/>
          <a:stretch>
            <a:fillRect/>
          </a:stretch>
        </p:blipFill>
        <p:spPr>
          <a:xfrm>
            <a:off x="271342" y="1632524"/>
            <a:ext cx="5250227" cy="4355037"/>
          </a:xfrm>
          <a:prstGeom prst="rect">
            <a:avLst/>
          </a:prstGeom>
        </p:spPr>
      </p:pic>
      <p:pic>
        <p:nvPicPr>
          <p:cNvPr id="6" name="Picture 5">
            <a:extLst>
              <a:ext uri="{FF2B5EF4-FFF2-40B4-BE49-F238E27FC236}">
                <a16:creationId xmlns:a16="http://schemas.microsoft.com/office/drawing/2014/main" id="{E002485E-EC2D-B987-6092-B71C7F73FBE3}"/>
              </a:ext>
            </a:extLst>
          </p:cNvPr>
          <p:cNvPicPr>
            <a:picLocks noChangeAspect="1"/>
          </p:cNvPicPr>
          <p:nvPr/>
        </p:nvPicPr>
        <p:blipFill>
          <a:blip r:embed="rId6"/>
          <a:stretch>
            <a:fillRect/>
          </a:stretch>
        </p:blipFill>
        <p:spPr>
          <a:xfrm>
            <a:off x="5653454" y="1632524"/>
            <a:ext cx="6453554" cy="4046463"/>
          </a:xfrm>
          <a:prstGeom prst="rect">
            <a:avLst/>
          </a:prstGeom>
        </p:spPr>
      </p:pic>
    </p:spTree>
    <p:custDataLst>
      <p:custData r:id="rId1"/>
      <p:custData r:id="rId2"/>
    </p:custDataLst>
    <p:extLst>
      <p:ext uri="{BB962C8B-B14F-4D97-AF65-F5344CB8AC3E}">
        <p14:creationId xmlns:p14="http://schemas.microsoft.com/office/powerpoint/2010/main" val="21933359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79425" y="309196"/>
            <a:ext cx="8353426" cy="489425"/>
          </a:xfrm>
          <a:ln>
            <a:noFill/>
          </a:ln>
        </p:spPr>
        <p:txBody>
          <a:bodyPr/>
          <a:lstStyle/>
          <a:p>
            <a:r>
              <a:rPr lang="en-US" dirty="0"/>
              <a:t>Background Information</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523494" y="2283414"/>
            <a:ext cx="10906613" cy="3739316"/>
          </a:xfrm>
          <a:ln>
            <a:noFill/>
          </a:ln>
        </p:spPr>
        <p:txBody>
          <a:bodyPr vert="horz" lIns="72000" tIns="36000" rIns="72000" bIns="36000" rtlCol="0" anchor="t">
            <a:noAutofit/>
          </a:bodyPr>
          <a:lstStyle/>
          <a:p>
            <a:pPr marL="0" indent="0">
              <a:buNone/>
            </a:pPr>
            <a:r>
              <a:rPr lang="en-US" dirty="0"/>
              <a:t>Current status of the RO authorization (e.g., user consent) in Rel-19:</a:t>
            </a:r>
          </a:p>
          <a:p>
            <a:pPr marL="264795" indent="-264795"/>
            <a:r>
              <a:rPr lang="en-US" dirty="0"/>
              <a:t>Incomplete RO authorization (e.g., user consent) solution in CAPIF Rel-19</a:t>
            </a:r>
          </a:p>
          <a:p>
            <a:pPr marL="264795" indent="-264795"/>
            <a:r>
              <a:rPr lang="en-US" dirty="0"/>
              <a:t>Current 3GPP user consent management solution for applications is dependent on CAPIF, but CAPIF is optional</a:t>
            </a:r>
          </a:p>
          <a:p>
            <a:pPr marL="264795" indent="-264795"/>
            <a:r>
              <a:rPr lang="en-US" dirty="0"/>
              <a:t>Unclear end-to-end solution for user consent for user data sharing to applications </a:t>
            </a:r>
          </a:p>
          <a:p>
            <a:pPr marL="264795" indent="-264795"/>
            <a:r>
              <a:rPr lang="en-US" dirty="0"/>
              <a:t>Misalignment between solution in 3GPP SA6 with GSMA OPG and CAMARA consent approaches</a:t>
            </a:r>
          </a:p>
          <a:p>
            <a:pPr marL="264795" indent="-264795"/>
            <a:r>
              <a:rPr lang="en-US" sz="1800" i="1" dirty="0">
                <a:solidFill>
                  <a:srgbClr val="0070C0"/>
                </a:solidFill>
              </a:rPr>
              <a:t>Operators have consent management solutions to address regulation requirements</a:t>
            </a:r>
          </a:p>
          <a:p>
            <a:pPr marL="537845" lvl="1" indent="-264795"/>
            <a:r>
              <a:rPr lang="en-US" sz="1800" i="1" dirty="0">
                <a:solidFill>
                  <a:srgbClr val="0070C0"/>
                </a:solidFill>
              </a:rPr>
              <a:t>no dependency on any specific exposure platform, regardless if they use CAPIF as part of the exposure platform, or not (e.g., CAPIF, GSMA OP, hyperscalers-based, etc.)</a:t>
            </a:r>
          </a:p>
          <a:p>
            <a:pPr marL="537845" lvl="1" indent="-264795"/>
            <a:endParaRPr lang="en-US" sz="2400" i="1" dirty="0">
              <a:solidFill>
                <a:srgbClr val="0070C0"/>
              </a:solidFill>
            </a:endParaRPr>
          </a:p>
          <a:p>
            <a:pPr marL="264795" indent="-264795"/>
            <a:endParaRPr lang="en-US" dirty="0"/>
          </a:p>
          <a:p>
            <a:pPr marL="264795" indent="-264795"/>
            <a:endParaRPr lang="en-US" dirty="0"/>
          </a:p>
          <a:p>
            <a:pPr marL="264795" indent="-264795"/>
            <a:endParaRPr lang="en-US" dirty="0"/>
          </a:p>
          <a:p>
            <a:pPr marL="264795" indent="-264795"/>
            <a:endParaRPr lang="en-US" dirty="0"/>
          </a:p>
        </p:txBody>
      </p:sp>
      <p:sp>
        <p:nvSpPr>
          <p:cNvPr id="2" name="TextBox 1">
            <a:extLst>
              <a:ext uri="{FF2B5EF4-FFF2-40B4-BE49-F238E27FC236}">
                <a16:creationId xmlns:a16="http://schemas.microsoft.com/office/drawing/2014/main" id="{4602025C-4140-6C8A-0ADC-172BCB2D5529}"/>
              </a:ext>
            </a:extLst>
          </p:cNvPr>
          <p:cNvSpPr txBox="1"/>
          <p:nvPr/>
        </p:nvSpPr>
        <p:spPr>
          <a:xfrm>
            <a:off x="479425" y="1079465"/>
            <a:ext cx="10906613" cy="1048274"/>
          </a:xfrm>
          <a:prstGeom prst="rect">
            <a:avLst/>
          </a:prstGeom>
        </p:spPr>
        <p:txBody>
          <a:bodyPr vert="horz" wrap="square" lIns="72000" tIns="36000" rIns="72000" bIns="36000" rtlCol="0" anchor="t">
            <a:normAutofit/>
          </a:bodyPr>
          <a:lstStyle/>
          <a:p>
            <a:pPr eaLnBrk="1" hangingPunct="1">
              <a:spcBef>
                <a:spcPts val="800"/>
              </a:spcBef>
            </a:pPr>
            <a:r>
              <a:rPr lang="en-US" sz="2000" dirty="0">
                <a:solidFill>
                  <a:srgbClr val="3737FF"/>
                </a:solidFill>
              </a:rPr>
              <a:t>This material contains additional background and information for the Rel-20 </a:t>
            </a:r>
            <a:r>
              <a:rPr lang="en-US" sz="2000" b="1" dirty="0">
                <a:solidFill>
                  <a:srgbClr val="3737FF"/>
                </a:solidFill>
              </a:rPr>
              <a:t>SA6 SID FS_COCOA </a:t>
            </a:r>
            <a:r>
              <a:rPr lang="en-US" sz="2000" dirty="0">
                <a:solidFill>
                  <a:srgbClr val="3737FF"/>
                </a:solidFill>
              </a:rPr>
              <a:t>(</a:t>
            </a:r>
            <a:r>
              <a:rPr lang="en-US" sz="2000" dirty="0" err="1">
                <a:solidFill>
                  <a:srgbClr val="3737FF"/>
                </a:solidFill>
              </a:rPr>
              <a:t>COnsolidated</a:t>
            </a:r>
            <a:r>
              <a:rPr lang="en-US" sz="2000" dirty="0">
                <a:solidFill>
                  <a:srgbClr val="3737FF"/>
                </a:solidFill>
              </a:rPr>
              <a:t> </a:t>
            </a:r>
            <a:r>
              <a:rPr lang="en-US" sz="2000" dirty="0" err="1">
                <a:solidFill>
                  <a:srgbClr val="3737FF"/>
                </a:solidFill>
              </a:rPr>
              <a:t>COnsent</a:t>
            </a:r>
            <a:r>
              <a:rPr lang="en-US" sz="2000" dirty="0">
                <a:solidFill>
                  <a:srgbClr val="3737FF"/>
                </a:solidFill>
              </a:rPr>
              <a:t> management architecture for Applications) </a:t>
            </a:r>
            <a:br>
              <a:rPr lang="en-US" sz="2000" dirty="0">
                <a:solidFill>
                  <a:srgbClr val="3737FF"/>
                </a:solidFill>
              </a:rPr>
            </a:br>
            <a:r>
              <a:rPr lang="en-US" sz="2000" b="1" dirty="0">
                <a:solidFill>
                  <a:srgbClr val="3737FF"/>
                </a:solidFill>
              </a:rPr>
              <a:t>(S6-251064)</a:t>
            </a:r>
            <a:endParaRPr lang="en-US" sz="2000" dirty="0">
              <a:solidFill>
                <a:srgbClr val="3737FF"/>
              </a:solidFill>
            </a:endParaRPr>
          </a:p>
        </p:txBody>
      </p:sp>
    </p:spTree>
    <p:custDataLst>
      <p:custData r:id="rId1"/>
      <p:custData r:id="rId2"/>
    </p:custDataLst>
    <p:extLst>
      <p:ext uri="{BB962C8B-B14F-4D97-AF65-F5344CB8AC3E}">
        <p14:creationId xmlns:p14="http://schemas.microsoft.com/office/powerpoint/2010/main" val="60107382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42B07-9969-3728-C747-E632BE237BE8}"/>
            </a:ext>
          </a:extLst>
        </p:cNvPr>
        <p:cNvGrpSpPr/>
        <p:nvPr/>
      </p:nvGrpSpPr>
      <p:grpSpPr>
        <a:xfrm>
          <a:off x="0" y="0"/>
          <a:ext cx="0" cy="0"/>
          <a:chOff x="0" y="0"/>
          <a:chExt cx="0" cy="0"/>
        </a:xfrm>
      </p:grpSpPr>
      <p:sp>
        <p:nvSpPr>
          <p:cNvPr id="111" name="Rectangle: Rounded Corners 110">
            <a:extLst>
              <a:ext uri="{FF2B5EF4-FFF2-40B4-BE49-F238E27FC236}">
                <a16:creationId xmlns:a16="http://schemas.microsoft.com/office/drawing/2014/main" id="{6C789D04-45D1-46B5-C4A3-F099272DFA74}"/>
              </a:ext>
            </a:extLst>
          </p:cNvPr>
          <p:cNvSpPr/>
          <p:nvPr/>
        </p:nvSpPr>
        <p:spPr>
          <a:xfrm>
            <a:off x="951007" y="5136718"/>
            <a:ext cx="1581178" cy="814124"/>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sp>
        <p:nvSpPr>
          <p:cNvPr id="2" name="Title 1">
            <a:extLst>
              <a:ext uri="{FF2B5EF4-FFF2-40B4-BE49-F238E27FC236}">
                <a16:creationId xmlns:a16="http://schemas.microsoft.com/office/drawing/2014/main" id="{F164BC1B-C20B-78FA-2489-B9EE9826EAA7}"/>
              </a:ext>
            </a:extLst>
          </p:cNvPr>
          <p:cNvSpPr>
            <a:spLocks noGrp="1"/>
          </p:cNvSpPr>
          <p:nvPr>
            <p:ph type="title"/>
          </p:nvPr>
        </p:nvSpPr>
        <p:spPr>
          <a:xfrm>
            <a:off x="350089" y="255643"/>
            <a:ext cx="9026481" cy="561853"/>
          </a:xfrm>
          <a:noFill/>
          <a:ln w="9525">
            <a:noFill/>
            <a:miter lim="800000"/>
            <a:headEnd/>
            <a:tailEnd/>
          </a:ln>
        </p:spPr>
        <p:txBody>
          <a:bodyPr vert="horz" wrap="square" lIns="72000" tIns="36000" rIns="73152" bIns="36576" numCol="1" anchor="t" anchorCtr="0" compatLnSpc="1">
            <a:prstTxWarp prst="textNoShape">
              <a:avLst/>
            </a:prstTxWarp>
            <a:noAutofit/>
          </a:bodyPr>
          <a:lstStyle/>
          <a:p>
            <a:pPr eaLnBrk="1" hangingPunct="1">
              <a:lnSpc>
                <a:spcPct val="85000"/>
              </a:lnSpc>
              <a:spcBef>
                <a:spcPts val="300"/>
              </a:spcBef>
            </a:pPr>
            <a:r>
              <a:rPr lang="en-IN" sz="4000" kern="1400" spc="-160" dirty="0"/>
              <a:t>Problem statement</a:t>
            </a:r>
          </a:p>
        </p:txBody>
      </p:sp>
      <p:sp>
        <p:nvSpPr>
          <p:cNvPr id="4" name="TextBox 3">
            <a:extLst>
              <a:ext uri="{FF2B5EF4-FFF2-40B4-BE49-F238E27FC236}">
                <a16:creationId xmlns:a16="http://schemas.microsoft.com/office/drawing/2014/main" id="{52666C5D-6A9C-B308-79E6-78707240CB0D}"/>
              </a:ext>
            </a:extLst>
          </p:cNvPr>
          <p:cNvSpPr txBox="1"/>
          <p:nvPr/>
        </p:nvSpPr>
        <p:spPr>
          <a:xfrm>
            <a:off x="100327" y="915139"/>
            <a:ext cx="9541258" cy="461665"/>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IN" sz="2400" b="0" i="0" u="none" strike="noStrike" kern="1400" cap="none" spc="-16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rPr>
              <a:t>Different User Consent Management solutions for the application exposure cases</a:t>
            </a:r>
            <a:endParaRPr kumimoji="0" lang="en-US" sz="2400" b="0" i="0" u="none" strike="noStrike" kern="1200" cap="none" spc="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endParaRPr>
          </a:p>
        </p:txBody>
      </p:sp>
      <p:sp>
        <p:nvSpPr>
          <p:cNvPr id="86" name="Rectangle: Rounded Corners 85">
            <a:extLst>
              <a:ext uri="{FF2B5EF4-FFF2-40B4-BE49-F238E27FC236}">
                <a16:creationId xmlns:a16="http://schemas.microsoft.com/office/drawing/2014/main" id="{27ED1ECF-3A9D-C18B-4117-548F632A23EA}"/>
              </a:ext>
            </a:extLst>
          </p:cNvPr>
          <p:cNvSpPr/>
          <p:nvPr/>
        </p:nvSpPr>
        <p:spPr>
          <a:xfrm>
            <a:off x="100326" y="2193681"/>
            <a:ext cx="11939273" cy="1934959"/>
          </a:xfrm>
          <a:prstGeom prst="roundRect">
            <a:avLst/>
          </a:prstGeom>
          <a:solidFill>
            <a:srgbClr val="F9FED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89" name="TextBox 88">
            <a:extLst>
              <a:ext uri="{FF2B5EF4-FFF2-40B4-BE49-F238E27FC236}">
                <a16:creationId xmlns:a16="http://schemas.microsoft.com/office/drawing/2014/main" id="{F801B5F4-7B62-D9E5-8A98-BBE7E17CAF51}"/>
              </a:ext>
            </a:extLst>
          </p:cNvPr>
          <p:cNvSpPr txBox="1"/>
          <p:nvPr/>
        </p:nvSpPr>
        <p:spPr>
          <a:xfrm>
            <a:off x="3558889" y="2204745"/>
            <a:ext cx="1337869"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CSP data</a:t>
            </a:r>
          </a:p>
        </p:txBody>
      </p:sp>
      <p:sp>
        <p:nvSpPr>
          <p:cNvPr id="52" name="Rectangle: Rounded Corners 51">
            <a:extLst>
              <a:ext uri="{FF2B5EF4-FFF2-40B4-BE49-F238E27FC236}">
                <a16:creationId xmlns:a16="http://schemas.microsoft.com/office/drawing/2014/main" id="{60A039D3-109D-7AFA-13FA-A84444251527}"/>
              </a:ext>
            </a:extLst>
          </p:cNvPr>
          <p:cNvSpPr/>
          <p:nvPr/>
        </p:nvSpPr>
        <p:spPr>
          <a:xfrm>
            <a:off x="445161" y="2529007"/>
            <a:ext cx="3018876" cy="1494495"/>
          </a:xfrm>
          <a:prstGeom prst="round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B0CC62BD-7544-D4F8-C481-691D1EC89B24}"/>
              </a:ext>
            </a:extLst>
          </p:cNvPr>
          <p:cNvSpPr/>
          <p:nvPr/>
        </p:nvSpPr>
        <p:spPr>
          <a:xfrm>
            <a:off x="652425" y="3014543"/>
            <a:ext cx="2561699" cy="724909"/>
          </a:xfrm>
          <a:prstGeom prst="roundRect">
            <a:avLst/>
          </a:prstGeom>
          <a:no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CCF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1" name="Rectangle: Rounded Corners 20">
            <a:extLst>
              <a:ext uri="{FF2B5EF4-FFF2-40B4-BE49-F238E27FC236}">
                <a16:creationId xmlns:a16="http://schemas.microsoft.com/office/drawing/2014/main" id="{8C241E70-D5B1-365C-F430-AE433DB1083F}"/>
              </a:ext>
            </a:extLst>
          </p:cNvPr>
          <p:cNvSpPr/>
          <p:nvPr/>
        </p:nvSpPr>
        <p:spPr>
          <a:xfrm>
            <a:off x="7673817" y="2445913"/>
            <a:ext cx="3254092" cy="1562611"/>
          </a:xfrm>
          <a:prstGeom prst="roundRect">
            <a:avLst/>
          </a:prstGeom>
          <a:solidFill>
            <a:schemeClr val="accent2">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2572646-346B-EA7C-A645-928F2CE15562}"/>
              </a:ext>
            </a:extLst>
          </p:cNvPr>
          <p:cNvSpPr/>
          <p:nvPr/>
        </p:nvSpPr>
        <p:spPr>
          <a:xfrm>
            <a:off x="6082751" y="4989527"/>
            <a:ext cx="2588688" cy="1133864"/>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cxnSp>
        <p:nvCxnSpPr>
          <p:cNvPr id="42" name="Straight Connector 41">
            <a:extLst>
              <a:ext uri="{FF2B5EF4-FFF2-40B4-BE49-F238E27FC236}">
                <a16:creationId xmlns:a16="http://schemas.microsoft.com/office/drawing/2014/main" id="{3EC04B45-5198-2D2E-191C-D12D921A2CF1}"/>
              </a:ext>
            </a:extLst>
          </p:cNvPr>
          <p:cNvCxnSpPr>
            <a:cxnSpLocks/>
            <a:stCxn id="3" idx="2"/>
            <a:endCxn id="28" idx="0"/>
          </p:cNvCxnSpPr>
          <p:nvPr/>
        </p:nvCxnSpPr>
        <p:spPr>
          <a:xfrm>
            <a:off x="2183412" y="3635222"/>
            <a:ext cx="23453" cy="1775178"/>
          </a:xfrm>
          <a:prstGeom prst="line">
            <a:avLst/>
          </a:prstGeom>
          <a:ln w="28575"/>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6E7E4E6D-3F44-0521-EB9B-1FC7D55BE884}"/>
              </a:ext>
            </a:extLst>
          </p:cNvPr>
          <p:cNvSpPr txBox="1"/>
          <p:nvPr/>
        </p:nvSpPr>
        <p:spPr>
          <a:xfrm>
            <a:off x="445161" y="2545827"/>
            <a:ext cx="1539845"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8" name="Rectangle: Rounded Corners 57">
            <a:extLst>
              <a:ext uri="{FF2B5EF4-FFF2-40B4-BE49-F238E27FC236}">
                <a16:creationId xmlns:a16="http://schemas.microsoft.com/office/drawing/2014/main" id="{18DA6138-DFA7-F9EE-ED52-251A517F6E7B}"/>
              </a:ext>
            </a:extLst>
          </p:cNvPr>
          <p:cNvSpPr/>
          <p:nvPr/>
        </p:nvSpPr>
        <p:spPr>
          <a:xfrm>
            <a:off x="3763419" y="2554336"/>
            <a:ext cx="3420908" cy="1454188"/>
          </a:xfrm>
          <a:prstGeom prst="roundRect">
            <a:avLst/>
          </a:prstGeom>
          <a:solidFill>
            <a:srgbClr val="F3EBF9"/>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0" name="TextBox 59">
            <a:extLst>
              <a:ext uri="{FF2B5EF4-FFF2-40B4-BE49-F238E27FC236}">
                <a16:creationId xmlns:a16="http://schemas.microsoft.com/office/drawing/2014/main" id="{8838A29F-12F3-B7A0-F8F4-A115294B5A30}"/>
              </a:ext>
            </a:extLst>
          </p:cNvPr>
          <p:cNvSpPr txBox="1"/>
          <p:nvPr/>
        </p:nvSpPr>
        <p:spPr>
          <a:xfrm>
            <a:off x="4169944" y="2556343"/>
            <a:ext cx="2224752"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Without 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cxnSp>
        <p:nvCxnSpPr>
          <p:cNvPr id="62" name="Straight Connector 61">
            <a:extLst>
              <a:ext uri="{FF2B5EF4-FFF2-40B4-BE49-F238E27FC236}">
                <a16:creationId xmlns:a16="http://schemas.microsoft.com/office/drawing/2014/main" id="{1F6A06E9-276A-C994-6019-39DBC80FCB27}"/>
              </a:ext>
            </a:extLst>
          </p:cNvPr>
          <p:cNvCxnSpPr>
            <a:cxnSpLocks/>
            <a:stCxn id="75" idx="2"/>
            <a:endCxn id="18" idx="0"/>
          </p:cNvCxnSpPr>
          <p:nvPr/>
        </p:nvCxnSpPr>
        <p:spPr>
          <a:xfrm flipH="1">
            <a:off x="6686845" y="3750442"/>
            <a:ext cx="1892449" cy="1740253"/>
          </a:xfrm>
          <a:prstGeom prst="line">
            <a:avLst/>
          </a:prstGeom>
          <a:ln w="28575"/>
        </p:spPr>
        <p:style>
          <a:lnRef idx="1">
            <a:schemeClr val="dk1"/>
          </a:lnRef>
          <a:fillRef idx="0">
            <a:schemeClr val="dk1"/>
          </a:fillRef>
          <a:effectRef idx="0">
            <a:schemeClr val="dk1"/>
          </a:effectRef>
          <a:fontRef idx="minor">
            <a:schemeClr val="tx1"/>
          </a:fontRef>
        </p:style>
      </p:cxnSp>
      <p:cxnSp>
        <p:nvCxnSpPr>
          <p:cNvPr id="67" name="Straight Connector 66">
            <a:extLst>
              <a:ext uri="{FF2B5EF4-FFF2-40B4-BE49-F238E27FC236}">
                <a16:creationId xmlns:a16="http://schemas.microsoft.com/office/drawing/2014/main" id="{0DEDD686-72E3-FC99-F393-89CB35C7CB34}"/>
              </a:ext>
            </a:extLst>
          </p:cNvPr>
          <p:cNvCxnSpPr>
            <a:cxnSpLocks/>
            <a:stCxn id="76" idx="2"/>
            <a:endCxn id="19" idx="0"/>
          </p:cNvCxnSpPr>
          <p:nvPr/>
        </p:nvCxnSpPr>
        <p:spPr>
          <a:xfrm flipH="1">
            <a:off x="8095773" y="3463696"/>
            <a:ext cx="2106103" cy="1972854"/>
          </a:xfrm>
          <a:prstGeom prst="line">
            <a:avLst/>
          </a:prstGeom>
          <a:ln w="28575"/>
        </p:spPr>
        <p:style>
          <a:lnRef idx="1">
            <a:schemeClr val="dk1"/>
          </a:lnRef>
          <a:fillRef idx="0">
            <a:schemeClr val="dk1"/>
          </a:fillRef>
          <a:effectRef idx="0">
            <a:schemeClr val="dk1"/>
          </a:effectRef>
          <a:fontRef idx="minor">
            <a:schemeClr val="tx1"/>
          </a:fontRef>
        </p:style>
      </p:cxnSp>
      <p:sp>
        <p:nvSpPr>
          <p:cNvPr id="3" name="Rectangle: Rounded Corners 2">
            <a:extLst>
              <a:ext uri="{FF2B5EF4-FFF2-40B4-BE49-F238E27FC236}">
                <a16:creationId xmlns:a16="http://schemas.microsoft.com/office/drawing/2014/main" id="{00BF1AA4-4CF1-DADD-092F-123E0BE67A5B}"/>
              </a:ext>
            </a:extLst>
          </p:cNvPr>
          <p:cNvSpPr/>
          <p:nvPr/>
        </p:nvSpPr>
        <p:spPr>
          <a:xfrm>
            <a:off x="1288502" y="3094780"/>
            <a:ext cx="1789820" cy="540442"/>
          </a:xfrm>
          <a:prstGeom prst="roundRect">
            <a:avLst/>
          </a:prstGeom>
          <a:gradFill>
            <a:gsLst>
              <a:gs pos="37000">
                <a:srgbClr val="AFD2BD"/>
              </a:gs>
              <a:gs pos="0">
                <a:schemeClr val="accent6">
                  <a:lumMod val="60000"/>
                  <a:lumOff val="40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effectLst>
            <a:glow rad="127000">
              <a:schemeClr val="accent6">
                <a:lumMod val="40000"/>
                <a:lumOff val="60000"/>
                <a:alpha val="50000"/>
              </a:schemeClr>
            </a:glow>
            <a:outerShdw blurRad="50800" dist="50800" dir="5400000" algn="ctr" rotWithShape="0">
              <a:schemeClr val="accent6">
                <a:lumMod val="40000"/>
                <a:lumOff val="60000"/>
              </a:schemeClr>
            </a:outerShdw>
            <a:reflection blurRad="6350" stA="52000" endA="300" endPos="35000" dir="5400000" sy="-100000" algn="bl" rotWithShape="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 Function &amp; Consent Management</a:t>
            </a:r>
          </a:p>
        </p:txBody>
      </p:sp>
      <p:grpSp>
        <p:nvGrpSpPr>
          <p:cNvPr id="22" name="Group 21">
            <a:extLst>
              <a:ext uri="{FF2B5EF4-FFF2-40B4-BE49-F238E27FC236}">
                <a16:creationId xmlns:a16="http://schemas.microsoft.com/office/drawing/2014/main" id="{60A1853A-204C-181A-9225-79A39C26CA30}"/>
              </a:ext>
            </a:extLst>
          </p:cNvPr>
          <p:cNvGrpSpPr/>
          <p:nvPr/>
        </p:nvGrpSpPr>
        <p:grpSpPr>
          <a:xfrm>
            <a:off x="6234161" y="5490695"/>
            <a:ext cx="742327" cy="323876"/>
            <a:chOff x="2456957" y="4818050"/>
            <a:chExt cx="742327" cy="323876"/>
          </a:xfrm>
        </p:grpSpPr>
        <p:sp>
          <p:nvSpPr>
            <p:cNvPr id="18" name="Rectangle: Rounded Corners 17">
              <a:extLst>
                <a:ext uri="{FF2B5EF4-FFF2-40B4-BE49-F238E27FC236}">
                  <a16:creationId xmlns:a16="http://schemas.microsoft.com/office/drawing/2014/main" id="{4C687EA5-1F40-D1B0-B9AE-A42CDFC32019}"/>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5" name="Rectangle: Rounded Corners 14">
              <a:extLst>
                <a:ext uri="{FF2B5EF4-FFF2-40B4-BE49-F238E27FC236}">
                  <a16:creationId xmlns:a16="http://schemas.microsoft.com/office/drawing/2014/main" id="{42086E9E-BE77-8606-5779-EBA4085C108C}"/>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6" name="Rectangle: Rounded Corners 15">
              <a:extLst>
                <a:ext uri="{FF2B5EF4-FFF2-40B4-BE49-F238E27FC236}">
                  <a16:creationId xmlns:a16="http://schemas.microsoft.com/office/drawing/2014/main" id="{F7DC78D0-3E06-DE55-2A1D-EF1EE8091CE6}"/>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sp>
        <p:nvSpPr>
          <p:cNvPr id="19" name="Rectangle: Rounded Corners 18">
            <a:extLst>
              <a:ext uri="{FF2B5EF4-FFF2-40B4-BE49-F238E27FC236}">
                <a16:creationId xmlns:a16="http://schemas.microsoft.com/office/drawing/2014/main" id="{62440232-4C56-2089-E88C-07DB8837670C}"/>
              </a:ext>
            </a:extLst>
          </p:cNvPr>
          <p:cNvSpPr/>
          <p:nvPr/>
        </p:nvSpPr>
        <p:spPr>
          <a:xfrm>
            <a:off x="7668384" y="5436550"/>
            <a:ext cx="854777" cy="310009"/>
          </a:xfrm>
          <a:prstGeom prst="roundRect">
            <a:avLst/>
          </a:prstGeom>
          <a:solidFill>
            <a:schemeClr val="accent2">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Browser/</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self-care</a:t>
            </a:r>
          </a:p>
        </p:txBody>
      </p:sp>
      <p:sp>
        <p:nvSpPr>
          <p:cNvPr id="28" name="Rectangle: Rounded Corners 27">
            <a:extLst>
              <a:ext uri="{FF2B5EF4-FFF2-40B4-BE49-F238E27FC236}">
                <a16:creationId xmlns:a16="http://schemas.microsoft.com/office/drawing/2014/main" id="{C1149B30-E3C5-2B1E-5F91-ADC8EEBC579B}"/>
              </a:ext>
            </a:extLst>
          </p:cNvPr>
          <p:cNvSpPr/>
          <p:nvPr/>
        </p:nvSpPr>
        <p:spPr>
          <a:xfrm>
            <a:off x="1951261" y="5410400"/>
            <a:ext cx="511207" cy="310009"/>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ROF</a:t>
            </a:r>
          </a:p>
        </p:txBody>
      </p:sp>
      <p:sp>
        <p:nvSpPr>
          <p:cNvPr id="36" name="TextBox 35">
            <a:extLst>
              <a:ext uri="{FF2B5EF4-FFF2-40B4-BE49-F238E27FC236}">
                <a16:creationId xmlns:a16="http://schemas.microsoft.com/office/drawing/2014/main" id="{3D4DCF95-9F1A-6069-7EB1-57701B3F84F9}"/>
              </a:ext>
            </a:extLst>
          </p:cNvPr>
          <p:cNvSpPr txBox="1"/>
          <p:nvPr/>
        </p:nvSpPr>
        <p:spPr>
          <a:xfrm>
            <a:off x="6348793" y="4278928"/>
            <a:ext cx="1312290" cy="57708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 Gets a redirect URL to CSP consent solution</a:t>
            </a:r>
          </a:p>
        </p:txBody>
      </p:sp>
      <p:sp>
        <p:nvSpPr>
          <p:cNvPr id="37" name="Rectangle: Rounded Corners 36">
            <a:extLst>
              <a:ext uri="{FF2B5EF4-FFF2-40B4-BE49-F238E27FC236}">
                <a16:creationId xmlns:a16="http://schemas.microsoft.com/office/drawing/2014/main" id="{4120FBAC-C55D-225E-7B76-839B2482C47A}"/>
              </a:ext>
            </a:extLst>
          </p:cNvPr>
          <p:cNvSpPr/>
          <p:nvPr/>
        </p:nvSpPr>
        <p:spPr>
          <a:xfrm>
            <a:off x="5958013" y="3055274"/>
            <a:ext cx="1092732" cy="730052"/>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solution</a:t>
            </a:r>
          </a:p>
        </p:txBody>
      </p:sp>
      <p:cxnSp>
        <p:nvCxnSpPr>
          <p:cNvPr id="44" name="Straight Arrow Connector 43">
            <a:extLst>
              <a:ext uri="{FF2B5EF4-FFF2-40B4-BE49-F238E27FC236}">
                <a16:creationId xmlns:a16="http://schemas.microsoft.com/office/drawing/2014/main" id="{E22BFA90-B876-9870-105E-FFFC82004706}"/>
              </a:ext>
            </a:extLst>
          </p:cNvPr>
          <p:cNvCxnSpPr>
            <a:stCxn id="18" idx="3"/>
            <a:endCxn id="19" idx="1"/>
          </p:cNvCxnSpPr>
          <p:nvPr/>
        </p:nvCxnSpPr>
        <p:spPr>
          <a:xfrm flipV="1">
            <a:off x="6976488" y="5591555"/>
            <a:ext cx="691896" cy="561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7" name="TextBox 46">
            <a:extLst>
              <a:ext uri="{FF2B5EF4-FFF2-40B4-BE49-F238E27FC236}">
                <a16:creationId xmlns:a16="http://schemas.microsoft.com/office/drawing/2014/main" id="{E7BEC203-5E9E-9384-C43F-5C145C5E39AF}"/>
              </a:ext>
            </a:extLst>
          </p:cNvPr>
          <p:cNvSpPr txBox="1"/>
          <p:nvPr/>
        </p:nvSpPr>
        <p:spPr>
          <a:xfrm>
            <a:off x="6972515" y="5369574"/>
            <a:ext cx="604653" cy="253916"/>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URL</a:t>
            </a:r>
          </a:p>
        </p:txBody>
      </p:sp>
      <p:sp>
        <p:nvSpPr>
          <p:cNvPr id="50" name="TextBox 49">
            <a:extLst>
              <a:ext uri="{FF2B5EF4-FFF2-40B4-BE49-F238E27FC236}">
                <a16:creationId xmlns:a16="http://schemas.microsoft.com/office/drawing/2014/main" id="{575785FB-AC02-BC2D-F530-F38A10363D45}"/>
              </a:ext>
            </a:extLst>
          </p:cNvPr>
          <p:cNvSpPr txBox="1"/>
          <p:nvPr/>
        </p:nvSpPr>
        <p:spPr>
          <a:xfrm>
            <a:off x="9300140" y="4205513"/>
            <a:ext cx="1127760" cy="57708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05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 Consent management or revocation</a:t>
            </a:r>
          </a:p>
        </p:txBody>
      </p:sp>
      <p:sp>
        <p:nvSpPr>
          <p:cNvPr id="51" name="TextBox 50">
            <a:extLst>
              <a:ext uri="{FF2B5EF4-FFF2-40B4-BE49-F238E27FC236}">
                <a16:creationId xmlns:a16="http://schemas.microsoft.com/office/drawing/2014/main" id="{769A6EB6-1EE9-5B5E-212A-11C8B45F1CE2}"/>
              </a:ext>
            </a:extLst>
          </p:cNvPr>
          <p:cNvSpPr txBox="1"/>
          <p:nvPr/>
        </p:nvSpPr>
        <p:spPr>
          <a:xfrm>
            <a:off x="7910360" y="2430934"/>
            <a:ext cx="3143369" cy="523220"/>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Other exposure platforms </a:t>
            </a:r>
            <a:b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br>
            <a:r>
              <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(e.g., OPG, CAMARA)</a:t>
            </a:r>
          </a:p>
        </p:txBody>
      </p:sp>
      <p:sp>
        <p:nvSpPr>
          <p:cNvPr id="76" name="Rectangle: Rounded Corners 75">
            <a:extLst>
              <a:ext uri="{FF2B5EF4-FFF2-40B4-BE49-F238E27FC236}">
                <a16:creationId xmlns:a16="http://schemas.microsoft.com/office/drawing/2014/main" id="{AAFF57BD-5F77-CB55-D924-E6E95EE935F2}"/>
              </a:ext>
            </a:extLst>
          </p:cNvPr>
          <p:cNvSpPr/>
          <p:nvPr/>
        </p:nvSpPr>
        <p:spPr>
          <a:xfrm>
            <a:off x="9625183" y="3058856"/>
            <a:ext cx="1153385" cy="40484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Manager</a:t>
            </a:r>
          </a:p>
        </p:txBody>
      </p:sp>
      <p:grpSp>
        <p:nvGrpSpPr>
          <p:cNvPr id="97" name="Group 96">
            <a:extLst>
              <a:ext uri="{FF2B5EF4-FFF2-40B4-BE49-F238E27FC236}">
                <a16:creationId xmlns:a16="http://schemas.microsoft.com/office/drawing/2014/main" id="{91E0D630-C9BF-31B8-C2BF-D875B4D3F272}"/>
              </a:ext>
            </a:extLst>
          </p:cNvPr>
          <p:cNvGrpSpPr/>
          <p:nvPr/>
        </p:nvGrpSpPr>
        <p:grpSpPr>
          <a:xfrm>
            <a:off x="10177206" y="4860298"/>
            <a:ext cx="1717041" cy="981092"/>
            <a:chOff x="8540955" y="4608464"/>
            <a:chExt cx="1717041" cy="981092"/>
          </a:xfrm>
        </p:grpSpPr>
        <p:sp>
          <p:nvSpPr>
            <p:cNvPr id="80" name="Rectangle: Rounded Corners 79">
              <a:extLst>
                <a:ext uri="{FF2B5EF4-FFF2-40B4-BE49-F238E27FC236}">
                  <a16:creationId xmlns:a16="http://schemas.microsoft.com/office/drawing/2014/main" id="{C2B58938-8171-7DE3-33FC-E6538C3EA595}"/>
                </a:ext>
              </a:extLst>
            </p:cNvPr>
            <p:cNvSpPr/>
            <p:nvPr/>
          </p:nvSpPr>
          <p:spPr>
            <a:xfrm>
              <a:off x="8540955" y="4647027"/>
              <a:ext cx="1717041" cy="942529"/>
            </a:xfrm>
            <a:prstGeom prst="roundRect">
              <a:avLst/>
            </a:prstGeom>
            <a:solidFill>
              <a:srgbClr val="D8FAFE"/>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79" name="Rectangle: Rounded Corners 78">
              <a:extLst>
                <a:ext uri="{FF2B5EF4-FFF2-40B4-BE49-F238E27FC236}">
                  <a16:creationId xmlns:a16="http://schemas.microsoft.com/office/drawing/2014/main" id="{7AD74B13-E700-695E-2466-BDCF57884E37}"/>
                </a:ext>
              </a:extLst>
            </p:cNvPr>
            <p:cNvSpPr/>
            <p:nvPr/>
          </p:nvSpPr>
          <p:spPr>
            <a:xfrm>
              <a:off x="8791702" y="5069428"/>
              <a:ext cx="1153385" cy="40484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p:txBody>
        </p:sp>
        <p:sp>
          <p:nvSpPr>
            <p:cNvPr id="81" name="TextBox 80">
              <a:extLst>
                <a:ext uri="{FF2B5EF4-FFF2-40B4-BE49-F238E27FC236}">
                  <a16:creationId xmlns:a16="http://schemas.microsoft.com/office/drawing/2014/main" id="{21CEE851-C9D1-43DD-1BC9-B63E9A6E1099}"/>
                </a:ext>
              </a:extLst>
            </p:cNvPr>
            <p:cNvSpPr txBox="1"/>
            <p:nvPr/>
          </p:nvSpPr>
          <p:spPr>
            <a:xfrm>
              <a:off x="8920127" y="4608464"/>
              <a:ext cx="1337869"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panose="020F0502020204030204"/>
                  <a:ea typeface="+mn-ea"/>
                  <a:cs typeface="Arial" panose="020B0604020202020204" pitchFamily="34" charset="0"/>
                </a:rPr>
                <a:t>Non-CSP data</a:t>
              </a:r>
            </a:p>
          </p:txBody>
        </p:sp>
      </p:grpSp>
      <p:cxnSp>
        <p:nvCxnSpPr>
          <p:cNvPr id="82" name="Straight Connector 81">
            <a:extLst>
              <a:ext uri="{FF2B5EF4-FFF2-40B4-BE49-F238E27FC236}">
                <a16:creationId xmlns:a16="http://schemas.microsoft.com/office/drawing/2014/main" id="{4242748F-FAA8-A7EB-1CC9-7899B37D8719}"/>
              </a:ext>
            </a:extLst>
          </p:cNvPr>
          <p:cNvCxnSpPr>
            <a:cxnSpLocks/>
            <a:stCxn id="79" idx="1"/>
            <a:endCxn id="9" idx="3"/>
          </p:cNvCxnSpPr>
          <p:nvPr/>
        </p:nvCxnSpPr>
        <p:spPr>
          <a:xfrm flipH="1">
            <a:off x="8671439" y="5523682"/>
            <a:ext cx="1756514" cy="32777"/>
          </a:xfrm>
          <a:prstGeom prst="line">
            <a:avLst/>
          </a:prstGeom>
          <a:ln w="28575"/>
        </p:spPr>
        <p:style>
          <a:lnRef idx="1">
            <a:schemeClr val="dk1"/>
          </a:lnRef>
          <a:fillRef idx="0">
            <a:schemeClr val="dk1"/>
          </a:fillRef>
          <a:effectRef idx="0">
            <a:schemeClr val="dk1"/>
          </a:effectRef>
          <a:fontRef idx="minor">
            <a:schemeClr val="tx1"/>
          </a:fontRef>
        </p:style>
      </p:cxnSp>
      <p:sp>
        <p:nvSpPr>
          <p:cNvPr id="85" name="TextBox 84">
            <a:extLst>
              <a:ext uri="{FF2B5EF4-FFF2-40B4-BE49-F238E27FC236}">
                <a16:creationId xmlns:a16="http://schemas.microsoft.com/office/drawing/2014/main" id="{182FDDBB-B7D5-FB35-5A69-A4976CF866D0}"/>
              </a:ext>
            </a:extLst>
          </p:cNvPr>
          <p:cNvSpPr txBox="1"/>
          <p:nvPr/>
        </p:nvSpPr>
        <p:spPr>
          <a:xfrm>
            <a:off x="1438363" y="4482068"/>
            <a:ext cx="779863" cy="276999"/>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CAPIF-8</a:t>
            </a:r>
          </a:p>
        </p:txBody>
      </p:sp>
      <p:sp>
        <p:nvSpPr>
          <p:cNvPr id="98" name="TextBox 97">
            <a:extLst>
              <a:ext uri="{FF2B5EF4-FFF2-40B4-BE49-F238E27FC236}">
                <a16:creationId xmlns:a16="http://schemas.microsoft.com/office/drawing/2014/main" id="{C5413C75-A20C-F362-EB84-44DCE9DF1711}"/>
              </a:ext>
            </a:extLst>
          </p:cNvPr>
          <p:cNvSpPr txBox="1"/>
          <p:nvPr/>
        </p:nvSpPr>
        <p:spPr>
          <a:xfrm>
            <a:off x="636473" y="1739466"/>
            <a:ext cx="10122668" cy="369332"/>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3GPP CAPIF: Consent management is tightly coupled with Authorization Function in CAPIF</a:t>
            </a:r>
          </a:p>
        </p:txBody>
      </p:sp>
      <p:grpSp>
        <p:nvGrpSpPr>
          <p:cNvPr id="109" name="Group 108">
            <a:extLst>
              <a:ext uri="{FF2B5EF4-FFF2-40B4-BE49-F238E27FC236}">
                <a16:creationId xmlns:a16="http://schemas.microsoft.com/office/drawing/2014/main" id="{F71DECEE-6FC2-3223-2AA8-6F94CA67D5BB}"/>
              </a:ext>
            </a:extLst>
          </p:cNvPr>
          <p:cNvGrpSpPr/>
          <p:nvPr/>
        </p:nvGrpSpPr>
        <p:grpSpPr>
          <a:xfrm>
            <a:off x="7910360" y="3034190"/>
            <a:ext cx="1337869" cy="806940"/>
            <a:chOff x="7902032" y="4055043"/>
            <a:chExt cx="1337869" cy="806940"/>
          </a:xfrm>
        </p:grpSpPr>
        <p:sp>
          <p:nvSpPr>
            <p:cNvPr id="106" name="Rectangle: Rounded Corners 105">
              <a:extLst>
                <a:ext uri="{FF2B5EF4-FFF2-40B4-BE49-F238E27FC236}">
                  <a16:creationId xmlns:a16="http://schemas.microsoft.com/office/drawing/2014/main" id="{7F9B7B03-8C28-EAE6-58C2-805E41C1DED6}"/>
                </a:ext>
              </a:extLst>
            </p:cNvPr>
            <p:cNvSpPr/>
            <p:nvPr/>
          </p:nvSpPr>
          <p:spPr>
            <a:xfrm>
              <a:off x="7902032" y="4055541"/>
              <a:ext cx="1337869" cy="806442"/>
            </a:xfrm>
            <a:prstGeom prst="roundRect">
              <a:avLst/>
            </a:prstGeom>
            <a:solidFill>
              <a:srgbClr val="E9FDD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108" name="Group 107">
              <a:extLst>
                <a:ext uri="{FF2B5EF4-FFF2-40B4-BE49-F238E27FC236}">
                  <a16:creationId xmlns:a16="http://schemas.microsoft.com/office/drawing/2014/main" id="{064CA336-A677-78CA-BB4B-9AF2C7529A91}"/>
                </a:ext>
              </a:extLst>
            </p:cNvPr>
            <p:cNvGrpSpPr/>
            <p:nvPr/>
          </p:nvGrpSpPr>
          <p:grpSpPr>
            <a:xfrm>
              <a:off x="8033661" y="4055043"/>
              <a:ext cx="1074609" cy="716252"/>
              <a:chOff x="8064489" y="3984715"/>
              <a:chExt cx="1153385" cy="716252"/>
            </a:xfrm>
          </p:grpSpPr>
          <p:sp>
            <p:nvSpPr>
              <p:cNvPr id="75" name="Rectangle: Rounded Corners 74">
                <a:extLst>
                  <a:ext uri="{FF2B5EF4-FFF2-40B4-BE49-F238E27FC236}">
                    <a16:creationId xmlns:a16="http://schemas.microsoft.com/office/drawing/2014/main" id="{4612050B-AFEB-2B64-60F0-BB66CD44926A}"/>
                  </a:ext>
                </a:extLst>
              </p:cNvPr>
              <p:cNvSpPr/>
              <p:nvPr/>
            </p:nvSpPr>
            <p:spPr>
              <a:xfrm>
                <a:off x="8064489" y="4412298"/>
                <a:ext cx="1153385" cy="288669"/>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a:t>
                </a:r>
              </a:p>
            </p:txBody>
          </p:sp>
          <p:sp>
            <p:nvSpPr>
              <p:cNvPr id="107" name="TextBox 106">
                <a:extLst>
                  <a:ext uri="{FF2B5EF4-FFF2-40B4-BE49-F238E27FC236}">
                    <a16:creationId xmlns:a16="http://schemas.microsoft.com/office/drawing/2014/main" id="{BA53971C-6CA5-49CC-E795-F0C4E5927DC5}"/>
                  </a:ext>
                </a:extLst>
              </p:cNvPr>
              <p:cNvSpPr txBox="1"/>
              <p:nvPr/>
            </p:nvSpPr>
            <p:spPr>
              <a:xfrm>
                <a:off x="8404647" y="3984715"/>
                <a:ext cx="518090"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OP</a:t>
                </a:r>
              </a:p>
            </p:txBody>
          </p:sp>
        </p:grpSp>
      </p:grpSp>
      <p:grpSp>
        <p:nvGrpSpPr>
          <p:cNvPr id="113" name="Group 112">
            <a:extLst>
              <a:ext uri="{FF2B5EF4-FFF2-40B4-BE49-F238E27FC236}">
                <a16:creationId xmlns:a16="http://schemas.microsoft.com/office/drawing/2014/main" id="{8FCD03A8-BAB0-5D13-12C0-6073FE72A620}"/>
              </a:ext>
            </a:extLst>
          </p:cNvPr>
          <p:cNvGrpSpPr/>
          <p:nvPr/>
        </p:nvGrpSpPr>
        <p:grpSpPr>
          <a:xfrm>
            <a:off x="982857" y="5379774"/>
            <a:ext cx="742327" cy="323876"/>
            <a:chOff x="2456957" y="4818050"/>
            <a:chExt cx="742327" cy="323876"/>
          </a:xfrm>
        </p:grpSpPr>
        <p:sp>
          <p:nvSpPr>
            <p:cNvPr id="114" name="Rectangle: Rounded Corners 113">
              <a:extLst>
                <a:ext uri="{FF2B5EF4-FFF2-40B4-BE49-F238E27FC236}">
                  <a16:creationId xmlns:a16="http://schemas.microsoft.com/office/drawing/2014/main" id="{DFC3EE38-F67C-50B9-0AA0-32F7F76E113E}"/>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15" name="Rectangle: Rounded Corners 114">
              <a:extLst>
                <a:ext uri="{FF2B5EF4-FFF2-40B4-BE49-F238E27FC236}">
                  <a16:creationId xmlns:a16="http://schemas.microsoft.com/office/drawing/2014/main" id="{2465015C-D9C5-0223-A100-6281EA9E6FC9}"/>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16" name="Rectangle: Rounded Corners 115">
              <a:extLst>
                <a:ext uri="{FF2B5EF4-FFF2-40B4-BE49-F238E27FC236}">
                  <a16:creationId xmlns:a16="http://schemas.microsoft.com/office/drawing/2014/main" id="{37FDF242-68CE-F0CF-C66C-C167ABC0BA58}"/>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grpSp>
        <p:nvGrpSpPr>
          <p:cNvPr id="10" name="Group 9">
            <a:extLst>
              <a:ext uri="{FF2B5EF4-FFF2-40B4-BE49-F238E27FC236}">
                <a16:creationId xmlns:a16="http://schemas.microsoft.com/office/drawing/2014/main" id="{4E005C7E-1071-3746-C781-0C002E412B2F}"/>
              </a:ext>
            </a:extLst>
          </p:cNvPr>
          <p:cNvGrpSpPr/>
          <p:nvPr/>
        </p:nvGrpSpPr>
        <p:grpSpPr>
          <a:xfrm>
            <a:off x="4026267" y="3017926"/>
            <a:ext cx="1755791" cy="914400"/>
            <a:chOff x="3835813" y="4158844"/>
            <a:chExt cx="1755791" cy="914400"/>
          </a:xfrm>
        </p:grpSpPr>
        <p:grpSp>
          <p:nvGrpSpPr>
            <p:cNvPr id="8" name="Group 7">
              <a:extLst>
                <a:ext uri="{FF2B5EF4-FFF2-40B4-BE49-F238E27FC236}">
                  <a16:creationId xmlns:a16="http://schemas.microsoft.com/office/drawing/2014/main" id="{B1D385F3-A8AF-D3F7-5C90-9EA93081326F}"/>
                </a:ext>
              </a:extLst>
            </p:cNvPr>
            <p:cNvGrpSpPr/>
            <p:nvPr/>
          </p:nvGrpSpPr>
          <p:grpSpPr>
            <a:xfrm>
              <a:off x="3835813" y="4158844"/>
              <a:ext cx="1755791" cy="914400"/>
              <a:chOff x="3527737" y="4856009"/>
              <a:chExt cx="1755791" cy="914400"/>
            </a:xfrm>
          </p:grpSpPr>
          <p:sp>
            <p:nvSpPr>
              <p:cNvPr id="7" name="Rectangle: Rounded Corners 6">
                <a:extLst>
                  <a:ext uri="{FF2B5EF4-FFF2-40B4-BE49-F238E27FC236}">
                    <a16:creationId xmlns:a16="http://schemas.microsoft.com/office/drawing/2014/main" id="{DFEDF5B1-0554-3A14-93DC-9DAF1D06E07B}"/>
                  </a:ext>
                </a:extLst>
              </p:cNvPr>
              <p:cNvSpPr/>
              <p:nvPr/>
            </p:nvSpPr>
            <p:spPr>
              <a:xfrm>
                <a:off x="3527737" y="4856009"/>
                <a:ext cx="1605221" cy="914400"/>
              </a:xfrm>
              <a:prstGeom prst="roundRect">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0791A73-906C-68E7-2B4D-3A4F491ED97C}"/>
                  </a:ext>
                </a:extLst>
              </p:cNvPr>
              <p:cNvSpPr txBox="1"/>
              <p:nvPr/>
            </p:nvSpPr>
            <p:spPr>
              <a:xfrm>
                <a:off x="3579768" y="4882802"/>
                <a:ext cx="1703760" cy="369332"/>
              </a:xfrm>
              <a:prstGeom prst="rect">
                <a:avLst/>
              </a:prstGeom>
              <a:noFill/>
            </p:spPr>
            <p:txBody>
              <a:bodyPr wrap="square" rtlCol="0">
                <a:spAutoFit/>
              </a:bodyPr>
              <a:lstStyle/>
              <a:p>
                <a:r>
                  <a:rPr lang="en-US" sz="900" dirty="0">
                    <a:solidFill>
                      <a:schemeClr val="bg1"/>
                    </a:solidFill>
                  </a:rPr>
                  <a:t>Some Exposure platform (e.g., hyperscaler, others…)</a:t>
                </a:r>
              </a:p>
            </p:txBody>
          </p:sp>
        </p:grpSp>
        <p:sp>
          <p:nvSpPr>
            <p:cNvPr id="13" name="Rectangle: Rounded Corners 12">
              <a:extLst>
                <a:ext uri="{FF2B5EF4-FFF2-40B4-BE49-F238E27FC236}">
                  <a16:creationId xmlns:a16="http://schemas.microsoft.com/office/drawing/2014/main" id="{29B69F55-9CCA-4E3C-CE97-A1D3C057057B}"/>
                </a:ext>
              </a:extLst>
            </p:cNvPr>
            <p:cNvSpPr/>
            <p:nvPr/>
          </p:nvSpPr>
          <p:spPr>
            <a:xfrm>
              <a:off x="4046396" y="4611966"/>
              <a:ext cx="1153385" cy="321927"/>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a:t>
              </a:r>
            </a:p>
          </p:txBody>
        </p:sp>
      </p:grpSp>
    </p:spTree>
    <p:extLst>
      <p:ext uri="{BB962C8B-B14F-4D97-AF65-F5344CB8AC3E}">
        <p14:creationId xmlns:p14="http://schemas.microsoft.com/office/powerpoint/2010/main" val="263899287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742B07-9969-3728-C747-E632BE237B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64BC1B-C20B-78FA-2489-B9EE9826EAA7}"/>
              </a:ext>
            </a:extLst>
          </p:cNvPr>
          <p:cNvSpPr>
            <a:spLocks noGrp="1"/>
          </p:cNvSpPr>
          <p:nvPr>
            <p:ph type="title"/>
          </p:nvPr>
        </p:nvSpPr>
        <p:spPr>
          <a:xfrm>
            <a:off x="282118" y="378195"/>
            <a:ext cx="9275121" cy="561853"/>
          </a:xfrm>
          <a:noFill/>
          <a:ln w="9525">
            <a:noFill/>
            <a:miter lim="800000"/>
            <a:headEnd/>
            <a:tailEnd/>
          </a:ln>
        </p:spPr>
        <p:txBody>
          <a:bodyPr vert="horz" wrap="square" lIns="72000" tIns="36000" rIns="73152" bIns="36576" numCol="1" anchor="t" anchorCtr="0" compatLnSpc="1">
            <a:prstTxWarp prst="textNoShape">
              <a:avLst/>
            </a:prstTxWarp>
            <a:noAutofit/>
          </a:bodyPr>
          <a:lstStyle/>
          <a:p>
            <a:pPr eaLnBrk="1" hangingPunct="1">
              <a:lnSpc>
                <a:spcPct val="85000"/>
              </a:lnSpc>
              <a:spcBef>
                <a:spcPts val="300"/>
              </a:spcBef>
            </a:pPr>
            <a:r>
              <a:rPr lang="en-IN" sz="3600" kern="1400" spc="-160" dirty="0">
                <a:latin typeface="Ericsson Capital" panose="02000503000000020004" pitchFamily="50" charset="0"/>
              </a:rPr>
              <a:t>Proposed approach in FS_COCOA SID</a:t>
            </a:r>
          </a:p>
        </p:txBody>
      </p:sp>
      <p:sp>
        <p:nvSpPr>
          <p:cNvPr id="4" name="TextBox 3">
            <a:extLst>
              <a:ext uri="{FF2B5EF4-FFF2-40B4-BE49-F238E27FC236}">
                <a16:creationId xmlns:a16="http://schemas.microsoft.com/office/drawing/2014/main" id="{52666C5D-6A9C-B308-79E6-78707240CB0D}"/>
              </a:ext>
            </a:extLst>
          </p:cNvPr>
          <p:cNvSpPr txBox="1"/>
          <p:nvPr/>
        </p:nvSpPr>
        <p:spPr>
          <a:xfrm>
            <a:off x="46992" y="905704"/>
            <a:ext cx="10173172" cy="461665"/>
          </a:xfrm>
          <a:prstGeom prst="rect">
            <a:avLst/>
          </a:prstGeom>
          <a:noFill/>
        </p:spPr>
        <p:txBody>
          <a:bodyPr wrap="square" rtlCol="0">
            <a:spAutoFit/>
          </a:bodyPr>
          <a:lstStyle/>
          <a:p>
            <a:pPr marL="342900" marR="0" lvl="0" indent="-34290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IN" sz="2400" b="0" i="0" u="none" strike="noStrike" kern="1400" cap="none" spc="-16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rPr>
              <a:t>A common User Consent Management solutions for the application exposure cases</a:t>
            </a:r>
            <a:endParaRPr kumimoji="0" lang="en-US" sz="2400" b="0" i="0" u="none" strike="noStrike" kern="1200" cap="none" spc="0" normalizeH="0" baseline="0" noProof="0" dirty="0">
              <a:ln>
                <a:noFill/>
              </a:ln>
              <a:solidFill>
                <a:prstClr val="black"/>
              </a:solidFill>
              <a:effectLst/>
              <a:uLnTx/>
              <a:uFillTx/>
              <a:latin typeface="Ericsson Hilda" panose="00000500000000000000" pitchFamily="2" charset="0"/>
              <a:ea typeface="+mn-ea"/>
              <a:cs typeface="Arial" panose="020B0604020202020204" pitchFamily="34" charset="0"/>
            </a:endParaRPr>
          </a:p>
        </p:txBody>
      </p:sp>
      <p:grpSp>
        <p:nvGrpSpPr>
          <p:cNvPr id="39" name="Group 38">
            <a:extLst>
              <a:ext uri="{FF2B5EF4-FFF2-40B4-BE49-F238E27FC236}">
                <a16:creationId xmlns:a16="http://schemas.microsoft.com/office/drawing/2014/main" id="{B2768A17-EB07-9EC3-B4D3-562921B0E398}"/>
              </a:ext>
            </a:extLst>
          </p:cNvPr>
          <p:cNvGrpSpPr/>
          <p:nvPr/>
        </p:nvGrpSpPr>
        <p:grpSpPr>
          <a:xfrm>
            <a:off x="1028701" y="1797362"/>
            <a:ext cx="10751252" cy="4040322"/>
            <a:chOff x="140678" y="1770985"/>
            <a:chExt cx="10751252" cy="4040322"/>
          </a:xfrm>
        </p:grpSpPr>
        <p:grpSp>
          <p:nvGrpSpPr>
            <p:cNvPr id="5" name="Group 4">
              <a:extLst>
                <a:ext uri="{FF2B5EF4-FFF2-40B4-BE49-F238E27FC236}">
                  <a16:creationId xmlns:a16="http://schemas.microsoft.com/office/drawing/2014/main" id="{3ED33947-DB28-25A3-0C74-AD55A461DF24}"/>
                </a:ext>
              </a:extLst>
            </p:cNvPr>
            <p:cNvGrpSpPr/>
            <p:nvPr/>
          </p:nvGrpSpPr>
          <p:grpSpPr>
            <a:xfrm>
              <a:off x="140678" y="1770985"/>
              <a:ext cx="10751252" cy="4040322"/>
              <a:chOff x="140678" y="1770985"/>
              <a:chExt cx="10751252" cy="4040322"/>
            </a:xfrm>
          </p:grpSpPr>
          <p:sp>
            <p:nvSpPr>
              <p:cNvPr id="52" name="Rectangle: Rounded Corners 51">
                <a:extLst>
                  <a:ext uri="{FF2B5EF4-FFF2-40B4-BE49-F238E27FC236}">
                    <a16:creationId xmlns:a16="http://schemas.microsoft.com/office/drawing/2014/main" id="{60A039D3-109D-7AFA-13FA-A84444251527}"/>
                  </a:ext>
                </a:extLst>
              </p:cNvPr>
              <p:cNvSpPr/>
              <p:nvPr/>
            </p:nvSpPr>
            <p:spPr>
              <a:xfrm>
                <a:off x="140678" y="2226899"/>
                <a:ext cx="2299546" cy="1494495"/>
              </a:xfrm>
              <a:prstGeom prst="roundRect">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Rectangle: Rounded Corners 16">
                <a:extLst>
                  <a:ext uri="{FF2B5EF4-FFF2-40B4-BE49-F238E27FC236}">
                    <a16:creationId xmlns:a16="http://schemas.microsoft.com/office/drawing/2014/main" id="{B0CC62BD-7544-D4F8-C481-691D1EC89B24}"/>
                  </a:ext>
                </a:extLst>
              </p:cNvPr>
              <p:cNvSpPr/>
              <p:nvPr/>
            </p:nvSpPr>
            <p:spPr>
              <a:xfrm>
                <a:off x="347943" y="2712435"/>
                <a:ext cx="1906140" cy="724909"/>
              </a:xfrm>
              <a:prstGeom prst="roundRect">
                <a:avLst/>
              </a:prstGeom>
              <a:noFill/>
              <a:ln>
                <a:prstDash val="soli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CCF</a:t>
                </a: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9" name="Rectangle: Rounded Corners 8">
                <a:extLst>
                  <a:ext uri="{FF2B5EF4-FFF2-40B4-BE49-F238E27FC236}">
                    <a16:creationId xmlns:a16="http://schemas.microsoft.com/office/drawing/2014/main" id="{22572646-346B-EA7C-A645-928F2CE15562}"/>
                  </a:ext>
                </a:extLst>
              </p:cNvPr>
              <p:cNvSpPr/>
              <p:nvPr/>
            </p:nvSpPr>
            <p:spPr>
              <a:xfrm>
                <a:off x="2620107" y="4647027"/>
                <a:ext cx="2940859" cy="116428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1" i="0" u="none" strike="noStrike" kern="1200" cap="none" spc="0" normalizeH="0" baseline="0" noProof="0" dirty="0">
                    <a:ln>
                      <a:noFill/>
                    </a:ln>
                    <a:solidFill>
                      <a:prstClr val="black"/>
                    </a:solidFill>
                    <a:effectLst/>
                    <a:uLnTx/>
                    <a:uFillTx/>
                    <a:latin typeface="Calibri" panose="020F0502020204030204"/>
                    <a:ea typeface="+mn-ea"/>
                    <a:cs typeface="+mn-cs"/>
                  </a:rPr>
                  <a:t>UE</a:t>
                </a:r>
              </a:p>
            </p:txBody>
          </p:sp>
          <p:cxnSp>
            <p:nvCxnSpPr>
              <p:cNvPr id="42" name="Straight Connector 41">
                <a:extLst>
                  <a:ext uri="{FF2B5EF4-FFF2-40B4-BE49-F238E27FC236}">
                    <a16:creationId xmlns:a16="http://schemas.microsoft.com/office/drawing/2014/main" id="{3EC04B45-5198-2D2E-191C-D12D921A2CF1}"/>
                  </a:ext>
                </a:extLst>
              </p:cNvPr>
              <p:cNvCxnSpPr>
                <a:cxnSpLocks/>
                <a:stCxn id="13" idx="2"/>
                <a:endCxn id="9" idx="0"/>
              </p:cNvCxnSpPr>
              <p:nvPr/>
            </p:nvCxnSpPr>
            <p:spPr>
              <a:xfrm>
                <a:off x="1433331" y="3242884"/>
                <a:ext cx="2657206" cy="1404143"/>
              </a:xfrm>
              <a:prstGeom prst="line">
                <a:avLst/>
              </a:prstGeom>
              <a:ln w="28575"/>
            </p:spPr>
            <p:style>
              <a:lnRef idx="1">
                <a:schemeClr val="dk1"/>
              </a:lnRef>
              <a:fillRef idx="0">
                <a:schemeClr val="dk1"/>
              </a:fillRef>
              <a:effectRef idx="0">
                <a:schemeClr val="dk1"/>
              </a:effectRef>
              <a:fontRef idx="minor">
                <a:schemeClr val="tx1"/>
              </a:fontRef>
            </p:style>
          </p:cxnSp>
          <p:sp>
            <p:nvSpPr>
              <p:cNvPr id="57" name="TextBox 56">
                <a:extLst>
                  <a:ext uri="{FF2B5EF4-FFF2-40B4-BE49-F238E27FC236}">
                    <a16:creationId xmlns:a16="http://schemas.microsoft.com/office/drawing/2014/main" id="{6E7E4E6D-3F44-0521-EB9B-1FC7D55BE884}"/>
                  </a:ext>
                </a:extLst>
              </p:cNvPr>
              <p:cNvSpPr txBox="1"/>
              <p:nvPr/>
            </p:nvSpPr>
            <p:spPr>
              <a:xfrm>
                <a:off x="568992" y="2282148"/>
                <a:ext cx="864339" cy="369332"/>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CA"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CAPIF</a:t>
                </a:r>
                <a:endParaRPr kumimoji="0" 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96" name="TextBox 95">
                <a:extLst>
                  <a:ext uri="{FF2B5EF4-FFF2-40B4-BE49-F238E27FC236}">
                    <a16:creationId xmlns:a16="http://schemas.microsoft.com/office/drawing/2014/main" id="{5C0A8F0C-520C-D8CE-B405-02D36E7934B2}"/>
                  </a:ext>
                </a:extLst>
              </p:cNvPr>
              <p:cNvSpPr txBox="1"/>
              <p:nvPr/>
            </p:nvSpPr>
            <p:spPr>
              <a:xfrm>
                <a:off x="3516777" y="1770985"/>
                <a:ext cx="7375153" cy="523220"/>
              </a:xfrm>
              <a:prstGeom prst="rect">
                <a:avLst/>
              </a:prstGeom>
              <a:noFill/>
            </p:spPr>
            <p:txBody>
              <a:bodyPr wrap="square" rtlCol="0">
                <a:spAutoFit/>
              </a:body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CA" sz="1400" b="0"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rPr>
                  <a:t>Separate out Consent Management from CAPIF CCF &amp;Authorization Function</a:t>
                </a: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defRPr/>
                </a:pPr>
                <a:r>
                  <a:rPr kumimoji="0" lang="en-CA" sz="1400" b="1"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rPr>
                  <a:t>One consent architecture, industry reusable </a:t>
                </a:r>
                <a:endParaRPr kumimoji="0" lang="en-US" sz="1400" b="1" i="0" u="none" strike="noStrike" kern="1200" cap="none" spc="0" normalizeH="0" baseline="0" noProof="0" dirty="0">
                  <a:ln>
                    <a:noFill/>
                  </a:ln>
                  <a:solidFill>
                    <a:srgbClr val="5353FF"/>
                  </a:solidFill>
                  <a:effectLst/>
                  <a:uLnTx/>
                  <a:uFillTx/>
                  <a:latin typeface="Arial" panose="020B0604020202020204" pitchFamily="34" charset="0"/>
                  <a:ea typeface="+mn-ea"/>
                  <a:cs typeface="Arial" panose="020B0604020202020204" pitchFamily="34" charset="0"/>
                </a:endParaRPr>
              </a:p>
            </p:txBody>
          </p:sp>
        </p:grpSp>
        <p:sp>
          <p:nvSpPr>
            <p:cNvPr id="13" name="Rectangle: Rounded Corners 12">
              <a:extLst>
                <a:ext uri="{FF2B5EF4-FFF2-40B4-BE49-F238E27FC236}">
                  <a16:creationId xmlns:a16="http://schemas.microsoft.com/office/drawing/2014/main" id="{29B69F55-9CCA-4E3C-CE97-A1D3C057057B}"/>
                </a:ext>
              </a:extLst>
            </p:cNvPr>
            <p:cNvSpPr/>
            <p:nvPr/>
          </p:nvSpPr>
          <p:spPr>
            <a:xfrm>
              <a:off x="856638" y="2920957"/>
              <a:ext cx="1153385" cy="321927"/>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Authorization Function</a:t>
              </a:r>
            </a:p>
          </p:txBody>
        </p:sp>
        <p:grpSp>
          <p:nvGrpSpPr>
            <p:cNvPr id="22" name="Group 21">
              <a:extLst>
                <a:ext uri="{FF2B5EF4-FFF2-40B4-BE49-F238E27FC236}">
                  <a16:creationId xmlns:a16="http://schemas.microsoft.com/office/drawing/2014/main" id="{60A1853A-204C-181A-9225-79A39C26CA30}"/>
                </a:ext>
              </a:extLst>
            </p:cNvPr>
            <p:cNvGrpSpPr/>
            <p:nvPr/>
          </p:nvGrpSpPr>
          <p:grpSpPr>
            <a:xfrm>
              <a:off x="3559622" y="5222016"/>
              <a:ext cx="742327" cy="323876"/>
              <a:chOff x="2456957" y="4818050"/>
              <a:chExt cx="742327" cy="323876"/>
            </a:xfrm>
          </p:grpSpPr>
          <p:sp>
            <p:nvSpPr>
              <p:cNvPr id="18" name="Rectangle: Rounded Corners 17">
                <a:extLst>
                  <a:ext uri="{FF2B5EF4-FFF2-40B4-BE49-F238E27FC236}">
                    <a16:creationId xmlns:a16="http://schemas.microsoft.com/office/drawing/2014/main" id="{4C687EA5-1F40-D1B0-B9AE-A42CDFC32019}"/>
                  </a:ext>
                </a:extLst>
              </p:cNvPr>
              <p:cNvSpPr/>
              <p:nvPr/>
            </p:nvSpPr>
            <p:spPr>
              <a:xfrm>
                <a:off x="2619998" y="4818050"/>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5" name="Rectangle: Rounded Corners 14">
                <a:extLst>
                  <a:ext uri="{FF2B5EF4-FFF2-40B4-BE49-F238E27FC236}">
                    <a16:creationId xmlns:a16="http://schemas.microsoft.com/office/drawing/2014/main" id="{42086E9E-BE77-8606-5779-EBA4085C108C}"/>
                  </a:ext>
                </a:extLst>
              </p:cNvPr>
              <p:cNvSpPr/>
              <p:nvPr/>
            </p:nvSpPr>
            <p:spPr>
              <a:xfrm>
                <a:off x="2536491" y="4883814"/>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sp>
            <p:nvSpPr>
              <p:cNvPr id="16" name="Rectangle: Rounded Corners 15">
                <a:extLst>
                  <a:ext uri="{FF2B5EF4-FFF2-40B4-BE49-F238E27FC236}">
                    <a16:creationId xmlns:a16="http://schemas.microsoft.com/office/drawing/2014/main" id="{F7DC78D0-3E06-DE55-2A1D-EF1EE8091CE6}"/>
                  </a:ext>
                </a:extLst>
              </p:cNvPr>
              <p:cNvSpPr/>
              <p:nvPr/>
            </p:nvSpPr>
            <p:spPr>
              <a:xfrm>
                <a:off x="2456957" y="4928971"/>
                <a:ext cx="579286" cy="212955"/>
              </a:xfrm>
              <a:prstGeom prst="roundRect">
                <a:avLst/>
              </a:prstGeom>
              <a:solidFill>
                <a:schemeClr val="accent4">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Apps</a:t>
                </a:r>
              </a:p>
            </p:txBody>
          </p:sp>
        </p:grpSp>
        <p:sp>
          <p:nvSpPr>
            <p:cNvPr id="19" name="Rectangle: Rounded Corners 18">
              <a:extLst>
                <a:ext uri="{FF2B5EF4-FFF2-40B4-BE49-F238E27FC236}">
                  <a16:creationId xmlns:a16="http://schemas.microsoft.com/office/drawing/2014/main" id="{62440232-4C56-2089-E88C-07DB8837670C}"/>
                </a:ext>
              </a:extLst>
            </p:cNvPr>
            <p:cNvSpPr/>
            <p:nvPr/>
          </p:nvSpPr>
          <p:spPr>
            <a:xfrm>
              <a:off x="4514369" y="4899809"/>
              <a:ext cx="854777" cy="310009"/>
            </a:xfrm>
            <a:prstGeom prst="roundRect">
              <a:avLst/>
            </a:prstGeom>
            <a:solidFill>
              <a:schemeClr val="accent1">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Browser/</a:t>
              </a:r>
              <a:b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b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self-care</a:t>
              </a:r>
            </a:p>
          </p:txBody>
        </p:sp>
        <p:sp>
          <p:nvSpPr>
            <p:cNvPr id="28" name="Rectangle: Rounded Corners 27">
              <a:extLst>
                <a:ext uri="{FF2B5EF4-FFF2-40B4-BE49-F238E27FC236}">
                  <a16:creationId xmlns:a16="http://schemas.microsoft.com/office/drawing/2014/main" id="{C1149B30-E3C5-2B1E-5F91-ADC8EEBC579B}"/>
                </a:ext>
              </a:extLst>
            </p:cNvPr>
            <p:cNvSpPr/>
            <p:nvPr/>
          </p:nvSpPr>
          <p:spPr>
            <a:xfrm>
              <a:off x="2931827" y="4896544"/>
              <a:ext cx="511207" cy="310009"/>
            </a:xfrm>
            <a:prstGeom prst="roundRect">
              <a:avLst/>
            </a:prstGeom>
            <a:solidFill>
              <a:schemeClr val="accent4">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rPr>
                <a:t>ROF</a:t>
              </a:r>
            </a:p>
          </p:txBody>
        </p:sp>
        <p:sp>
          <p:nvSpPr>
            <p:cNvPr id="8" name="Rectangle: Rounded Corners 7">
              <a:extLst>
                <a:ext uri="{FF2B5EF4-FFF2-40B4-BE49-F238E27FC236}">
                  <a16:creationId xmlns:a16="http://schemas.microsoft.com/office/drawing/2014/main" id="{6B459D54-B6A8-0F4F-7036-BD2E5BF30EE9}"/>
                </a:ext>
              </a:extLst>
            </p:cNvPr>
            <p:cNvSpPr/>
            <p:nvPr/>
          </p:nvSpPr>
          <p:spPr>
            <a:xfrm>
              <a:off x="5560967" y="2673459"/>
              <a:ext cx="1891438" cy="802860"/>
            </a:xfrm>
            <a:prstGeom prst="roundRect">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panose="020F0502020204030204"/>
                  <a:ea typeface="+mn-ea"/>
                  <a:cs typeface="+mn-cs"/>
                </a:rPr>
                <a:t>Consent Management</a:t>
              </a:r>
            </a:p>
          </p:txBody>
        </p:sp>
        <p:cxnSp>
          <p:nvCxnSpPr>
            <p:cNvPr id="11" name="Straight Arrow Connector 10">
              <a:extLst>
                <a:ext uri="{FF2B5EF4-FFF2-40B4-BE49-F238E27FC236}">
                  <a16:creationId xmlns:a16="http://schemas.microsoft.com/office/drawing/2014/main" id="{F45DA683-5523-B2C5-724B-8A57E143F015}"/>
                </a:ext>
              </a:extLst>
            </p:cNvPr>
            <p:cNvCxnSpPr>
              <a:cxnSpLocks/>
              <a:stCxn id="13" idx="3"/>
              <a:endCxn id="8" idx="1"/>
            </p:cNvCxnSpPr>
            <p:nvPr/>
          </p:nvCxnSpPr>
          <p:spPr>
            <a:xfrm flipV="1">
              <a:off x="2010023" y="3074889"/>
              <a:ext cx="3550944" cy="703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ACD624E4-EA98-A135-1E3D-6D011581441A}"/>
                </a:ext>
              </a:extLst>
            </p:cNvPr>
            <p:cNvSpPr txBox="1"/>
            <p:nvPr/>
          </p:nvSpPr>
          <p:spPr>
            <a:xfrm>
              <a:off x="2781014" y="2808925"/>
              <a:ext cx="2299545" cy="307777"/>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Checks consent for apps</a:t>
              </a:r>
            </a:p>
          </p:txBody>
        </p:sp>
        <p:cxnSp>
          <p:nvCxnSpPr>
            <p:cNvPr id="33" name="Straight Connector 32">
              <a:extLst>
                <a:ext uri="{FF2B5EF4-FFF2-40B4-BE49-F238E27FC236}">
                  <a16:creationId xmlns:a16="http://schemas.microsoft.com/office/drawing/2014/main" id="{60822915-051E-245C-E481-23E7D5D997D4}"/>
                </a:ext>
              </a:extLst>
            </p:cNvPr>
            <p:cNvCxnSpPr>
              <a:cxnSpLocks/>
              <a:stCxn id="8" idx="2"/>
              <a:endCxn id="9" idx="0"/>
            </p:cNvCxnSpPr>
            <p:nvPr/>
          </p:nvCxnSpPr>
          <p:spPr>
            <a:xfrm flipH="1">
              <a:off x="4090537" y="3476319"/>
              <a:ext cx="2416149" cy="1170708"/>
            </a:xfrm>
            <a:prstGeom prst="line">
              <a:avLst/>
            </a:prstGeom>
            <a:ln w="28575"/>
          </p:spPr>
          <p:style>
            <a:lnRef idx="1">
              <a:schemeClr val="dk1"/>
            </a:lnRef>
            <a:fillRef idx="0">
              <a:schemeClr val="dk1"/>
            </a:fillRef>
            <a:effectRef idx="0">
              <a:schemeClr val="dk1"/>
            </a:effectRef>
            <a:fontRef idx="minor">
              <a:schemeClr val="tx1"/>
            </a:fontRef>
          </p:style>
        </p:cxnSp>
        <p:sp>
          <p:nvSpPr>
            <p:cNvPr id="38" name="TextBox 37">
              <a:extLst>
                <a:ext uri="{FF2B5EF4-FFF2-40B4-BE49-F238E27FC236}">
                  <a16:creationId xmlns:a16="http://schemas.microsoft.com/office/drawing/2014/main" id="{03C93976-3F06-A386-B458-D12BF2325C2C}"/>
                </a:ext>
              </a:extLst>
            </p:cNvPr>
            <p:cNvSpPr txBox="1"/>
            <p:nvPr/>
          </p:nvSpPr>
          <p:spPr>
            <a:xfrm>
              <a:off x="4777548" y="3884781"/>
              <a:ext cx="2416149" cy="461665"/>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Consent management handling (including revocation)</a:t>
              </a:r>
            </a:p>
          </p:txBody>
        </p:sp>
      </p:grpSp>
      <p:sp>
        <p:nvSpPr>
          <p:cNvPr id="40" name="TextBox 39">
            <a:extLst>
              <a:ext uri="{FF2B5EF4-FFF2-40B4-BE49-F238E27FC236}">
                <a16:creationId xmlns:a16="http://schemas.microsoft.com/office/drawing/2014/main" id="{AC66C03C-5DC2-4344-7859-A189AC6693B8}"/>
              </a:ext>
            </a:extLst>
          </p:cNvPr>
          <p:cNvSpPr txBox="1"/>
          <p:nvPr/>
        </p:nvSpPr>
        <p:spPr>
          <a:xfrm>
            <a:off x="6760709" y="4899554"/>
            <a:ext cx="5140034" cy="64633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NOTE:</a:t>
            </a:r>
          </a:p>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 GSMA OPG the functionality on the client was left to implementations and operators’ choice (browser, client, app, </a:t>
            </a:r>
            <a:r>
              <a:rPr kumimoji="0" lang="en-US" sz="12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etc</a:t>
            </a:r>
            <a:r>
              <a:rPr kumimoji="0" lang="en-US" sz="12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Tree>
    <p:extLst>
      <p:ext uri="{BB962C8B-B14F-4D97-AF65-F5344CB8AC3E}">
        <p14:creationId xmlns:p14="http://schemas.microsoft.com/office/powerpoint/2010/main" val="3747664970"/>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06D82EC-811D-454E-9DFF-2EEC63AD50B4}"/>
              </a:ext>
            </a:extLst>
          </p:cNvPr>
          <p:cNvSpPr>
            <a:spLocks noGrp="1"/>
          </p:cNvSpPr>
          <p:nvPr>
            <p:ph type="title"/>
          </p:nvPr>
        </p:nvSpPr>
        <p:spPr>
          <a:xfrm>
            <a:off x="465994" y="206597"/>
            <a:ext cx="10102363" cy="795726"/>
          </a:xfrm>
          <a:ln>
            <a:noFill/>
          </a:ln>
        </p:spPr>
        <p:txBody>
          <a:bodyPr/>
          <a:lstStyle/>
          <a:p>
            <a:r>
              <a:rPr lang="en-US" sz="4800" dirty="0">
                <a:latin typeface="+mn-lt"/>
              </a:rPr>
              <a:t>Proposed approach</a:t>
            </a:r>
          </a:p>
        </p:txBody>
      </p:sp>
      <p:sp>
        <p:nvSpPr>
          <p:cNvPr id="5" name="Content Placeholder 4">
            <a:extLst>
              <a:ext uri="{FF2B5EF4-FFF2-40B4-BE49-F238E27FC236}">
                <a16:creationId xmlns:a16="http://schemas.microsoft.com/office/drawing/2014/main" id="{80CFE1E9-2446-4327-A152-D121E1DA7E83}"/>
              </a:ext>
            </a:extLst>
          </p:cNvPr>
          <p:cNvSpPr>
            <a:spLocks noGrp="1"/>
          </p:cNvSpPr>
          <p:nvPr>
            <p:ph sz="quarter" idx="11"/>
          </p:nvPr>
        </p:nvSpPr>
        <p:spPr>
          <a:xfrm>
            <a:off x="433754" y="1230923"/>
            <a:ext cx="11324491" cy="5187462"/>
          </a:xfrm>
          <a:ln>
            <a:noFill/>
          </a:ln>
        </p:spPr>
        <p:txBody>
          <a:bodyPr vert="horz" lIns="72000" tIns="36000" rIns="72000" bIns="36000" rtlCol="0" anchor="t">
            <a:normAutofit fontScale="85000" lnSpcReduction="20000"/>
          </a:bodyPr>
          <a:lstStyle/>
          <a:p>
            <a:r>
              <a:rPr lang="en-US" dirty="0"/>
              <a:t>Separate out the Consent management from CAPIF</a:t>
            </a:r>
          </a:p>
          <a:p>
            <a:pPr lvl="1"/>
            <a:r>
              <a:rPr lang="en-US" dirty="0"/>
              <a:t>consent management solutions existed at operators independent of the Exposure platform used (regardless if e.g., CAPIF-based, GSMA OP, hyperscalers-based, </a:t>
            </a:r>
            <a:r>
              <a:rPr lang="en-US" dirty="0" err="1"/>
              <a:t>etc</a:t>
            </a:r>
            <a:r>
              <a:rPr lang="en-US" dirty="0"/>
              <a:t>) </a:t>
            </a:r>
          </a:p>
          <a:p>
            <a:pPr lvl="1"/>
            <a:r>
              <a:rPr lang="en-US" dirty="0"/>
              <a:t>no functional dependency for consent management functionality on CAPIF </a:t>
            </a:r>
          </a:p>
          <a:p>
            <a:pPr lvl="1"/>
            <a:r>
              <a:rPr lang="en-US" dirty="0"/>
              <a:t>user consent and security aspects are different topics (security features can consume Consent management service for e.g., checks, queries as part of authorization procedure)</a:t>
            </a:r>
          </a:p>
          <a:p>
            <a:pPr marL="265113" lvl="1" indent="0">
              <a:buNone/>
            </a:pPr>
            <a:endParaRPr lang="en-US" dirty="0"/>
          </a:p>
          <a:p>
            <a:r>
              <a:rPr lang="en-US" dirty="0"/>
              <a:t>Handle the user consent architecture aspects holistically </a:t>
            </a:r>
          </a:p>
          <a:p>
            <a:pPr lvl="1"/>
            <a:r>
              <a:rPr lang="en-US" dirty="0"/>
              <a:t>avoid splitting consent topics between SIDs</a:t>
            </a:r>
          </a:p>
          <a:p>
            <a:pPr marL="0" indent="0">
              <a:buNone/>
            </a:pPr>
            <a:endParaRPr lang="en-US" dirty="0"/>
          </a:p>
          <a:p>
            <a:r>
              <a:rPr lang="en-US" dirty="0"/>
              <a:t>Handle narrower, dedicated topics in one SID </a:t>
            </a:r>
          </a:p>
          <a:p>
            <a:pPr lvl="1"/>
            <a:r>
              <a:rPr lang="en-US" dirty="0"/>
              <a:t>Consent can complete at own pace, independent on the completion level for other topics in CAPIF</a:t>
            </a:r>
          </a:p>
          <a:p>
            <a:pPr marL="0" indent="0">
              <a:buNone/>
            </a:pPr>
            <a:endParaRPr lang="en-US" dirty="0"/>
          </a:p>
          <a:p>
            <a:r>
              <a:rPr lang="en-US" dirty="0"/>
              <a:t>Align the User consent solution to the approach and experience defined in GSMA OPG &amp; CAMARA</a:t>
            </a:r>
          </a:p>
          <a:p>
            <a:endParaRPr lang="en-US" dirty="0"/>
          </a:p>
          <a:p>
            <a:r>
              <a:rPr lang="en-US" dirty="0"/>
              <a:t>SA3 can complement with security mechanisms (as previously done in Rel-18, Rel-19) the consent solution architected by SA6</a:t>
            </a:r>
          </a:p>
          <a:p>
            <a:pPr marL="264795" indent="-264795"/>
            <a:endParaRPr lang="en-US" dirty="0"/>
          </a:p>
          <a:p>
            <a:pPr marL="264795" indent="-264795"/>
            <a:endParaRPr lang="en-US" dirty="0"/>
          </a:p>
        </p:txBody>
      </p:sp>
    </p:spTree>
    <p:custDataLst>
      <p:custData r:id="rId1"/>
      <p:custData r:id="rId2"/>
    </p:custDataLst>
    <p:extLst>
      <p:ext uri="{BB962C8B-B14F-4D97-AF65-F5344CB8AC3E}">
        <p14:creationId xmlns:p14="http://schemas.microsoft.com/office/powerpoint/2010/main" val="5963242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997414" y="495116"/>
            <a:ext cx="6094502" cy="786020"/>
          </a:xfrm>
        </p:spPr>
        <p:txBody>
          <a:bodyPr wrap="square" anchor="t">
            <a:normAutofit/>
          </a:bodyPr>
          <a:lstStyle/>
          <a:p>
            <a:r>
              <a:rPr lang="en-US" sz="3200" b="1" dirty="0"/>
              <a:t>GSMA OPG.02  Case 1: User opt-in</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Tree>
    <p:extLst>
      <p:ext uri="{BB962C8B-B14F-4D97-AF65-F5344CB8AC3E}">
        <p14:creationId xmlns:p14="http://schemas.microsoft.com/office/powerpoint/2010/main" val="28033575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9547" y="552892"/>
            <a:ext cx="7897644" cy="706271"/>
          </a:xfrm>
        </p:spPr>
        <p:txBody>
          <a:bodyPr wrap="square" anchor="t">
            <a:normAutofit/>
          </a:bodyPr>
          <a:lstStyle/>
          <a:p>
            <a:r>
              <a:rPr lang="en-US" sz="3200" b="1" dirty="0"/>
              <a:t>GSMA OPG.02  Case 2: Federated environment</a:t>
            </a:r>
          </a:p>
        </p:txBody>
      </p:sp>
      <p:pic>
        <p:nvPicPr>
          <p:cNvPr id="5" name="Picture 4" descr="A screenshot of a document&#10;&#10;Description automatically generated">
            <a:extLst>
              <a:ext uri="{FF2B5EF4-FFF2-40B4-BE49-F238E27FC236}">
                <a16:creationId xmlns:a16="http://schemas.microsoft.com/office/drawing/2014/main" id="{87161CF1-9747-B7D8-3B4D-56BA062F065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5279" y="1014412"/>
            <a:ext cx="11397173" cy="5460356"/>
          </a:xfrm>
          <a:prstGeom prst="rect">
            <a:avLst/>
          </a:prstGeom>
          <a:noFill/>
        </p:spPr>
      </p:pic>
    </p:spTree>
    <p:extLst>
      <p:ext uri="{BB962C8B-B14F-4D97-AF65-F5344CB8AC3E}">
        <p14:creationId xmlns:p14="http://schemas.microsoft.com/office/powerpoint/2010/main" val="12582061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DECF41-0E8F-F5D4-F0C2-11F6B81DAFC5}"/>
              </a:ext>
            </a:extLst>
          </p:cNvPr>
          <p:cNvSpPr>
            <a:spLocks noGrp="1"/>
          </p:cNvSpPr>
          <p:nvPr>
            <p:ph type="title"/>
          </p:nvPr>
        </p:nvSpPr>
        <p:spPr>
          <a:xfrm>
            <a:off x="455152" y="499535"/>
            <a:ext cx="10560178" cy="466736"/>
          </a:xfrm>
        </p:spPr>
        <p:txBody>
          <a:bodyPr wrap="square" anchor="t">
            <a:normAutofit fontScale="90000"/>
          </a:bodyPr>
          <a:lstStyle/>
          <a:p>
            <a:r>
              <a:rPr lang="en-US" sz="3200" b="1" dirty="0"/>
              <a:t>Overlay SA6 CAPIF Consent architecture on GSMA OPG.02  solution (1)</a:t>
            </a:r>
          </a:p>
        </p:txBody>
      </p:sp>
      <p:pic>
        <p:nvPicPr>
          <p:cNvPr id="6" name="Picture 5" descr="A screenshot of a computer screen&#10;&#10;Description automatically generated">
            <a:extLst>
              <a:ext uri="{FF2B5EF4-FFF2-40B4-BE49-F238E27FC236}">
                <a16:creationId xmlns:a16="http://schemas.microsoft.com/office/drawing/2014/main" id="{CB798FDA-E785-00D6-DBF0-A8CCE5F886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3140" y="982318"/>
            <a:ext cx="11938860" cy="5295900"/>
          </a:xfrm>
          <a:prstGeom prst="rect">
            <a:avLst/>
          </a:prstGeom>
          <a:noFill/>
        </p:spPr>
      </p:pic>
      <p:sp>
        <p:nvSpPr>
          <p:cNvPr id="3" name="Rectangle: Rounded Corners 2">
            <a:extLst>
              <a:ext uri="{FF2B5EF4-FFF2-40B4-BE49-F238E27FC236}">
                <a16:creationId xmlns:a16="http://schemas.microsoft.com/office/drawing/2014/main" id="{4E99B224-B53A-C91B-B32E-7EF005DBBEC9}"/>
              </a:ext>
            </a:extLst>
          </p:cNvPr>
          <p:cNvSpPr/>
          <p:nvPr/>
        </p:nvSpPr>
        <p:spPr>
          <a:xfrm>
            <a:off x="6443329" y="1014412"/>
            <a:ext cx="5135527" cy="1716103"/>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grpSp>
        <p:nvGrpSpPr>
          <p:cNvPr id="7" name="Group 6">
            <a:extLst>
              <a:ext uri="{FF2B5EF4-FFF2-40B4-BE49-F238E27FC236}">
                <a16:creationId xmlns:a16="http://schemas.microsoft.com/office/drawing/2014/main" id="{38287006-697A-68DD-855E-8A9560352395}"/>
              </a:ext>
            </a:extLst>
          </p:cNvPr>
          <p:cNvGrpSpPr/>
          <p:nvPr/>
        </p:nvGrpSpPr>
        <p:grpSpPr>
          <a:xfrm>
            <a:off x="6542566" y="1134527"/>
            <a:ext cx="1038448" cy="928189"/>
            <a:chOff x="6542566" y="1134527"/>
            <a:chExt cx="1038448" cy="928189"/>
          </a:xfrm>
        </p:grpSpPr>
        <p:sp>
          <p:nvSpPr>
            <p:cNvPr id="4" name="Rectangle: Rounded Corners 3">
              <a:extLst>
                <a:ext uri="{FF2B5EF4-FFF2-40B4-BE49-F238E27FC236}">
                  <a16:creationId xmlns:a16="http://schemas.microsoft.com/office/drawing/2014/main" id="{B064EEC8-0358-2B91-9F1A-03EE39B8E0F9}"/>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5" name="TextBox 4">
              <a:extLst>
                <a:ext uri="{FF2B5EF4-FFF2-40B4-BE49-F238E27FC236}">
                  <a16:creationId xmlns:a16="http://schemas.microsoft.com/office/drawing/2014/main" id="{CD83AD85-14CD-05E6-890E-23025AC8DD76}"/>
                </a:ext>
              </a:extLst>
            </p:cNvPr>
            <p:cNvSpPr txBox="1"/>
            <p:nvPr/>
          </p:nvSpPr>
          <p:spPr>
            <a:xfrm>
              <a:off x="6542566" y="1470856"/>
              <a:ext cx="1038448" cy="553998"/>
            </a:xfrm>
            <a:prstGeom prst="rect">
              <a:avLst/>
            </a:prstGeom>
            <a:noFill/>
          </p:spPr>
          <p:txBody>
            <a:bodyPr wrap="square" rtlCol="0">
              <a:spAutoFit/>
            </a:bodyPr>
            <a:lstStyle/>
            <a:p>
              <a:r>
                <a:rPr lang="en-US" sz="1000" dirty="0" err="1">
                  <a:solidFill>
                    <a:srgbClr val="FF0000"/>
                  </a:solidFill>
                </a:rPr>
                <a:t>Oauth</a:t>
              </a:r>
              <a:r>
                <a:rPr lang="en-US" sz="1000" dirty="0">
                  <a:solidFill>
                    <a:srgbClr val="FF0000"/>
                  </a:solidFill>
                </a:rPr>
                <a:t> 2.0 Authorization Server</a:t>
              </a:r>
            </a:p>
          </p:txBody>
        </p:sp>
      </p:grpSp>
      <p:grpSp>
        <p:nvGrpSpPr>
          <p:cNvPr id="8" name="Group 7">
            <a:extLst>
              <a:ext uri="{FF2B5EF4-FFF2-40B4-BE49-F238E27FC236}">
                <a16:creationId xmlns:a16="http://schemas.microsoft.com/office/drawing/2014/main" id="{A491B8DA-1BEF-F763-78DB-972383C50AC1}"/>
              </a:ext>
            </a:extLst>
          </p:cNvPr>
          <p:cNvGrpSpPr/>
          <p:nvPr/>
        </p:nvGrpSpPr>
        <p:grpSpPr>
          <a:xfrm>
            <a:off x="9134397" y="1134527"/>
            <a:ext cx="2256620" cy="928189"/>
            <a:chOff x="6574464" y="1134527"/>
            <a:chExt cx="1052851" cy="928189"/>
          </a:xfrm>
        </p:grpSpPr>
        <p:sp>
          <p:nvSpPr>
            <p:cNvPr id="9" name="Rectangle: Rounded Corners 8">
              <a:extLst>
                <a:ext uri="{FF2B5EF4-FFF2-40B4-BE49-F238E27FC236}">
                  <a16:creationId xmlns:a16="http://schemas.microsoft.com/office/drawing/2014/main" id="{8C199E03-3FBD-7374-01AB-C41218BA2918}"/>
                </a:ext>
              </a:extLst>
            </p:cNvPr>
            <p:cNvSpPr/>
            <p:nvPr/>
          </p:nvSpPr>
          <p:spPr>
            <a:xfrm>
              <a:off x="6574464" y="1134527"/>
              <a:ext cx="1006550" cy="92818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0" name="TextBox 9">
              <a:extLst>
                <a:ext uri="{FF2B5EF4-FFF2-40B4-BE49-F238E27FC236}">
                  <a16:creationId xmlns:a16="http://schemas.microsoft.com/office/drawing/2014/main" id="{D078AED4-45BC-BC20-F5B7-781334B5291B}"/>
                </a:ext>
              </a:extLst>
            </p:cNvPr>
            <p:cNvSpPr txBox="1"/>
            <p:nvPr/>
          </p:nvSpPr>
          <p:spPr>
            <a:xfrm>
              <a:off x="6588867" y="1463786"/>
              <a:ext cx="1038448" cy="246221"/>
            </a:xfrm>
            <a:prstGeom prst="rect">
              <a:avLst/>
            </a:prstGeom>
            <a:noFill/>
          </p:spPr>
          <p:txBody>
            <a:bodyPr wrap="square" rtlCol="0">
              <a:spAutoFit/>
            </a:bodyPr>
            <a:lstStyle/>
            <a:p>
              <a:r>
                <a:rPr lang="en-US" sz="1000" dirty="0">
                  <a:solidFill>
                    <a:srgbClr val="FF0000"/>
                  </a:solidFill>
                </a:rPr>
                <a:t>RO Authorization Management</a:t>
              </a:r>
            </a:p>
          </p:txBody>
        </p:sp>
      </p:grpSp>
      <p:sp>
        <p:nvSpPr>
          <p:cNvPr id="11" name="TextBox 10">
            <a:extLst>
              <a:ext uri="{FF2B5EF4-FFF2-40B4-BE49-F238E27FC236}">
                <a16:creationId xmlns:a16="http://schemas.microsoft.com/office/drawing/2014/main" id="{CB2CD325-0FF6-B1B3-37A3-AECA4D184638}"/>
              </a:ext>
            </a:extLst>
          </p:cNvPr>
          <p:cNvSpPr txBox="1"/>
          <p:nvPr/>
        </p:nvSpPr>
        <p:spPr>
          <a:xfrm>
            <a:off x="7363049" y="2377230"/>
            <a:ext cx="3604438" cy="369332"/>
          </a:xfrm>
          <a:prstGeom prst="rect">
            <a:avLst/>
          </a:prstGeom>
          <a:noFill/>
        </p:spPr>
        <p:txBody>
          <a:bodyPr wrap="square" rtlCol="0">
            <a:spAutoFit/>
          </a:bodyPr>
          <a:lstStyle/>
          <a:p>
            <a:r>
              <a:rPr lang="en-US" b="1" dirty="0">
                <a:solidFill>
                  <a:srgbClr val="FF0000"/>
                </a:solidFill>
              </a:rPr>
              <a:t>Authorization Function</a:t>
            </a:r>
          </a:p>
        </p:txBody>
      </p:sp>
      <p:sp>
        <p:nvSpPr>
          <p:cNvPr id="12" name="Rectangle: Rounded Corners 11">
            <a:extLst>
              <a:ext uri="{FF2B5EF4-FFF2-40B4-BE49-F238E27FC236}">
                <a16:creationId xmlns:a16="http://schemas.microsoft.com/office/drawing/2014/main" id="{EDF86ABB-99FF-CFF7-DB6D-407FCFED8206}"/>
              </a:ext>
            </a:extLst>
          </p:cNvPr>
          <p:cNvSpPr/>
          <p:nvPr/>
        </p:nvSpPr>
        <p:spPr>
          <a:xfrm>
            <a:off x="921486" y="1710007"/>
            <a:ext cx="1006550" cy="705539"/>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t>v</a:t>
            </a:r>
          </a:p>
        </p:txBody>
      </p:sp>
      <p:sp>
        <p:nvSpPr>
          <p:cNvPr id="14" name="TextBox 13">
            <a:extLst>
              <a:ext uri="{FF2B5EF4-FFF2-40B4-BE49-F238E27FC236}">
                <a16:creationId xmlns:a16="http://schemas.microsoft.com/office/drawing/2014/main" id="{97CB78A3-91C3-DB4B-4433-77664C8B0778}"/>
              </a:ext>
            </a:extLst>
          </p:cNvPr>
          <p:cNvSpPr txBox="1"/>
          <p:nvPr/>
        </p:nvSpPr>
        <p:spPr>
          <a:xfrm>
            <a:off x="992368" y="1831883"/>
            <a:ext cx="864786" cy="461665"/>
          </a:xfrm>
          <a:prstGeom prst="rect">
            <a:avLst/>
          </a:prstGeom>
          <a:noFill/>
        </p:spPr>
        <p:txBody>
          <a:bodyPr wrap="square" rtlCol="0">
            <a:spAutoFit/>
          </a:bodyPr>
          <a:lstStyle/>
          <a:p>
            <a:pPr algn="ctr"/>
            <a:r>
              <a:rPr lang="en-US" sz="1200" b="1" dirty="0">
                <a:solidFill>
                  <a:srgbClr val="FF0000"/>
                </a:solidFill>
              </a:rPr>
              <a:t>No ROF on UE</a:t>
            </a:r>
          </a:p>
        </p:txBody>
      </p:sp>
      <p:cxnSp>
        <p:nvCxnSpPr>
          <p:cNvPr id="16" name="Straight Connector 15">
            <a:extLst>
              <a:ext uri="{FF2B5EF4-FFF2-40B4-BE49-F238E27FC236}">
                <a16:creationId xmlns:a16="http://schemas.microsoft.com/office/drawing/2014/main" id="{0B70F246-C1F4-48BF-31CE-3800C4D0CE09}"/>
              </a:ext>
            </a:extLst>
          </p:cNvPr>
          <p:cNvCxnSpPr>
            <a:cxnSpLocks/>
          </p:cNvCxnSpPr>
          <p:nvPr/>
        </p:nvCxnSpPr>
        <p:spPr>
          <a:xfrm flipH="1">
            <a:off x="992368" y="1831883"/>
            <a:ext cx="1123366" cy="952938"/>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cxnSp>
        <p:nvCxnSpPr>
          <p:cNvPr id="17" name="Straight Connector 16">
            <a:extLst>
              <a:ext uri="{FF2B5EF4-FFF2-40B4-BE49-F238E27FC236}">
                <a16:creationId xmlns:a16="http://schemas.microsoft.com/office/drawing/2014/main" id="{F302C31C-05B4-7E08-9B6F-28F91C55EF72}"/>
              </a:ext>
            </a:extLst>
          </p:cNvPr>
          <p:cNvCxnSpPr>
            <a:cxnSpLocks/>
          </p:cNvCxnSpPr>
          <p:nvPr/>
        </p:nvCxnSpPr>
        <p:spPr>
          <a:xfrm>
            <a:off x="364162" y="1855103"/>
            <a:ext cx="1720701" cy="809603"/>
          </a:xfrm>
          <a:prstGeom prst="line">
            <a:avLst/>
          </a:prstGeom>
          <a:ln w="38100">
            <a:solidFill>
              <a:srgbClr val="FF0000"/>
            </a:solidFill>
          </a:ln>
        </p:spPr>
        <p:style>
          <a:lnRef idx="1">
            <a:schemeClr val="accent2"/>
          </a:lnRef>
          <a:fillRef idx="0">
            <a:schemeClr val="accent2"/>
          </a:fillRef>
          <a:effectRef idx="0">
            <a:schemeClr val="accent2"/>
          </a:effectRef>
          <a:fontRef idx="minor">
            <a:schemeClr val="tx1"/>
          </a:fontRef>
        </p:style>
      </p:cxnSp>
      <p:sp>
        <p:nvSpPr>
          <p:cNvPr id="23" name="Rectangle: Rounded Corners 22">
            <a:extLst>
              <a:ext uri="{FF2B5EF4-FFF2-40B4-BE49-F238E27FC236}">
                <a16:creationId xmlns:a16="http://schemas.microsoft.com/office/drawing/2014/main" id="{A0F3B560-1AAD-9298-7CB9-956E7C79FD5A}"/>
              </a:ext>
            </a:extLst>
          </p:cNvPr>
          <p:cNvSpPr/>
          <p:nvPr/>
        </p:nvSpPr>
        <p:spPr>
          <a:xfrm>
            <a:off x="5954234" y="850606"/>
            <a:ext cx="5873604" cy="2698616"/>
          </a:xfrm>
          <a:prstGeom prst="round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CB2C4E3-83D4-204F-8DAF-AA0BBB329580}"/>
              </a:ext>
            </a:extLst>
          </p:cNvPr>
          <p:cNvSpPr txBox="1"/>
          <p:nvPr/>
        </p:nvSpPr>
        <p:spPr>
          <a:xfrm>
            <a:off x="7225894" y="3179889"/>
            <a:ext cx="3604438" cy="369332"/>
          </a:xfrm>
          <a:prstGeom prst="rect">
            <a:avLst/>
          </a:prstGeom>
          <a:noFill/>
        </p:spPr>
        <p:txBody>
          <a:bodyPr wrap="square" rtlCol="0">
            <a:spAutoFit/>
          </a:bodyPr>
          <a:lstStyle/>
          <a:p>
            <a:r>
              <a:rPr lang="en-US" b="1" dirty="0">
                <a:solidFill>
                  <a:srgbClr val="FF0000"/>
                </a:solidFill>
              </a:rPr>
              <a:t>CAPIF Core Function</a:t>
            </a:r>
          </a:p>
        </p:txBody>
      </p:sp>
      <p:sp>
        <p:nvSpPr>
          <p:cNvPr id="13" name="Speech Bubble: Oval 12">
            <a:extLst>
              <a:ext uri="{FF2B5EF4-FFF2-40B4-BE49-F238E27FC236}">
                <a16:creationId xmlns:a16="http://schemas.microsoft.com/office/drawing/2014/main" id="{68BE88AB-5971-B2CD-70F8-1D6676347F3D}"/>
              </a:ext>
            </a:extLst>
          </p:cNvPr>
          <p:cNvSpPr/>
          <p:nvPr/>
        </p:nvSpPr>
        <p:spPr>
          <a:xfrm>
            <a:off x="9464298" y="3098938"/>
            <a:ext cx="2637694" cy="1877508"/>
          </a:xfrm>
          <a:prstGeom prst="wedgeEllipseCallout">
            <a:avLst>
              <a:gd name="adj1" fmla="val -21836"/>
              <a:gd name="adj2" fmla="val -145047"/>
            </a:avLst>
          </a:prstGeom>
          <a:solidFill>
            <a:srgbClr val="FFFF00"/>
          </a:solidFill>
          <a:ln>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dirty="0">
                <a:solidFill>
                  <a:srgbClr val="FF0000"/>
                </a:solidFill>
              </a:rPr>
              <a:t>In OPG the Consent </a:t>
            </a:r>
            <a:r>
              <a:rPr lang="en-US" dirty="0" err="1">
                <a:solidFill>
                  <a:srgbClr val="FF0000"/>
                </a:solidFill>
              </a:rPr>
              <a:t>Mgr</a:t>
            </a:r>
            <a:r>
              <a:rPr lang="en-US" dirty="0">
                <a:solidFill>
                  <a:srgbClr val="FF0000"/>
                </a:solidFill>
              </a:rPr>
              <a:t> is outside the Exposure  Platform (OP)</a:t>
            </a:r>
          </a:p>
        </p:txBody>
      </p:sp>
    </p:spTree>
    <p:extLst>
      <p:ext uri="{BB962C8B-B14F-4D97-AF65-F5344CB8AC3E}">
        <p14:creationId xmlns:p14="http://schemas.microsoft.com/office/powerpoint/2010/main" val="1938128977"/>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PresentationTemplate2021">
  <a:themeElements>
    <a:clrScheme name="Ericsson">
      <a:dk1>
        <a:srgbClr val="181818"/>
      </a:dk1>
      <a:lt1>
        <a:srgbClr val="FFFFFF"/>
      </a:lt1>
      <a:dk2>
        <a:srgbClr val="181818"/>
      </a:dk2>
      <a:lt2>
        <a:srgbClr val="E0E0E0"/>
      </a:lt2>
      <a:accent1>
        <a:srgbClr val="0082F0"/>
      </a:accent1>
      <a:accent2>
        <a:srgbClr val="0FC373"/>
      </a:accent2>
      <a:accent3>
        <a:srgbClr val="AF78D2"/>
      </a:accent3>
      <a:accent4>
        <a:srgbClr val="FAD22D"/>
      </a:accent4>
      <a:accent5>
        <a:srgbClr val="FF8C0A"/>
      </a:accent5>
      <a:accent6>
        <a:srgbClr val="FF3232"/>
      </a:accent6>
      <a:hlink>
        <a:srgbClr val="0082F0"/>
      </a:hlink>
      <a:folHlink>
        <a:srgbClr val="040969"/>
      </a:folHlink>
    </a:clrScheme>
    <a:fontScheme name="Ericsson">
      <a:majorFont>
        <a:latin typeface="Ericsson Hilda Light"/>
        <a:ea typeface=""/>
        <a:cs typeface=""/>
      </a:majorFont>
      <a:minorFont>
        <a:latin typeface="Ericsson Hild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noFill/>
          <a:prstDash val="solid"/>
          <a:round/>
          <a:headEnd type="none" w="med" len="med"/>
          <a:tailEnd type="none" w="med" len="med"/>
        </a:ln>
        <a:effectLst/>
      </a:spPr>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defPPr marL="180000" indent="-180000" algn="l">
          <a:spcBef>
            <a:spcPts val="800"/>
          </a:spcBef>
          <a:buFont typeface="Ericsson Hilda" panose="00000500000000000000" pitchFamily="2" charset="0"/>
          <a:buChar char="●"/>
          <a:defRPr dirty="0" err="1" smtClean="0">
            <a:solidFill>
              <a:srgbClr val="FFFFFF"/>
            </a:solidFill>
            <a:latin typeface="+mn-lt"/>
          </a:defRPr>
        </a:defPPr>
      </a:lstStyle>
    </a:spDef>
    <a:lnDef>
      <a:spPr bwMode="auto">
        <a:solidFill>
          <a:schemeClr val="accent1"/>
        </a:solidFill>
        <a:ln w="12700" cap="flat" cmpd="sng" algn="ctr">
          <a:solidFill>
            <a:schemeClr val="tx1"/>
          </a:solidFill>
          <a:prstDash val="solid"/>
          <a:round/>
          <a:headEnd type="none" w="med" len="med"/>
          <a:tailEnd type="none"/>
        </a:ln>
        <a:effectLst/>
      </a:spPr>
      <a:bodyPr/>
      <a:lstStyle/>
    </a:lnDef>
    <a:txDef>
      <a:spPr/>
      <a:bodyPr vert="horz" wrap="square" lIns="72000" tIns="36000" rIns="72000" bIns="36000" rtlCol="0" anchor="t">
        <a:noAutofit/>
      </a:bodyPr>
      <a:lstStyle>
        <a:defPPr marL="180000" marR="0" indent="-180000" algn="l" defTabSz="914400" rtl="0" eaLnBrk="1" fontAlgn="base" latinLnBrk="0" hangingPunct="1">
          <a:lnSpc>
            <a:spcPct val="100000"/>
          </a:lnSpc>
          <a:spcBef>
            <a:spcPts val="800"/>
          </a:spcBef>
          <a:spcAft>
            <a:spcPct val="0"/>
          </a:spcAft>
          <a:buClrTx/>
          <a:buSzTx/>
          <a:buFont typeface="Ericsson Hilda" panose="00000500000000000000" pitchFamily="2" charset="0"/>
          <a:buChar char="●"/>
          <a:tabLst/>
          <a:defRPr kumimoji="0" sz="2000" b="0" i="0" u="none" strike="noStrike" kern="1000" cap="none" spc="-30" normalizeH="0" baseline="0" noProof="0" dirty="0" smtClean="0">
            <a:ln>
              <a:noFill/>
            </a:ln>
            <a:solidFill>
              <a:schemeClr val="tx1"/>
            </a:solidFill>
            <a:effectLst/>
            <a:uLnTx/>
            <a:uFillTx/>
            <a:latin typeface="Ericsson Hilda"/>
            <a:ea typeface="+mn-ea"/>
            <a:cs typeface="+mn-cs"/>
          </a:defRPr>
        </a:defPPr>
      </a:lstStyle>
    </a:txDef>
  </a:objectDefaults>
  <a:extraClrSchemeLst>
    <a:extraClrScheme>
      <a:clrScheme name="Landscape2009 1">
        <a:dk1>
          <a:srgbClr val="58585A"/>
        </a:dk1>
        <a:lt1>
          <a:srgbClr val="FFFFFF"/>
        </a:lt1>
        <a:dk2>
          <a:srgbClr val="00285E"/>
        </a:dk2>
        <a:lt2>
          <a:srgbClr val="B1B3B4"/>
        </a:lt2>
        <a:accent1>
          <a:srgbClr val="89BA17"/>
        </a:accent1>
        <a:accent2>
          <a:srgbClr val="F08A00"/>
        </a:accent2>
        <a:accent3>
          <a:srgbClr val="FFFFFF"/>
        </a:accent3>
        <a:accent4>
          <a:srgbClr val="4A4A4C"/>
        </a:accent4>
        <a:accent5>
          <a:srgbClr val="C4D9AB"/>
        </a:accent5>
        <a:accent6>
          <a:srgbClr val="D97D00"/>
        </a:accent6>
        <a:hlink>
          <a:srgbClr val="00A9D4"/>
        </a:hlink>
        <a:folHlink>
          <a:srgbClr val="00625F"/>
        </a:folHlink>
      </a:clrScheme>
      <a:clrMap bg1="lt1" tx1="dk1" bg2="lt2" tx2="dk2" accent1="accent1" accent2="accent2" accent3="accent3" accent4="accent4" accent5="accent5" accent6="accent6" hlink="hlink" folHlink="folHlink"/>
    </a:extraClrScheme>
  </a:extraClrSchemeLst>
  <a:custClrLst>
    <a:custClr name="Primary Ericsson Blue 1">
      <a:srgbClr val="000082"/>
    </a:custClr>
    <a:custClr name="Primary Ericsson Blue 2">
      <a:srgbClr val="0050CA"/>
    </a:custClr>
    <a:custClr name="Primary Ericsson Blue">
      <a:srgbClr val="0082F0"/>
    </a:custClr>
    <a:custClr name="Primary Ericsson Blue 3">
      <a:srgbClr val="48A8FA"/>
    </a:custClr>
    <a:custClr name="Primary Ericsson Blue 4">
      <a:srgbClr val="85CCFF"/>
    </a:custClr>
    <a:custClr name="Secondary Ericsson Green">
      <a:srgbClr val="0FC373"/>
    </a:custClr>
    <a:custClr name="Secondary Ericsson Purple">
      <a:srgbClr val="AF78D2"/>
    </a:custClr>
    <a:custClr name="Secondary Ericsson Yellow">
      <a:srgbClr val="FAD22D"/>
    </a:custClr>
    <a:custClr name="Secondary Ericsson Orange">
      <a:srgbClr val="FF8C0A"/>
    </a:custClr>
    <a:custClr name="Secondary Ericsson Red">
      <a:srgbClr val="FF3232"/>
    </a:custClr>
    <a:custClr name="Secondary Ericsson Black">
      <a:srgbClr val="000000"/>
    </a:custClr>
    <a:custClr name="Secondary Ericsson Gray 1">
      <a:srgbClr val="242424"/>
    </a:custClr>
    <a:custClr name="Secondary Ericsson Gray 2">
      <a:srgbClr val="767676"/>
    </a:custClr>
    <a:custClr name="Secondary Ericsson Gray 3">
      <a:srgbClr val="A0A0A0"/>
    </a:custClr>
    <a:custClr name="Secondary Ericsson Gray 4">
      <a:srgbClr val="E0E0E0"/>
    </a:custClr>
    <a:custClr name="Secondary Ericsson Gray 5">
      <a:srgbClr val="F2F2F2"/>
    </a:custClr>
    <a:custClr name="Secondary Ericsson White">
      <a:srgbClr val="FFFFFF"/>
    </a:custClr>
  </a:custClrLst>
  <a:extLst>
    <a:ext uri="{05A4C25C-085E-4340-85A3-A5531E510DB2}">
      <thm15:themeFamily xmlns:thm15="http://schemas.microsoft.com/office/thememl/2012/main" name="PresentationTemplate2017.potx" id="{775AD81A-0AF6-45CB-889B-779F764C8091}" vid="{622262D2-9439-4A46-819E-379D679C1385}"/>
    </a:ext>
  </a:extLst>
</a:theme>
</file>

<file path=ppt/theme/theme3.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d8762117-8292-4133-b1c7-eab5c6487cfd" xsi:nil="true"/>
    <lcf76f155ced4ddcb4097134ff3c332f xmlns="a666cf78-39a2-4718-9e3a-c97e0f2e2430">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6D558C5159B8B4F9B176D7942557666" ma:contentTypeVersion="18" ma:contentTypeDescription="Create a new document." ma:contentTypeScope="" ma:versionID="5fcf8b0f609ffc618433019ad4b04ca0">
  <xsd:schema xmlns:xsd="http://www.w3.org/2001/XMLSchema" xmlns:xs="http://www.w3.org/2001/XMLSchema" xmlns:p="http://schemas.microsoft.com/office/2006/metadata/properties" xmlns:ns2="a666cf78-39a2-4718-9e3a-c97e0f2e2430" xmlns:ns3="5febc012-5c62-464f-8fa7-270037d49f7f" xmlns:ns4="d8762117-8292-4133-b1c7-eab5c6487cfd" targetNamespace="http://schemas.microsoft.com/office/2006/metadata/properties" ma:root="true" ma:fieldsID="682e07ded1439f7fa7cf50a4656ea6e6" ns2:_="" ns3:_="" ns4:_="">
    <xsd:import namespace="a666cf78-39a2-4718-9e3a-c97e0f2e2430"/>
    <xsd:import namespace="5febc012-5c62-464f-8fa7-270037d49f7f"/>
    <xsd:import namespace="d8762117-8292-4133-b1c7-eab5c6487cfd"/>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element ref="ns2:MediaServiceGenerationTime" minOccurs="0"/>
                <xsd:element ref="ns2:MediaServiceEventHashCode" minOccurs="0"/>
                <xsd:element ref="ns2:MediaServiceSearchProperties" minOccurs="0"/>
                <xsd:element ref="ns2:MediaServiceOCR"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666cf78-39a2-4718-9e3a-c97e0f2e243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OCR" ma:index="23" nillable="true" ma:displayName="Extracted Text" ma:internalName="MediaServiceOCR" ma:readOnly="true">
      <xsd:simpleType>
        <xsd:restriction base="dms:Note">
          <xsd:maxLength value="255"/>
        </xsd:restriction>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ebc012-5c62-464f-8fa7-270037d49f7f"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8762117-8292-4133-b1c7-eab5c6487cfd"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a6199f50-84ea-4c92-8370-5fe843a5677b}" ma:internalName="TaxCatchAll" ma:showField="CatchAllData" ma:web="5bc3bbca-6b18-421e-9b6d-b21b951c0ca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TemplafySlideFormConfiguration><![CDATA[{"formFields":[],"formDataEntries":[]}]]></TemplafySlideFormConfiguration>
</file>

<file path=customXml/item5.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6.xml><?xml version="1.0" encoding="utf-8"?>
<TemplafySlideFormConfiguration><![CDATA[{"formFields":[],"formDataEntries":[]}]]></TemplafySlideFormConfiguration>
</file>

<file path=customXml/item7.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8.xml><?xml version="1.0" encoding="utf-8"?>
<TemplafySlideFormConfiguration><![CDATA[{"formFields":[],"formDataEntries":[]}]]></TemplafySlideFormConfiguration>
</file>

<file path=customXml/item9.xml><?xml version="1.0" encoding="utf-8"?>
<TemplafySlideTemplateConfiguration><![CDATA[{"documentContentValidatorConfiguration":{"enableDocumentContentValidator":false,"documentContentValidatorVersion":0},"elementsMetadata":[],"slideId":"637661701761374253","enableDocumentContentUpdater":true,"version":"1.9"}]]></TemplafySlideTemplateConfiguration>
</file>

<file path=customXml/itemProps1.xml><?xml version="1.0" encoding="utf-8"?>
<ds:datastoreItem xmlns:ds="http://schemas.openxmlformats.org/officeDocument/2006/customXml" ds:itemID="{35CA3727-A4EB-4398-9783-D0148B061093}">
  <ds:schemaRefs>
    <ds:schemaRef ds:uri="http://purl.org/dc/terms/"/>
    <ds:schemaRef ds:uri="http://schemas.openxmlformats.org/package/2006/metadata/core-properties"/>
    <ds:schemaRef ds:uri="http://schemas.microsoft.com/office/2006/metadata/properties"/>
    <ds:schemaRef ds:uri="http://www.w3.org/XML/1998/namespace"/>
    <ds:schemaRef ds:uri="http://schemas.microsoft.com/office/2006/documentManagement/types"/>
    <ds:schemaRef ds:uri="a666cf78-39a2-4718-9e3a-c97e0f2e2430"/>
    <ds:schemaRef ds:uri="http://purl.org/dc/elements/1.1/"/>
    <ds:schemaRef ds:uri="5febc012-5c62-464f-8fa7-270037d49f7f"/>
    <ds:schemaRef ds:uri="http://schemas.microsoft.com/office/infopath/2007/PartnerControls"/>
    <ds:schemaRef ds:uri="d8762117-8292-4133-b1c7-eab5c6487cfd"/>
    <ds:schemaRef ds:uri="http://purl.org/dc/dcmitype/"/>
  </ds:schemaRefs>
</ds:datastoreItem>
</file>

<file path=customXml/itemProps2.xml><?xml version="1.0" encoding="utf-8"?>
<ds:datastoreItem xmlns:ds="http://schemas.openxmlformats.org/officeDocument/2006/customXml" ds:itemID="{E3128C78-AEAD-435B-9FC4-709C6CEE926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666cf78-39a2-4718-9e3a-c97e0f2e2430"/>
    <ds:schemaRef ds:uri="5febc012-5c62-464f-8fa7-270037d49f7f"/>
    <ds:schemaRef ds:uri="d8762117-8292-4133-b1c7-eab5c6487cf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4.xml><?xml version="1.0" encoding="utf-8"?>
<ds:datastoreItem xmlns:ds="http://schemas.openxmlformats.org/officeDocument/2006/customXml" ds:itemID="{6F13AE89-D3BA-4522-A4D2-8B3C3B873C9A}">
  <ds:schemaRefs/>
</ds:datastoreItem>
</file>

<file path=customXml/itemProps5.xml><?xml version="1.0" encoding="utf-8"?>
<ds:datastoreItem xmlns:ds="http://schemas.openxmlformats.org/officeDocument/2006/customXml" ds:itemID="{0173A4FE-D6B7-402A-8935-F1F210B9F6CE}">
  <ds:schemaRefs/>
</ds:datastoreItem>
</file>

<file path=customXml/itemProps6.xml><?xml version="1.0" encoding="utf-8"?>
<ds:datastoreItem xmlns:ds="http://schemas.openxmlformats.org/officeDocument/2006/customXml" ds:itemID="{7EF25A86-6495-4C15-9D5D-2DED82BE5DF0}">
  <ds:schemaRefs/>
</ds:datastoreItem>
</file>

<file path=customXml/itemProps7.xml><?xml version="1.0" encoding="utf-8"?>
<ds:datastoreItem xmlns:ds="http://schemas.openxmlformats.org/officeDocument/2006/customXml" ds:itemID="{8B3FB345-01EA-4D89-B855-0146D03432A7}">
  <ds:schemaRefs/>
</ds:datastoreItem>
</file>

<file path=customXml/itemProps8.xml><?xml version="1.0" encoding="utf-8"?>
<ds:datastoreItem xmlns:ds="http://schemas.openxmlformats.org/officeDocument/2006/customXml" ds:itemID="{DC13BF9D-5E50-4F67-8566-B9A68144B492}">
  <ds:schemaRefs/>
</ds:datastoreItem>
</file>

<file path=customXml/itemProps9.xml><?xml version="1.0" encoding="utf-8"?>
<ds:datastoreItem xmlns:ds="http://schemas.openxmlformats.org/officeDocument/2006/customXml" ds:itemID="{AF0559BC-BBBD-47F5-A726-325F08E81A88}">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7023</TotalTime>
  <Words>1144</Words>
  <Application>Microsoft Office PowerPoint</Application>
  <PresentationFormat>Widescreen</PresentationFormat>
  <Paragraphs>180</Paragraphs>
  <Slides>16</Slides>
  <Notes>7</Notes>
  <HiddenSlides>0</HiddenSlides>
  <MMClips>0</MMClips>
  <ScaleCrop>false</ScaleCrop>
  <HeadingPairs>
    <vt:vector size="6" baseType="variant">
      <vt:variant>
        <vt:lpstr>Fonts Used</vt:lpstr>
      </vt:variant>
      <vt:variant>
        <vt:i4>11</vt:i4>
      </vt:variant>
      <vt:variant>
        <vt:lpstr>Theme</vt:lpstr>
      </vt:variant>
      <vt:variant>
        <vt:i4>3</vt:i4>
      </vt:variant>
      <vt:variant>
        <vt:lpstr>Slide Titles</vt:lpstr>
      </vt:variant>
      <vt:variant>
        <vt:i4>16</vt:i4>
      </vt:variant>
    </vt:vector>
  </HeadingPairs>
  <TitlesOfParts>
    <vt:vector size="30" baseType="lpstr">
      <vt:lpstr>Arial</vt:lpstr>
      <vt:lpstr>Arial </vt:lpstr>
      <vt:lpstr>Calibri</vt:lpstr>
      <vt:lpstr>Calibri Light</vt:lpstr>
      <vt:lpstr>Ericsson Capital</vt:lpstr>
      <vt:lpstr>Ericsson Hilda</vt:lpstr>
      <vt:lpstr>Ericsson Hilda ExtraBold</vt:lpstr>
      <vt:lpstr>Ericsson Hilda ExtraLight</vt:lpstr>
      <vt:lpstr>Ericsson Hilda Light</vt:lpstr>
      <vt:lpstr>Ericsson Technical Icons</vt:lpstr>
      <vt:lpstr>Times New Roman</vt:lpstr>
      <vt:lpstr>Office Theme</vt:lpstr>
      <vt:lpstr>PresentationTemplate2021</vt:lpstr>
      <vt:lpstr>1_Office Theme</vt:lpstr>
      <vt:lpstr>PowerPoint Presentation</vt:lpstr>
      <vt:lpstr>Background: additional info for SA6 SID</vt:lpstr>
      <vt:lpstr>Background Information</vt:lpstr>
      <vt:lpstr>Problem statement</vt:lpstr>
      <vt:lpstr>Proposed approach in FS_COCOA SID</vt:lpstr>
      <vt:lpstr>Proposed approach</vt:lpstr>
      <vt:lpstr>GSMA OPG.02  Case 1: User opt-in</vt:lpstr>
      <vt:lpstr>GSMA OPG.02  Case 2: Federated environment</vt:lpstr>
      <vt:lpstr>Overlay SA6 CAPIF Consent architecture on GSMA OPG.02  solution (1)</vt:lpstr>
      <vt:lpstr>Overlay SA6 CAPIF Consent architecture on GSMA OPG.02  solution (2)</vt:lpstr>
      <vt:lpstr>CAMARA </vt:lpstr>
      <vt:lpstr>CAMARA Scenario 1: Authorization code </vt:lpstr>
      <vt:lpstr>CAPIF Authorization overlay on CAMARA Scenario 1 </vt:lpstr>
      <vt:lpstr>CAMARA Scenario 2: CIBA flow (Backend flow) </vt:lpstr>
      <vt:lpstr>CAMARA Scenario 2: CIBA flow (Backend flow) </vt:lpstr>
      <vt:lpstr>CAMARA Scenario 3: Client credentials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 01</cp:lastModifiedBy>
  <cp:revision>10</cp:revision>
  <dcterms:created xsi:type="dcterms:W3CDTF">2010-02-05T13:52:04Z</dcterms:created>
  <dcterms:modified xsi:type="dcterms:W3CDTF">2025-03-31T16:23:58Z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0x01010016D558C5159B8B4F9B176D7942557666</vt:lpwstr>
  </property>
  <property fmtid="{D5CDD505-2E9C-101B-9397-08002B2CF9AE}" pid="3" name="MSIP_Label_4d2f777e-4347-4fc6-823a-b44ab313546a_Enabled">
    <vt:lpwstr>true</vt:lpwstr>
  </property>
  <property fmtid="{D5CDD505-2E9C-101B-9397-08002B2CF9AE}" pid="4" name="MSIP_Label_4d2f777e-4347-4fc6-823a-b44ab313546a_SetDate">
    <vt:lpwstr>2024-11-09T09:18:05Z</vt:lpwstr>
  </property>
  <property fmtid="{D5CDD505-2E9C-101B-9397-08002B2CF9AE}" pid="5" name="MSIP_Label_4d2f777e-4347-4fc6-823a-b44ab313546a_Method">
    <vt:lpwstr>Standard</vt:lpwstr>
  </property>
  <property fmtid="{D5CDD505-2E9C-101B-9397-08002B2CF9AE}" pid="6" name="MSIP_Label_4d2f777e-4347-4fc6-823a-b44ab313546a_Name">
    <vt:lpwstr>Non-Public</vt:lpwstr>
  </property>
  <property fmtid="{D5CDD505-2E9C-101B-9397-08002B2CF9AE}" pid="7" name="MSIP_Label_4d2f777e-4347-4fc6-823a-b44ab313546a_SiteId">
    <vt:lpwstr>e351b779-f6d5-4e50-8568-80e922d180ae</vt:lpwstr>
  </property>
  <property fmtid="{D5CDD505-2E9C-101B-9397-08002B2CF9AE}" pid="8" name="MSIP_Label_4d2f777e-4347-4fc6-823a-b44ab313546a_ActionId">
    <vt:lpwstr>abab8057-d287-4bd7-a4e5-7cb5a50f171f</vt:lpwstr>
  </property>
  <property fmtid="{D5CDD505-2E9C-101B-9397-08002B2CF9AE}" pid="9" name="MSIP_Label_4d2f777e-4347-4fc6-823a-b44ab313546a_ContentBits">
    <vt:lpwstr>0</vt:lpwstr>
  </property>
  <property fmtid="{D5CDD505-2E9C-101B-9397-08002B2CF9AE}" pid="10" name="MediaServiceImageTags">
    <vt:lpwstr/>
  </property>
</Properties>
</file>