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</p:sldMasterIdLst>
  <p:notesMasterIdLst>
    <p:notesMasterId r:id="rId9"/>
  </p:notesMasterIdLst>
  <p:handoutMasterIdLst>
    <p:handoutMasterId r:id="rId14"/>
  </p:handoutMasterIdLst>
  <p:sldIdLst>
    <p:sldId id="341" r:id="rId5"/>
    <p:sldId id="363" r:id="rId6"/>
    <p:sldId id="373" r:id="rId7"/>
    <p:sldId id="374" r:id="rId8"/>
    <p:sldId id="367" r:id="rId10"/>
    <p:sldId id="376" r:id="rId11"/>
    <p:sldId id="377" r:id="rId12"/>
    <p:sldId id="372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13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 showGuides="1">
      <p:cViewPr varScale="1">
        <p:scale>
          <a:sx n="59" d="100"/>
          <a:sy n="59" d="100"/>
        </p:scale>
        <p:origin x="780" y="60"/>
      </p:cViewPr>
      <p:guideLst>
        <p:guide orient="horz" pos="2213"/>
        <p:guide pos="38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253"/>
        <p:guide pos="21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#60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Changsha, China 15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– 19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April 2024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S6-241xxx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#60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Changsha, China 15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– 19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April 2024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S6-241xxx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#60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Changsha, China 15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– 19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April 2024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S6-241xxx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659130" y="1691005"/>
            <a:ext cx="10605770" cy="28524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 smtClean="0"/>
              <a:t>Discussion on Support for </a:t>
            </a:r>
            <a:r>
              <a:rPr lang="en-US" altLang="en-GB" dirty="0" smtClean="0"/>
              <a:t>permission management</a:t>
            </a:r>
            <a:r>
              <a:rPr lang="en-GB" altLang="en-US" dirty="0" smtClean="0"/>
              <a:t> of digital asset </a:t>
            </a:r>
            <a:r>
              <a:rPr lang="en-US" altLang="en-GB" dirty="0" smtClean="0"/>
              <a:t>usage</a:t>
            </a:r>
            <a:endParaRPr lang="en-US" altLang="en-GB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4294967295"/>
          </p:nvPr>
        </p:nvSpPr>
        <p:spPr>
          <a:xfrm>
            <a:off x="2148205" y="4867275"/>
            <a:ext cx="7886700" cy="12223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en-GB" dirty="0" smtClean="0"/>
              <a:t>Jingwen Liu, Yue Liu</a:t>
            </a:r>
            <a:endParaRPr lang="en-US" altLang="en-GB" dirty="0" smtClean="0"/>
          </a:p>
          <a:p>
            <a:pPr marL="0" indent="0" algn="ctr" eaLnBrk="1" hangingPunct="1">
              <a:buFontTx/>
              <a:buNone/>
            </a:pPr>
            <a:r>
              <a:rPr lang="en-US" altLang="en-GB" dirty="0"/>
              <a:t>China Mobile</a:t>
            </a:r>
            <a:endParaRPr lang="en-GB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18135" y="66675"/>
            <a:ext cx="40640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1200" b="1"/>
              <a:t>3GPP TSG-SA WG6 Meeting #66</a:t>
            </a:r>
            <a:endParaRPr lang="zh-CN" altLang="en-US" sz="1200" b="1"/>
          </a:p>
          <a:p>
            <a:r>
              <a:rPr lang="zh-CN" altLang="en-US" sz="1200" b="1"/>
              <a:t>Stor-Göteborg , SE</a:t>
            </a:r>
            <a:r>
              <a:rPr lang="en-US" altLang="zh-CN" sz="1200" b="1"/>
              <a:t> 7th-11th April 2025</a:t>
            </a:r>
            <a:endParaRPr lang="en-US" altLang="zh-CN" sz="1200" b="1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  <a:endParaRPr lang="en-GB" altLang="en-US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en-US" dirty="0" smtClean="0"/>
              <a:t>Previous work</a:t>
            </a:r>
            <a:endParaRPr lang="en-US" altLang="en-US" dirty="0" smtClean="0"/>
          </a:p>
          <a:p>
            <a:r>
              <a:rPr lang="en-US" altLang="en-US" dirty="0" smtClean="0"/>
              <a:t>Requirement</a:t>
            </a:r>
            <a:endParaRPr lang="en-US" altLang="en-US" dirty="0" smtClean="0"/>
          </a:p>
          <a:p>
            <a:r>
              <a:rPr lang="en-US" altLang="en-US" dirty="0" smtClean="0"/>
              <a:t>Scenarios introduction</a:t>
            </a:r>
            <a:endParaRPr lang="en-US" altLang="en-US" dirty="0" smtClean="0"/>
          </a:p>
          <a:p>
            <a:r>
              <a:rPr lang="en-US" altLang="en-US" dirty="0"/>
              <a:t>Follow-up plan</a:t>
            </a:r>
            <a:endParaRPr lang="en-US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18135" y="66675"/>
            <a:ext cx="40640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1200" b="1"/>
              <a:t>3GPP TSG-SA WG6 Meeting #66</a:t>
            </a:r>
            <a:endParaRPr lang="zh-CN" altLang="en-US" sz="1200" b="1"/>
          </a:p>
          <a:p>
            <a:r>
              <a:rPr lang="zh-CN" altLang="en-US" sz="1200" b="1"/>
              <a:t>Stor-Göteborg , SE</a:t>
            </a:r>
            <a:r>
              <a:rPr lang="en-US" altLang="zh-CN" sz="1200" b="1"/>
              <a:t> 7th-11th April 2025</a:t>
            </a:r>
            <a:endParaRPr lang="en-US" altLang="zh-CN" sz="1200" b="1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P</a:t>
            </a:r>
            <a:r>
              <a:rPr lang="zh-CN" altLang="en-US"/>
              <a:t>revious work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9935" y="1917065"/>
            <a:ext cx="9575165" cy="2765425"/>
          </a:xfrm>
        </p:spPr>
        <p:txBody>
          <a:bodyPr/>
          <a:p>
            <a:r>
              <a:rPr lang="en-US"/>
              <a:t>T</a:t>
            </a:r>
            <a:r>
              <a:t>he procedure of permission management is included </a:t>
            </a:r>
            <a:r>
              <a:rPr lang="en-US"/>
              <a:t>in</a:t>
            </a:r>
            <a:r>
              <a:t> the Rel-19, but is not included in Rel-19 normative work. </a:t>
            </a:r>
          </a:p>
          <a:p>
            <a:r>
              <a:t>As per Rel-19 exception sheet and Rel-20 SID proposal, it is necessary to </a:t>
            </a:r>
            <a:r>
              <a:rPr lang="en-US"/>
              <a:t>finish</a:t>
            </a:r>
            <a:r>
              <a:t> the permission management  in Rel-20.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8135" y="66675"/>
            <a:ext cx="40640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1200" b="1"/>
              <a:t>3GPP TSG-SA WG6 Meeting #66</a:t>
            </a:r>
            <a:endParaRPr lang="zh-CN" altLang="en-US" sz="1200" b="1"/>
          </a:p>
          <a:p>
            <a:r>
              <a:rPr lang="zh-CN" altLang="en-US" sz="1200" b="1"/>
              <a:t>Stor-Göteborg , SE</a:t>
            </a:r>
            <a:r>
              <a:rPr lang="en-US" altLang="zh-CN" sz="1200" b="1"/>
              <a:t> 7th-11th April 2025</a:t>
            </a:r>
            <a:endParaRPr lang="en-US" altLang="zh-CN" sz="1200" b="1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dirty="0"/>
              <a:t>Requirement</a:t>
            </a:r>
            <a:endParaRPr lang="en-US" alt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185" y="2179320"/>
            <a:ext cx="10668000" cy="2499360"/>
          </a:xfrm>
        </p:spPr>
        <p:txBody>
          <a:bodyPr/>
          <a:lstStyle/>
          <a:p>
            <a:r>
              <a:rPr lang="en-US" dirty="0" smtClean="0"/>
              <a:t>requirement:</a:t>
            </a:r>
            <a:endParaRPr lang="en-US" dirty="0" smtClean="0"/>
          </a:p>
          <a:p>
            <a:pPr marL="0" indent="0">
              <a:buNone/>
            </a:pPr>
            <a:r>
              <a:rPr lang="zh-CN" altLang="en-US" dirty="0" smtClean="0"/>
              <a:t>There is a need to share digital assets in virtual environments, which requires the management of usage permissions.</a:t>
            </a:r>
            <a:endParaRPr lang="zh-CN" altLang="en-US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r>
              <a:rPr dirty="0" smtClean="0"/>
              <a:t>The </a:t>
            </a:r>
            <a:r>
              <a:rPr lang="en-US" dirty="0" smtClean="0"/>
              <a:t>spread</a:t>
            </a:r>
            <a:r>
              <a:rPr dirty="0" smtClean="0"/>
              <a:t> of digital assets is becoming more widespread, potentially leading to cross-domain usage. Therefore, it is necessary to consider not only </a:t>
            </a:r>
            <a:r>
              <a:rPr lang="en-US" dirty="0" smtClean="0"/>
              <a:t>digital asset</a:t>
            </a:r>
            <a:r>
              <a:rPr dirty="0" smtClean="0"/>
              <a:t> sharing within the same domain but also the sharing of digital assets across multiple domains.</a:t>
            </a:r>
            <a:endParaRPr dirty="0" smtClean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81700" y="2114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IN"/>
          </a:p>
        </p:txBody>
      </p:sp>
      <p:sp>
        <p:nvSpPr>
          <p:cNvPr id="4" name="文本框 3"/>
          <p:cNvSpPr txBox="1"/>
          <p:nvPr/>
        </p:nvSpPr>
        <p:spPr>
          <a:xfrm>
            <a:off x="318135" y="66675"/>
            <a:ext cx="40640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1200" b="1"/>
              <a:t>3GPP TSG-SA WG6 Meeting #66</a:t>
            </a:r>
            <a:endParaRPr lang="zh-CN" altLang="en-US" sz="1200" b="1"/>
          </a:p>
          <a:p>
            <a:r>
              <a:rPr lang="zh-CN" altLang="en-US" sz="1200" b="1"/>
              <a:t>Stor-Göteborg , SE</a:t>
            </a:r>
            <a:r>
              <a:rPr lang="en-US" altLang="zh-CN" sz="1200" b="1"/>
              <a:t> 7th-11th April 2025</a:t>
            </a:r>
            <a:endParaRPr lang="en-US" altLang="zh-CN" sz="1200" b="1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sym typeface="+mn-ea"/>
              </a:rPr>
              <a:t>Scenario Introduction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870" y="1866900"/>
            <a:ext cx="11346180" cy="1922780"/>
          </a:xfrm>
        </p:spPr>
        <p:txBody>
          <a:bodyPr/>
          <a:lstStyle/>
          <a:p>
            <a:pPr algn="l">
              <a:lnSpc>
                <a:spcPct val="90000"/>
              </a:lnSpc>
              <a:buClrTx/>
              <a:buSzTx/>
              <a:buFontTx/>
              <a:buBlip>
                <a:blip r:embed="rId1"/>
              </a:buBlip>
            </a:pPr>
            <a:r>
              <a:rPr lang="en-US" sz="2000" dirty="0" smtClean="0"/>
              <a:t>The sharing of digital assets between different VALs withi</a:t>
            </a:r>
            <a:r>
              <a:rPr lang="en-US" altLang="zh-CN" sz="2000" dirty="0" smtClean="0">
                <a:sym typeface="+mn-ea"/>
              </a:rPr>
              <a:t>n the same domain</a:t>
            </a:r>
            <a:endParaRPr lang="en-US" altLang="zh-CN" sz="2000" dirty="0" smtClean="0">
              <a:sym typeface="+mn-ea"/>
            </a:endParaRPr>
          </a:p>
          <a:p>
            <a:pPr marL="0" indent="0" algn="l">
              <a:lnSpc>
                <a:spcPct val="90000"/>
              </a:lnSpc>
              <a:buClrTx/>
              <a:buSzTx/>
              <a:buFontTx/>
              <a:buNone/>
            </a:pPr>
            <a:endParaRPr lang="en-US" altLang="en-US" sz="2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GB" sz="2000" dirty="0" smtClean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" y="75565"/>
            <a:ext cx="3081020" cy="525780"/>
          </a:xfrm>
          <a:prstGeom prst="rect">
            <a:avLst/>
          </a:prstGeom>
        </p:spPr>
      </p:pic>
      <p:pic>
        <p:nvPicPr>
          <p:cNvPr id="4" name="图片 3" descr="手机用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845" y="3185795"/>
            <a:ext cx="576580" cy="5765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  <p:pic>
        <p:nvPicPr>
          <p:cNvPr id="5" name="图片 4" descr="手机用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6935" y="3110865"/>
            <a:ext cx="576580" cy="5765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sp>
        <p:nvSpPr>
          <p:cNvPr id="6" name="文本框 5"/>
          <p:cNvSpPr txBox="1"/>
          <p:nvPr/>
        </p:nvSpPr>
        <p:spPr>
          <a:xfrm>
            <a:off x="9489440" y="3661410"/>
            <a:ext cx="14585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consumer</a:t>
            </a:r>
            <a:endParaRPr lang="en-US" altLang="zh-CN" sz="1600"/>
          </a:p>
        </p:txBody>
      </p:sp>
      <p:sp>
        <p:nvSpPr>
          <p:cNvPr id="27" name="文本框 26"/>
          <p:cNvSpPr txBox="1"/>
          <p:nvPr/>
        </p:nvSpPr>
        <p:spPr>
          <a:xfrm>
            <a:off x="981710" y="3762375"/>
            <a:ext cx="8997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owner</a:t>
            </a:r>
            <a:endParaRPr lang="en-US" altLang="zh-CN" sz="1600"/>
          </a:p>
        </p:txBody>
      </p:sp>
      <p:sp>
        <p:nvSpPr>
          <p:cNvPr id="7" name="矩形 6"/>
          <p:cNvSpPr/>
          <p:nvPr/>
        </p:nvSpPr>
        <p:spPr>
          <a:xfrm>
            <a:off x="4568190" y="2593975"/>
            <a:ext cx="2454910" cy="467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b="1">
                <a:sym typeface="+mn-ea"/>
              </a:rPr>
              <a:t>DA server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>
            <a:off x="2170430" y="2820035"/>
            <a:ext cx="2296160" cy="1587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098665" y="2820035"/>
            <a:ext cx="2296160" cy="1587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488565" y="2242820"/>
            <a:ext cx="1458595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1.upload</a:t>
            </a:r>
            <a:endParaRPr lang="en-US" altLang="zh-CN" sz="1600"/>
          </a:p>
          <a:p>
            <a:r>
              <a:rPr lang="en-US" altLang="zh-CN" sz="1600"/>
              <a:t>digital asset</a:t>
            </a:r>
            <a:endParaRPr lang="en-US" altLang="zh-CN" sz="1600"/>
          </a:p>
        </p:txBody>
      </p:sp>
      <p:sp>
        <p:nvSpPr>
          <p:cNvPr id="11" name="文本框 10"/>
          <p:cNvSpPr txBox="1"/>
          <p:nvPr/>
        </p:nvSpPr>
        <p:spPr>
          <a:xfrm>
            <a:off x="7517130" y="2272665"/>
            <a:ext cx="1695450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5.retrive digital asset</a:t>
            </a:r>
            <a:endParaRPr lang="en-US" altLang="zh-CN" sz="1600"/>
          </a:p>
        </p:txBody>
      </p:sp>
      <p:sp>
        <p:nvSpPr>
          <p:cNvPr id="13" name="矩形 12"/>
          <p:cNvSpPr/>
          <p:nvPr/>
        </p:nvSpPr>
        <p:spPr>
          <a:xfrm>
            <a:off x="748665" y="2642870"/>
            <a:ext cx="1320800" cy="467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b="1">
                <a:sym typeface="+mn-ea"/>
              </a:rPr>
              <a:t>VAL server A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94825" y="2593975"/>
            <a:ext cx="1320800" cy="467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b="1">
                <a:sym typeface="+mn-ea"/>
              </a:rPr>
              <a:t>VAL server B</a:t>
            </a:r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2196465" y="2988945"/>
            <a:ext cx="2296160" cy="15875"/>
          </a:xfrm>
          <a:prstGeom prst="straightConnector1">
            <a:avLst/>
          </a:prstGeom>
          <a:ln w="31750" cap="rnd">
            <a:solidFill>
              <a:schemeClr val="accent5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7124700" y="2962275"/>
            <a:ext cx="2296160" cy="15875"/>
          </a:xfrm>
          <a:prstGeom prst="straightConnector1">
            <a:avLst/>
          </a:prstGeom>
          <a:ln w="31750" cap="rnd">
            <a:solidFill>
              <a:schemeClr val="accent5"/>
            </a:solidFill>
            <a:round/>
            <a:headEnd type="arrow" w="med" len="med"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488565" y="3061970"/>
            <a:ext cx="1458595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2.entrust management</a:t>
            </a:r>
            <a:endParaRPr lang="en-US" altLang="zh-CN" sz="1600"/>
          </a:p>
        </p:txBody>
      </p:sp>
      <p:sp>
        <p:nvSpPr>
          <p:cNvPr id="29" name="文本框 28"/>
          <p:cNvSpPr txBox="1"/>
          <p:nvPr/>
        </p:nvSpPr>
        <p:spPr>
          <a:xfrm>
            <a:off x="7996555" y="3032125"/>
            <a:ext cx="1398270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4.allocate usage permission</a:t>
            </a:r>
            <a:endParaRPr lang="en-US" altLang="zh-CN" sz="1600"/>
          </a:p>
        </p:txBody>
      </p:sp>
      <p:sp>
        <p:nvSpPr>
          <p:cNvPr id="14" name="文本框 13"/>
          <p:cNvSpPr txBox="1"/>
          <p:nvPr/>
        </p:nvSpPr>
        <p:spPr>
          <a:xfrm>
            <a:off x="318135" y="66675"/>
            <a:ext cx="40640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1200" b="1"/>
              <a:t>3GPP TSG-SA WG6 Meeting #66</a:t>
            </a:r>
            <a:endParaRPr lang="zh-CN" altLang="en-US" sz="1200" b="1"/>
          </a:p>
          <a:p>
            <a:r>
              <a:rPr lang="zh-CN" altLang="en-US" sz="1200" b="1"/>
              <a:t>Stor-Göteborg , SE</a:t>
            </a:r>
            <a:r>
              <a:rPr lang="en-US" altLang="zh-CN" sz="1200" b="1"/>
              <a:t> 7th-11th April 2025</a:t>
            </a:r>
            <a:endParaRPr lang="en-US" altLang="zh-CN" sz="1200" b="1"/>
          </a:p>
        </p:txBody>
      </p:sp>
      <p:sp>
        <p:nvSpPr>
          <p:cNvPr id="18" name="文本框 17"/>
          <p:cNvSpPr txBox="1"/>
          <p:nvPr/>
        </p:nvSpPr>
        <p:spPr>
          <a:xfrm>
            <a:off x="748030" y="4309745"/>
            <a:ext cx="972248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457200" algn="l">
              <a:lnSpc>
                <a:spcPct val="90000"/>
              </a:lnSpc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pre-condition:</a:t>
            </a:r>
            <a:r>
              <a:rPr altLang="en-US" sz="1600" dirty="0" smtClean="0">
                <a:sym typeface="+mn-ea"/>
              </a:rPr>
              <a:t>The DA server has the functionality for permission management.</a:t>
            </a:r>
            <a:endParaRPr altLang="en-US" sz="1600" dirty="0" smtClean="0"/>
          </a:p>
          <a:p>
            <a:pPr marL="0" indent="457200" algn="l" latinLnBrk="0">
              <a:lnSpc>
                <a:spcPct val="9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altLang="en-US" sz="1600" i="1" dirty="0" smtClean="0">
                <a:latin typeface="Aparajita" panose="020B0604020202020204" charset="0"/>
                <a:cs typeface="Aparajita" panose="020B0604020202020204" charset="0"/>
                <a:sym typeface="+mn-ea"/>
              </a:rPr>
              <a:t>Note: Management includes authorization, storage of usage rights, and more. Further details on management can be FFS</a:t>
            </a:r>
            <a:endParaRPr altLang="en-US" sz="1600" i="1" dirty="0" smtClean="0">
              <a:latin typeface="Aparajita" panose="020B0604020202020204" charset="0"/>
              <a:cs typeface="Aparajita" panose="020B0604020202020204" charset="0"/>
            </a:endParaRPr>
          </a:p>
          <a:p>
            <a:pPr marL="0" indent="457200" algn="l" latinLnBrk="0">
              <a:lnSpc>
                <a:spcPct val="9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1.</a:t>
            </a:r>
            <a:r>
              <a:rPr sz="1600" dirty="0" smtClean="0">
                <a:sym typeface="+mn-ea"/>
              </a:rPr>
              <a:t>The owner </a:t>
            </a:r>
            <a:r>
              <a:rPr lang="en-US" sz="1600" dirty="0" smtClean="0">
                <a:sym typeface="+mn-ea"/>
              </a:rPr>
              <a:t>uploads digital asset media and profile to the DA server.</a:t>
            </a:r>
            <a:endParaRPr lang="en-US" sz="1600" dirty="0" smtClean="0">
              <a:sym typeface="+mn-ea"/>
            </a:endParaRPr>
          </a:p>
          <a:p>
            <a:pPr marL="0" indent="457200" algn="l" latinLnBrk="0">
              <a:lnSpc>
                <a:spcPct val="9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2.The owner </a:t>
            </a:r>
            <a:r>
              <a:rPr sz="1600" dirty="0" smtClean="0">
                <a:sym typeface="+mn-ea"/>
              </a:rPr>
              <a:t>entrust</a:t>
            </a:r>
            <a:r>
              <a:rPr lang="en-US" sz="1600" dirty="0" smtClean="0">
                <a:sym typeface="+mn-ea"/>
              </a:rPr>
              <a:t>s</a:t>
            </a:r>
            <a:r>
              <a:rPr sz="1600" dirty="0" smtClean="0">
                <a:sym typeface="+mn-ea"/>
              </a:rPr>
              <a:t> the DA with managing the digital assets.</a:t>
            </a:r>
            <a:endParaRPr sz="1600" dirty="0" smtClean="0"/>
          </a:p>
          <a:p>
            <a:pPr marL="0" indent="457200" algn="l" latinLnBrk="0">
              <a:lnSpc>
                <a:spcPct val="9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3.The consumer discovers the digatal asset and apply for the usage permission.</a:t>
            </a:r>
            <a:endParaRPr lang="en-US" sz="1600" dirty="0" smtClean="0">
              <a:sym typeface="+mn-ea"/>
            </a:endParaRPr>
          </a:p>
          <a:p>
            <a:pPr marL="0" indent="457200" algn="l" latinLnBrk="0">
              <a:lnSpc>
                <a:spcPct val="9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4.T</a:t>
            </a:r>
            <a:r>
              <a:rPr sz="1600" dirty="0" smtClean="0">
                <a:sym typeface="+mn-ea"/>
              </a:rPr>
              <a:t>he DA allocates usage permission to the </a:t>
            </a:r>
            <a:r>
              <a:rPr lang="en-US" sz="1600" dirty="0" smtClean="0">
                <a:sym typeface="+mn-ea"/>
              </a:rPr>
              <a:t>consumer</a:t>
            </a:r>
            <a:r>
              <a:rPr sz="1600" dirty="0" smtClean="0">
                <a:sym typeface="+mn-ea"/>
              </a:rPr>
              <a:t> based on the consent of the owner</a:t>
            </a:r>
            <a:endParaRPr sz="1600" dirty="0" smtClean="0">
              <a:sym typeface="+mn-ea"/>
            </a:endParaRPr>
          </a:p>
          <a:p>
            <a:pPr marL="0" indent="457200" algn="l" latinLnBrk="0">
              <a:lnSpc>
                <a:spcPct val="90000"/>
              </a:lnSpc>
              <a:spcBef>
                <a:spcPts val="400"/>
              </a:spcBef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5.The consuer retrieve the digital asset from the DA.</a:t>
            </a:r>
            <a:endParaRPr sz="1600" dirty="0" smtClean="0"/>
          </a:p>
          <a:p>
            <a:pPr marL="0" indent="0" algn="l">
              <a:lnSpc>
                <a:spcPct val="90000"/>
              </a:lnSpc>
              <a:buClrTx/>
              <a:buSzTx/>
              <a:buFontTx/>
              <a:buNone/>
            </a:pPr>
            <a:endParaRPr lang="zh-CN" altLang="en-US" sz="1600" dirty="0" smtClean="0"/>
          </a:p>
        </p:txBody>
      </p:sp>
      <p:sp>
        <p:nvSpPr>
          <p:cNvPr id="19" name="文本框 18"/>
          <p:cNvSpPr txBox="1"/>
          <p:nvPr/>
        </p:nvSpPr>
        <p:spPr>
          <a:xfrm>
            <a:off x="6678295" y="3161665"/>
            <a:ext cx="1695450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3.apply permission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6249670" y="2243455"/>
            <a:ext cx="5229860" cy="234505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465455" y="2243455"/>
            <a:ext cx="5229860" cy="234505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sym typeface="+mn-ea"/>
              </a:rPr>
              <a:t>Scenario Introduction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665" y="1863725"/>
            <a:ext cx="11876405" cy="310515"/>
          </a:xfrm>
        </p:spPr>
        <p:txBody>
          <a:bodyPr/>
          <a:lstStyle/>
          <a:p>
            <a:pPr algn="l">
              <a:lnSpc>
                <a:spcPct val="60000"/>
              </a:lnSpc>
              <a:buClrTx/>
              <a:buSzTx/>
              <a:buFontTx/>
              <a:buBlip>
                <a:blip r:embed="rId1"/>
              </a:buBlip>
            </a:pPr>
            <a:r>
              <a:rPr sz="2000" dirty="0" smtClean="0"/>
              <a:t>The sharing of digital assets between VALs across different domains.</a:t>
            </a:r>
            <a:endParaRPr sz="2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GB" sz="2000" dirty="0" smtClean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" y="75565"/>
            <a:ext cx="3081020" cy="525780"/>
          </a:xfrm>
          <a:prstGeom prst="rect">
            <a:avLst/>
          </a:prstGeom>
        </p:spPr>
      </p:pic>
      <p:pic>
        <p:nvPicPr>
          <p:cNvPr id="4" name="图片 3" descr="手机用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70" y="3623310"/>
            <a:ext cx="576580" cy="5765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  <p:pic>
        <p:nvPicPr>
          <p:cNvPr id="5" name="图片 4" descr="手机用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4680" y="3632835"/>
            <a:ext cx="576580" cy="5765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sp>
        <p:nvSpPr>
          <p:cNvPr id="6" name="文本框 5"/>
          <p:cNvSpPr txBox="1"/>
          <p:nvPr/>
        </p:nvSpPr>
        <p:spPr>
          <a:xfrm>
            <a:off x="10497185" y="4183380"/>
            <a:ext cx="14585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consumer</a:t>
            </a:r>
            <a:endParaRPr lang="en-US" altLang="zh-CN" sz="1600"/>
          </a:p>
        </p:txBody>
      </p:sp>
      <p:sp>
        <p:nvSpPr>
          <p:cNvPr id="27" name="文本框 26"/>
          <p:cNvSpPr txBox="1"/>
          <p:nvPr/>
        </p:nvSpPr>
        <p:spPr>
          <a:xfrm>
            <a:off x="876935" y="4199890"/>
            <a:ext cx="8997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owner</a:t>
            </a:r>
            <a:endParaRPr lang="en-US" altLang="zh-CN" sz="1600"/>
          </a:p>
        </p:txBody>
      </p:sp>
      <p:sp>
        <p:nvSpPr>
          <p:cNvPr id="7" name="矩形 6"/>
          <p:cNvSpPr/>
          <p:nvPr/>
        </p:nvSpPr>
        <p:spPr>
          <a:xfrm>
            <a:off x="3838575" y="3034665"/>
            <a:ext cx="1466850" cy="467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b="1">
                <a:sym typeface="+mn-ea"/>
              </a:rPr>
              <a:t>DA server 1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>
            <a:off x="2054860" y="3211830"/>
            <a:ext cx="1734820" cy="2349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4559935" y="3529330"/>
            <a:ext cx="12065" cy="590550"/>
          </a:xfrm>
          <a:prstGeom prst="straightConnector1">
            <a:avLst/>
          </a:prstGeom>
          <a:ln>
            <a:headEnd type="none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192020" y="2634615"/>
            <a:ext cx="1639570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1.upload</a:t>
            </a:r>
            <a:endParaRPr lang="en-US" altLang="zh-CN" sz="1600"/>
          </a:p>
          <a:p>
            <a:r>
              <a:rPr lang="en-US" altLang="zh-CN" sz="1600"/>
              <a:t>digital asset</a:t>
            </a:r>
            <a:endParaRPr lang="en-US" altLang="zh-CN" sz="1600"/>
          </a:p>
        </p:txBody>
      </p:sp>
      <p:sp>
        <p:nvSpPr>
          <p:cNvPr id="13" name="矩形 12"/>
          <p:cNvSpPr/>
          <p:nvPr/>
        </p:nvSpPr>
        <p:spPr>
          <a:xfrm>
            <a:off x="632460" y="3034665"/>
            <a:ext cx="1320800" cy="467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b="1">
                <a:sym typeface="+mn-ea"/>
              </a:rPr>
              <a:t>VAL server A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52660" y="3016250"/>
            <a:ext cx="1320800" cy="467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b="1">
                <a:sym typeface="+mn-ea"/>
              </a:rPr>
              <a:t>VAL server B</a:t>
            </a:r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2080895" y="3380740"/>
            <a:ext cx="1750695" cy="36195"/>
          </a:xfrm>
          <a:prstGeom prst="straightConnector1">
            <a:avLst/>
          </a:prstGeom>
          <a:ln w="31750" cap="rnd">
            <a:solidFill>
              <a:schemeClr val="accent5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7826375" y="3390900"/>
            <a:ext cx="2052320" cy="36830"/>
          </a:xfrm>
          <a:prstGeom prst="straightConnector1">
            <a:avLst/>
          </a:prstGeom>
          <a:ln w="31750" cap="rnd">
            <a:solidFill>
              <a:schemeClr val="accent5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212340" y="3453765"/>
            <a:ext cx="1619250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ym typeface="+mn-ea"/>
              </a:rPr>
              <a:t>entrust management</a:t>
            </a:r>
            <a:endParaRPr lang="zh-CN" altLang="en-US" sz="1600"/>
          </a:p>
        </p:txBody>
      </p:sp>
      <p:sp>
        <p:nvSpPr>
          <p:cNvPr id="29" name="文本框 28"/>
          <p:cNvSpPr txBox="1"/>
          <p:nvPr/>
        </p:nvSpPr>
        <p:spPr>
          <a:xfrm>
            <a:off x="5864225" y="4237990"/>
            <a:ext cx="3043555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provide digital asset media</a:t>
            </a:r>
            <a:endParaRPr lang="en-US" altLang="zh-CN" sz="1600"/>
          </a:p>
        </p:txBody>
      </p:sp>
      <p:sp>
        <p:nvSpPr>
          <p:cNvPr id="14" name="矩形 13"/>
          <p:cNvSpPr/>
          <p:nvPr/>
        </p:nvSpPr>
        <p:spPr>
          <a:xfrm>
            <a:off x="6359525" y="3034665"/>
            <a:ext cx="1466850" cy="467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b="1">
                <a:sym typeface="+mn-ea"/>
              </a:rPr>
              <a:t>DA server 2</a:t>
            </a:r>
            <a:endParaRPr lang="zh-CN" altLang="en-US"/>
          </a:p>
        </p:txBody>
      </p:sp>
      <p:cxnSp>
        <p:nvCxnSpPr>
          <p:cNvPr id="18" name="直接箭头连接符 17"/>
          <p:cNvCxnSpPr>
            <a:stCxn id="7" idx="3"/>
            <a:endCxn id="14" idx="1"/>
          </p:cNvCxnSpPr>
          <p:nvPr/>
        </p:nvCxnSpPr>
        <p:spPr>
          <a:xfrm>
            <a:off x="5305425" y="3268980"/>
            <a:ext cx="1054100" cy="0"/>
          </a:xfrm>
          <a:prstGeom prst="straightConnector1">
            <a:avLst/>
          </a:prstGeom>
          <a:ln w="28575"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10494010" y="3461385"/>
            <a:ext cx="19050" cy="66167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556125" y="4116070"/>
            <a:ext cx="5992495" cy="40005"/>
          </a:xfrm>
          <a:prstGeom prst="straightConnector1">
            <a:avLst/>
          </a:prstGeom>
          <a:ln>
            <a:headEnd type="none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66115" y="2270125"/>
            <a:ext cx="1335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Domain 1</a:t>
            </a:r>
            <a:endParaRPr lang="en-US" altLang="zh-CN" b="1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06185" y="2266950"/>
            <a:ext cx="1335405" cy="347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Domain 2</a:t>
            </a:r>
            <a:endParaRPr lang="en-US" altLang="zh-CN" b="1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5" name="直接箭头连接符 24"/>
          <p:cNvCxnSpPr>
            <a:stCxn id="15" idx="1"/>
          </p:cNvCxnSpPr>
          <p:nvPr/>
        </p:nvCxnSpPr>
        <p:spPr>
          <a:xfrm flipH="1" flipV="1">
            <a:off x="7867015" y="3218815"/>
            <a:ext cx="1985645" cy="3175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398770" y="3314065"/>
            <a:ext cx="1458595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5.allocate usage permission</a:t>
            </a:r>
            <a:endParaRPr lang="en-US" altLang="zh-CN" sz="1600"/>
          </a:p>
        </p:txBody>
      </p:sp>
      <p:sp>
        <p:nvSpPr>
          <p:cNvPr id="30" name="文本框 29"/>
          <p:cNvSpPr txBox="1"/>
          <p:nvPr/>
        </p:nvSpPr>
        <p:spPr>
          <a:xfrm>
            <a:off x="7937500" y="3380105"/>
            <a:ext cx="1802130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6.forward usage permission</a:t>
            </a:r>
            <a:endParaRPr lang="en-US" altLang="zh-CN" sz="1600"/>
          </a:p>
        </p:txBody>
      </p:sp>
      <p:sp>
        <p:nvSpPr>
          <p:cNvPr id="31" name="文本框 30"/>
          <p:cNvSpPr txBox="1"/>
          <p:nvPr/>
        </p:nvSpPr>
        <p:spPr>
          <a:xfrm>
            <a:off x="318135" y="66675"/>
            <a:ext cx="40640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1200" b="1"/>
              <a:t>3GPP TSG-SA WG6 Meeting #66</a:t>
            </a:r>
            <a:endParaRPr lang="zh-CN" altLang="en-US" sz="1200" b="1"/>
          </a:p>
          <a:p>
            <a:r>
              <a:rPr lang="zh-CN" altLang="en-US" sz="1200" b="1"/>
              <a:t>Stor-Göteborg , SE</a:t>
            </a:r>
            <a:r>
              <a:rPr lang="en-US" altLang="zh-CN" sz="1200" b="1"/>
              <a:t> 7th-11th April 2025</a:t>
            </a:r>
            <a:endParaRPr lang="en-US" altLang="zh-CN" sz="1200" b="1"/>
          </a:p>
        </p:txBody>
      </p:sp>
      <p:sp>
        <p:nvSpPr>
          <p:cNvPr id="32" name="文本框 31"/>
          <p:cNvSpPr txBox="1"/>
          <p:nvPr/>
        </p:nvSpPr>
        <p:spPr>
          <a:xfrm>
            <a:off x="240665" y="4844415"/>
            <a:ext cx="11486515" cy="1418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457200" algn="l">
              <a:lnSpc>
                <a:spcPct val="90000"/>
              </a:lnSpc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1.</a:t>
            </a:r>
            <a:r>
              <a:rPr sz="1600" dirty="0" smtClean="0">
                <a:sym typeface="+mn-ea"/>
              </a:rPr>
              <a:t>The owner </a:t>
            </a:r>
            <a:r>
              <a:rPr lang="en-US" sz="1600" dirty="0" smtClean="0">
                <a:sym typeface="+mn-ea"/>
              </a:rPr>
              <a:t>uploads digital asset and </a:t>
            </a:r>
            <a:r>
              <a:rPr sz="1600" dirty="0" smtClean="0">
                <a:sym typeface="+mn-ea"/>
              </a:rPr>
              <a:t>entrust</a:t>
            </a:r>
            <a:r>
              <a:rPr lang="en-US" sz="1600" dirty="0" smtClean="0">
                <a:sym typeface="+mn-ea"/>
              </a:rPr>
              <a:t>s</a:t>
            </a:r>
            <a:r>
              <a:rPr sz="1600" dirty="0" smtClean="0">
                <a:sym typeface="+mn-ea"/>
              </a:rPr>
              <a:t> the DA</a:t>
            </a:r>
            <a:r>
              <a:rPr lang="en-US" sz="1600" dirty="0" smtClean="0">
                <a:sym typeface="+mn-ea"/>
              </a:rPr>
              <a:t> server 1</a:t>
            </a:r>
            <a:r>
              <a:rPr sz="1600" dirty="0" smtClean="0">
                <a:sym typeface="+mn-ea"/>
              </a:rPr>
              <a:t> with managing the digital assets</a:t>
            </a:r>
            <a:endParaRPr sz="1600" dirty="0" smtClean="0">
              <a:sym typeface="+mn-ea"/>
            </a:endParaRPr>
          </a:p>
          <a:p>
            <a:pPr marL="0" indent="457200" algn="l">
              <a:lnSpc>
                <a:spcPct val="90000"/>
              </a:lnSpc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2.</a:t>
            </a:r>
            <a:r>
              <a:rPr sz="1600" dirty="0" smtClean="0">
                <a:sym typeface="+mn-ea"/>
              </a:rPr>
              <a:t>DA servers can transmit digital asset information to each other.</a:t>
            </a:r>
            <a:endParaRPr sz="1600" dirty="0" smtClean="0"/>
          </a:p>
          <a:p>
            <a:pPr marL="0" indent="457200" algn="l">
              <a:lnSpc>
                <a:spcPct val="90000"/>
              </a:lnSpc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3.</a:t>
            </a:r>
            <a:r>
              <a:rPr lang="en-US" sz="1600" dirty="0" smtClean="0">
                <a:sym typeface="+mn-ea"/>
              </a:rPr>
              <a:t>I</a:t>
            </a:r>
            <a:r>
              <a:rPr sz="1600" dirty="0" smtClean="0">
                <a:sym typeface="+mn-ea"/>
              </a:rPr>
              <a:t>n Domain 2</a:t>
            </a:r>
            <a:r>
              <a:rPr lang="en-US" sz="1600" dirty="0" smtClean="0">
                <a:sym typeface="+mn-ea"/>
              </a:rPr>
              <a:t>, a</a:t>
            </a:r>
            <a:r>
              <a:rPr sz="1600" dirty="0" smtClean="0">
                <a:sym typeface="+mn-ea"/>
              </a:rPr>
              <a:t> consumer</a:t>
            </a:r>
            <a:r>
              <a:rPr lang="en-US" sz="1600" dirty="0" smtClean="0">
                <a:sym typeface="+mn-ea"/>
              </a:rPr>
              <a:t> </a:t>
            </a:r>
            <a:r>
              <a:rPr sz="1600" dirty="0" smtClean="0">
                <a:sym typeface="+mn-ea"/>
              </a:rPr>
              <a:t>can discover digital assets from Domain 1 </a:t>
            </a:r>
            <a:r>
              <a:rPr lang="en-US" sz="1600" dirty="0" smtClean="0">
                <a:sym typeface="+mn-ea"/>
              </a:rPr>
              <a:t>o</a:t>
            </a:r>
            <a:r>
              <a:rPr sz="1600" dirty="0" smtClean="0">
                <a:sym typeface="+mn-ea"/>
              </a:rPr>
              <a:t>n </a:t>
            </a:r>
            <a:r>
              <a:rPr lang="en-US" sz="1600" dirty="0" smtClean="0">
                <a:sym typeface="+mn-ea"/>
              </a:rPr>
              <a:t>the </a:t>
            </a:r>
            <a:r>
              <a:rPr sz="1600" dirty="0" smtClean="0">
                <a:sym typeface="+mn-ea"/>
              </a:rPr>
              <a:t>DA</a:t>
            </a:r>
            <a:r>
              <a:rPr lang="en-US" sz="1600" dirty="0" smtClean="0">
                <a:sym typeface="+mn-ea"/>
              </a:rPr>
              <a:t> server</a:t>
            </a:r>
            <a:r>
              <a:rPr sz="1600" dirty="0" smtClean="0">
                <a:sym typeface="+mn-ea"/>
              </a:rPr>
              <a:t>  </a:t>
            </a:r>
            <a:r>
              <a:rPr lang="en-US" sz="1600" dirty="0" smtClean="0">
                <a:sym typeface="+mn-ea"/>
              </a:rPr>
              <a:t>2</a:t>
            </a:r>
            <a:r>
              <a:rPr sz="1600" dirty="0" smtClean="0">
                <a:sym typeface="+mn-ea"/>
              </a:rPr>
              <a:t>.</a:t>
            </a:r>
            <a:endParaRPr sz="1600" dirty="0" smtClean="0"/>
          </a:p>
          <a:p>
            <a:pPr marL="0" indent="457200" algn="l">
              <a:lnSpc>
                <a:spcPct val="90000"/>
              </a:lnSpc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4.The consumer applies for usage permission from DA server 2. DA server 2 forwards the application.</a:t>
            </a:r>
            <a:endParaRPr lang="en-US" sz="1600" dirty="0" smtClean="0">
              <a:sym typeface="+mn-ea"/>
            </a:endParaRPr>
          </a:p>
          <a:p>
            <a:pPr marL="0" indent="457200" algn="l">
              <a:lnSpc>
                <a:spcPct val="90000"/>
              </a:lnSpc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5.</a:t>
            </a:r>
            <a:r>
              <a:rPr sz="1600" dirty="0" smtClean="0">
                <a:sym typeface="+mn-ea"/>
              </a:rPr>
              <a:t>DA </a:t>
            </a:r>
            <a:r>
              <a:rPr lang="en-US" sz="1600" dirty="0" smtClean="0">
                <a:sym typeface="+mn-ea"/>
              </a:rPr>
              <a:t>1</a:t>
            </a:r>
            <a:r>
              <a:rPr sz="1600" dirty="0" smtClean="0">
                <a:sym typeface="+mn-ea"/>
              </a:rPr>
              <a:t> allocates usage permissions, and DA </a:t>
            </a:r>
            <a:r>
              <a:rPr lang="en-US" sz="1600" dirty="0" smtClean="0">
                <a:sym typeface="+mn-ea"/>
              </a:rPr>
              <a:t>server 2</a:t>
            </a:r>
            <a:r>
              <a:rPr sz="1600" dirty="0" smtClean="0">
                <a:sym typeface="+mn-ea"/>
              </a:rPr>
              <a:t> forwards the permission information.</a:t>
            </a:r>
            <a:endParaRPr sz="1600" dirty="0" smtClean="0">
              <a:sym typeface="+mn-ea"/>
            </a:endParaRPr>
          </a:p>
          <a:p>
            <a:pPr marL="0" indent="457200" algn="l">
              <a:lnSpc>
                <a:spcPct val="90000"/>
              </a:lnSpc>
              <a:buClrTx/>
              <a:buSzTx/>
              <a:buFontTx/>
              <a:buNone/>
            </a:pPr>
            <a:r>
              <a:rPr lang="en-US" sz="1600" dirty="0" smtClean="0">
                <a:sym typeface="+mn-ea"/>
              </a:rPr>
              <a:t>6.</a:t>
            </a:r>
            <a:r>
              <a:rPr sz="1600" dirty="0" smtClean="0">
                <a:sym typeface="+mn-ea"/>
              </a:rPr>
              <a:t>The consumer retrieves the digital asset</a:t>
            </a:r>
            <a:r>
              <a:rPr lang="en-US" sz="1600" dirty="0" smtClean="0">
                <a:sym typeface="+mn-ea"/>
              </a:rPr>
              <a:t> media</a:t>
            </a:r>
            <a:r>
              <a:rPr sz="1600" dirty="0" smtClean="0">
                <a:sym typeface="+mn-ea"/>
              </a:rPr>
              <a:t> from DA </a:t>
            </a:r>
            <a:r>
              <a:rPr lang="en-US" sz="1600" dirty="0" smtClean="0">
                <a:sym typeface="+mn-ea"/>
              </a:rPr>
              <a:t>server 1</a:t>
            </a:r>
            <a:r>
              <a:rPr sz="1600" dirty="0" smtClean="0">
                <a:sym typeface="+mn-ea"/>
              </a:rPr>
              <a:t> based on the address provided by DA </a:t>
            </a:r>
            <a:r>
              <a:rPr lang="en-US" sz="1600" dirty="0" smtClean="0">
                <a:sym typeface="+mn-ea"/>
              </a:rPr>
              <a:t>server 2</a:t>
            </a:r>
            <a:r>
              <a:rPr sz="1600" dirty="0" smtClean="0">
                <a:sym typeface="+mn-ea"/>
              </a:rPr>
              <a:t>.</a:t>
            </a:r>
            <a:r>
              <a:rPr lang="en-US" altLang="en-US" sz="1600" dirty="0" smtClean="0">
                <a:sym typeface="+mn-ea"/>
              </a:rPr>
              <a:t> </a:t>
            </a:r>
            <a:endParaRPr lang="en-US" altLang="en-US" sz="1600" dirty="0" smtClean="0"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77460" y="2614295"/>
            <a:ext cx="20878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600" dirty="0" smtClean="0">
                <a:sym typeface="+mn-ea"/>
              </a:rPr>
              <a:t>2.</a:t>
            </a:r>
            <a:r>
              <a:rPr sz="1600" dirty="0" smtClean="0">
                <a:sym typeface="+mn-ea"/>
              </a:rPr>
              <a:t>transmit digital asset information</a:t>
            </a:r>
            <a:endParaRPr lang="zh-CN" altLang="en-US" sz="1600" dirty="0" smtClean="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07020" y="2176780"/>
            <a:ext cx="2319020" cy="494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/>
              <a:t>3.discover digital asset from domain 1</a:t>
            </a:r>
            <a:endParaRPr lang="en-US" altLang="zh-CN" sz="1600"/>
          </a:p>
          <a:p>
            <a:r>
              <a:rPr lang="en-US" altLang="zh-CN" sz="1600"/>
              <a:t>4.apply for usage permission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sym typeface="+mn-ea"/>
              </a:rPr>
              <a:t>Follow-up plan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045" y="1926590"/>
            <a:ext cx="10668000" cy="49149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altLang="zh-CN" dirty="0" smtClean="0"/>
              <a:t>permission management of digital asset is</a:t>
            </a:r>
            <a:r>
              <a:rPr lang="en-US" dirty="0" smtClean="0"/>
              <a:t> listed in the Rel-19 exception sheet. For R20, we plan to finish the corresponding solution based on the two scenarios mentioned above.</a:t>
            </a:r>
            <a:endParaRPr 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318135" y="66675"/>
            <a:ext cx="40640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1200" b="1"/>
              <a:t>3GPP TSG-SA WG6 Meeting #66</a:t>
            </a:r>
            <a:endParaRPr lang="zh-CN" altLang="en-US" sz="1200" b="1"/>
          </a:p>
          <a:p>
            <a:r>
              <a:rPr lang="zh-CN" altLang="en-US" sz="1200" b="1"/>
              <a:t>Stor-Göteborg , SE</a:t>
            </a:r>
            <a:r>
              <a:rPr lang="en-US" altLang="zh-CN" sz="1200" b="1"/>
              <a:t> 7th-11th April 2025</a:t>
            </a:r>
            <a:endParaRPr lang="en-US" altLang="zh-CN" sz="1200" b="1"/>
          </a:p>
        </p:txBody>
      </p:sp>
      <p:sp>
        <p:nvSpPr>
          <p:cNvPr id="8" name="文本框 7"/>
          <p:cNvSpPr txBox="1"/>
          <p:nvPr/>
        </p:nvSpPr>
        <p:spPr>
          <a:xfrm>
            <a:off x="1122680" y="4760595"/>
            <a:ext cx="994664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buClrTx/>
              <a:buSzTx/>
              <a:buFontTx/>
            </a:pPr>
            <a:r>
              <a:rPr sz="2400" i="1" u="sng"/>
              <a:t>Any comments or suggestions regarding the</a:t>
            </a:r>
            <a:r>
              <a:rPr lang="en-US" sz="2400" i="1" u="sng"/>
              <a:t> </a:t>
            </a:r>
            <a:r>
              <a:rPr sz="2400" i="1" u="sng"/>
              <a:t>proposed solution?</a:t>
            </a:r>
            <a:endParaRPr sz="2400" i="1" u="sng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Thanks</a:t>
            </a:r>
            <a:endParaRPr lang="en-I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" y="75565"/>
            <a:ext cx="3081020" cy="52578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3246</Words>
  <Application>WPS 演示</Application>
  <PresentationFormat>Widescreen</PresentationFormat>
  <Paragraphs>133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Aparajita</vt:lpstr>
      <vt:lpstr>微软雅黑</vt:lpstr>
      <vt:lpstr>Arial Unicode MS</vt:lpstr>
      <vt:lpstr>Office Theme</vt:lpstr>
      <vt:lpstr>1_Office Theme</vt:lpstr>
      <vt:lpstr>2_Office Theme</vt:lpstr>
      <vt:lpstr>PowerPoint 演示文稿</vt:lpstr>
      <vt:lpstr>Outline</vt:lpstr>
      <vt:lpstr>Previous work</vt:lpstr>
      <vt:lpstr>Requirement</vt:lpstr>
      <vt:lpstr>Scenario Introduction</vt:lpstr>
      <vt:lpstr>Scenario Introduction</vt:lpstr>
      <vt:lpstr>Follow-up plan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liuyue0318</cp:lastModifiedBy>
  <cp:revision>677</cp:revision>
  <dcterms:created xsi:type="dcterms:W3CDTF">2010-02-05T13:52:00Z</dcterms:created>
  <dcterms:modified xsi:type="dcterms:W3CDTF">2025-03-31T13:00:38Z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561D7DF9632440E4BE998F35B32A7154_13</vt:lpwstr>
  </property>
  <property fmtid="{D5CDD505-2E9C-101B-9397-08002B2CF9AE}" pid="4" name="KSOProductBuildVer">
    <vt:lpwstr>2052-12.8.2.18205</vt:lpwstr>
  </property>
</Properties>
</file>