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528" r:id="rId2"/>
    <p:sldId id="551" r:id="rId3"/>
    <p:sldId id="554" r:id="rId4"/>
    <p:sldId id="537" r:id="rId5"/>
    <p:sldId id="568" r:id="rId6"/>
    <p:sldId id="565" r:id="rId7"/>
    <p:sldId id="545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B1D254"/>
    <a:srgbClr val="0066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76" d="100"/>
          <a:sy n="76" d="100"/>
        </p:scale>
        <p:origin x="348" y="5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SA6#66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#66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S6-251004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ffectLst/>
                <a:ea typeface="Malgun Gothic" panose="020B0503020000020004" pitchFamily="34" charset="-127"/>
              </a:rPr>
              <a:t>Gothenburg, Sweden, 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11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April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46877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1883797"/>
              </p:ext>
            </p:extLst>
          </p:nvPr>
        </p:nvGraphicFramePr>
        <p:xfrm>
          <a:off x="243902" y="1688898"/>
          <a:ext cx="11204480" cy="285504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2878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7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SA6#65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SA6-#66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953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dirty="0">
                        <a:latin typeface="+mn-lt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738776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April 16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th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Pre-SA6#67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1800" dirty="0"/>
              <a:t>Potential Topics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</a:p>
          <a:p>
            <a:pPr marL="767839" lvl="1" indent="-295323">
              <a:defRPr/>
            </a:pPr>
            <a:r>
              <a:rPr lang="en-GB" altLang="en-US" sz="1800" dirty="0"/>
              <a:t>Date Exclusions</a:t>
            </a:r>
          </a:p>
          <a:p>
            <a:pPr marL="1225039" lvl="2" indent="-295323">
              <a:defRPr/>
            </a:pPr>
            <a:r>
              <a:rPr lang="en-GB" altLang="en-US" sz="1400" dirty="0"/>
              <a:t>??</a:t>
            </a:r>
            <a:endParaRPr lang="en-GB" altLang="en-US" sz="1800" dirty="0"/>
          </a:p>
          <a:p>
            <a:pPr marL="1225039" lvl="2" indent="-295323">
              <a:defRPr/>
            </a:pPr>
            <a:endParaRPr lang="en-GB" altLang="en-US" sz="1400" dirty="0"/>
          </a:p>
          <a:p>
            <a:pPr marL="1225039" lvl="2" indent="-295323">
              <a:defRPr/>
            </a:pPr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Planning of Rel-20 6G-study phase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68828" y="1590314"/>
            <a:ext cx="11509983" cy="4877598"/>
          </a:xfrm>
        </p:spPr>
        <p:txBody>
          <a:bodyPr/>
          <a:lstStyle/>
          <a:p>
            <a:pPr marL="354387" indent="-354387">
              <a:defRPr/>
            </a:pPr>
            <a:r>
              <a:rPr lang="en-IN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At</a:t>
            </a:r>
            <a:r>
              <a:rPr lang="en-IN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SA#106, SA-chair asked </a:t>
            </a:r>
            <a:r>
              <a:rPr lang="en-IN" sz="1800" kern="100" dirty="0" err="1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asked</a:t>
            </a:r>
            <a:r>
              <a:rPr lang="en-IN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for an estimated split of time for the 5GA work (SIDs &amp; WIDs) versus the 6G-study.</a:t>
            </a: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At SA#107 the estimated split of the Rel-20 work between 5GA and 6G-study was set to 50/50 for the meetings between Oct-25 and Aug-26.</a:t>
            </a:r>
          </a:p>
          <a:p>
            <a:pPr marL="354387" indent="-354387">
              <a:defRPr/>
            </a:pPr>
            <a:r>
              <a:rPr lang="en-IN" sz="1800" kern="100" dirty="0">
                <a:ea typeface="Aptos" panose="020B0004020202020204" pitchFamily="34" charset="0"/>
                <a:cs typeface="Times New Roman" panose="02020603050405020304" pitchFamily="18" charset="0"/>
              </a:rPr>
              <a:t>At</a:t>
            </a:r>
            <a:r>
              <a:rPr lang="en-IN" sz="1800" kern="100" dirty="0">
                <a:effectLst/>
                <a:ea typeface="Aptos" panose="020B0004020202020204" pitchFamily="34" charset="0"/>
                <a:cs typeface="Times New Roman" panose="02020603050405020304" pitchFamily="18" charset="0"/>
              </a:rPr>
              <a:t> SA#107, </a:t>
            </a:r>
            <a:r>
              <a:rPr lang="en-IN" sz="1800" dirty="0">
                <a:ea typeface="Times New Roman" panose="02020603050405020304" pitchFamily="18" charset="0"/>
              </a:rPr>
              <a:t>SA-chair asked for the planning of the SA6-component of the 6G-study for Rel-20.</a:t>
            </a:r>
          </a:p>
          <a:p>
            <a:pPr marL="811587" lvl="1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Proposed timeline for SA6 Rel-20 6G-study planning :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No discussions on 6G-study SIDs in Q2.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Discussions and presentation of Rel-20 SID(s) for 6G-study during Q3-25.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Similar approach as for Q1-25 on 5GA-work: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A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 virtual </a:t>
            </a:r>
            <a:r>
              <a:rPr lang="en-IN" dirty="0">
                <a:solidFill>
                  <a:srgbClr val="FF0000"/>
                </a:solidFill>
                <a:ea typeface="Times New Roman" panose="02020603050405020304" pitchFamily="18" charset="0"/>
              </a:rPr>
              <a:t>workshop on Rel-20 6G-scope and 6G SID(s) in July where </a:t>
            </a: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companies express their view</a:t>
            </a:r>
          </a:p>
          <a:p>
            <a:pPr marL="1725987" lvl="3" indent="-354387">
              <a:defRPr/>
            </a:pPr>
            <a:r>
              <a:rPr lang="en-IN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SA6#68 in August where Rel-20 6G-SID(s) are discussed and agreed.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  <a:t>Target to have approval of Rel-20 6G SID(s) at SA#109.</a:t>
            </a:r>
            <a:br>
              <a:rPr lang="en-IN" sz="1800" dirty="0">
                <a:solidFill>
                  <a:srgbClr val="FF0000"/>
                </a:solidFill>
                <a:effectLst/>
                <a:ea typeface="Times New Roman" panose="02020603050405020304" pitchFamily="18" charset="0"/>
              </a:rPr>
            </a:br>
            <a:r>
              <a:rPr lang="en-US" altLang="en-US" sz="1800" dirty="0">
                <a:solidFill>
                  <a:srgbClr val="FF0000"/>
                </a:solidFill>
              </a:rPr>
              <a:t>SA6 can then start the work on Rel-20 6G SID(s) in Q4-25.</a:t>
            </a:r>
          </a:p>
          <a:p>
            <a:pPr marL="1268787" lvl="2" indent="-354387">
              <a:defRPr/>
            </a:pPr>
            <a:r>
              <a:rPr lang="en-IN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The </a:t>
            </a:r>
            <a:r>
              <a:rPr lang="en-GB" sz="1800" dirty="0">
                <a:solidFill>
                  <a:srgbClr val="FF0000"/>
                </a:solidFill>
                <a:ea typeface="Times New Roman" panose="02020603050405020304" pitchFamily="18" charset="0"/>
              </a:rPr>
              <a:t>Rel-20 6G study item completion date is still not decided, Tentative completion is Q4-26 or Q1-27.</a:t>
            </a:r>
            <a:endParaRPr lang="en-US" sz="1800" dirty="0">
              <a:solidFill>
                <a:srgbClr val="FF0000"/>
              </a:solidFill>
              <a:ea typeface="Times New Roman" panose="02020603050405020304" pitchFamily="18" charset="0"/>
            </a:endParaRP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Should SA6 revisit the estimated 50/50 split of the Rel-20 work between 5GA and 6G-study?</a:t>
            </a:r>
          </a:p>
          <a:p>
            <a:pPr marL="354387" indent="-354387">
              <a:defRPr/>
            </a:pPr>
            <a:r>
              <a:rPr lang="en-IN" altLang="en-US" sz="1800" kern="100" dirty="0">
                <a:cs typeface="Times New Roman" panose="02020603050405020304" pitchFamily="18" charset="0"/>
              </a:rPr>
              <a:t>Should SA6 have the same estimated 50/50 split for features on mission critical and application enablement? </a:t>
            </a:r>
          </a:p>
        </p:txBody>
      </p:sp>
    </p:spTree>
    <p:extLst>
      <p:ext uri="{BB962C8B-B14F-4D97-AF65-F5344CB8AC3E}">
        <p14:creationId xmlns:p14="http://schemas.microsoft.com/office/powerpoint/2010/main" val="167216704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7DFCEC6-974C-BF7E-35C1-DED404C62B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4188429"/>
              </p:ext>
            </p:extLst>
          </p:nvPr>
        </p:nvGraphicFramePr>
        <p:xfrm>
          <a:off x="949349" y="1808339"/>
          <a:ext cx="8237176" cy="39962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Meeting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148707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2025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583895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SA6#66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7 – 11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58341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Fukuoka, Japan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13644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25 – 29 August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Gothenburg, Sweden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31431862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SA6#69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>
                          <a:effectLst/>
                        </a:rPr>
                        <a:t>13 – 17 October 2025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67429151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17 – 21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Dallas (TX), USA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22579862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9 – 13 Feb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India,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4373485"/>
                  </a:ext>
                </a:extLst>
              </a:tr>
              <a:tr h="743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13 – 17 April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68133183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Japan,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EU, Location TBC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North America, Location TBC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35274</TotalTime>
  <Words>780</Words>
  <Application>Microsoft Office PowerPoint</Application>
  <PresentationFormat>Widescreen</PresentationFormat>
  <Paragraphs>160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Malgun Gothic</vt:lpstr>
      <vt:lpstr>SimSun</vt:lpstr>
      <vt:lpstr>Aptos</vt:lpstr>
      <vt:lpstr>Arial</vt:lpstr>
      <vt:lpstr>Calibri</vt:lpstr>
      <vt:lpstr>Calibri Light</vt:lpstr>
      <vt:lpstr>Times New Roman</vt:lpstr>
      <vt:lpstr>Office Theme</vt:lpstr>
      <vt:lpstr>   SA6#66 Work Plan Review</vt:lpstr>
      <vt:lpstr>Overview: Rel-20 Studies</vt:lpstr>
      <vt:lpstr>Overview: Rel-20 Work-Items</vt:lpstr>
      <vt:lpstr>Conference calls and other items</vt:lpstr>
      <vt:lpstr>Planning of Rel-20 6G-study phase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2322</cp:revision>
  <dcterms:created xsi:type="dcterms:W3CDTF">2010-02-05T13:52:04Z</dcterms:created>
  <dcterms:modified xsi:type="dcterms:W3CDTF">2025-03-21T19:11:41Z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