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7"/>
  </p:notesMasterIdLst>
  <p:handoutMasterIdLst>
    <p:handoutMasterId r:id="rId18"/>
  </p:handoutMasterIdLst>
  <p:sldIdLst>
    <p:sldId id="341" r:id="rId5"/>
    <p:sldId id="275" r:id="rId6"/>
    <p:sldId id="276" r:id="rId7"/>
    <p:sldId id="342" r:id="rId8"/>
    <p:sldId id="343" r:id="rId9"/>
    <p:sldId id="277" r:id="rId10"/>
    <p:sldId id="257" r:id="rId11"/>
    <p:sldId id="344" r:id="rId12"/>
    <p:sldId id="278" r:id="rId13"/>
    <p:sldId id="345" r:id="rId14"/>
    <p:sldId id="279" r:id="rId15"/>
    <p:sldId id="346"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AD0C1F-6A07-FEAB-CA63-C93AE8427F2D}" name="Jing Yue" initials="JY" userId="Jing Yue" providerId="None"/>
  <p188:author id="{8F6D0EAE-5208-A58E-E04E-A4727FCDA351}" name="Igor Pastushok" initials="IP" userId="S::igor.pastushok@ericsson.com::573a2f02-c350-4544-a2e1-191823aaaf14" providerId="AD"/>
  <p188:author id="{8B7ECAC5-4F37-A899-7D12-13B7DCA1352A}" name="Cristina Badulescu" initials="ERI CB" userId="Cristina Badulescu" providerId="None"/>
  <p188:author id="{9AE612C9-4834-8E3F-DE11-D5F311D4C084}" name="Jing Yue" initials="" userId="S::jing.yue@ericsson.com::5ad55dac-6c7f-4ea6-ba85-4dd3e672992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1855ED-3E68-4E21-A860-B02BC207FACA}" v="2" dt="2025-02-19T08:27:15.882"/>
    <p1510:client id="{8C0BFD8B-AFB9-4DAE-9532-BACA9052557A}" v="89" dt="2025-02-19T05:36:16.6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21" autoAdjust="0"/>
    <p:restoredTop sz="94660"/>
  </p:normalViewPr>
  <p:slideViewPr>
    <p:cSldViewPr snapToGrid="0">
      <p:cViewPr varScale="1">
        <p:scale>
          <a:sx n="60" d="100"/>
          <a:sy n="60" d="100"/>
        </p:scale>
        <p:origin x="1152" y="4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ristina Badulescu" userId="c5d371be-b501-40df-97ce-ea2c45686895" providerId="ADAL" clId="{5E1855ED-3E68-4E21-A860-B02BC207FACA}"/>
    <pc:docChg chg="custSel modSld modMainMaster">
      <pc:chgData name="Cristina Badulescu" userId="c5d371be-b501-40df-97ce-ea2c45686895" providerId="ADAL" clId="{5E1855ED-3E68-4E21-A860-B02BC207FACA}" dt="2025-02-19T08:30:04.304" v="88" actId="122"/>
      <pc:docMkLst>
        <pc:docMk/>
      </pc:docMkLst>
      <pc:sldChg chg="modSp">
        <pc:chgData name="Cristina Badulescu" userId="c5d371be-b501-40df-97ce-ea2c45686895" providerId="ADAL" clId="{5E1855ED-3E68-4E21-A860-B02BC207FACA}" dt="2025-02-19T08:27:04.726" v="4" actId="1076"/>
        <pc:sldMkLst>
          <pc:docMk/>
          <pc:sldMk cId="1667000812" sldId="277"/>
        </pc:sldMkLst>
        <pc:spChg chg="mod">
          <ac:chgData name="Cristina Badulescu" userId="c5d371be-b501-40df-97ce-ea2c45686895" providerId="ADAL" clId="{5E1855ED-3E68-4E21-A860-B02BC207FACA}" dt="2025-02-19T08:27:04.726" v="4" actId="1076"/>
          <ac:spMkLst>
            <pc:docMk/>
            <pc:sldMk cId="1667000812" sldId="277"/>
            <ac:spMk id="4" creationId="{F7FCDD2A-44DB-E12A-089E-60DF57B4B212}"/>
          </ac:spMkLst>
        </pc:spChg>
      </pc:sldChg>
      <pc:sldChg chg="modSp mod">
        <pc:chgData name="Cristina Badulescu" userId="c5d371be-b501-40df-97ce-ea2c45686895" providerId="ADAL" clId="{5E1855ED-3E68-4E21-A860-B02BC207FACA}" dt="2025-02-19T08:29:34.395" v="82" actId="122"/>
        <pc:sldMkLst>
          <pc:docMk/>
          <pc:sldMk cId="1938128977" sldId="342"/>
        </pc:sldMkLst>
        <pc:spChg chg="mod">
          <ac:chgData name="Cristina Badulescu" userId="c5d371be-b501-40df-97ce-ea2c45686895" providerId="ADAL" clId="{5E1855ED-3E68-4E21-A860-B02BC207FACA}" dt="2025-02-19T08:29:34.395" v="82" actId="122"/>
          <ac:spMkLst>
            <pc:docMk/>
            <pc:sldMk cId="1938128977" sldId="342"/>
            <ac:spMk id="14" creationId="{97CB78A3-91C3-DB4B-4433-77664C8B0778}"/>
          </ac:spMkLst>
        </pc:spChg>
      </pc:sldChg>
      <pc:sldChg chg="modSp mod">
        <pc:chgData name="Cristina Badulescu" userId="c5d371be-b501-40df-97ce-ea2c45686895" providerId="ADAL" clId="{5E1855ED-3E68-4E21-A860-B02BC207FACA}" dt="2025-02-19T08:29:44.683" v="84" actId="122"/>
        <pc:sldMkLst>
          <pc:docMk/>
          <pc:sldMk cId="1419810076" sldId="343"/>
        </pc:sldMkLst>
        <pc:spChg chg="mod">
          <ac:chgData name="Cristina Badulescu" userId="c5d371be-b501-40df-97ce-ea2c45686895" providerId="ADAL" clId="{5E1855ED-3E68-4E21-A860-B02BC207FACA}" dt="2025-02-19T08:29:44.683" v="84" actId="122"/>
          <ac:spMkLst>
            <pc:docMk/>
            <pc:sldMk cId="1419810076" sldId="343"/>
            <ac:spMk id="16" creationId="{560BD298-6076-7EE5-D8F1-3E533DAE4750}"/>
          </ac:spMkLst>
        </pc:spChg>
      </pc:sldChg>
      <pc:sldChg chg="modSp mod">
        <pc:chgData name="Cristina Badulescu" userId="c5d371be-b501-40df-97ce-ea2c45686895" providerId="ADAL" clId="{5E1855ED-3E68-4E21-A860-B02BC207FACA}" dt="2025-02-19T08:29:55.265" v="86" actId="122"/>
        <pc:sldMkLst>
          <pc:docMk/>
          <pc:sldMk cId="483432219" sldId="344"/>
        </pc:sldMkLst>
        <pc:spChg chg="mod">
          <ac:chgData name="Cristina Badulescu" userId="c5d371be-b501-40df-97ce-ea2c45686895" providerId="ADAL" clId="{5E1855ED-3E68-4E21-A860-B02BC207FACA}" dt="2025-02-19T08:29:55.265" v="86" actId="122"/>
          <ac:spMkLst>
            <pc:docMk/>
            <pc:sldMk cId="483432219" sldId="344"/>
            <ac:spMk id="18" creationId="{9990E3DF-B982-E48E-B6BC-2C30FB3B0600}"/>
          </ac:spMkLst>
        </pc:spChg>
      </pc:sldChg>
      <pc:sldChg chg="modSp mod">
        <pc:chgData name="Cristina Badulescu" userId="c5d371be-b501-40df-97ce-ea2c45686895" providerId="ADAL" clId="{5E1855ED-3E68-4E21-A860-B02BC207FACA}" dt="2025-02-19T08:30:04.304" v="88" actId="122"/>
        <pc:sldMkLst>
          <pc:docMk/>
          <pc:sldMk cId="3445542740" sldId="345"/>
        </pc:sldMkLst>
        <pc:spChg chg="mod">
          <ac:chgData name="Cristina Badulescu" userId="c5d371be-b501-40df-97ce-ea2c45686895" providerId="ADAL" clId="{5E1855ED-3E68-4E21-A860-B02BC207FACA}" dt="2025-02-19T08:30:04.304" v="88" actId="122"/>
          <ac:spMkLst>
            <pc:docMk/>
            <pc:sldMk cId="3445542740" sldId="345"/>
            <ac:spMk id="16" creationId="{BB4EC6DA-F221-8249-2477-61AC43483FBA}"/>
          </ac:spMkLst>
        </pc:spChg>
      </pc:sldChg>
      <pc:sldChg chg="modSp mod">
        <pc:chgData name="Cristina Badulescu" userId="c5d371be-b501-40df-97ce-ea2c45686895" providerId="ADAL" clId="{5E1855ED-3E68-4E21-A860-B02BC207FACA}" dt="2025-02-19T08:28:24.390" v="68" actId="20577"/>
        <pc:sldMkLst>
          <pc:docMk/>
          <pc:sldMk cId="1941351453" sldId="346"/>
        </pc:sldMkLst>
        <pc:spChg chg="mod">
          <ac:chgData name="Cristina Badulescu" userId="c5d371be-b501-40df-97ce-ea2c45686895" providerId="ADAL" clId="{5E1855ED-3E68-4E21-A860-B02BC207FACA}" dt="2025-02-19T08:27:15.882" v="5" actId="113"/>
          <ac:spMkLst>
            <pc:docMk/>
            <pc:sldMk cId="1941351453" sldId="346"/>
            <ac:spMk id="2" creationId="{6FD04092-B703-9E9A-30D9-5C4D606AEFB3}"/>
          </ac:spMkLst>
        </pc:spChg>
        <pc:spChg chg="mod">
          <ac:chgData name="Cristina Badulescu" userId="c5d371be-b501-40df-97ce-ea2c45686895" providerId="ADAL" clId="{5E1855ED-3E68-4E21-A860-B02BC207FACA}" dt="2025-02-19T08:28:24.390" v="68" actId="20577"/>
          <ac:spMkLst>
            <pc:docMk/>
            <pc:sldMk cId="1941351453" sldId="346"/>
            <ac:spMk id="3" creationId="{6D4EA5F2-D69A-3524-AAF6-5A2104E7E71C}"/>
          </ac:spMkLst>
        </pc:spChg>
      </pc:sldChg>
      <pc:sldMasterChg chg="modSp mod modSldLayout">
        <pc:chgData name="Cristina Badulescu" userId="c5d371be-b501-40df-97ce-ea2c45686895" providerId="ADAL" clId="{5E1855ED-3E68-4E21-A860-B02BC207FACA}" dt="2025-02-19T08:28:53.247" v="80" actId="14100"/>
        <pc:sldMasterMkLst>
          <pc:docMk/>
          <pc:sldMasterMk cId="0" sldId="2147485146"/>
        </pc:sldMasterMkLst>
        <pc:spChg chg="mod">
          <ac:chgData name="Cristina Badulescu" userId="c5d371be-b501-40df-97ce-ea2c45686895" providerId="ADAL" clId="{5E1855ED-3E68-4E21-A860-B02BC207FACA}" dt="2025-02-19T08:28:53.247" v="80" actId="14100"/>
          <ac:spMkLst>
            <pc:docMk/>
            <pc:sldMasterMk cId="0" sldId="2147485146"/>
            <ac:spMk id="15" creationId="{897F339D-C9FE-4694-B4EA-980A7508C12C}"/>
          </ac:spMkLst>
        </pc:spChg>
        <pc:sldLayoutChg chg="modSp mod">
          <pc:chgData name="Cristina Badulescu" userId="c5d371be-b501-40df-97ce-ea2c45686895" providerId="ADAL" clId="{5E1855ED-3E68-4E21-A860-B02BC207FACA}" dt="2025-02-19T08:25:36.868" v="0" actId="20577"/>
          <pc:sldLayoutMkLst>
            <pc:docMk/>
            <pc:sldMasterMk cId="0" sldId="2147485146"/>
            <pc:sldLayoutMk cId="1914303344" sldId="2147485164"/>
          </pc:sldLayoutMkLst>
          <pc:spChg chg="mod">
            <ac:chgData name="Cristina Badulescu" userId="c5d371be-b501-40df-97ce-ea2c45686895" providerId="ADAL" clId="{5E1855ED-3E68-4E21-A860-B02BC207FACA}" dt="2025-02-19T08:25:36.868" v="0" actId="20577"/>
            <ac:spMkLst>
              <pc:docMk/>
              <pc:sldMasterMk cId="0" sldId="2147485146"/>
              <pc:sldLayoutMk cId="1914303344" sldId="2147485164"/>
              <ac:spMk id="9" creationId="{72C1EE1F-EF94-4EBA-A010-8BC3D2F38C39}"/>
            </ac:spMkLst>
          </pc:spChg>
        </pc:sldLayoutChg>
        <pc:sldLayoutChg chg="modSp mod">
          <pc:chgData name="Cristina Badulescu" userId="c5d371be-b501-40df-97ce-ea2c45686895" providerId="ADAL" clId="{5E1855ED-3E68-4E21-A860-B02BC207FACA}" dt="2025-02-19T08:25:36.868" v="1" actId="20577"/>
          <pc:sldLayoutMkLst>
            <pc:docMk/>
            <pc:sldMasterMk cId="0" sldId="2147485146"/>
            <pc:sldLayoutMk cId="1786368653" sldId="2147485165"/>
          </pc:sldLayoutMkLst>
          <pc:spChg chg="mod">
            <ac:chgData name="Cristina Badulescu" userId="c5d371be-b501-40df-97ce-ea2c45686895" providerId="ADAL" clId="{5E1855ED-3E68-4E21-A860-B02BC207FACA}" dt="2025-02-19T08:25:36.868" v="1" actId="20577"/>
            <ac:spMkLst>
              <pc:docMk/>
              <pc:sldMasterMk cId="0" sldId="2147485146"/>
              <pc:sldLayoutMk cId="1786368653" sldId="2147485165"/>
              <ac:spMk id="7" creationId="{DB8BC610-C1B0-4C6A-B5C2-80DA487CE5DE}"/>
            </ac:spMkLst>
          </pc:spChg>
        </pc:sldLayoutChg>
        <pc:sldLayoutChg chg="modSp mod">
          <pc:chgData name="Cristina Badulescu" userId="c5d371be-b501-40df-97ce-ea2c45686895" providerId="ADAL" clId="{5E1855ED-3E68-4E21-A860-B02BC207FACA}" dt="2025-02-19T08:25:36.868" v="2" actId="20577"/>
          <pc:sldLayoutMkLst>
            <pc:docMk/>
            <pc:sldMasterMk cId="0" sldId="2147485146"/>
            <pc:sldLayoutMk cId="2533745422" sldId="2147485166"/>
          </pc:sldLayoutMkLst>
          <pc:spChg chg="mod">
            <ac:chgData name="Cristina Badulescu" userId="c5d371be-b501-40df-97ce-ea2c45686895" providerId="ADAL" clId="{5E1855ED-3E68-4E21-A860-B02BC207FACA}" dt="2025-02-19T08:25:36.868" v="2" actId="20577"/>
            <ac:spMkLst>
              <pc:docMk/>
              <pc:sldMasterMk cId="0" sldId="2147485146"/>
              <pc:sldLayoutMk cId="2533745422" sldId="2147485166"/>
              <ac:spMk id="8" creationId="{C2AD0284-E6BA-49D8-AB3F-D94DBB1D54F0}"/>
            </ac:spMkLst>
          </pc:spChg>
        </pc:sldLayoutChg>
        <pc:sldLayoutChg chg="modSp mod">
          <pc:chgData name="Cristina Badulescu" userId="c5d371be-b501-40df-97ce-ea2c45686895" providerId="ADAL" clId="{5E1855ED-3E68-4E21-A860-B02BC207FACA}" dt="2025-02-19T08:25:36.868" v="3" actId="20577"/>
          <pc:sldLayoutMkLst>
            <pc:docMk/>
            <pc:sldMasterMk cId="0" sldId="2147485146"/>
            <pc:sldLayoutMk cId="2171002835" sldId="2147485167"/>
          </pc:sldLayoutMkLst>
          <pc:spChg chg="mod">
            <ac:chgData name="Cristina Badulescu" userId="c5d371be-b501-40df-97ce-ea2c45686895" providerId="ADAL" clId="{5E1855ED-3E68-4E21-A860-B02BC207FACA}" dt="2025-02-19T08:25:36.868" v="3" actId="20577"/>
            <ac:spMkLst>
              <pc:docMk/>
              <pc:sldMasterMk cId="0" sldId="2147485146"/>
              <pc:sldLayoutMk cId="2171002835" sldId="2147485167"/>
              <ac:spMk id="3" creationId="{C44ECCE6-4D94-443E-8C20-CA233A5C0572}"/>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OPG.02 Section 4.11.1: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SimSun" panose="02010600030101010101" pitchFamily="2" charset="-122"/>
                <a:cs typeface="Times New Roman" panose="02020603050405020304" pitchFamily="18" charset="0"/>
              </a:rPr>
              <a:t>“</a:t>
            </a:r>
            <a:r>
              <a:rPr lang="en-GB" sz="1800" dirty="0">
                <a:effectLst/>
                <a:latin typeface="Arial" panose="020B0604020202020204" pitchFamily="34" charset="0"/>
                <a:ea typeface="SimSun" panose="02010600030101010101" pitchFamily="2" charset="-122"/>
                <a:cs typeface="Times New Roman" panose="02020603050405020304" pitchFamily="18" charset="0"/>
              </a:rPr>
              <a:t>If there is no associated Consent Record, </a:t>
            </a:r>
            <a:r>
              <a:rPr lang="en-GB" sz="1800" dirty="0">
                <a:solidFill>
                  <a:srgbClr val="FF0000"/>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the OP signals the Consent Manager to start the capture of the Consent from the end user (Step 8). Once the Consent is requested (Step 9), the result of that operation is stored in the Consent Manager (Step 10)</a:t>
            </a:r>
            <a:r>
              <a:rPr lang="en-GB" sz="180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 </a:t>
            </a:r>
            <a:r>
              <a:rPr lang="en-GB" sz="1800" dirty="0">
                <a:effectLst/>
                <a:latin typeface="Arial" panose="020B0604020202020204" pitchFamily="34" charset="0"/>
                <a:ea typeface="SimSun" panose="02010600030101010101" pitchFamily="2" charset="-122"/>
                <a:cs typeface="Times New Roman" panose="02020603050405020304" pitchFamily="18" charset="0"/>
              </a:rPr>
              <a:t>If the consent is not granted by the end user (for instance the user does not agree with sharing its information for the signalled Purpose of data processing) the authorization process fails and the access to the personal information resources is denied. If the consent is granted an Authorization Code sent back (Step 11,12) which can be later exchanged for an operator Access Token (Step 13). Upon reception of NBI API call carrying the operator Access Token in Step 14, the OP decrypts the Access Token and forwards the request to receive a response which is sent back.”</a:t>
            </a:r>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r>
              <a:rPr lang="en-US"/>
              <a:t> </a:t>
            </a:r>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F949BC75-2359-4F98-918A-7033C92AD487}" type="slidenum">
              <a:rPr lang="en-US" smtClean="0"/>
              <a:pPr/>
              <a:t>2</a:t>
            </a:fld>
            <a:endParaRPr lang="en-US"/>
          </a:p>
        </p:txBody>
      </p:sp>
    </p:spTree>
    <p:extLst>
      <p:ext uri="{BB962C8B-B14F-4D97-AF65-F5344CB8AC3E}">
        <p14:creationId xmlns:p14="http://schemas.microsoft.com/office/powerpoint/2010/main" val="3638161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OPG.02 Section 4.11.1: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SimSun" panose="02010600030101010101" pitchFamily="2" charset="-122"/>
                <a:cs typeface="Times New Roman" panose="02020603050405020304" pitchFamily="18" charset="0"/>
              </a:rPr>
              <a:t>“</a:t>
            </a:r>
            <a:r>
              <a:rPr lang="en-GB" sz="1800" dirty="0">
                <a:effectLst/>
                <a:latin typeface="Arial" panose="020B0604020202020204" pitchFamily="34" charset="0"/>
                <a:ea typeface="SimSun" panose="02010600030101010101" pitchFamily="2" charset="-122"/>
                <a:cs typeface="Times New Roman" panose="02020603050405020304" pitchFamily="18" charset="0"/>
              </a:rPr>
              <a:t>If there is no associated Consent Record, </a:t>
            </a:r>
            <a:r>
              <a:rPr lang="en-GB" sz="1800" dirty="0">
                <a:solidFill>
                  <a:srgbClr val="FF0000"/>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the OP signals the Consent Manager to start the capture of the Consent from the end user (Step 8). Once the Consent is requested (Step 9), the result of that operation is stored in the Consent Manager (Step 10)</a:t>
            </a:r>
            <a:r>
              <a:rPr lang="en-GB" sz="180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 </a:t>
            </a:r>
            <a:r>
              <a:rPr lang="en-GB" sz="1800" dirty="0">
                <a:effectLst/>
                <a:latin typeface="Arial" panose="020B0604020202020204" pitchFamily="34" charset="0"/>
                <a:ea typeface="SimSun" panose="02010600030101010101" pitchFamily="2" charset="-122"/>
                <a:cs typeface="Times New Roman" panose="02020603050405020304" pitchFamily="18" charset="0"/>
              </a:rPr>
              <a:t>If the consent is not granted by the end user (for instance the user does not agree with sharing its information for the signalled Purpose of data processing) the authorization process fails and the access to the personal information resources is denied. If the consent is granted an Authorization Code sent back (Step 11,12) which can be later exchanged for an operator Access Token (Step 13). Upon reception of NBI API call carrying the operator Access Token in Step 14, the OP decrypts the Access Token and forwards the request to receive a response which is sent back.”</a:t>
            </a:r>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r>
              <a:rPr lang="en-US"/>
              <a:t> </a:t>
            </a:r>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F949BC75-2359-4F98-918A-7033C92AD487}" type="slidenum">
              <a:rPr lang="en-US" smtClean="0"/>
              <a:pPr/>
              <a:t>4</a:t>
            </a:fld>
            <a:endParaRPr lang="en-US"/>
          </a:p>
        </p:txBody>
      </p:sp>
    </p:spTree>
    <p:extLst>
      <p:ext uri="{BB962C8B-B14F-4D97-AF65-F5344CB8AC3E}">
        <p14:creationId xmlns:p14="http://schemas.microsoft.com/office/powerpoint/2010/main" val="2670703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7</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1943381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8</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3783124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9</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25513299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10</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1821900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11</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12303439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12</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438129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dirty="0"/>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Description/subtitle/speaker…</a:t>
            </a:r>
            <a:br>
              <a:rPr lang="en-US" dirty="0"/>
            </a:br>
            <a:r>
              <a:rPr lang="en-US" dirty="0"/>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dirty="0"/>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dirty="0"/>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914303344"/>
      </p:ext>
    </p:extLst>
  </p:cSld>
  <p:clrMapOvr>
    <a:masterClrMapping/>
  </p:clrMapOvr>
  <p:hf sldNum="0" hdr="0" ftr="0"/>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786368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2533745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21710028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10880827" y="25906"/>
            <a:ext cx="1011136" cy="588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196029" y="89181"/>
            <a:ext cx="3166603"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tabLst>
                <a:tab pos="5850890" algn="r"/>
              </a:tabLst>
            </a:pPr>
            <a:r>
              <a:rPr lang="en-GB" sz="1200" b="1" dirty="0">
                <a:effectLst/>
                <a:latin typeface="Arial" panose="020B0604020202020204" pitchFamily="34" charset="0"/>
                <a:ea typeface="Times New Roman" panose="02020603050405020304" pitchFamily="18" charset="0"/>
              </a:rPr>
              <a:t>3GPP TSG-SA WG6 Meeting #65	</a:t>
            </a:r>
            <a:endParaRPr lang="en-CA" sz="1200" dirty="0">
              <a:effectLst/>
              <a:latin typeface="Times New Roman" panose="02020603050405020304" pitchFamily="18" charset="0"/>
              <a:ea typeface="Times New Roman" panose="02020603050405020304" pitchFamily="18" charset="0"/>
            </a:endParaRPr>
          </a:p>
          <a:p>
            <a:r>
              <a:rPr lang="en-GB" sz="1200" b="1" dirty="0">
                <a:effectLst/>
                <a:latin typeface="Arial" panose="020B0604020202020204" pitchFamily="34" charset="0"/>
                <a:ea typeface="Times New Roman" panose="02020603050405020304" pitchFamily="18" charset="0"/>
              </a:rPr>
              <a:t>Athens, Greece 17</a:t>
            </a:r>
            <a:r>
              <a:rPr lang="en-GB" sz="1200" b="1" baseline="30000" dirty="0">
                <a:effectLst/>
                <a:latin typeface="Arial" panose="020B0604020202020204" pitchFamily="34" charset="0"/>
                <a:ea typeface="Times New Roman" panose="02020603050405020304" pitchFamily="18" charset="0"/>
              </a:rPr>
              <a:t>th</a:t>
            </a:r>
            <a:r>
              <a:rPr lang="en-GB" sz="1200" b="1" dirty="0">
                <a:effectLst/>
                <a:latin typeface="Arial" panose="020B0604020202020204" pitchFamily="34" charset="0"/>
                <a:ea typeface="Times New Roman" panose="02020603050405020304" pitchFamily="18" charset="0"/>
              </a:rPr>
              <a:t> – 21</a:t>
            </a:r>
            <a:r>
              <a:rPr lang="en-GB" sz="1200" b="1" baseline="30000" dirty="0">
                <a:effectLst/>
                <a:latin typeface="Arial" panose="020B0604020202020204" pitchFamily="34" charset="0"/>
                <a:ea typeface="Times New Roman" panose="02020603050405020304" pitchFamily="18" charset="0"/>
              </a:rPr>
              <a:t>st</a:t>
            </a:r>
            <a:r>
              <a:rPr lang="en-GB" sz="1200" b="1" dirty="0">
                <a:effectLst/>
                <a:latin typeface="Arial" panose="020B0604020202020204" pitchFamily="34" charset="0"/>
                <a:ea typeface="Times New Roman" panose="02020603050405020304" pitchFamily="18" charset="0"/>
              </a:rPr>
              <a:t> February 2025</a:t>
            </a:r>
            <a:endParaRPr lang="en-US" altLang="en-US" sz="10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8829371" y="73009"/>
            <a:ext cx="2036266"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err="1"/>
              <a:t>Tdoc</a:t>
            </a:r>
            <a:r>
              <a:rPr lang="en-GB" altLang="en-US" sz="1200" b="1" dirty="0"/>
              <a:t>-no S6-250482</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 id="2147485165" r:id="rId5"/>
    <p:sldLayoutId id="2147485166" r:id="rId6"/>
    <p:sldLayoutId id="2147485167"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github.com/camaraproject/IdentityAndConsentManagement/blob/r2.1/documentation/CAMARA-Security-Interoperability.md"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hyperlink" Target="https://github.com/camaraproject/IdentityAndConsentManagement/blob/r2.1/documentation/CAMARA-API-access-and-user-consent.md" TargetMode="Externa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72073C3-1DE1-3A37-F3D7-5BDDEF1B2323}"/>
              </a:ext>
            </a:extLst>
          </p:cNvPr>
          <p:cNvSpPr txBox="1">
            <a:spLocks/>
          </p:cNvSpPr>
          <p:nvPr/>
        </p:nvSpPr>
        <p:spPr bwMode="auto">
          <a:xfrm>
            <a:off x="488745" y="2109106"/>
            <a:ext cx="10611646" cy="2354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eaLnBrk="1" hangingPunct="1">
              <a:buFontTx/>
              <a:buNone/>
            </a:pPr>
            <a:r>
              <a:rPr lang="en-GB" altLang="en-US" sz="4400" dirty="0"/>
              <a:t>Discussion material for S6-250254 with context </a:t>
            </a:r>
            <a:r>
              <a:rPr lang="en-US" sz="4400" dirty="0"/>
              <a:t>GSMA OPG and CAMARA</a:t>
            </a:r>
            <a:endParaRPr lang="en-GB" altLang="en-US" sz="4400" b="1" dirty="0"/>
          </a:p>
          <a:p>
            <a:pPr marL="0" indent="0" algn="ctr" eaLnBrk="1" hangingPunct="1">
              <a:buFontTx/>
              <a:buNone/>
            </a:pPr>
            <a:endParaRPr lang="en-GB" altLang="en-US" sz="4400" b="1" dirty="0"/>
          </a:p>
        </p:txBody>
      </p:sp>
      <p:sp>
        <p:nvSpPr>
          <p:cNvPr id="2" name="TextBox 1">
            <a:extLst>
              <a:ext uri="{FF2B5EF4-FFF2-40B4-BE49-F238E27FC236}">
                <a16:creationId xmlns:a16="http://schemas.microsoft.com/office/drawing/2014/main" id="{C320E9EF-0B1F-C415-CD69-D55DDF0B257A}"/>
              </a:ext>
            </a:extLst>
          </p:cNvPr>
          <p:cNvSpPr txBox="1"/>
          <p:nvPr/>
        </p:nvSpPr>
        <p:spPr>
          <a:xfrm>
            <a:off x="3928512" y="4954772"/>
            <a:ext cx="3732112" cy="400110"/>
          </a:xfrm>
          <a:prstGeom prst="rect">
            <a:avLst/>
          </a:prstGeom>
          <a:noFill/>
        </p:spPr>
        <p:txBody>
          <a:bodyPr wrap="none" rtlCol="0">
            <a:spAutoFit/>
          </a:bodyPr>
          <a:lstStyle/>
          <a:p>
            <a:r>
              <a:rPr lang="en-GB" altLang="en-US" sz="2000" b="1" dirty="0"/>
              <a:t>Cristina Badulescu, Ericsson</a:t>
            </a:r>
            <a:endParaRPr lang="en-US"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EDBB518B-C977-5636-85F4-4DE6BD3F7D07}"/>
              </a:ext>
            </a:extLst>
          </p:cNvPr>
          <p:cNvPicPr>
            <a:picLocks noChangeAspect="1"/>
          </p:cNvPicPr>
          <p:nvPr/>
        </p:nvPicPr>
        <p:blipFill>
          <a:blip r:embed="rId3"/>
          <a:stretch>
            <a:fillRect/>
          </a:stretch>
        </p:blipFill>
        <p:spPr>
          <a:xfrm>
            <a:off x="272902" y="958722"/>
            <a:ext cx="11829090" cy="5697259"/>
          </a:xfrm>
          <a:prstGeom prst="rect">
            <a:avLst/>
          </a:prstGeom>
        </p:spPr>
      </p:pic>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a:xfrm>
            <a:off x="664166" y="444776"/>
            <a:ext cx="11630816" cy="539199"/>
          </a:xfrm>
        </p:spPr>
        <p:txBody>
          <a:bodyPr/>
          <a:lstStyle/>
          <a:p>
            <a:r>
              <a:rPr lang="en-US" sz="3600" dirty="0"/>
              <a:t>CAMARA Scenario 2: CIBA flow (Backend flow)</a:t>
            </a:r>
            <a:br>
              <a:rPr lang="en-US" sz="2400" dirty="0"/>
            </a:br>
            <a:endParaRPr lang="en-US" sz="2400" dirty="0"/>
          </a:p>
        </p:txBody>
      </p:sp>
      <p:grpSp>
        <p:nvGrpSpPr>
          <p:cNvPr id="3" name="Group 2">
            <a:extLst>
              <a:ext uri="{FF2B5EF4-FFF2-40B4-BE49-F238E27FC236}">
                <a16:creationId xmlns:a16="http://schemas.microsoft.com/office/drawing/2014/main" id="{992BC29B-7DBC-862C-3421-8720F3936F22}"/>
              </a:ext>
            </a:extLst>
          </p:cNvPr>
          <p:cNvGrpSpPr/>
          <p:nvPr/>
        </p:nvGrpSpPr>
        <p:grpSpPr>
          <a:xfrm>
            <a:off x="8019022" y="1540859"/>
            <a:ext cx="1517390" cy="1361099"/>
            <a:chOff x="7253757" y="1034080"/>
            <a:chExt cx="1038448" cy="1113106"/>
          </a:xfrm>
        </p:grpSpPr>
        <p:sp>
          <p:nvSpPr>
            <p:cNvPr id="5" name="Rectangle: Rounded Corners 4">
              <a:extLst>
                <a:ext uri="{FF2B5EF4-FFF2-40B4-BE49-F238E27FC236}">
                  <a16:creationId xmlns:a16="http://schemas.microsoft.com/office/drawing/2014/main" id="{11AC0441-DC13-6B84-109C-B1CDB81F0E76}"/>
                </a:ext>
              </a:extLst>
            </p:cNvPr>
            <p:cNvSpPr/>
            <p:nvPr/>
          </p:nvSpPr>
          <p:spPr>
            <a:xfrm>
              <a:off x="7253757" y="1034080"/>
              <a:ext cx="1038448" cy="110986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6" name="TextBox 5">
              <a:extLst>
                <a:ext uri="{FF2B5EF4-FFF2-40B4-BE49-F238E27FC236}">
                  <a16:creationId xmlns:a16="http://schemas.microsoft.com/office/drawing/2014/main" id="{F8F08EE4-87A0-A83F-6ADC-8DF6E2F62A57}"/>
                </a:ext>
              </a:extLst>
            </p:cNvPr>
            <p:cNvSpPr txBox="1"/>
            <p:nvPr/>
          </p:nvSpPr>
          <p:spPr>
            <a:xfrm>
              <a:off x="7253757" y="1656372"/>
              <a:ext cx="1038448" cy="490814"/>
            </a:xfrm>
            <a:prstGeom prst="rect">
              <a:avLst/>
            </a:prstGeom>
            <a:noFill/>
          </p:spPr>
          <p:txBody>
            <a:bodyPr wrap="square" rtlCol="0">
              <a:spAutoFit/>
            </a:bodyPr>
            <a:lstStyle/>
            <a:p>
              <a:r>
                <a:rPr lang="en-US" sz="1100" b="1" dirty="0" err="1">
                  <a:solidFill>
                    <a:srgbClr val="FF0000"/>
                  </a:solidFill>
                </a:rPr>
                <a:t>Oauth</a:t>
              </a:r>
              <a:r>
                <a:rPr lang="en-US" sz="1100" b="1" dirty="0">
                  <a:solidFill>
                    <a:srgbClr val="FF0000"/>
                  </a:solidFill>
                </a:rPr>
                <a:t> 2.0 Authorization Server</a:t>
              </a:r>
            </a:p>
          </p:txBody>
        </p:sp>
      </p:grpSp>
      <p:grpSp>
        <p:nvGrpSpPr>
          <p:cNvPr id="7" name="Group 6">
            <a:extLst>
              <a:ext uri="{FF2B5EF4-FFF2-40B4-BE49-F238E27FC236}">
                <a16:creationId xmlns:a16="http://schemas.microsoft.com/office/drawing/2014/main" id="{779D8FEE-D80D-61C6-A38A-CAEA5B943124}"/>
              </a:ext>
            </a:extLst>
          </p:cNvPr>
          <p:cNvGrpSpPr/>
          <p:nvPr/>
        </p:nvGrpSpPr>
        <p:grpSpPr>
          <a:xfrm>
            <a:off x="10052341" y="1540860"/>
            <a:ext cx="1866757" cy="1222196"/>
            <a:chOff x="6574465" y="616006"/>
            <a:chExt cx="1052850" cy="1446713"/>
          </a:xfrm>
        </p:grpSpPr>
        <p:sp>
          <p:nvSpPr>
            <p:cNvPr id="8" name="Rectangle: Rounded Corners 7">
              <a:extLst>
                <a:ext uri="{FF2B5EF4-FFF2-40B4-BE49-F238E27FC236}">
                  <a16:creationId xmlns:a16="http://schemas.microsoft.com/office/drawing/2014/main" id="{1B19054A-B89A-A223-7C33-371E8D00C711}"/>
                </a:ext>
              </a:extLst>
            </p:cNvPr>
            <p:cNvSpPr/>
            <p:nvPr/>
          </p:nvSpPr>
          <p:spPr>
            <a:xfrm>
              <a:off x="6574465" y="616006"/>
              <a:ext cx="855807" cy="144671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9" name="TextBox 8">
              <a:extLst>
                <a:ext uri="{FF2B5EF4-FFF2-40B4-BE49-F238E27FC236}">
                  <a16:creationId xmlns:a16="http://schemas.microsoft.com/office/drawing/2014/main" id="{CE0581B0-12B7-8AE0-8C13-97BD3843B750}"/>
                </a:ext>
              </a:extLst>
            </p:cNvPr>
            <p:cNvSpPr txBox="1"/>
            <p:nvPr/>
          </p:nvSpPr>
          <p:spPr>
            <a:xfrm>
              <a:off x="6588867" y="1463786"/>
              <a:ext cx="1038448" cy="546473"/>
            </a:xfrm>
            <a:prstGeom prst="rect">
              <a:avLst/>
            </a:prstGeom>
            <a:noFill/>
          </p:spPr>
          <p:txBody>
            <a:bodyPr wrap="square" rtlCol="0">
              <a:spAutoFit/>
            </a:bodyPr>
            <a:lstStyle/>
            <a:p>
              <a:r>
                <a:rPr lang="en-US" sz="1200" b="1" dirty="0">
                  <a:solidFill>
                    <a:srgbClr val="FF0000"/>
                  </a:solidFill>
                </a:rPr>
                <a:t>RO Authorization Management</a:t>
              </a:r>
            </a:p>
          </p:txBody>
        </p:sp>
      </p:grpSp>
      <p:sp>
        <p:nvSpPr>
          <p:cNvPr id="10" name="TextBox 9">
            <a:extLst>
              <a:ext uri="{FF2B5EF4-FFF2-40B4-BE49-F238E27FC236}">
                <a16:creationId xmlns:a16="http://schemas.microsoft.com/office/drawing/2014/main" id="{7EF45A93-4A86-9288-D9D1-178A32287C06}"/>
              </a:ext>
            </a:extLst>
          </p:cNvPr>
          <p:cNvSpPr txBox="1"/>
          <p:nvPr/>
        </p:nvSpPr>
        <p:spPr>
          <a:xfrm>
            <a:off x="8899294" y="2874867"/>
            <a:ext cx="2357164" cy="307777"/>
          </a:xfrm>
          <a:prstGeom prst="rect">
            <a:avLst/>
          </a:prstGeom>
          <a:noFill/>
        </p:spPr>
        <p:txBody>
          <a:bodyPr wrap="square" rtlCol="0">
            <a:spAutoFit/>
          </a:bodyPr>
          <a:lstStyle/>
          <a:p>
            <a:r>
              <a:rPr lang="en-US" sz="1400" b="1" dirty="0">
                <a:solidFill>
                  <a:srgbClr val="FF0000"/>
                </a:solidFill>
              </a:rPr>
              <a:t>Authorization Function</a:t>
            </a:r>
          </a:p>
        </p:txBody>
      </p:sp>
      <p:sp>
        <p:nvSpPr>
          <p:cNvPr id="11" name="Rectangle: Rounded Corners 10">
            <a:extLst>
              <a:ext uri="{FF2B5EF4-FFF2-40B4-BE49-F238E27FC236}">
                <a16:creationId xmlns:a16="http://schemas.microsoft.com/office/drawing/2014/main" id="{B9B84EF1-0BD3-3259-8AAC-CB59033AF1D4}"/>
              </a:ext>
            </a:extLst>
          </p:cNvPr>
          <p:cNvSpPr/>
          <p:nvPr/>
        </p:nvSpPr>
        <p:spPr>
          <a:xfrm>
            <a:off x="7678779" y="1410094"/>
            <a:ext cx="4240319" cy="179567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1082E5D3-F628-31AF-545D-74E98EB9E096}"/>
              </a:ext>
            </a:extLst>
          </p:cNvPr>
          <p:cNvGrpSpPr/>
          <p:nvPr/>
        </p:nvGrpSpPr>
        <p:grpSpPr>
          <a:xfrm>
            <a:off x="2695230" y="3429000"/>
            <a:ext cx="1751572" cy="1074814"/>
            <a:chOff x="1718893" y="1407268"/>
            <a:chExt cx="1751572" cy="1074814"/>
          </a:xfrm>
        </p:grpSpPr>
        <p:sp>
          <p:nvSpPr>
            <p:cNvPr id="13" name="Rectangle: Rounded Corners 12">
              <a:extLst>
                <a:ext uri="{FF2B5EF4-FFF2-40B4-BE49-F238E27FC236}">
                  <a16:creationId xmlns:a16="http://schemas.microsoft.com/office/drawing/2014/main" id="{0441841C-27A8-2E15-F778-102BD72AC3A3}"/>
                </a:ext>
              </a:extLst>
            </p:cNvPr>
            <p:cNvSpPr/>
            <p:nvPr/>
          </p:nvSpPr>
          <p:spPr>
            <a:xfrm>
              <a:off x="2276217" y="1407268"/>
              <a:ext cx="1006550" cy="70553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cxnSp>
          <p:nvCxnSpPr>
            <p:cNvPr id="14" name="Straight Connector 13">
              <a:extLst>
                <a:ext uri="{FF2B5EF4-FFF2-40B4-BE49-F238E27FC236}">
                  <a16:creationId xmlns:a16="http://schemas.microsoft.com/office/drawing/2014/main" id="{C70E4FE8-2349-80D1-FEE7-25C5E5EE6B51}"/>
                </a:ext>
              </a:extLst>
            </p:cNvPr>
            <p:cNvCxnSpPr>
              <a:cxnSpLocks/>
            </p:cNvCxnSpPr>
            <p:nvPr/>
          </p:nvCxnSpPr>
          <p:spPr>
            <a:xfrm flipH="1">
              <a:off x="2347099" y="1529144"/>
              <a:ext cx="1123366" cy="952938"/>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5" name="Straight Connector 14">
              <a:extLst>
                <a:ext uri="{FF2B5EF4-FFF2-40B4-BE49-F238E27FC236}">
                  <a16:creationId xmlns:a16="http://schemas.microsoft.com/office/drawing/2014/main" id="{05DC8650-8843-9708-3A48-1262D9026E21}"/>
                </a:ext>
              </a:extLst>
            </p:cNvPr>
            <p:cNvCxnSpPr>
              <a:cxnSpLocks/>
            </p:cNvCxnSpPr>
            <p:nvPr/>
          </p:nvCxnSpPr>
          <p:spPr>
            <a:xfrm>
              <a:off x="1718893" y="1552364"/>
              <a:ext cx="1720701" cy="809603"/>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16" name="TextBox 15">
              <a:extLst>
                <a:ext uri="{FF2B5EF4-FFF2-40B4-BE49-F238E27FC236}">
                  <a16:creationId xmlns:a16="http://schemas.microsoft.com/office/drawing/2014/main" id="{BB4EC6DA-F221-8249-2477-61AC43483FBA}"/>
                </a:ext>
              </a:extLst>
            </p:cNvPr>
            <p:cNvSpPr txBox="1"/>
            <p:nvPr/>
          </p:nvSpPr>
          <p:spPr>
            <a:xfrm>
              <a:off x="2347099" y="1457256"/>
              <a:ext cx="864786" cy="461665"/>
            </a:xfrm>
            <a:prstGeom prst="rect">
              <a:avLst/>
            </a:prstGeom>
            <a:noFill/>
          </p:spPr>
          <p:txBody>
            <a:bodyPr wrap="square" rtlCol="0">
              <a:spAutoFit/>
            </a:bodyPr>
            <a:lstStyle/>
            <a:p>
              <a:pPr algn="ctr"/>
              <a:r>
                <a:rPr lang="en-US" sz="1200" b="1" dirty="0">
                  <a:solidFill>
                    <a:srgbClr val="FF0000"/>
                  </a:solidFill>
                </a:rPr>
                <a:t>ROF on UE</a:t>
              </a:r>
            </a:p>
          </p:txBody>
        </p:sp>
      </p:grpSp>
      <p:sp>
        <p:nvSpPr>
          <p:cNvPr id="17" name="Rectangle: Rounded Corners 16">
            <a:extLst>
              <a:ext uri="{FF2B5EF4-FFF2-40B4-BE49-F238E27FC236}">
                <a16:creationId xmlns:a16="http://schemas.microsoft.com/office/drawing/2014/main" id="{95D51778-D3D4-D0FD-C812-0B99EF4843A7}"/>
              </a:ext>
            </a:extLst>
          </p:cNvPr>
          <p:cNvSpPr/>
          <p:nvPr/>
        </p:nvSpPr>
        <p:spPr>
          <a:xfrm>
            <a:off x="7166344" y="1073887"/>
            <a:ext cx="4935647" cy="271554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0BE63C6E-02F5-54B8-DB63-C0E1CDCBC50E}"/>
              </a:ext>
            </a:extLst>
          </p:cNvPr>
          <p:cNvSpPr txBox="1"/>
          <p:nvPr/>
        </p:nvSpPr>
        <p:spPr>
          <a:xfrm>
            <a:off x="8899294" y="3411826"/>
            <a:ext cx="2357164" cy="307777"/>
          </a:xfrm>
          <a:prstGeom prst="rect">
            <a:avLst/>
          </a:prstGeom>
          <a:noFill/>
        </p:spPr>
        <p:txBody>
          <a:bodyPr wrap="square" rtlCol="0">
            <a:spAutoFit/>
          </a:bodyPr>
          <a:lstStyle/>
          <a:p>
            <a:r>
              <a:rPr lang="en-US" sz="1400" b="1" dirty="0">
                <a:solidFill>
                  <a:srgbClr val="FF0000"/>
                </a:solidFill>
              </a:rPr>
              <a:t>CCF in CSP domain </a:t>
            </a:r>
          </a:p>
        </p:txBody>
      </p:sp>
    </p:spTree>
    <p:extLst>
      <p:ext uri="{BB962C8B-B14F-4D97-AF65-F5344CB8AC3E}">
        <p14:creationId xmlns:p14="http://schemas.microsoft.com/office/powerpoint/2010/main" val="3445542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p:txBody>
          <a:bodyPr/>
          <a:lstStyle/>
          <a:p>
            <a:r>
              <a:rPr lang="en-US" sz="3600" dirty="0"/>
              <a:t>CAMARA Scenario 3: Client credentials</a:t>
            </a:r>
            <a:br>
              <a:rPr lang="en-US" sz="2400" dirty="0"/>
            </a:br>
            <a:endParaRPr lang="en-US" sz="2400" dirty="0"/>
          </a:p>
        </p:txBody>
      </p:sp>
      <p:sp>
        <p:nvSpPr>
          <p:cNvPr id="3" name="Content Placeholder 2">
            <a:extLst>
              <a:ext uri="{FF2B5EF4-FFF2-40B4-BE49-F238E27FC236}">
                <a16:creationId xmlns:a16="http://schemas.microsoft.com/office/drawing/2014/main" id="{6D4EA5F2-D69A-3524-AAF6-5A2104E7E71C}"/>
              </a:ext>
            </a:extLst>
          </p:cNvPr>
          <p:cNvSpPr>
            <a:spLocks noGrp="1"/>
          </p:cNvSpPr>
          <p:nvPr>
            <p:ph sz="quarter" idx="10"/>
          </p:nvPr>
        </p:nvSpPr>
        <p:spPr>
          <a:xfrm>
            <a:off x="266774" y="1923810"/>
            <a:ext cx="11233150" cy="1081088"/>
          </a:xfrm>
        </p:spPr>
        <p:txBody>
          <a:bodyPr/>
          <a:lstStyle/>
          <a:p>
            <a:r>
              <a:rPr lang="en-US" dirty="0">
                <a:hlinkClick r:id="rId3"/>
              </a:rPr>
              <a:t>https://github.com/camaraproject/IdentityAndConsentManagement/blob/r2.1/documentation/CAMARA-Security-Interoperability.md</a:t>
            </a:r>
            <a:r>
              <a:rPr lang="en-US" dirty="0"/>
              <a:t> </a:t>
            </a:r>
          </a:p>
        </p:txBody>
      </p:sp>
    </p:spTree>
    <p:extLst>
      <p:ext uri="{BB962C8B-B14F-4D97-AF65-F5344CB8AC3E}">
        <p14:creationId xmlns:p14="http://schemas.microsoft.com/office/powerpoint/2010/main" val="3217072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a:xfrm>
            <a:off x="622374" y="720798"/>
            <a:ext cx="10521950" cy="1081088"/>
          </a:xfrm>
        </p:spPr>
        <p:txBody>
          <a:bodyPr/>
          <a:lstStyle/>
          <a:p>
            <a:r>
              <a:rPr lang="en-US" sz="3600" b="1" dirty="0"/>
              <a:t>Takeaways</a:t>
            </a:r>
            <a:br>
              <a:rPr lang="en-US" sz="2400" b="1" dirty="0"/>
            </a:br>
            <a:endParaRPr lang="en-US" sz="2400" b="1" dirty="0"/>
          </a:p>
        </p:txBody>
      </p:sp>
      <p:sp>
        <p:nvSpPr>
          <p:cNvPr id="3" name="Content Placeholder 2">
            <a:extLst>
              <a:ext uri="{FF2B5EF4-FFF2-40B4-BE49-F238E27FC236}">
                <a16:creationId xmlns:a16="http://schemas.microsoft.com/office/drawing/2014/main" id="{6D4EA5F2-D69A-3524-AAF6-5A2104E7E71C}"/>
              </a:ext>
            </a:extLst>
          </p:cNvPr>
          <p:cNvSpPr>
            <a:spLocks noGrp="1"/>
          </p:cNvSpPr>
          <p:nvPr>
            <p:ph sz="quarter" idx="10"/>
          </p:nvPr>
        </p:nvSpPr>
        <p:spPr>
          <a:xfrm>
            <a:off x="128551" y="1801886"/>
            <a:ext cx="11769282" cy="4577649"/>
          </a:xfrm>
        </p:spPr>
        <p:txBody>
          <a:bodyPr/>
          <a:lstStyle/>
          <a:p>
            <a:pPr marL="514350" indent="-514350">
              <a:buFont typeface="+mj-lt"/>
              <a:buAutoNum type="arabicPeriod"/>
            </a:pPr>
            <a:r>
              <a:rPr lang="en-US" dirty="0"/>
              <a:t>CAPIF Core Function with the architecture of the Authorization function merges together:</a:t>
            </a:r>
          </a:p>
          <a:p>
            <a:pPr marL="971550" lvl="1" indent="-514350">
              <a:buFont typeface="+mj-lt"/>
              <a:buAutoNum type="alphaLcParenR"/>
            </a:pPr>
            <a:r>
              <a:rPr lang="en-US" dirty="0"/>
              <a:t> OAuth2.0 Authorization Server </a:t>
            </a:r>
          </a:p>
          <a:p>
            <a:pPr marL="971550" lvl="1" indent="-514350">
              <a:buFont typeface="+mj-lt"/>
              <a:buAutoNum type="alphaLcParenR"/>
            </a:pPr>
            <a:r>
              <a:rPr lang="en-US" dirty="0"/>
              <a:t> Consent capture and Consent management (including storage)</a:t>
            </a:r>
          </a:p>
          <a:p>
            <a:pPr marL="457200" lvl="1" indent="0">
              <a:buNone/>
            </a:pPr>
            <a:r>
              <a:rPr lang="en-US" sz="2800" b="1" dirty="0"/>
              <a:t>So it limits to a specific implementation of the GSMA and CAMARA architectures</a:t>
            </a:r>
          </a:p>
          <a:p>
            <a:pPr marL="514350" indent="-514350">
              <a:buFont typeface="+mj-lt"/>
              <a:buAutoNum type="arabicPeriod"/>
            </a:pPr>
            <a:r>
              <a:rPr lang="en-US" dirty="0"/>
              <a:t>In GSMA or CAMARA there is no equivalent for a ROF on UE, the application on UE just redirects the user to the URL of CSP Consent website/solution</a:t>
            </a:r>
          </a:p>
          <a:p>
            <a:pPr marL="0" indent="0">
              <a:buNone/>
            </a:pPr>
            <a:r>
              <a:rPr lang="en-US" sz="2400" b="1" dirty="0">
                <a:solidFill>
                  <a:srgbClr val="0070C0"/>
                </a:solidFill>
              </a:rPr>
              <a:t>=&gt; SA6 should study in Rel-20 the architecture options that allow its overall Authorization solution (including consent) to be compatible with GSMA OPG, CAMARA</a:t>
            </a:r>
          </a:p>
        </p:txBody>
      </p:sp>
    </p:spTree>
    <p:extLst>
      <p:ext uri="{BB962C8B-B14F-4D97-AF65-F5344CB8AC3E}">
        <p14:creationId xmlns:p14="http://schemas.microsoft.com/office/powerpoint/2010/main" val="1941351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ECF41-0E8F-F5D4-F0C2-11F6B81DAFC5}"/>
              </a:ext>
            </a:extLst>
          </p:cNvPr>
          <p:cNvSpPr>
            <a:spLocks noGrp="1"/>
          </p:cNvSpPr>
          <p:nvPr>
            <p:ph type="title"/>
          </p:nvPr>
        </p:nvSpPr>
        <p:spPr>
          <a:xfrm>
            <a:off x="997414" y="495116"/>
            <a:ext cx="6094502" cy="786020"/>
          </a:xfrm>
        </p:spPr>
        <p:txBody>
          <a:bodyPr wrap="square" anchor="t">
            <a:normAutofit/>
          </a:bodyPr>
          <a:lstStyle/>
          <a:p>
            <a:r>
              <a:rPr lang="en-US" sz="3200" b="1" dirty="0"/>
              <a:t>GSMA OPG.02  Case 1: User opt-in</a:t>
            </a:r>
          </a:p>
        </p:txBody>
      </p:sp>
      <p:pic>
        <p:nvPicPr>
          <p:cNvPr id="6" name="Picture 5" descr="A screenshot of a computer screen&#10;&#10;Description automatically generated">
            <a:extLst>
              <a:ext uri="{FF2B5EF4-FFF2-40B4-BE49-F238E27FC236}">
                <a16:creationId xmlns:a16="http://schemas.microsoft.com/office/drawing/2014/main" id="{CB798FDA-E785-00D6-DBF0-A8CCE5F886C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3140" y="982318"/>
            <a:ext cx="11938860" cy="5295900"/>
          </a:xfrm>
          <a:prstGeom prst="rect">
            <a:avLst/>
          </a:prstGeom>
          <a:noFill/>
        </p:spPr>
      </p:pic>
    </p:spTree>
    <p:extLst>
      <p:ext uri="{BB962C8B-B14F-4D97-AF65-F5344CB8AC3E}">
        <p14:creationId xmlns:p14="http://schemas.microsoft.com/office/powerpoint/2010/main" val="28033575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ECF41-0E8F-F5D4-F0C2-11F6B81DAFC5}"/>
              </a:ext>
            </a:extLst>
          </p:cNvPr>
          <p:cNvSpPr>
            <a:spLocks noGrp="1"/>
          </p:cNvSpPr>
          <p:nvPr>
            <p:ph type="title"/>
          </p:nvPr>
        </p:nvSpPr>
        <p:spPr>
          <a:xfrm>
            <a:off x="459547" y="552892"/>
            <a:ext cx="7897644" cy="706271"/>
          </a:xfrm>
        </p:spPr>
        <p:txBody>
          <a:bodyPr wrap="square" anchor="t">
            <a:normAutofit/>
          </a:bodyPr>
          <a:lstStyle/>
          <a:p>
            <a:r>
              <a:rPr lang="en-US" sz="3200" b="1" dirty="0"/>
              <a:t>GSMA OPG.02  Case 2: Federated environment</a:t>
            </a:r>
          </a:p>
        </p:txBody>
      </p:sp>
      <p:pic>
        <p:nvPicPr>
          <p:cNvPr id="5" name="Picture 4" descr="A screenshot of a document&#10;&#10;Description automatically generated">
            <a:extLst>
              <a:ext uri="{FF2B5EF4-FFF2-40B4-BE49-F238E27FC236}">
                <a16:creationId xmlns:a16="http://schemas.microsoft.com/office/drawing/2014/main" id="{87161CF1-9747-B7D8-3B4D-56BA062F065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5279" y="1014412"/>
            <a:ext cx="11397173" cy="5460356"/>
          </a:xfrm>
          <a:prstGeom prst="rect">
            <a:avLst/>
          </a:prstGeom>
          <a:noFill/>
        </p:spPr>
      </p:pic>
    </p:spTree>
    <p:extLst>
      <p:ext uri="{BB962C8B-B14F-4D97-AF65-F5344CB8AC3E}">
        <p14:creationId xmlns:p14="http://schemas.microsoft.com/office/powerpoint/2010/main" val="1258206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ECF41-0E8F-F5D4-F0C2-11F6B81DAFC5}"/>
              </a:ext>
            </a:extLst>
          </p:cNvPr>
          <p:cNvSpPr>
            <a:spLocks noGrp="1"/>
          </p:cNvSpPr>
          <p:nvPr>
            <p:ph type="title"/>
          </p:nvPr>
        </p:nvSpPr>
        <p:spPr>
          <a:xfrm>
            <a:off x="455152" y="499535"/>
            <a:ext cx="10560178" cy="466736"/>
          </a:xfrm>
        </p:spPr>
        <p:txBody>
          <a:bodyPr wrap="square" anchor="t">
            <a:normAutofit fontScale="90000"/>
          </a:bodyPr>
          <a:lstStyle/>
          <a:p>
            <a:r>
              <a:rPr lang="en-US" sz="3200" b="1" dirty="0"/>
              <a:t>Overlay SA6 CAPIF Consent architecture on GSMA OPG.02  solution (1)</a:t>
            </a:r>
          </a:p>
        </p:txBody>
      </p:sp>
      <p:pic>
        <p:nvPicPr>
          <p:cNvPr id="6" name="Picture 5" descr="A screenshot of a computer screen&#10;&#10;Description automatically generated">
            <a:extLst>
              <a:ext uri="{FF2B5EF4-FFF2-40B4-BE49-F238E27FC236}">
                <a16:creationId xmlns:a16="http://schemas.microsoft.com/office/drawing/2014/main" id="{CB798FDA-E785-00D6-DBF0-A8CCE5F886C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3140" y="982318"/>
            <a:ext cx="11938860" cy="5295900"/>
          </a:xfrm>
          <a:prstGeom prst="rect">
            <a:avLst/>
          </a:prstGeom>
          <a:noFill/>
        </p:spPr>
      </p:pic>
      <p:sp>
        <p:nvSpPr>
          <p:cNvPr id="3" name="Rectangle: Rounded Corners 2">
            <a:extLst>
              <a:ext uri="{FF2B5EF4-FFF2-40B4-BE49-F238E27FC236}">
                <a16:creationId xmlns:a16="http://schemas.microsoft.com/office/drawing/2014/main" id="{4E99B224-B53A-C91B-B32E-7EF005DBBEC9}"/>
              </a:ext>
            </a:extLst>
          </p:cNvPr>
          <p:cNvSpPr/>
          <p:nvPr/>
        </p:nvSpPr>
        <p:spPr>
          <a:xfrm>
            <a:off x="6443329" y="1014412"/>
            <a:ext cx="5135527" cy="171610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grpSp>
        <p:nvGrpSpPr>
          <p:cNvPr id="7" name="Group 6">
            <a:extLst>
              <a:ext uri="{FF2B5EF4-FFF2-40B4-BE49-F238E27FC236}">
                <a16:creationId xmlns:a16="http://schemas.microsoft.com/office/drawing/2014/main" id="{38287006-697A-68DD-855E-8A9560352395}"/>
              </a:ext>
            </a:extLst>
          </p:cNvPr>
          <p:cNvGrpSpPr/>
          <p:nvPr/>
        </p:nvGrpSpPr>
        <p:grpSpPr>
          <a:xfrm>
            <a:off x="6542566" y="1134527"/>
            <a:ext cx="1038448" cy="928189"/>
            <a:chOff x="6542566" y="1134527"/>
            <a:chExt cx="1038448" cy="928189"/>
          </a:xfrm>
        </p:grpSpPr>
        <p:sp>
          <p:nvSpPr>
            <p:cNvPr id="4" name="Rectangle: Rounded Corners 3">
              <a:extLst>
                <a:ext uri="{FF2B5EF4-FFF2-40B4-BE49-F238E27FC236}">
                  <a16:creationId xmlns:a16="http://schemas.microsoft.com/office/drawing/2014/main" id="{B064EEC8-0358-2B91-9F1A-03EE39B8E0F9}"/>
                </a:ext>
              </a:extLst>
            </p:cNvPr>
            <p:cNvSpPr/>
            <p:nvPr/>
          </p:nvSpPr>
          <p:spPr>
            <a:xfrm>
              <a:off x="6574464" y="1134527"/>
              <a:ext cx="1006550" cy="92818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5" name="TextBox 4">
              <a:extLst>
                <a:ext uri="{FF2B5EF4-FFF2-40B4-BE49-F238E27FC236}">
                  <a16:creationId xmlns:a16="http://schemas.microsoft.com/office/drawing/2014/main" id="{CD83AD85-14CD-05E6-890E-23025AC8DD76}"/>
                </a:ext>
              </a:extLst>
            </p:cNvPr>
            <p:cNvSpPr txBox="1"/>
            <p:nvPr/>
          </p:nvSpPr>
          <p:spPr>
            <a:xfrm>
              <a:off x="6542566" y="1470856"/>
              <a:ext cx="1038448" cy="553998"/>
            </a:xfrm>
            <a:prstGeom prst="rect">
              <a:avLst/>
            </a:prstGeom>
            <a:noFill/>
          </p:spPr>
          <p:txBody>
            <a:bodyPr wrap="square" rtlCol="0">
              <a:spAutoFit/>
            </a:bodyPr>
            <a:lstStyle/>
            <a:p>
              <a:r>
                <a:rPr lang="en-US" sz="1000" dirty="0" err="1">
                  <a:solidFill>
                    <a:srgbClr val="FF0000"/>
                  </a:solidFill>
                </a:rPr>
                <a:t>Oauth</a:t>
              </a:r>
              <a:r>
                <a:rPr lang="en-US" sz="1000" dirty="0">
                  <a:solidFill>
                    <a:srgbClr val="FF0000"/>
                  </a:solidFill>
                </a:rPr>
                <a:t> 2.0 Authorization Server</a:t>
              </a:r>
            </a:p>
          </p:txBody>
        </p:sp>
      </p:grpSp>
      <p:grpSp>
        <p:nvGrpSpPr>
          <p:cNvPr id="8" name="Group 7">
            <a:extLst>
              <a:ext uri="{FF2B5EF4-FFF2-40B4-BE49-F238E27FC236}">
                <a16:creationId xmlns:a16="http://schemas.microsoft.com/office/drawing/2014/main" id="{A491B8DA-1BEF-F763-78DB-972383C50AC1}"/>
              </a:ext>
            </a:extLst>
          </p:cNvPr>
          <p:cNvGrpSpPr/>
          <p:nvPr/>
        </p:nvGrpSpPr>
        <p:grpSpPr>
          <a:xfrm>
            <a:off x="9134397" y="1134527"/>
            <a:ext cx="2256620" cy="928189"/>
            <a:chOff x="6574464" y="1134527"/>
            <a:chExt cx="1052851" cy="928189"/>
          </a:xfrm>
        </p:grpSpPr>
        <p:sp>
          <p:nvSpPr>
            <p:cNvPr id="9" name="Rectangle: Rounded Corners 8">
              <a:extLst>
                <a:ext uri="{FF2B5EF4-FFF2-40B4-BE49-F238E27FC236}">
                  <a16:creationId xmlns:a16="http://schemas.microsoft.com/office/drawing/2014/main" id="{8C199E03-3FBD-7374-01AB-C41218BA2918}"/>
                </a:ext>
              </a:extLst>
            </p:cNvPr>
            <p:cNvSpPr/>
            <p:nvPr/>
          </p:nvSpPr>
          <p:spPr>
            <a:xfrm>
              <a:off x="6574464" y="1134527"/>
              <a:ext cx="1006550" cy="92818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10" name="TextBox 9">
              <a:extLst>
                <a:ext uri="{FF2B5EF4-FFF2-40B4-BE49-F238E27FC236}">
                  <a16:creationId xmlns:a16="http://schemas.microsoft.com/office/drawing/2014/main" id="{D078AED4-45BC-BC20-F5B7-781334B5291B}"/>
                </a:ext>
              </a:extLst>
            </p:cNvPr>
            <p:cNvSpPr txBox="1"/>
            <p:nvPr/>
          </p:nvSpPr>
          <p:spPr>
            <a:xfrm>
              <a:off x="6588867" y="1463786"/>
              <a:ext cx="1038448" cy="246221"/>
            </a:xfrm>
            <a:prstGeom prst="rect">
              <a:avLst/>
            </a:prstGeom>
            <a:noFill/>
          </p:spPr>
          <p:txBody>
            <a:bodyPr wrap="square" rtlCol="0">
              <a:spAutoFit/>
            </a:bodyPr>
            <a:lstStyle/>
            <a:p>
              <a:r>
                <a:rPr lang="en-US" sz="1000" dirty="0">
                  <a:solidFill>
                    <a:srgbClr val="FF0000"/>
                  </a:solidFill>
                </a:rPr>
                <a:t>RO Authorization Management</a:t>
              </a:r>
            </a:p>
          </p:txBody>
        </p:sp>
      </p:grpSp>
      <p:sp>
        <p:nvSpPr>
          <p:cNvPr id="11" name="TextBox 10">
            <a:extLst>
              <a:ext uri="{FF2B5EF4-FFF2-40B4-BE49-F238E27FC236}">
                <a16:creationId xmlns:a16="http://schemas.microsoft.com/office/drawing/2014/main" id="{CB2CD325-0FF6-B1B3-37A3-AECA4D184638}"/>
              </a:ext>
            </a:extLst>
          </p:cNvPr>
          <p:cNvSpPr txBox="1"/>
          <p:nvPr/>
        </p:nvSpPr>
        <p:spPr>
          <a:xfrm>
            <a:off x="7363049" y="2377230"/>
            <a:ext cx="3604438" cy="369332"/>
          </a:xfrm>
          <a:prstGeom prst="rect">
            <a:avLst/>
          </a:prstGeom>
          <a:noFill/>
        </p:spPr>
        <p:txBody>
          <a:bodyPr wrap="square" rtlCol="0">
            <a:spAutoFit/>
          </a:bodyPr>
          <a:lstStyle/>
          <a:p>
            <a:r>
              <a:rPr lang="en-US" b="1" dirty="0">
                <a:solidFill>
                  <a:srgbClr val="FF0000"/>
                </a:solidFill>
              </a:rPr>
              <a:t>Authorization Function</a:t>
            </a:r>
          </a:p>
        </p:txBody>
      </p:sp>
      <p:sp>
        <p:nvSpPr>
          <p:cNvPr id="12" name="Rectangle: Rounded Corners 11">
            <a:extLst>
              <a:ext uri="{FF2B5EF4-FFF2-40B4-BE49-F238E27FC236}">
                <a16:creationId xmlns:a16="http://schemas.microsoft.com/office/drawing/2014/main" id="{EDF86ABB-99FF-CFF7-DB6D-407FCFED8206}"/>
              </a:ext>
            </a:extLst>
          </p:cNvPr>
          <p:cNvSpPr/>
          <p:nvPr/>
        </p:nvSpPr>
        <p:spPr>
          <a:xfrm>
            <a:off x="921486" y="1710007"/>
            <a:ext cx="1006550" cy="70553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14" name="TextBox 13">
            <a:extLst>
              <a:ext uri="{FF2B5EF4-FFF2-40B4-BE49-F238E27FC236}">
                <a16:creationId xmlns:a16="http://schemas.microsoft.com/office/drawing/2014/main" id="{97CB78A3-91C3-DB4B-4433-77664C8B0778}"/>
              </a:ext>
            </a:extLst>
          </p:cNvPr>
          <p:cNvSpPr txBox="1"/>
          <p:nvPr/>
        </p:nvSpPr>
        <p:spPr>
          <a:xfrm>
            <a:off x="992368" y="1831883"/>
            <a:ext cx="864786" cy="461665"/>
          </a:xfrm>
          <a:prstGeom prst="rect">
            <a:avLst/>
          </a:prstGeom>
          <a:noFill/>
        </p:spPr>
        <p:txBody>
          <a:bodyPr wrap="square" rtlCol="0">
            <a:spAutoFit/>
          </a:bodyPr>
          <a:lstStyle/>
          <a:p>
            <a:pPr algn="ctr"/>
            <a:r>
              <a:rPr lang="en-US" sz="1200" b="1" dirty="0">
                <a:solidFill>
                  <a:srgbClr val="FF0000"/>
                </a:solidFill>
              </a:rPr>
              <a:t>ROF on UE</a:t>
            </a:r>
          </a:p>
        </p:txBody>
      </p:sp>
      <p:cxnSp>
        <p:nvCxnSpPr>
          <p:cNvPr id="16" name="Straight Connector 15">
            <a:extLst>
              <a:ext uri="{FF2B5EF4-FFF2-40B4-BE49-F238E27FC236}">
                <a16:creationId xmlns:a16="http://schemas.microsoft.com/office/drawing/2014/main" id="{0B70F246-C1F4-48BF-31CE-3800C4D0CE09}"/>
              </a:ext>
            </a:extLst>
          </p:cNvPr>
          <p:cNvCxnSpPr>
            <a:cxnSpLocks/>
          </p:cNvCxnSpPr>
          <p:nvPr/>
        </p:nvCxnSpPr>
        <p:spPr>
          <a:xfrm flipH="1">
            <a:off x="992368" y="1831883"/>
            <a:ext cx="1123366" cy="952938"/>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7" name="Straight Connector 16">
            <a:extLst>
              <a:ext uri="{FF2B5EF4-FFF2-40B4-BE49-F238E27FC236}">
                <a16:creationId xmlns:a16="http://schemas.microsoft.com/office/drawing/2014/main" id="{F302C31C-05B4-7E08-9B6F-28F91C55EF72}"/>
              </a:ext>
            </a:extLst>
          </p:cNvPr>
          <p:cNvCxnSpPr>
            <a:cxnSpLocks/>
          </p:cNvCxnSpPr>
          <p:nvPr/>
        </p:nvCxnSpPr>
        <p:spPr>
          <a:xfrm>
            <a:off x="364162" y="1855103"/>
            <a:ext cx="1720701" cy="809603"/>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23" name="Rectangle: Rounded Corners 22">
            <a:extLst>
              <a:ext uri="{FF2B5EF4-FFF2-40B4-BE49-F238E27FC236}">
                <a16:creationId xmlns:a16="http://schemas.microsoft.com/office/drawing/2014/main" id="{A0F3B560-1AAD-9298-7CB9-956E7C79FD5A}"/>
              </a:ext>
            </a:extLst>
          </p:cNvPr>
          <p:cNvSpPr/>
          <p:nvPr/>
        </p:nvSpPr>
        <p:spPr>
          <a:xfrm>
            <a:off x="5954234" y="850606"/>
            <a:ext cx="5873604" cy="269861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BCB2C4E3-83D4-204F-8DAF-AA0BBB329580}"/>
              </a:ext>
            </a:extLst>
          </p:cNvPr>
          <p:cNvSpPr txBox="1"/>
          <p:nvPr/>
        </p:nvSpPr>
        <p:spPr>
          <a:xfrm>
            <a:off x="7225894" y="3179889"/>
            <a:ext cx="3604438" cy="369332"/>
          </a:xfrm>
          <a:prstGeom prst="rect">
            <a:avLst/>
          </a:prstGeom>
          <a:noFill/>
        </p:spPr>
        <p:txBody>
          <a:bodyPr wrap="square" rtlCol="0">
            <a:spAutoFit/>
          </a:bodyPr>
          <a:lstStyle/>
          <a:p>
            <a:r>
              <a:rPr lang="en-US" b="1" dirty="0">
                <a:solidFill>
                  <a:srgbClr val="FF0000"/>
                </a:solidFill>
              </a:rPr>
              <a:t>CAPIF Core Function</a:t>
            </a:r>
          </a:p>
        </p:txBody>
      </p:sp>
    </p:spTree>
    <p:extLst>
      <p:ext uri="{BB962C8B-B14F-4D97-AF65-F5344CB8AC3E}">
        <p14:creationId xmlns:p14="http://schemas.microsoft.com/office/powerpoint/2010/main" val="19381289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ECF41-0E8F-F5D4-F0C2-11F6B81DAFC5}"/>
              </a:ext>
            </a:extLst>
          </p:cNvPr>
          <p:cNvSpPr>
            <a:spLocks noGrp="1"/>
          </p:cNvSpPr>
          <p:nvPr>
            <p:ph type="title"/>
          </p:nvPr>
        </p:nvSpPr>
        <p:spPr>
          <a:xfrm>
            <a:off x="471096" y="492722"/>
            <a:ext cx="11062605" cy="706271"/>
          </a:xfrm>
        </p:spPr>
        <p:txBody>
          <a:bodyPr wrap="square" anchor="t">
            <a:normAutofit fontScale="90000"/>
          </a:bodyPr>
          <a:lstStyle/>
          <a:p>
            <a:r>
              <a:rPr lang="en-US" sz="3200" b="1" dirty="0"/>
              <a:t>Overlay SA6 CAPIF Consent architecture on GSMA OPG.02  solution (2)</a:t>
            </a:r>
          </a:p>
        </p:txBody>
      </p:sp>
      <p:pic>
        <p:nvPicPr>
          <p:cNvPr id="5" name="Picture 4" descr="A screenshot of a document&#10;&#10;Description automatically generated">
            <a:extLst>
              <a:ext uri="{FF2B5EF4-FFF2-40B4-BE49-F238E27FC236}">
                <a16:creationId xmlns:a16="http://schemas.microsoft.com/office/drawing/2014/main" id="{87161CF1-9747-B7D8-3B4D-56BA062F065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3731" y="1014412"/>
            <a:ext cx="11397173" cy="5460356"/>
          </a:xfrm>
          <a:prstGeom prst="rect">
            <a:avLst/>
          </a:prstGeom>
          <a:noFill/>
        </p:spPr>
      </p:pic>
      <p:sp>
        <p:nvSpPr>
          <p:cNvPr id="3" name="Rectangle: Rounded Corners 2">
            <a:extLst>
              <a:ext uri="{FF2B5EF4-FFF2-40B4-BE49-F238E27FC236}">
                <a16:creationId xmlns:a16="http://schemas.microsoft.com/office/drawing/2014/main" id="{A2861B57-0229-59B3-4C28-901740ECCA1B}"/>
              </a:ext>
            </a:extLst>
          </p:cNvPr>
          <p:cNvSpPr/>
          <p:nvPr/>
        </p:nvSpPr>
        <p:spPr>
          <a:xfrm>
            <a:off x="5092996" y="1014412"/>
            <a:ext cx="1553845" cy="177040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5F012F51-C652-9DE0-1A32-0E573854EBB7}"/>
              </a:ext>
            </a:extLst>
          </p:cNvPr>
          <p:cNvGrpSpPr/>
          <p:nvPr/>
        </p:nvGrpSpPr>
        <p:grpSpPr>
          <a:xfrm>
            <a:off x="7253757" y="1034080"/>
            <a:ext cx="1070661" cy="1109862"/>
            <a:chOff x="7253757" y="1034080"/>
            <a:chExt cx="1070661" cy="1109862"/>
          </a:xfrm>
        </p:grpSpPr>
        <p:sp>
          <p:nvSpPr>
            <p:cNvPr id="4" name="Rectangle: Rounded Corners 3">
              <a:extLst>
                <a:ext uri="{FF2B5EF4-FFF2-40B4-BE49-F238E27FC236}">
                  <a16:creationId xmlns:a16="http://schemas.microsoft.com/office/drawing/2014/main" id="{1A9D0BD6-A5DE-C7A8-9E85-AFD6FF06C501}"/>
                </a:ext>
              </a:extLst>
            </p:cNvPr>
            <p:cNvSpPr/>
            <p:nvPr/>
          </p:nvSpPr>
          <p:spPr>
            <a:xfrm>
              <a:off x="7253757" y="1034080"/>
              <a:ext cx="1038448" cy="110986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8" name="TextBox 7">
              <a:extLst>
                <a:ext uri="{FF2B5EF4-FFF2-40B4-BE49-F238E27FC236}">
                  <a16:creationId xmlns:a16="http://schemas.microsoft.com/office/drawing/2014/main" id="{4B7F7198-727B-45AA-6B55-62E6F18A4C5A}"/>
                </a:ext>
              </a:extLst>
            </p:cNvPr>
            <p:cNvSpPr txBox="1"/>
            <p:nvPr/>
          </p:nvSpPr>
          <p:spPr>
            <a:xfrm>
              <a:off x="7285970" y="1508853"/>
              <a:ext cx="1038448" cy="553998"/>
            </a:xfrm>
            <a:prstGeom prst="rect">
              <a:avLst/>
            </a:prstGeom>
            <a:noFill/>
          </p:spPr>
          <p:txBody>
            <a:bodyPr wrap="square" rtlCol="0">
              <a:spAutoFit/>
            </a:bodyPr>
            <a:lstStyle/>
            <a:p>
              <a:r>
                <a:rPr lang="en-US" sz="1000" dirty="0" err="1">
                  <a:solidFill>
                    <a:srgbClr val="FF0000"/>
                  </a:solidFill>
                </a:rPr>
                <a:t>Oauth</a:t>
              </a:r>
              <a:r>
                <a:rPr lang="en-US" sz="1000" dirty="0">
                  <a:solidFill>
                    <a:srgbClr val="FF0000"/>
                  </a:solidFill>
                </a:rPr>
                <a:t> 2.0 Authorization Server</a:t>
              </a:r>
            </a:p>
          </p:txBody>
        </p:sp>
      </p:grpSp>
      <p:grpSp>
        <p:nvGrpSpPr>
          <p:cNvPr id="9" name="Group 8">
            <a:extLst>
              <a:ext uri="{FF2B5EF4-FFF2-40B4-BE49-F238E27FC236}">
                <a16:creationId xmlns:a16="http://schemas.microsoft.com/office/drawing/2014/main" id="{D30DA77A-2154-2117-3FE9-18B4E401D8A7}"/>
              </a:ext>
            </a:extLst>
          </p:cNvPr>
          <p:cNvGrpSpPr/>
          <p:nvPr/>
        </p:nvGrpSpPr>
        <p:grpSpPr>
          <a:xfrm>
            <a:off x="9134396" y="1134527"/>
            <a:ext cx="2281709" cy="928189"/>
            <a:chOff x="6574464" y="1134527"/>
            <a:chExt cx="1052851" cy="928189"/>
          </a:xfrm>
        </p:grpSpPr>
        <p:sp>
          <p:nvSpPr>
            <p:cNvPr id="10" name="Rectangle: Rounded Corners 9">
              <a:extLst>
                <a:ext uri="{FF2B5EF4-FFF2-40B4-BE49-F238E27FC236}">
                  <a16:creationId xmlns:a16="http://schemas.microsoft.com/office/drawing/2014/main" id="{60E28D66-EDC7-7336-91E3-0AD3DAC7D2E3}"/>
                </a:ext>
              </a:extLst>
            </p:cNvPr>
            <p:cNvSpPr/>
            <p:nvPr/>
          </p:nvSpPr>
          <p:spPr>
            <a:xfrm>
              <a:off x="6574464" y="1134527"/>
              <a:ext cx="963558" cy="92818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11" name="TextBox 10">
              <a:extLst>
                <a:ext uri="{FF2B5EF4-FFF2-40B4-BE49-F238E27FC236}">
                  <a16:creationId xmlns:a16="http://schemas.microsoft.com/office/drawing/2014/main" id="{1A031024-6EBB-4EB6-450B-433B70D16573}"/>
                </a:ext>
              </a:extLst>
            </p:cNvPr>
            <p:cNvSpPr txBox="1"/>
            <p:nvPr/>
          </p:nvSpPr>
          <p:spPr>
            <a:xfrm>
              <a:off x="6588867" y="1463786"/>
              <a:ext cx="1038448" cy="246221"/>
            </a:xfrm>
            <a:prstGeom prst="rect">
              <a:avLst/>
            </a:prstGeom>
            <a:noFill/>
          </p:spPr>
          <p:txBody>
            <a:bodyPr wrap="square" rtlCol="0">
              <a:spAutoFit/>
            </a:bodyPr>
            <a:lstStyle/>
            <a:p>
              <a:r>
                <a:rPr lang="en-US" sz="1000" dirty="0">
                  <a:solidFill>
                    <a:srgbClr val="FF0000"/>
                  </a:solidFill>
                </a:rPr>
                <a:t>RO Authorization Management</a:t>
              </a:r>
            </a:p>
          </p:txBody>
        </p:sp>
      </p:grpSp>
      <p:sp>
        <p:nvSpPr>
          <p:cNvPr id="12" name="TextBox 11">
            <a:extLst>
              <a:ext uri="{FF2B5EF4-FFF2-40B4-BE49-F238E27FC236}">
                <a16:creationId xmlns:a16="http://schemas.microsoft.com/office/drawing/2014/main" id="{E83FDA15-2EBB-0D19-06BE-FEBEA5DCA680}"/>
              </a:ext>
            </a:extLst>
          </p:cNvPr>
          <p:cNvSpPr txBox="1"/>
          <p:nvPr/>
        </p:nvSpPr>
        <p:spPr>
          <a:xfrm>
            <a:off x="5170136" y="2280191"/>
            <a:ext cx="1917380" cy="523220"/>
          </a:xfrm>
          <a:prstGeom prst="rect">
            <a:avLst/>
          </a:prstGeom>
          <a:noFill/>
        </p:spPr>
        <p:txBody>
          <a:bodyPr wrap="square" rtlCol="0">
            <a:spAutoFit/>
          </a:bodyPr>
          <a:lstStyle/>
          <a:p>
            <a:r>
              <a:rPr lang="en-US" sz="1400" b="1" dirty="0">
                <a:solidFill>
                  <a:srgbClr val="FF0000"/>
                </a:solidFill>
              </a:rPr>
              <a:t>CCF in</a:t>
            </a:r>
            <a:br>
              <a:rPr lang="en-US" sz="1400" b="1" dirty="0">
                <a:solidFill>
                  <a:srgbClr val="FF0000"/>
                </a:solidFill>
              </a:rPr>
            </a:br>
            <a:r>
              <a:rPr lang="en-US" sz="1400" b="1" dirty="0">
                <a:solidFill>
                  <a:srgbClr val="FF0000"/>
                </a:solidFill>
              </a:rPr>
              <a:t>CSP domain 1</a:t>
            </a:r>
          </a:p>
        </p:txBody>
      </p:sp>
      <p:sp>
        <p:nvSpPr>
          <p:cNvPr id="13" name="Rectangle: Rounded Corners 12">
            <a:extLst>
              <a:ext uri="{FF2B5EF4-FFF2-40B4-BE49-F238E27FC236}">
                <a16:creationId xmlns:a16="http://schemas.microsoft.com/office/drawing/2014/main" id="{669E0AF8-8320-4A87-B276-2AE9841E4853}"/>
              </a:ext>
            </a:extLst>
          </p:cNvPr>
          <p:cNvSpPr/>
          <p:nvPr/>
        </p:nvSpPr>
        <p:spPr>
          <a:xfrm>
            <a:off x="921486" y="1462609"/>
            <a:ext cx="1006550" cy="95293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cxnSp>
        <p:nvCxnSpPr>
          <p:cNvPr id="14" name="Straight Connector 13">
            <a:extLst>
              <a:ext uri="{FF2B5EF4-FFF2-40B4-BE49-F238E27FC236}">
                <a16:creationId xmlns:a16="http://schemas.microsoft.com/office/drawing/2014/main" id="{4E5D542C-EED1-E92D-E830-DE95C6D2C8A4}"/>
              </a:ext>
            </a:extLst>
          </p:cNvPr>
          <p:cNvCxnSpPr>
            <a:cxnSpLocks/>
          </p:cNvCxnSpPr>
          <p:nvPr/>
        </p:nvCxnSpPr>
        <p:spPr>
          <a:xfrm flipH="1">
            <a:off x="992368" y="1831883"/>
            <a:ext cx="1123366" cy="952938"/>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5" name="Straight Connector 14">
            <a:extLst>
              <a:ext uri="{FF2B5EF4-FFF2-40B4-BE49-F238E27FC236}">
                <a16:creationId xmlns:a16="http://schemas.microsoft.com/office/drawing/2014/main" id="{3A64836C-2B08-D8BF-ACCF-C562DFBD1892}"/>
              </a:ext>
            </a:extLst>
          </p:cNvPr>
          <p:cNvCxnSpPr>
            <a:cxnSpLocks/>
          </p:cNvCxnSpPr>
          <p:nvPr/>
        </p:nvCxnSpPr>
        <p:spPr>
          <a:xfrm>
            <a:off x="364162" y="1855103"/>
            <a:ext cx="1720701" cy="809603"/>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16" name="TextBox 15">
            <a:extLst>
              <a:ext uri="{FF2B5EF4-FFF2-40B4-BE49-F238E27FC236}">
                <a16:creationId xmlns:a16="http://schemas.microsoft.com/office/drawing/2014/main" id="{560BD298-6076-7EE5-D8F1-3E533DAE4750}"/>
              </a:ext>
            </a:extLst>
          </p:cNvPr>
          <p:cNvSpPr txBox="1"/>
          <p:nvPr/>
        </p:nvSpPr>
        <p:spPr>
          <a:xfrm>
            <a:off x="992368" y="1831883"/>
            <a:ext cx="864786" cy="461665"/>
          </a:xfrm>
          <a:prstGeom prst="rect">
            <a:avLst/>
          </a:prstGeom>
          <a:noFill/>
        </p:spPr>
        <p:txBody>
          <a:bodyPr wrap="square" rtlCol="0">
            <a:spAutoFit/>
          </a:bodyPr>
          <a:lstStyle/>
          <a:p>
            <a:pPr algn="ctr"/>
            <a:r>
              <a:rPr lang="en-US" sz="1200" b="1" dirty="0">
                <a:solidFill>
                  <a:srgbClr val="FF0000"/>
                </a:solidFill>
              </a:rPr>
              <a:t>ROF on UE</a:t>
            </a:r>
          </a:p>
        </p:txBody>
      </p:sp>
      <p:sp>
        <p:nvSpPr>
          <p:cNvPr id="17" name="TextBox 16">
            <a:extLst>
              <a:ext uri="{FF2B5EF4-FFF2-40B4-BE49-F238E27FC236}">
                <a16:creationId xmlns:a16="http://schemas.microsoft.com/office/drawing/2014/main" id="{F0755D6C-E098-45FB-EAD5-AAAD95C02CD4}"/>
              </a:ext>
            </a:extLst>
          </p:cNvPr>
          <p:cNvSpPr txBox="1"/>
          <p:nvPr/>
        </p:nvSpPr>
        <p:spPr>
          <a:xfrm>
            <a:off x="8137171" y="2143942"/>
            <a:ext cx="2794127" cy="307777"/>
          </a:xfrm>
          <a:prstGeom prst="rect">
            <a:avLst/>
          </a:prstGeom>
          <a:noFill/>
        </p:spPr>
        <p:txBody>
          <a:bodyPr wrap="square" rtlCol="0">
            <a:spAutoFit/>
          </a:bodyPr>
          <a:lstStyle/>
          <a:p>
            <a:r>
              <a:rPr lang="en-US" sz="1400" b="1" dirty="0">
                <a:solidFill>
                  <a:srgbClr val="FF0000"/>
                </a:solidFill>
              </a:rPr>
              <a:t>Authorization Function</a:t>
            </a:r>
          </a:p>
        </p:txBody>
      </p:sp>
      <p:sp>
        <p:nvSpPr>
          <p:cNvPr id="18" name="Rectangle: Rounded Corners 17">
            <a:extLst>
              <a:ext uri="{FF2B5EF4-FFF2-40B4-BE49-F238E27FC236}">
                <a16:creationId xmlns:a16="http://schemas.microsoft.com/office/drawing/2014/main" id="{61987FDC-DEAC-D8BC-7242-AC2EAD767A3C}"/>
              </a:ext>
            </a:extLst>
          </p:cNvPr>
          <p:cNvSpPr/>
          <p:nvPr/>
        </p:nvSpPr>
        <p:spPr>
          <a:xfrm>
            <a:off x="7026646" y="943226"/>
            <a:ext cx="4389459" cy="15388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24B6A5DA-AE3F-1BFE-118C-923CFE5F03E7}"/>
              </a:ext>
            </a:extLst>
          </p:cNvPr>
          <p:cNvSpPr/>
          <p:nvPr/>
        </p:nvSpPr>
        <p:spPr>
          <a:xfrm>
            <a:off x="6854128" y="850606"/>
            <a:ext cx="4973710" cy="216904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F4C558F8-5212-A819-81EC-3AEFA204F2FC}"/>
              </a:ext>
            </a:extLst>
          </p:cNvPr>
          <p:cNvSpPr txBox="1"/>
          <p:nvPr/>
        </p:nvSpPr>
        <p:spPr>
          <a:xfrm>
            <a:off x="7253757" y="2607275"/>
            <a:ext cx="5150126" cy="369332"/>
          </a:xfrm>
          <a:prstGeom prst="rect">
            <a:avLst/>
          </a:prstGeom>
          <a:noFill/>
        </p:spPr>
        <p:txBody>
          <a:bodyPr wrap="square" rtlCol="0">
            <a:spAutoFit/>
          </a:bodyPr>
          <a:lstStyle/>
          <a:p>
            <a:r>
              <a:rPr lang="en-US" b="1" dirty="0">
                <a:solidFill>
                  <a:srgbClr val="FF0000"/>
                </a:solidFill>
              </a:rPr>
              <a:t>CAPIF Core Function in CSP domain 2</a:t>
            </a:r>
          </a:p>
        </p:txBody>
      </p:sp>
    </p:spTree>
    <p:extLst>
      <p:ext uri="{BB962C8B-B14F-4D97-AF65-F5344CB8AC3E}">
        <p14:creationId xmlns:p14="http://schemas.microsoft.com/office/powerpoint/2010/main" val="1419810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7FCDD2A-44DB-E12A-089E-60DF57B4B212}"/>
              </a:ext>
            </a:extLst>
          </p:cNvPr>
          <p:cNvSpPr>
            <a:spLocks noGrp="1"/>
          </p:cNvSpPr>
          <p:nvPr>
            <p:ph type="ctrTitle"/>
          </p:nvPr>
        </p:nvSpPr>
        <p:spPr>
          <a:xfrm>
            <a:off x="1351128" y="1847850"/>
            <a:ext cx="8353426" cy="3457576"/>
          </a:xfrm>
        </p:spPr>
        <p:txBody>
          <a:bodyPr/>
          <a:lstStyle/>
          <a:p>
            <a:r>
              <a:rPr lang="en-US" dirty="0"/>
              <a:t>CAMARA</a:t>
            </a:r>
            <a:br>
              <a:rPr lang="en-US" dirty="0"/>
            </a:br>
            <a:endParaRPr lang="en-US" dirty="0"/>
          </a:p>
        </p:txBody>
      </p:sp>
      <p:sp>
        <p:nvSpPr>
          <p:cNvPr id="5" name="Subtitle 4">
            <a:extLst>
              <a:ext uri="{FF2B5EF4-FFF2-40B4-BE49-F238E27FC236}">
                <a16:creationId xmlns:a16="http://schemas.microsoft.com/office/drawing/2014/main" id="{FE05FFF3-F2CF-C89A-99D9-78096265D91F}"/>
              </a:ext>
            </a:extLst>
          </p:cNvPr>
          <p:cNvSpPr>
            <a:spLocks noGrp="1"/>
          </p:cNvSpPr>
          <p:nvPr>
            <p:ph type="subTitle" idx="1"/>
          </p:nvPr>
        </p:nvSpPr>
        <p:spPr>
          <a:xfrm>
            <a:off x="1351128" y="4626591"/>
            <a:ext cx="10522425" cy="1173708"/>
          </a:xfrm>
        </p:spPr>
        <p:txBody>
          <a:bodyPr/>
          <a:lstStyle/>
          <a:p>
            <a:r>
              <a:rPr lang="en-US" sz="2400" u="sng" dirty="0">
                <a:solidFill>
                  <a:srgbClr val="0050CA"/>
                </a:solidFill>
                <a:hlinkClick r:id="rId2"/>
              </a:rPr>
              <a:t>https://github.com/camaraproject/IdentityAndConsentManagement/blob/r2.1/documentation/CAMARA-API-access-and-user-consent.md</a:t>
            </a:r>
            <a:r>
              <a:rPr lang="en-US" sz="2400" u="sng" dirty="0">
                <a:solidFill>
                  <a:srgbClr val="0050CA"/>
                </a:solidFill>
              </a:rPr>
              <a:t> </a:t>
            </a:r>
          </a:p>
        </p:txBody>
      </p:sp>
    </p:spTree>
    <p:extLst>
      <p:ext uri="{BB962C8B-B14F-4D97-AF65-F5344CB8AC3E}">
        <p14:creationId xmlns:p14="http://schemas.microsoft.com/office/powerpoint/2010/main" val="1667000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a:xfrm>
            <a:off x="838200" y="585771"/>
            <a:ext cx="10515600" cy="1104917"/>
          </a:xfrm>
        </p:spPr>
        <p:txBody>
          <a:bodyPr wrap="square" anchor="ctr">
            <a:normAutofit/>
          </a:bodyPr>
          <a:lstStyle/>
          <a:p>
            <a:r>
              <a:rPr lang="en-US" sz="3400"/>
              <a:t>CAMARA Scenario 1: Authorization code</a:t>
            </a:r>
            <a:br>
              <a:rPr lang="en-US" sz="3400"/>
            </a:br>
            <a:endParaRPr lang="en-US" sz="3400"/>
          </a:p>
        </p:txBody>
      </p:sp>
      <p:pic>
        <p:nvPicPr>
          <p:cNvPr id="22" name="Picture 21">
            <a:extLst>
              <a:ext uri="{FF2B5EF4-FFF2-40B4-BE49-F238E27FC236}">
                <a16:creationId xmlns:a16="http://schemas.microsoft.com/office/drawing/2014/main" id="{7038C035-79D4-26BC-A5EC-CC3A2A6B2481}"/>
              </a:ext>
            </a:extLst>
          </p:cNvPr>
          <p:cNvPicPr>
            <a:picLocks noChangeAspect="1"/>
          </p:cNvPicPr>
          <p:nvPr/>
        </p:nvPicPr>
        <p:blipFill>
          <a:blip r:embed="rId3"/>
          <a:stretch>
            <a:fillRect/>
          </a:stretch>
        </p:blipFill>
        <p:spPr>
          <a:xfrm>
            <a:off x="0" y="1778862"/>
            <a:ext cx="11834037" cy="4738895"/>
          </a:xfrm>
          <a:prstGeom prst="rect">
            <a:avLst/>
          </a:prstGeom>
        </p:spPr>
      </p:pic>
    </p:spTree>
    <p:extLst>
      <p:ext uri="{BB962C8B-B14F-4D97-AF65-F5344CB8AC3E}">
        <p14:creationId xmlns:p14="http://schemas.microsoft.com/office/powerpoint/2010/main" val="3264856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diagram&#10;&#10;Description automatically generated">
            <a:extLst>
              <a:ext uri="{FF2B5EF4-FFF2-40B4-BE49-F238E27FC236}">
                <a16:creationId xmlns:a16="http://schemas.microsoft.com/office/drawing/2014/main" id="{F86290E8-2D7F-285C-91CF-B7CC95EB9FEA}"/>
              </a:ext>
            </a:extLst>
          </p:cNvPr>
          <p:cNvPicPr>
            <a:picLocks noChangeAspect="1"/>
          </p:cNvPicPr>
          <p:nvPr/>
        </p:nvPicPr>
        <p:blipFill>
          <a:blip r:embed="rId3"/>
          <a:srcRect b="19259"/>
          <a:stretch/>
        </p:blipFill>
        <p:spPr>
          <a:xfrm>
            <a:off x="932120" y="1825625"/>
            <a:ext cx="10515600" cy="4351338"/>
          </a:xfrm>
          <a:prstGeom prst="rect">
            <a:avLst/>
          </a:prstGeom>
          <a:noFill/>
        </p:spPr>
      </p:pic>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a:xfrm>
            <a:off x="827300" y="760856"/>
            <a:ext cx="8625044" cy="752821"/>
          </a:xfrm>
        </p:spPr>
        <p:txBody>
          <a:bodyPr wrap="square" anchor="ctr">
            <a:normAutofit fontScale="90000"/>
          </a:bodyPr>
          <a:lstStyle/>
          <a:p>
            <a:r>
              <a:rPr lang="en-US" sz="3400" dirty="0"/>
              <a:t>CAPIF Authorization overlay on CAMARA Scenario 1</a:t>
            </a:r>
            <a:br>
              <a:rPr lang="en-US" sz="3400" dirty="0"/>
            </a:br>
            <a:endParaRPr lang="en-US" sz="3400" dirty="0"/>
          </a:p>
        </p:txBody>
      </p:sp>
      <p:grpSp>
        <p:nvGrpSpPr>
          <p:cNvPr id="6" name="Group 5">
            <a:extLst>
              <a:ext uri="{FF2B5EF4-FFF2-40B4-BE49-F238E27FC236}">
                <a16:creationId xmlns:a16="http://schemas.microsoft.com/office/drawing/2014/main" id="{873CA805-561A-92F3-3580-01CB5AFEA9CE}"/>
              </a:ext>
            </a:extLst>
          </p:cNvPr>
          <p:cNvGrpSpPr/>
          <p:nvPr/>
        </p:nvGrpSpPr>
        <p:grpSpPr>
          <a:xfrm>
            <a:off x="7792191" y="1956391"/>
            <a:ext cx="1517390" cy="1361099"/>
            <a:chOff x="7253757" y="1034080"/>
            <a:chExt cx="1038448" cy="1113106"/>
          </a:xfrm>
        </p:grpSpPr>
        <p:sp>
          <p:nvSpPr>
            <p:cNvPr id="7" name="Rectangle: Rounded Corners 6">
              <a:extLst>
                <a:ext uri="{FF2B5EF4-FFF2-40B4-BE49-F238E27FC236}">
                  <a16:creationId xmlns:a16="http://schemas.microsoft.com/office/drawing/2014/main" id="{ECDD127C-CD5F-1B49-1077-27FD3DF28856}"/>
                </a:ext>
              </a:extLst>
            </p:cNvPr>
            <p:cNvSpPr/>
            <p:nvPr/>
          </p:nvSpPr>
          <p:spPr>
            <a:xfrm>
              <a:off x="7253757" y="1034080"/>
              <a:ext cx="1038448" cy="110986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8" name="TextBox 7">
              <a:extLst>
                <a:ext uri="{FF2B5EF4-FFF2-40B4-BE49-F238E27FC236}">
                  <a16:creationId xmlns:a16="http://schemas.microsoft.com/office/drawing/2014/main" id="{2BD93D5C-DB48-4644-B741-C16FABE8C3DE}"/>
                </a:ext>
              </a:extLst>
            </p:cNvPr>
            <p:cNvSpPr txBox="1"/>
            <p:nvPr/>
          </p:nvSpPr>
          <p:spPr>
            <a:xfrm>
              <a:off x="7253757" y="1656372"/>
              <a:ext cx="1038448" cy="490814"/>
            </a:xfrm>
            <a:prstGeom prst="rect">
              <a:avLst/>
            </a:prstGeom>
            <a:noFill/>
          </p:spPr>
          <p:txBody>
            <a:bodyPr wrap="square" rtlCol="0">
              <a:spAutoFit/>
            </a:bodyPr>
            <a:lstStyle/>
            <a:p>
              <a:r>
                <a:rPr lang="en-US" sz="1100" b="1" dirty="0" err="1">
                  <a:solidFill>
                    <a:srgbClr val="FF0000"/>
                  </a:solidFill>
                </a:rPr>
                <a:t>Oauth</a:t>
              </a:r>
              <a:r>
                <a:rPr lang="en-US" sz="1100" b="1" dirty="0">
                  <a:solidFill>
                    <a:srgbClr val="FF0000"/>
                  </a:solidFill>
                </a:rPr>
                <a:t> 2.0 Authorization Server</a:t>
              </a:r>
            </a:p>
          </p:txBody>
        </p:sp>
      </p:grpSp>
      <p:grpSp>
        <p:nvGrpSpPr>
          <p:cNvPr id="9" name="Group 8">
            <a:extLst>
              <a:ext uri="{FF2B5EF4-FFF2-40B4-BE49-F238E27FC236}">
                <a16:creationId xmlns:a16="http://schemas.microsoft.com/office/drawing/2014/main" id="{CC915047-35CC-9562-C8B5-086B6488AE74}"/>
              </a:ext>
            </a:extLst>
          </p:cNvPr>
          <p:cNvGrpSpPr/>
          <p:nvPr/>
        </p:nvGrpSpPr>
        <p:grpSpPr>
          <a:xfrm>
            <a:off x="9825510" y="1956392"/>
            <a:ext cx="1866757" cy="1222196"/>
            <a:chOff x="6574465" y="616006"/>
            <a:chExt cx="1052850" cy="1446713"/>
          </a:xfrm>
        </p:grpSpPr>
        <p:sp>
          <p:nvSpPr>
            <p:cNvPr id="10" name="Rectangle: Rounded Corners 9">
              <a:extLst>
                <a:ext uri="{FF2B5EF4-FFF2-40B4-BE49-F238E27FC236}">
                  <a16:creationId xmlns:a16="http://schemas.microsoft.com/office/drawing/2014/main" id="{032F790D-41E7-E5B5-8817-B91F966022C4}"/>
                </a:ext>
              </a:extLst>
            </p:cNvPr>
            <p:cNvSpPr/>
            <p:nvPr/>
          </p:nvSpPr>
          <p:spPr>
            <a:xfrm>
              <a:off x="6574465" y="616006"/>
              <a:ext cx="855807" cy="144671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11" name="TextBox 10">
              <a:extLst>
                <a:ext uri="{FF2B5EF4-FFF2-40B4-BE49-F238E27FC236}">
                  <a16:creationId xmlns:a16="http://schemas.microsoft.com/office/drawing/2014/main" id="{E3ACE98E-B5AB-CAC5-E243-8F894312E7F8}"/>
                </a:ext>
              </a:extLst>
            </p:cNvPr>
            <p:cNvSpPr txBox="1"/>
            <p:nvPr/>
          </p:nvSpPr>
          <p:spPr>
            <a:xfrm>
              <a:off x="6588867" y="1463786"/>
              <a:ext cx="1038448" cy="546473"/>
            </a:xfrm>
            <a:prstGeom prst="rect">
              <a:avLst/>
            </a:prstGeom>
            <a:noFill/>
          </p:spPr>
          <p:txBody>
            <a:bodyPr wrap="square" rtlCol="0">
              <a:spAutoFit/>
            </a:bodyPr>
            <a:lstStyle/>
            <a:p>
              <a:r>
                <a:rPr lang="en-US" sz="1200" b="1" dirty="0">
                  <a:solidFill>
                    <a:srgbClr val="FF0000"/>
                  </a:solidFill>
                </a:rPr>
                <a:t>RO Authorization Management</a:t>
              </a:r>
            </a:p>
          </p:txBody>
        </p:sp>
      </p:grpSp>
      <p:sp>
        <p:nvSpPr>
          <p:cNvPr id="16" name="TextBox 15">
            <a:extLst>
              <a:ext uri="{FF2B5EF4-FFF2-40B4-BE49-F238E27FC236}">
                <a16:creationId xmlns:a16="http://schemas.microsoft.com/office/drawing/2014/main" id="{AE8E364D-A5ED-2876-DE63-5DBA707B34C9}"/>
              </a:ext>
            </a:extLst>
          </p:cNvPr>
          <p:cNvSpPr txBox="1"/>
          <p:nvPr/>
        </p:nvSpPr>
        <p:spPr>
          <a:xfrm>
            <a:off x="8902716" y="3313524"/>
            <a:ext cx="2357164" cy="307777"/>
          </a:xfrm>
          <a:prstGeom prst="rect">
            <a:avLst/>
          </a:prstGeom>
          <a:noFill/>
        </p:spPr>
        <p:txBody>
          <a:bodyPr wrap="square" rtlCol="0">
            <a:spAutoFit/>
          </a:bodyPr>
          <a:lstStyle/>
          <a:p>
            <a:r>
              <a:rPr lang="en-US" sz="1400" b="1" dirty="0">
                <a:solidFill>
                  <a:srgbClr val="FF0000"/>
                </a:solidFill>
              </a:rPr>
              <a:t>Authorization Function</a:t>
            </a:r>
          </a:p>
        </p:txBody>
      </p:sp>
      <p:sp>
        <p:nvSpPr>
          <p:cNvPr id="17" name="Rectangle: Rounded Corners 16">
            <a:extLst>
              <a:ext uri="{FF2B5EF4-FFF2-40B4-BE49-F238E27FC236}">
                <a16:creationId xmlns:a16="http://schemas.microsoft.com/office/drawing/2014/main" id="{4365E145-572A-A718-23B7-B84CF86EDB5E}"/>
              </a:ext>
            </a:extLst>
          </p:cNvPr>
          <p:cNvSpPr/>
          <p:nvPr/>
        </p:nvSpPr>
        <p:spPr>
          <a:xfrm>
            <a:off x="7451948" y="1825625"/>
            <a:ext cx="4605373" cy="223601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18AB9AA7-130D-E57B-D19E-C6952C26397F}"/>
              </a:ext>
            </a:extLst>
          </p:cNvPr>
          <p:cNvGrpSpPr/>
          <p:nvPr/>
        </p:nvGrpSpPr>
        <p:grpSpPr>
          <a:xfrm>
            <a:off x="1484977" y="4799054"/>
            <a:ext cx="1751572" cy="1074814"/>
            <a:chOff x="1718893" y="1407268"/>
            <a:chExt cx="1751572" cy="1074814"/>
          </a:xfrm>
        </p:grpSpPr>
        <p:sp>
          <p:nvSpPr>
            <p:cNvPr id="13" name="Rectangle: Rounded Corners 12">
              <a:extLst>
                <a:ext uri="{FF2B5EF4-FFF2-40B4-BE49-F238E27FC236}">
                  <a16:creationId xmlns:a16="http://schemas.microsoft.com/office/drawing/2014/main" id="{E2120F36-35BE-84FC-6070-C8A80CF4C3C3}"/>
                </a:ext>
              </a:extLst>
            </p:cNvPr>
            <p:cNvSpPr/>
            <p:nvPr/>
          </p:nvSpPr>
          <p:spPr>
            <a:xfrm>
              <a:off x="2276217" y="1407268"/>
              <a:ext cx="1006550" cy="70553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cxnSp>
          <p:nvCxnSpPr>
            <p:cNvPr id="14" name="Straight Connector 13">
              <a:extLst>
                <a:ext uri="{FF2B5EF4-FFF2-40B4-BE49-F238E27FC236}">
                  <a16:creationId xmlns:a16="http://schemas.microsoft.com/office/drawing/2014/main" id="{514E2713-E3E6-6815-3D69-F9499D1CE940}"/>
                </a:ext>
              </a:extLst>
            </p:cNvPr>
            <p:cNvCxnSpPr>
              <a:cxnSpLocks/>
            </p:cNvCxnSpPr>
            <p:nvPr/>
          </p:nvCxnSpPr>
          <p:spPr>
            <a:xfrm flipH="1">
              <a:off x="2347099" y="1529144"/>
              <a:ext cx="1123366" cy="952938"/>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5" name="Straight Connector 14">
              <a:extLst>
                <a:ext uri="{FF2B5EF4-FFF2-40B4-BE49-F238E27FC236}">
                  <a16:creationId xmlns:a16="http://schemas.microsoft.com/office/drawing/2014/main" id="{E30E6A67-0EDA-085D-5331-3A9333237298}"/>
                </a:ext>
              </a:extLst>
            </p:cNvPr>
            <p:cNvCxnSpPr>
              <a:cxnSpLocks/>
            </p:cNvCxnSpPr>
            <p:nvPr/>
          </p:nvCxnSpPr>
          <p:spPr>
            <a:xfrm>
              <a:off x="1718893" y="1552364"/>
              <a:ext cx="1720701" cy="809603"/>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18" name="TextBox 17">
              <a:extLst>
                <a:ext uri="{FF2B5EF4-FFF2-40B4-BE49-F238E27FC236}">
                  <a16:creationId xmlns:a16="http://schemas.microsoft.com/office/drawing/2014/main" id="{9990E3DF-B982-E48E-B6BC-2C30FB3B0600}"/>
                </a:ext>
              </a:extLst>
            </p:cNvPr>
            <p:cNvSpPr txBox="1"/>
            <p:nvPr/>
          </p:nvSpPr>
          <p:spPr>
            <a:xfrm>
              <a:off x="2347099" y="1457256"/>
              <a:ext cx="864786" cy="461665"/>
            </a:xfrm>
            <a:prstGeom prst="rect">
              <a:avLst/>
            </a:prstGeom>
            <a:noFill/>
          </p:spPr>
          <p:txBody>
            <a:bodyPr wrap="square" rtlCol="0">
              <a:spAutoFit/>
            </a:bodyPr>
            <a:lstStyle/>
            <a:p>
              <a:pPr algn="ctr"/>
              <a:r>
                <a:rPr lang="en-US" sz="1200" b="1" dirty="0">
                  <a:solidFill>
                    <a:srgbClr val="FF0000"/>
                  </a:solidFill>
                </a:rPr>
                <a:t>ROF on UE</a:t>
              </a:r>
            </a:p>
          </p:txBody>
        </p:sp>
      </p:grpSp>
      <p:sp>
        <p:nvSpPr>
          <p:cNvPr id="3" name="Rectangle: Rounded Corners 2">
            <a:extLst>
              <a:ext uri="{FF2B5EF4-FFF2-40B4-BE49-F238E27FC236}">
                <a16:creationId xmlns:a16="http://schemas.microsoft.com/office/drawing/2014/main" id="{B771644C-0EB7-EADF-6311-D38756D2BA21}"/>
              </a:ext>
            </a:extLst>
          </p:cNvPr>
          <p:cNvSpPr/>
          <p:nvPr/>
        </p:nvSpPr>
        <p:spPr>
          <a:xfrm>
            <a:off x="7604348" y="1978026"/>
            <a:ext cx="4240319" cy="170138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D8FD736-3444-D214-69F3-81EE2F3BAE7E}"/>
              </a:ext>
            </a:extLst>
          </p:cNvPr>
          <p:cNvSpPr txBox="1"/>
          <p:nvPr/>
        </p:nvSpPr>
        <p:spPr>
          <a:xfrm>
            <a:off x="8836887" y="3719544"/>
            <a:ext cx="2357164" cy="307777"/>
          </a:xfrm>
          <a:prstGeom prst="rect">
            <a:avLst/>
          </a:prstGeom>
          <a:noFill/>
        </p:spPr>
        <p:txBody>
          <a:bodyPr wrap="square" rtlCol="0">
            <a:spAutoFit/>
          </a:bodyPr>
          <a:lstStyle/>
          <a:p>
            <a:r>
              <a:rPr lang="en-US" sz="1400" b="1" dirty="0">
                <a:solidFill>
                  <a:srgbClr val="FF0000"/>
                </a:solidFill>
              </a:rPr>
              <a:t>CCF in CSP domain </a:t>
            </a:r>
          </a:p>
        </p:txBody>
      </p:sp>
    </p:spTree>
    <p:extLst>
      <p:ext uri="{BB962C8B-B14F-4D97-AF65-F5344CB8AC3E}">
        <p14:creationId xmlns:p14="http://schemas.microsoft.com/office/powerpoint/2010/main" val="483432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a:xfrm>
            <a:off x="664166" y="444776"/>
            <a:ext cx="11630816" cy="539199"/>
          </a:xfrm>
        </p:spPr>
        <p:txBody>
          <a:bodyPr/>
          <a:lstStyle/>
          <a:p>
            <a:r>
              <a:rPr lang="en-US" sz="3600" dirty="0"/>
              <a:t>CAMARA Scenario 2: CIBA flow (Backend flow)</a:t>
            </a:r>
            <a:br>
              <a:rPr lang="en-US" sz="2400" dirty="0"/>
            </a:br>
            <a:endParaRPr lang="en-US" sz="2400" dirty="0"/>
          </a:p>
        </p:txBody>
      </p:sp>
      <p:pic>
        <p:nvPicPr>
          <p:cNvPr id="4" name="Picture 3">
            <a:extLst>
              <a:ext uri="{FF2B5EF4-FFF2-40B4-BE49-F238E27FC236}">
                <a16:creationId xmlns:a16="http://schemas.microsoft.com/office/drawing/2014/main" id="{027A6228-149B-7941-5B59-41260A3E4E05}"/>
              </a:ext>
            </a:extLst>
          </p:cNvPr>
          <p:cNvPicPr>
            <a:picLocks noChangeAspect="1"/>
          </p:cNvPicPr>
          <p:nvPr/>
        </p:nvPicPr>
        <p:blipFill>
          <a:blip r:embed="rId3"/>
          <a:stretch>
            <a:fillRect/>
          </a:stretch>
        </p:blipFill>
        <p:spPr>
          <a:xfrm>
            <a:off x="811787" y="983975"/>
            <a:ext cx="10815815" cy="6455498"/>
          </a:xfrm>
          <a:prstGeom prst="rect">
            <a:avLst/>
          </a:prstGeom>
        </p:spPr>
      </p:pic>
    </p:spTree>
    <p:extLst>
      <p:ext uri="{BB962C8B-B14F-4D97-AF65-F5344CB8AC3E}">
        <p14:creationId xmlns:p14="http://schemas.microsoft.com/office/powerpoint/2010/main" val="3478146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7" ma:contentTypeDescription="Create a new document." ma:contentTypeScope="" ma:versionID="ca66b2233faa29fbdd60db757b93c62d">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3fe60ff44d77b51c58ab6748022f6f15"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F5520A0-211C-4D02-BB64-3394C691CF52}">
  <ds:schemaRefs>
    <ds:schemaRef ds:uri="5febc012-5c62-464f-8fa7-270037d49f7f"/>
    <ds:schemaRef ds:uri="a666cf78-39a2-4718-9e3a-c97e0f2e2430"/>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purl.org/dc/terms/"/>
    <ds:schemaRef ds:uri="http://purl.org/dc/elements/1.1/"/>
    <ds:schemaRef ds:uri="http://purl.org/dc/dcmitype/"/>
    <ds:schemaRef ds:uri="http://schemas.microsoft.com/office/2006/documentManagement/types"/>
    <ds:schemaRef ds:uri="d8762117-8292-4133-b1c7-eab5c6487cfd"/>
    <ds:schemaRef ds:uri="5febc012-5c62-464f-8fa7-270037d49f7f"/>
    <ds:schemaRef ds:uri="http://schemas.microsoft.com/office/2006/metadata/properties"/>
    <ds:schemaRef ds:uri="http://schemas.microsoft.com/office/infopath/2007/PartnerControls"/>
    <ds:schemaRef ds:uri="http://schemas.openxmlformats.org/package/2006/metadata/core-properties"/>
    <ds:schemaRef ds:uri="a666cf78-39a2-4718-9e3a-c97e0f2e2430"/>
    <ds:schemaRef ds:uri="http://www.w3.org/XML/1998/namespace"/>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3245</TotalTime>
  <Words>679</Words>
  <Application>Microsoft Office PowerPoint</Application>
  <PresentationFormat>Widescreen</PresentationFormat>
  <Paragraphs>75</Paragraphs>
  <Slides>12</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Arial </vt:lpstr>
      <vt:lpstr>Calibri</vt:lpstr>
      <vt:lpstr>Calibri Light</vt:lpstr>
      <vt:lpstr>Ericsson Hilda Light</vt:lpstr>
      <vt:lpstr>Times New Roman</vt:lpstr>
      <vt:lpstr>Office Theme</vt:lpstr>
      <vt:lpstr>PowerPoint Presentation</vt:lpstr>
      <vt:lpstr>GSMA OPG.02  Case 1: User opt-in</vt:lpstr>
      <vt:lpstr>GSMA OPG.02  Case 2: Federated environment</vt:lpstr>
      <vt:lpstr>Overlay SA6 CAPIF Consent architecture on GSMA OPG.02  solution (1)</vt:lpstr>
      <vt:lpstr>Overlay SA6 CAPIF Consent architecture on GSMA OPG.02  solution (2)</vt:lpstr>
      <vt:lpstr>CAMARA </vt:lpstr>
      <vt:lpstr>CAMARA Scenario 1: Authorization code </vt:lpstr>
      <vt:lpstr>CAPIF Authorization overlay on CAMARA Scenario 1 </vt:lpstr>
      <vt:lpstr>CAMARA Scenario 2: CIBA flow (Backend flow) </vt:lpstr>
      <vt:lpstr>CAMARA Scenario 2: CIBA flow (Backend flow) </vt:lpstr>
      <vt:lpstr>CAMARA Scenario 3: Client credentials </vt:lpstr>
      <vt:lpstr>Takeaways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Ericsson_01</cp:lastModifiedBy>
  <cp:revision>6</cp:revision>
  <dcterms:created xsi:type="dcterms:W3CDTF">2010-02-05T13:52:04Z</dcterms:created>
  <dcterms:modified xsi:type="dcterms:W3CDTF">2025-02-19T08:30:11Z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SIP_Label_4d2f777e-4347-4fc6-823a-b44ab313546a_Enabled">
    <vt:lpwstr>true</vt:lpwstr>
  </property>
  <property fmtid="{D5CDD505-2E9C-101B-9397-08002B2CF9AE}" pid="4" name="MSIP_Label_4d2f777e-4347-4fc6-823a-b44ab313546a_SetDate">
    <vt:lpwstr>2024-11-09T09:18:05Z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abab8057-d287-4bd7-a4e5-7cb5a50f171f</vt:lpwstr>
  </property>
  <property fmtid="{D5CDD505-2E9C-101B-9397-08002B2CF9AE}" pid="9" name="MSIP_Label_4d2f777e-4347-4fc6-823a-b44ab313546a_ContentBits">
    <vt:lpwstr>0</vt:lpwstr>
  </property>
  <property fmtid="{D5CDD505-2E9C-101B-9397-08002B2CF9AE}" pid="10" name="MediaServiceImageTags">
    <vt:lpwstr/>
  </property>
</Properties>
</file>