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56" r:id="rId4"/>
    <p:sldMasterId id="2147483660" r:id="rId5"/>
  </p:sldMasterIdLst>
  <p:notesMasterIdLst>
    <p:notesMasterId r:id="rId13"/>
  </p:notesMasterIdLst>
  <p:handoutMasterIdLst>
    <p:handoutMasterId r:id="rId14"/>
  </p:handoutMasterIdLst>
  <p:sldIdLst>
    <p:sldId id="341" r:id="rId6"/>
    <p:sldId id="363" r:id="rId7"/>
    <p:sldId id="364" r:id="rId8"/>
    <p:sldId id="367" r:id="rId9"/>
    <p:sldId id="368" r:id="rId10"/>
    <p:sldId id="369"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0" d="100"/>
          <a:sy n="100" d="100"/>
        </p:scale>
        <p:origin x="690" y="84"/>
      </p:cViewPr>
      <p:guideLst>
        <p:guide orient="horz" pos="2175"/>
        <p:guide pos="38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99"/>
        <p:guide pos="218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#63</a:t>
            </a:r>
            <a:endParaRPr lang="sv-SE" altLang="en-US" sz="1200" b="1" dirty="0">
              <a:latin typeface="Arial" panose="020B0604020202020204"/>
            </a:endParaRPr>
          </a:p>
          <a:p>
            <a:pPr eaLnBrk="1" hangingPunct="1">
              <a:defRPr/>
            </a:pPr>
            <a:r>
              <a:rPr lang="en-GB" altLang="en-US" sz="1200" b="1" dirty="0">
                <a:latin typeface="Arial" panose="020B0604020202020204"/>
              </a:rPr>
              <a:t>Hyderabad, India, 14</a:t>
            </a:r>
            <a:r>
              <a:rPr lang="en-GB" altLang="en-US" sz="1200" b="1" baseline="30000" dirty="0">
                <a:latin typeface="Arial" panose="020B0604020202020204"/>
              </a:rPr>
              <a:t>th</a:t>
            </a:r>
            <a:r>
              <a:rPr lang="en-GB" altLang="en-US" sz="1200" b="1" dirty="0">
                <a:latin typeface="Arial" panose="020B0604020202020204"/>
              </a:rPr>
              <a:t> – 18</a:t>
            </a:r>
            <a:r>
              <a:rPr lang="en-GB" altLang="en-US" sz="1200" b="1" baseline="30000" dirty="0">
                <a:latin typeface="Arial" panose="020B0604020202020204"/>
              </a:rPr>
              <a:t>th</a:t>
            </a:r>
            <a:r>
              <a:rPr lang="en-GB" altLang="en-US" sz="1200" b="1" dirty="0">
                <a:latin typeface="Arial" panose="020B0604020202020204"/>
              </a:rPr>
              <a:t> October 2024</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S6-244xxx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#63</a:t>
            </a:r>
            <a:endParaRPr lang="sv-SE" altLang="en-US" sz="1200" b="1" dirty="0">
              <a:latin typeface="Arial" panose="020B0604020202020204"/>
            </a:endParaRPr>
          </a:p>
          <a:p>
            <a:pPr eaLnBrk="1" hangingPunct="1">
              <a:defRPr/>
            </a:pPr>
            <a:r>
              <a:rPr lang="en-GB" altLang="en-US" sz="1200" b="1" dirty="0">
                <a:latin typeface="Arial" panose="020B0604020202020204"/>
              </a:rPr>
              <a:t>Hyderabad, India, 14</a:t>
            </a:r>
            <a:r>
              <a:rPr lang="en-GB" altLang="en-US" sz="1200" b="1" baseline="30000" dirty="0">
                <a:latin typeface="Arial" panose="020B0604020202020204"/>
              </a:rPr>
              <a:t>th</a:t>
            </a:r>
            <a:r>
              <a:rPr lang="en-GB" altLang="en-US" sz="1200" b="1" dirty="0">
                <a:latin typeface="Arial" panose="020B0604020202020204"/>
              </a:rPr>
              <a:t> – 18</a:t>
            </a:r>
            <a:r>
              <a:rPr lang="en-GB" altLang="en-US" sz="1200" b="1" baseline="30000" dirty="0">
                <a:latin typeface="Arial" panose="020B0604020202020204"/>
              </a:rPr>
              <a:t>th</a:t>
            </a:r>
            <a:r>
              <a:rPr lang="en-GB" altLang="en-US" sz="1200" b="1" dirty="0">
                <a:latin typeface="Arial" panose="020B0604020202020204"/>
              </a:rPr>
              <a:t> October 2024</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S6-244xxx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#63</a:t>
            </a:r>
            <a:endParaRPr lang="sv-SE" altLang="en-US" sz="1200" b="1" dirty="0">
              <a:latin typeface="Arial" panose="020B0604020202020204"/>
            </a:endParaRPr>
          </a:p>
          <a:p>
            <a:pPr eaLnBrk="1" hangingPunct="1">
              <a:defRPr/>
            </a:pPr>
            <a:r>
              <a:rPr lang="en-GB" altLang="en-US" sz="1200" b="1" dirty="0">
                <a:latin typeface="Arial" panose="020B0604020202020204"/>
              </a:rPr>
              <a:t>Hyderabad, India, 14</a:t>
            </a:r>
            <a:r>
              <a:rPr lang="en-GB" altLang="en-US" sz="1200" b="1" baseline="30000" dirty="0">
                <a:latin typeface="Arial" panose="020B0604020202020204"/>
              </a:rPr>
              <a:t>th</a:t>
            </a:r>
            <a:r>
              <a:rPr lang="en-GB" altLang="en-US" sz="1200" b="1" dirty="0">
                <a:latin typeface="Arial" panose="020B0604020202020204"/>
              </a:rPr>
              <a:t> – 18</a:t>
            </a:r>
            <a:r>
              <a:rPr lang="en-GB" altLang="en-US" sz="1200" b="1" baseline="30000" dirty="0">
                <a:latin typeface="Arial" panose="020B0604020202020204"/>
              </a:rPr>
              <a:t>th</a:t>
            </a:r>
            <a:r>
              <a:rPr lang="en-GB" altLang="en-US" sz="1200" b="1" dirty="0">
                <a:latin typeface="Arial" panose="020B0604020202020204"/>
              </a:rPr>
              <a:t> October 2024</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S6-244xxx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#63</a:t>
            </a:r>
            <a:endParaRPr lang="sv-SE" altLang="en-US" sz="1200" b="1" dirty="0">
              <a:latin typeface="Arial" panose="020B0604020202020204"/>
            </a:endParaRPr>
          </a:p>
          <a:p>
            <a:pPr eaLnBrk="1" hangingPunct="1">
              <a:defRPr/>
            </a:pPr>
            <a:r>
              <a:rPr lang="en-GB" altLang="en-US" sz="1200" b="1" dirty="0">
                <a:latin typeface="Arial" panose="020B0604020202020204"/>
              </a:rPr>
              <a:t>Hyderabad, India, 14</a:t>
            </a:r>
            <a:r>
              <a:rPr lang="en-GB" altLang="en-US" sz="1200" b="1" baseline="30000" dirty="0">
                <a:latin typeface="Arial" panose="020B0604020202020204"/>
              </a:rPr>
              <a:t>th</a:t>
            </a:r>
            <a:r>
              <a:rPr lang="en-GB" altLang="en-US" sz="1200" b="1" dirty="0">
                <a:latin typeface="Arial" panose="020B0604020202020204"/>
              </a:rPr>
              <a:t> – 18</a:t>
            </a:r>
            <a:r>
              <a:rPr lang="en-GB" altLang="en-US" sz="1200" b="1" baseline="30000" dirty="0">
                <a:latin typeface="Arial" panose="020B0604020202020204"/>
              </a:rPr>
              <a:t>th</a:t>
            </a:r>
            <a:r>
              <a:rPr lang="en-GB" altLang="en-US" sz="1200" b="1" dirty="0">
                <a:latin typeface="Arial" panose="020B0604020202020204"/>
              </a:rPr>
              <a:t> October 2024</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S6-244xxx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US" altLang="en-GB"/>
              <a:t>D</a:t>
            </a:r>
            <a:r>
              <a:rPr lang="en-GB" altLang="en-US"/>
              <a:t>iscussion on work plan of MMTelAPP</a:t>
            </a:r>
            <a:endParaRPr lang="en-GB" altLang="en-US"/>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a:t>Yue Liu</a:t>
            </a:r>
            <a:endParaRPr lang="en-GB" altLang="en-US"/>
          </a:p>
          <a:p>
            <a:pPr marL="0" indent="0" eaLnBrk="1" hangingPunct="1">
              <a:buFontTx/>
              <a:buNone/>
            </a:pPr>
            <a:r>
              <a:rPr lang="en-US" altLang="en-GB"/>
              <a:t>China Mobile</a:t>
            </a:r>
            <a:endParaRPr lang="en-GB" altLang="en-US"/>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endParaRPr lang="en-GB" altLang="en-US"/>
          </a:p>
        </p:txBody>
      </p:sp>
      <p:sp>
        <p:nvSpPr>
          <p:cNvPr id="6147" name="Content Placeholder 2"/>
          <p:cNvSpPr>
            <a:spLocks noGrp="1"/>
          </p:cNvSpPr>
          <p:nvPr>
            <p:ph idx="1"/>
          </p:nvPr>
        </p:nvSpPr>
        <p:spPr/>
        <p:txBody>
          <a:bodyPr/>
          <a:lstStyle/>
          <a:p>
            <a:r>
              <a:rPr lang="en-US" altLang="en-US"/>
              <a:t>The two LSs received from SA2 clarify the objective and scope of the MMTelAPP WID.</a:t>
            </a:r>
            <a:endParaRPr lang="en-US" altLang="en-US"/>
          </a:p>
          <a:p>
            <a:pPr lvl="1"/>
            <a:r>
              <a:rPr lang="en-US" altLang="en-US"/>
              <a:t>S6-244008        Reply LS on data channel application related capability exposure</a:t>
            </a:r>
            <a:endParaRPr lang="en-US" altLang="en-US"/>
          </a:p>
          <a:p>
            <a:pPr lvl="1"/>
            <a:r>
              <a:rPr lang="en-US" altLang="en-US"/>
              <a:t>S6-244009        Reply LS on SA WG6 new work item proposal for MMTel</a:t>
            </a:r>
            <a:endParaRPr lang="en-US" altLang="en-US"/>
          </a:p>
          <a:p>
            <a:r>
              <a:rPr lang="en-US" altLang="en-US"/>
              <a:t>This Discussion will review the objectives of MMTelAPP WID and related KIs in the study based on the LSs, and suggests the way forward.</a:t>
            </a:r>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GB"/>
              <a:t>Objective b) Call session related</a:t>
            </a:r>
            <a:endParaRPr lang="zh-CN" altLang="en-US"/>
          </a:p>
        </p:txBody>
      </p:sp>
      <p:sp>
        <p:nvSpPr>
          <p:cNvPr id="7171" name="Content Placeholder 2"/>
          <p:cNvSpPr>
            <a:spLocks noGrp="1"/>
          </p:cNvSpPr>
          <p:nvPr>
            <p:ph idx="1"/>
          </p:nvPr>
        </p:nvSpPr>
        <p:spPr>
          <a:xfrm>
            <a:off x="503555" y="1800225"/>
            <a:ext cx="11210290" cy="4351655"/>
          </a:xfrm>
        </p:spPr>
        <p:txBody>
          <a:bodyPr/>
          <a:lstStyle/>
          <a:p>
            <a:r>
              <a:rPr lang="en-US" altLang="en-US" sz="1800"/>
              <a:t>Objective b)	the service enabler layer capability exposure procedures and related APIs, based on architecture and procedures specified in Annex AC.2 of 3GPP TS 23.228 [3] and SA WG2 Rel-18 NG_RTC WID, used in:</a:t>
            </a:r>
            <a:endParaRPr lang="en-US" altLang="en-US" sz="1800"/>
          </a:p>
          <a:p>
            <a:pPr lvl="0"/>
            <a:r>
              <a:rPr lang="en-US" altLang="en-US" sz="1800" b="1"/>
              <a:t>I.	the call between application without IMS and DCMTSI client;</a:t>
            </a:r>
            <a:r>
              <a:rPr lang="en-US" altLang="en-US" sz="1800"/>
              <a:t> (related to KI#1, KI#3)</a:t>
            </a:r>
            <a:endParaRPr lang="en-US" altLang="en-US" sz="1800"/>
          </a:p>
          <a:p>
            <a:pPr lvl="0" algn="l">
              <a:buSzTx/>
            </a:pPr>
            <a:r>
              <a:rPr lang="en-US" altLang="en-US" sz="1800" b="1">
                <a:sym typeface="+mn-ea"/>
              </a:rPr>
              <a:t>II.	the Third-Party Call (related to KI#1)</a:t>
            </a:r>
            <a:endParaRPr lang="en-US" altLang="en-US" sz="1800"/>
          </a:p>
          <a:p>
            <a:pPr lvl="1"/>
            <a:r>
              <a:rPr lang="en-US" altLang="en-US" sz="1800"/>
              <a:t>SA2 concluded not to define any new APIs for IMS session management, e.g., OMA APIs provides such functionality</a:t>
            </a:r>
            <a:endParaRPr lang="en-US" altLang="en-US" sz="1800"/>
          </a:p>
          <a:p>
            <a:pPr lvl="1"/>
            <a:r>
              <a:rPr lang="en-US" altLang="en-US" sz="1800"/>
              <a:t>Based on the gap analysis of OMA OneAPI framework in clause 4.2 in the TR, IMS data channel is not supported by OMA API</a:t>
            </a:r>
            <a:endParaRPr lang="en-US" altLang="en-US" sz="1800"/>
          </a:p>
          <a:p>
            <a:pPr lvl="0"/>
            <a:r>
              <a:rPr lang="en-US" altLang="en-US" sz="1800" b="1"/>
              <a:t>Proposal:</a:t>
            </a:r>
            <a:r>
              <a:rPr lang="en-US" altLang="en-US" sz="1800"/>
              <a:t> </a:t>
            </a:r>
            <a:endParaRPr lang="en-US" altLang="en-US" sz="1800"/>
          </a:p>
          <a:p>
            <a:pPr lvl="1"/>
            <a:r>
              <a:rPr lang="en-US" altLang="en-US" sz="1800"/>
              <a:t>The related solutions (#2, #6) with necessary modification, i.e. modified </a:t>
            </a:r>
            <a:r>
              <a:rPr lang="en-US" altLang="en-US" sz="1800" b="1">
                <a:solidFill>
                  <a:srgbClr val="FF0000"/>
                </a:solidFill>
              </a:rPr>
              <a:t>based on OMA APIs</a:t>
            </a:r>
            <a:r>
              <a:rPr lang="en-US" altLang="en-US" sz="1800"/>
              <a:t>, and </a:t>
            </a:r>
            <a:r>
              <a:rPr lang="en-US" altLang="en-US" sz="1800" b="1">
                <a:solidFill>
                  <a:srgbClr val="FF0000"/>
                </a:solidFill>
              </a:rPr>
              <a:t>combined with the new SA2 specified IMS DC capability APIs</a:t>
            </a:r>
            <a:r>
              <a:rPr lang="en-US" altLang="en-US" sz="1800"/>
              <a:t> will be considered as the baseline for technical specification. </a:t>
            </a:r>
            <a:endParaRPr lang="en-US" altLang="en-US" sz="1800"/>
          </a:p>
          <a:p>
            <a:pPr lvl="1"/>
            <a:r>
              <a:rPr lang="en-US" altLang="en-US" sz="1800"/>
              <a:t>The Application may invoke the </a:t>
            </a:r>
            <a:r>
              <a:rPr lang="en-US" altLang="en-US" sz="1800" b="1">
                <a:solidFill>
                  <a:srgbClr val="FF0000"/>
                </a:solidFill>
              </a:rPr>
              <a:t>integrated APIs provided by MMTel Enabler</a:t>
            </a:r>
            <a:r>
              <a:rPr lang="en-US" altLang="en-US" sz="1800"/>
              <a:t>. The MMTel Enabler</a:t>
            </a:r>
            <a:r>
              <a:rPr lang="en-US" altLang="en-US" sz="1800" b="1">
                <a:solidFill>
                  <a:srgbClr val="FF0000"/>
                </a:solidFill>
              </a:rPr>
              <a:t> invokes the OMA API to establish the IMS session and invokes the new API to add DC respectively</a:t>
            </a:r>
            <a:r>
              <a:rPr lang="en-US" altLang="en-US" sz="1800"/>
              <a:t> and gives the final response to </a:t>
            </a:r>
            <a:r>
              <a:rPr lang="en-US" altLang="en-US" sz="1800">
                <a:sym typeface="+mn-ea"/>
              </a:rPr>
              <a:t>the Application</a:t>
            </a:r>
            <a:endParaRPr lang="en-US" altLang="en-US" sz="1800"/>
          </a:p>
          <a:p>
            <a:pPr lvl="1"/>
            <a:endParaRPr lang="en-US" altLang="en-US" sz="2000"/>
          </a:p>
          <a:p>
            <a:pPr lvl="1"/>
            <a:endParaRPr lang="en-US" altLang="en-US" sz="200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GB">
                <a:sym typeface="+mn-ea"/>
              </a:rPr>
              <a:t>Objective b) Call session related</a:t>
            </a:r>
            <a:endParaRPr lang="en-GB" altLang="en-US"/>
          </a:p>
        </p:txBody>
      </p:sp>
      <p:sp>
        <p:nvSpPr>
          <p:cNvPr id="7171" name="Content Placeholder 2"/>
          <p:cNvSpPr>
            <a:spLocks noGrp="1"/>
          </p:cNvSpPr>
          <p:nvPr>
            <p:ph idx="1"/>
          </p:nvPr>
        </p:nvSpPr>
        <p:spPr>
          <a:xfrm>
            <a:off x="503555" y="1800225"/>
            <a:ext cx="11210290" cy="4351655"/>
          </a:xfrm>
        </p:spPr>
        <p:txBody>
          <a:bodyPr/>
          <a:lstStyle/>
          <a:p>
            <a:pPr lvl="0"/>
            <a:r>
              <a:rPr lang="en-US" altLang="en-US" sz="1800" b="1"/>
              <a:t>III.	the multi-party call;</a:t>
            </a:r>
            <a:r>
              <a:rPr lang="en-US" altLang="en-US" sz="1800"/>
              <a:t> (related to KI#8)</a:t>
            </a:r>
            <a:endParaRPr lang="en-US" altLang="en-US" sz="1800"/>
          </a:p>
          <a:p>
            <a:pPr lvl="1"/>
            <a:r>
              <a:rPr lang="en-US" altLang="en-US" sz="1800"/>
              <a:t>SA2 will not define APIs for application to handle a multiparty call with data channel media</a:t>
            </a:r>
            <a:endParaRPr lang="en-US" altLang="en-US" sz="1800"/>
          </a:p>
          <a:p>
            <a:pPr lvl="1"/>
            <a:r>
              <a:rPr lang="en-US" altLang="en-US" sz="1800"/>
              <a:t>One solution (Solution#9) is agreed for the KI#08. Based on the EN in Solution#9:</a:t>
            </a:r>
            <a:endParaRPr lang="en-US" altLang="en-US" sz="1800"/>
          </a:p>
          <a:p>
            <a:pPr lvl="2"/>
            <a:r>
              <a:rPr lang="en-US" altLang="en-US" sz="1800"/>
              <a:t>Editor's note: If SA2 exposes the multi-party call interface that supports DC media in the future, this solution can be directly invoked. </a:t>
            </a:r>
            <a:r>
              <a:rPr lang="en-US" altLang="en-US" sz="1800">
                <a:solidFill>
                  <a:srgbClr val="FF0000"/>
                </a:solidFill>
              </a:rPr>
              <a:t>Otherwise, this solution may be used as a substitute for the multi-party call solution that supports DC</a:t>
            </a:r>
            <a:r>
              <a:rPr lang="en-US" altLang="en-US" sz="1800"/>
              <a:t>.</a:t>
            </a:r>
            <a:endParaRPr lang="en-US" altLang="en-US" sz="1800"/>
          </a:p>
          <a:p>
            <a:pPr lvl="1"/>
            <a:r>
              <a:rPr lang="en-US" altLang="en-US" sz="1800"/>
              <a:t>The normative work of KI#8 and Solution#09 can be continued.</a:t>
            </a:r>
            <a:endParaRPr lang="en-US" altLang="en-US" sz="1800"/>
          </a:p>
          <a:p>
            <a:pPr lvl="0"/>
            <a:r>
              <a:rPr lang="en-US" altLang="en-US" sz="1800" b="1"/>
              <a:t>Proposal:</a:t>
            </a:r>
            <a:r>
              <a:rPr lang="en-US" altLang="en-US" sz="1800"/>
              <a:t> </a:t>
            </a:r>
            <a:endParaRPr lang="en-US" altLang="en-US" sz="1800"/>
          </a:p>
          <a:p>
            <a:pPr lvl="1"/>
            <a:r>
              <a:rPr lang="en-US" altLang="en-US" sz="1800"/>
              <a:t>The related solutions (#9) with necessary modification, i.e. modified </a:t>
            </a:r>
            <a:r>
              <a:rPr lang="en-US" altLang="en-US" sz="1800" b="1">
                <a:solidFill>
                  <a:srgbClr val="FF0000"/>
                </a:solidFill>
              </a:rPr>
              <a:t>based on OMA APIs</a:t>
            </a:r>
            <a:r>
              <a:rPr lang="en-US" altLang="en-US" sz="1800"/>
              <a:t>, and </a:t>
            </a:r>
            <a:r>
              <a:rPr lang="en-US" altLang="en-US" sz="1800" b="1">
                <a:solidFill>
                  <a:srgbClr val="FF0000"/>
                </a:solidFill>
              </a:rPr>
              <a:t>combined with the new SA2 specified IMS DC capability APIs</a:t>
            </a:r>
            <a:r>
              <a:rPr lang="en-US" altLang="en-US" sz="1800"/>
              <a:t> will be considered as the baseline for technical specification. </a:t>
            </a:r>
            <a:endParaRPr lang="en-US" altLang="en-US" sz="1800"/>
          </a:p>
          <a:p>
            <a:pPr lvl="1"/>
            <a:r>
              <a:rPr lang="en-US" altLang="en-US" sz="1800"/>
              <a:t>The Application may invoke the </a:t>
            </a:r>
            <a:r>
              <a:rPr lang="en-US" altLang="en-US" sz="1800" b="1">
                <a:solidFill>
                  <a:srgbClr val="FF0000"/>
                </a:solidFill>
              </a:rPr>
              <a:t>integrated APIs provided by MMTel Enabler</a:t>
            </a:r>
            <a:r>
              <a:rPr lang="en-US" altLang="en-US" sz="1800"/>
              <a:t>. The MMTel Enabler</a:t>
            </a:r>
            <a:r>
              <a:rPr lang="en-US" altLang="en-US" sz="1800" b="1">
                <a:solidFill>
                  <a:srgbClr val="FF0000"/>
                </a:solidFill>
              </a:rPr>
              <a:t> invokes the OMA API to establish the IMS session and invokes the new API to add DC respectively</a:t>
            </a:r>
            <a:r>
              <a:rPr lang="en-US" altLang="en-US" sz="1800"/>
              <a:t> and gives the final response to </a:t>
            </a:r>
            <a:r>
              <a:rPr lang="en-US" altLang="en-US" sz="1800">
                <a:sym typeface="+mn-ea"/>
              </a:rPr>
              <a:t>the Application</a:t>
            </a:r>
            <a:endParaRPr lang="en-US" altLang="en-US" sz="1800"/>
          </a:p>
          <a:p>
            <a:pPr lvl="1"/>
            <a:endParaRPr lang="en-US" altLang="en-US" sz="2000"/>
          </a:p>
          <a:p>
            <a:pPr lvl="1"/>
            <a:endParaRPr lang="en-US" altLang="en-US" sz="200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GB"/>
              <a:t>Objective c) DC APP related</a:t>
            </a:r>
            <a:endParaRPr lang="zh-CN" altLang="en-US"/>
          </a:p>
        </p:txBody>
      </p:sp>
      <p:sp>
        <p:nvSpPr>
          <p:cNvPr id="7171" name="Content Placeholder 2"/>
          <p:cNvSpPr>
            <a:spLocks noGrp="1"/>
          </p:cNvSpPr>
          <p:nvPr>
            <p:ph idx="1"/>
          </p:nvPr>
        </p:nvSpPr>
        <p:spPr>
          <a:xfrm>
            <a:off x="80010" y="1691005"/>
            <a:ext cx="10066655" cy="4351655"/>
          </a:xfrm>
        </p:spPr>
        <p:txBody>
          <a:bodyPr/>
          <a:lstStyle/>
          <a:p>
            <a:r>
              <a:rPr lang="en-US" altLang="en-US" sz="1800"/>
              <a:t>c)	the necessary application layer architecture and procedures for enabling MMTel service enhanced with Data Channel usage in IMS network, including:</a:t>
            </a:r>
            <a:endParaRPr lang="en-US" altLang="en-US" sz="1800"/>
          </a:p>
          <a:p>
            <a:r>
              <a:rPr lang="en-US" altLang="en-US" sz="1800" b="1"/>
              <a:t>I.	controlling the downloading of data channel applications on UE by providing data channel application profile to UE</a:t>
            </a:r>
            <a:r>
              <a:rPr lang="en-US" altLang="en-US" sz="1800"/>
              <a:t>  (related to KI#2)</a:t>
            </a:r>
            <a:r>
              <a:rPr lang="en-US" altLang="en-US" sz="1800" b="1"/>
              <a:t>; and</a:t>
            </a:r>
            <a:endParaRPr lang="en-US" altLang="en-US" sz="1800" b="1"/>
          </a:p>
          <a:p>
            <a:pPr marL="228600" lvl="1" algn="l">
              <a:spcBef>
                <a:spcPts val="1000"/>
              </a:spcBef>
              <a:buClrTx/>
              <a:buSzTx/>
              <a:buFontTx/>
              <a:buBlip>
                <a:blip r:embed="rId1"/>
              </a:buBlip>
            </a:pPr>
            <a:r>
              <a:rPr lang="en-US" altLang="en-US" sz="1800" b="1"/>
              <a:t>II.	configuration for the MMTel service, e.g. configuration of the data channel application profile </a:t>
            </a:r>
            <a:r>
              <a:rPr lang="en-US" altLang="en-US" sz="1800">
                <a:sym typeface="+mn-ea"/>
              </a:rPr>
              <a:t> (related to KI#2 and KI#7)</a:t>
            </a:r>
            <a:r>
              <a:rPr lang="en-US" altLang="en-US" sz="1800" b="1"/>
              <a:t>;</a:t>
            </a:r>
            <a:r>
              <a:rPr lang="en-US" altLang="en-US" sz="1800"/>
              <a:t> </a:t>
            </a:r>
            <a:endParaRPr lang="en-US" altLang="en-US" sz="1800"/>
          </a:p>
          <a:p>
            <a:pPr lvl="1"/>
            <a:r>
              <a:rPr lang="en-US" altLang="en-US" sz="1800">
                <a:sym typeface="+mn-ea"/>
              </a:rPr>
              <a:t>SA2 </a:t>
            </a:r>
            <a:r>
              <a:rPr lang="en-US" altLang="en-US" sz="1800"/>
              <a:t>the details of HTTP based interactions for DCSF downloading DC applications is not in the scope of SA2</a:t>
            </a:r>
            <a:endParaRPr lang="en-US" altLang="en-US" sz="1800"/>
          </a:p>
          <a:p>
            <a:pPr lvl="1"/>
            <a:r>
              <a:rPr lang="en-US" altLang="en-US" sz="1800"/>
              <a:t>SA2 has no intention to define this northbound interface of DCAR, which is separated from DC5.</a:t>
            </a:r>
            <a:endParaRPr lang="en-US" altLang="en-US" sz="1800"/>
          </a:p>
          <a:p>
            <a:pPr lvl="0"/>
            <a:r>
              <a:rPr lang="en-US" altLang="en-US" sz="1800" b="1"/>
              <a:t>Proposal:</a:t>
            </a:r>
            <a:r>
              <a:rPr lang="en-US" altLang="en-US" sz="1800"/>
              <a:t> </a:t>
            </a:r>
            <a:endParaRPr lang="en-US" altLang="en-US" sz="1800"/>
          </a:p>
          <a:p>
            <a:pPr lvl="1"/>
            <a:r>
              <a:rPr lang="en-US" altLang="en-US" sz="1800"/>
              <a:t>Regarding the objective c)I. (KI#2), the related solutions#3, #4, #5 will continue to normative work. The </a:t>
            </a:r>
            <a:r>
              <a:rPr lang="en-US" altLang="en-US" sz="1800" b="1">
                <a:solidFill>
                  <a:srgbClr val="FF0000"/>
                </a:solidFill>
              </a:rPr>
              <a:t>DC APP Profile downloads to the MMTel via DCSF (go over the top)</a:t>
            </a:r>
            <a:r>
              <a:rPr lang="en-US" altLang="en-US" sz="1800"/>
              <a:t>. When the normative work is finished, we propose to </a:t>
            </a:r>
            <a:r>
              <a:rPr lang="en-US" altLang="en-US" sz="1800" b="1">
                <a:solidFill>
                  <a:srgbClr val="FF0000"/>
                </a:solidFill>
              </a:rPr>
              <a:t>make SA2 refer this procedure in TS23.228 as an optional implementation</a:t>
            </a:r>
            <a:r>
              <a:rPr lang="en-US" altLang="en-US" sz="1800"/>
              <a:t>.</a:t>
            </a:r>
            <a:endParaRPr lang="en-US" altLang="en-US" sz="1800"/>
          </a:p>
          <a:p>
            <a:pPr lvl="1"/>
            <a:r>
              <a:rPr lang="en-US" altLang="en-US" sz="1800"/>
              <a:t>Regarding the objective c)II. (KI#2 and KI#7) , </a:t>
            </a:r>
            <a:r>
              <a:rPr lang="en-US" altLang="en-US" sz="1800">
                <a:sym typeface="+mn-ea"/>
              </a:rPr>
              <a:t>the related solutions#13 will continue to normative work.  </a:t>
            </a:r>
            <a:r>
              <a:rPr lang="en-US" altLang="en-US" sz="1800" b="1">
                <a:solidFill>
                  <a:srgbClr val="FF0000"/>
                </a:solidFill>
                <a:sym typeface="+mn-ea"/>
              </a:rPr>
              <a:t>The DC APP will be uploaded to DCAR via northbound interface of DCAR (SA6 specified)</a:t>
            </a:r>
            <a:endParaRPr lang="en-US" altLang="en-US" sz="1800" b="1">
              <a:solidFill>
                <a:srgbClr val="FF0000"/>
              </a:solidFill>
              <a:sym typeface="+mn-ea"/>
            </a:endParaRPr>
          </a:p>
        </p:txBody>
      </p:sp>
      <p:grpSp>
        <p:nvGrpSpPr>
          <p:cNvPr id="17" name="组合 16"/>
          <p:cNvGrpSpPr/>
          <p:nvPr/>
        </p:nvGrpSpPr>
        <p:grpSpPr>
          <a:xfrm>
            <a:off x="10003790" y="1864360"/>
            <a:ext cx="2155190" cy="4268470"/>
            <a:chOff x="14833" y="3076"/>
            <a:chExt cx="3737" cy="6772"/>
          </a:xfrm>
        </p:grpSpPr>
        <p:sp>
          <p:nvSpPr>
            <p:cNvPr id="2" name="矩形 1"/>
            <p:cNvSpPr/>
            <p:nvPr/>
          </p:nvSpPr>
          <p:spPr>
            <a:xfrm>
              <a:off x="14834" y="4936"/>
              <a:ext cx="3555" cy="10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tx1"/>
                  </a:solidFill>
                </a:rPr>
                <a:t>MMTel Enabler Server</a:t>
              </a:r>
              <a:endParaRPr lang="en-US" altLang="zh-CN">
                <a:solidFill>
                  <a:schemeClr val="tx1"/>
                </a:solidFill>
              </a:endParaRPr>
            </a:p>
          </p:txBody>
        </p:sp>
        <p:sp>
          <p:nvSpPr>
            <p:cNvPr id="3" name="矩形 2"/>
            <p:cNvSpPr/>
            <p:nvPr/>
          </p:nvSpPr>
          <p:spPr>
            <a:xfrm>
              <a:off x="16806" y="6695"/>
              <a:ext cx="1582" cy="10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tx1"/>
                  </a:solidFill>
                </a:rPr>
                <a:t>DCSF/MF</a:t>
              </a:r>
              <a:endParaRPr lang="en-US" altLang="zh-CN">
                <a:solidFill>
                  <a:schemeClr val="tx1"/>
                </a:solidFill>
              </a:endParaRPr>
            </a:p>
          </p:txBody>
        </p:sp>
        <p:sp>
          <p:nvSpPr>
            <p:cNvPr id="4" name="矩形 3"/>
            <p:cNvSpPr/>
            <p:nvPr/>
          </p:nvSpPr>
          <p:spPr>
            <a:xfrm>
              <a:off x="14834" y="6695"/>
              <a:ext cx="1582" cy="10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tx1"/>
                  </a:solidFill>
                </a:rPr>
                <a:t>DCAR</a:t>
              </a:r>
              <a:endParaRPr lang="en-US" altLang="zh-CN">
                <a:solidFill>
                  <a:schemeClr val="tx1"/>
                </a:solidFill>
              </a:endParaRPr>
            </a:p>
          </p:txBody>
        </p:sp>
        <p:sp>
          <p:nvSpPr>
            <p:cNvPr id="5" name="矩形 4"/>
            <p:cNvSpPr/>
            <p:nvPr/>
          </p:nvSpPr>
          <p:spPr>
            <a:xfrm>
              <a:off x="14833" y="3076"/>
              <a:ext cx="3555" cy="10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tx1"/>
                  </a:solidFill>
                </a:rPr>
                <a:t>Controlling Application Server</a:t>
              </a:r>
              <a:endParaRPr lang="en-US" altLang="zh-CN">
                <a:solidFill>
                  <a:schemeClr val="tx1"/>
                </a:solidFill>
              </a:endParaRPr>
            </a:p>
          </p:txBody>
        </p:sp>
        <p:sp>
          <p:nvSpPr>
            <p:cNvPr id="6" name="矩形 5"/>
            <p:cNvSpPr/>
            <p:nvPr/>
          </p:nvSpPr>
          <p:spPr>
            <a:xfrm>
              <a:off x="16560" y="8567"/>
              <a:ext cx="1828" cy="1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solidFill>
                    <a:schemeClr val="tx1"/>
                  </a:solidFill>
                </a:rPr>
                <a:t>MMTel Enabler Client</a:t>
              </a:r>
              <a:endParaRPr lang="en-US" altLang="zh-CN">
                <a:solidFill>
                  <a:schemeClr val="tx1"/>
                </a:solidFill>
              </a:endParaRPr>
            </a:p>
          </p:txBody>
        </p:sp>
        <p:sp>
          <p:nvSpPr>
            <p:cNvPr id="7" name="矩形 6"/>
            <p:cNvSpPr/>
            <p:nvPr/>
          </p:nvSpPr>
          <p:spPr>
            <a:xfrm>
              <a:off x="14833" y="8404"/>
              <a:ext cx="3737" cy="14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tx1"/>
                </a:solidFill>
              </a:endParaRPr>
            </a:p>
          </p:txBody>
        </p:sp>
        <p:sp>
          <p:nvSpPr>
            <p:cNvPr id="8" name="文本框 7"/>
            <p:cNvSpPr txBox="1"/>
            <p:nvPr/>
          </p:nvSpPr>
          <p:spPr>
            <a:xfrm>
              <a:off x="14833" y="8601"/>
              <a:ext cx="1728" cy="1024"/>
            </a:xfrm>
            <a:prstGeom prst="rect">
              <a:avLst/>
            </a:prstGeom>
            <a:noFill/>
          </p:spPr>
          <p:txBody>
            <a:bodyPr wrap="square" rtlCol="0" anchor="t">
              <a:spAutoFit/>
            </a:bodyPr>
            <a:p>
              <a:pPr algn="ctr"/>
              <a:r>
                <a:rPr lang="en-US" altLang="zh-CN">
                  <a:latin typeface="Calibri" panose="020F0502020204030204" pitchFamily="34" charset="0"/>
                  <a:cs typeface="Calibri" panose="020F0502020204030204" pitchFamily="34" charset="0"/>
                  <a:sym typeface="+mn-ea"/>
                </a:rPr>
                <a:t>DCMTSI Client</a:t>
              </a:r>
              <a:endParaRPr lang="en-US" altLang="zh-CN">
                <a:latin typeface="Calibri" panose="020F0502020204030204" pitchFamily="34" charset="0"/>
                <a:cs typeface="Calibri" panose="020F0502020204030204" pitchFamily="34" charset="0"/>
                <a:sym typeface="+mn-ea"/>
              </a:endParaRPr>
            </a:p>
          </p:txBody>
        </p:sp>
        <p:cxnSp>
          <p:nvCxnSpPr>
            <p:cNvPr id="9" name="直接箭头连接符 8"/>
            <p:cNvCxnSpPr/>
            <p:nvPr/>
          </p:nvCxnSpPr>
          <p:spPr>
            <a:xfrm>
              <a:off x="15666" y="4106"/>
              <a:ext cx="0" cy="82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15661" y="5952"/>
              <a:ext cx="0" cy="82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17765" y="5952"/>
              <a:ext cx="41" cy="2712"/>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5667" y="4069"/>
              <a:ext cx="2723" cy="877"/>
            </a:xfrm>
            <a:prstGeom prst="rect">
              <a:avLst/>
            </a:prstGeom>
            <a:noFill/>
          </p:spPr>
          <p:txBody>
            <a:bodyPr wrap="square" rtlCol="0" anchor="t">
              <a:spAutoFit/>
            </a:bodyPr>
            <a:p>
              <a:r>
                <a:rPr lang="en-US" altLang="zh-CN" sz="1000">
                  <a:sym typeface="+mn-ea"/>
                </a:rPr>
                <a:t>Upload the DC APP and configure the DC APP Profile</a:t>
              </a:r>
              <a:endParaRPr lang="en-US" altLang="zh-CN" sz="1000">
                <a:sym typeface="+mn-ea"/>
              </a:endParaRPr>
            </a:p>
          </p:txBody>
        </p:sp>
        <p:cxnSp>
          <p:nvCxnSpPr>
            <p:cNvPr id="13" name="直接箭头连接符 12"/>
            <p:cNvCxnSpPr/>
            <p:nvPr/>
          </p:nvCxnSpPr>
          <p:spPr>
            <a:xfrm>
              <a:off x="17268" y="7350"/>
              <a:ext cx="0" cy="1253"/>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16159" y="7371"/>
              <a:ext cx="1088" cy="2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5632" y="7759"/>
              <a:ext cx="1582" cy="361"/>
            </a:xfrm>
            <a:prstGeom prst="rect">
              <a:avLst/>
            </a:prstGeom>
            <a:noFill/>
          </p:spPr>
          <p:txBody>
            <a:bodyPr wrap="square" rtlCol="0" anchor="t">
              <a:noAutofit/>
            </a:bodyPr>
            <a:p>
              <a:r>
                <a:rPr lang="en-US" altLang="zh-CN" sz="1000">
                  <a:sym typeface="+mn-ea"/>
                </a:rPr>
                <a:t>download the DC APP</a:t>
              </a:r>
              <a:endParaRPr lang="en-US" altLang="zh-CN" sz="1000">
                <a:sym typeface="+mn-ea"/>
              </a:endParaRPr>
            </a:p>
          </p:txBody>
        </p:sp>
        <p:sp>
          <p:nvSpPr>
            <p:cNvPr id="16" name="文本框 15"/>
            <p:cNvSpPr txBox="1"/>
            <p:nvPr/>
          </p:nvSpPr>
          <p:spPr>
            <a:xfrm>
              <a:off x="16806" y="5987"/>
              <a:ext cx="1598" cy="481"/>
            </a:xfrm>
            <a:prstGeom prst="rect">
              <a:avLst/>
            </a:prstGeom>
            <a:noFill/>
          </p:spPr>
          <p:txBody>
            <a:bodyPr wrap="square" rtlCol="0" anchor="t">
              <a:noAutofit/>
            </a:bodyPr>
            <a:p>
              <a:r>
                <a:rPr lang="en-US" altLang="zh-CN" sz="1000">
                  <a:sym typeface="+mn-ea"/>
                </a:rPr>
                <a:t>get the DC APP Profile</a:t>
              </a:r>
              <a:endParaRPr lang="en-US" altLang="zh-CN" sz="1000">
                <a:sym typeface="+mn-ea"/>
              </a:endParaRPr>
            </a:p>
          </p:txBody>
        </p:sp>
      </p:gr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GB">
                <a:sym typeface="+mn-ea"/>
              </a:rPr>
              <a:t>Objective d) value added services</a:t>
            </a:r>
            <a:endParaRPr lang="en-US" altLang="en-GB">
              <a:sym typeface="+mn-ea"/>
            </a:endParaRPr>
          </a:p>
        </p:txBody>
      </p:sp>
      <p:sp>
        <p:nvSpPr>
          <p:cNvPr id="7171" name="Content Placeholder 2"/>
          <p:cNvSpPr>
            <a:spLocks noGrp="1"/>
          </p:cNvSpPr>
          <p:nvPr>
            <p:ph idx="1"/>
          </p:nvPr>
        </p:nvSpPr>
        <p:spPr>
          <a:xfrm>
            <a:off x="503555" y="1800225"/>
            <a:ext cx="11210290" cy="4351655"/>
          </a:xfrm>
        </p:spPr>
        <p:txBody>
          <a:bodyPr/>
          <a:lstStyle/>
          <a:p>
            <a:pPr marL="228600" lvl="1" algn="l">
              <a:spcBef>
                <a:spcPts val="1000"/>
              </a:spcBef>
              <a:buClrTx/>
              <a:buSzTx/>
              <a:buFontTx/>
              <a:buBlip>
                <a:blip r:embed="rId1"/>
              </a:buBlip>
            </a:pPr>
            <a:r>
              <a:rPr lang="en-US" altLang="en-US" sz="1800" b="1"/>
              <a:t>d)	the necessary value added services provided by eMMTel Enabler, e.g. virtual number etc.</a:t>
            </a:r>
            <a:r>
              <a:rPr lang="en-US" altLang="en-US" sz="1800"/>
              <a:t> </a:t>
            </a:r>
            <a:r>
              <a:rPr lang="en-US" altLang="en-US" sz="1800">
                <a:sym typeface="+mn-ea"/>
              </a:rPr>
              <a:t>(related to KI#4 and KI#5)</a:t>
            </a:r>
            <a:endParaRPr lang="en-US" altLang="en-US" sz="1800"/>
          </a:p>
          <a:p>
            <a:pPr lvl="1"/>
            <a:r>
              <a:rPr lang="en-US" altLang="en-US" sz="1800"/>
              <a:t>SA2 is specifying the authorization/verification of third-party specific caller ID and information (e.g., RCD) that is transported in SIP signalling.</a:t>
            </a:r>
            <a:endParaRPr lang="en-US" altLang="en-US" sz="1800"/>
          </a:p>
          <a:p>
            <a:pPr lvl="1"/>
            <a:r>
              <a:rPr lang="en-US" altLang="en-US" sz="1800"/>
              <a:t>SA2 will not specify te virtual number.</a:t>
            </a:r>
            <a:endParaRPr lang="en-US" altLang="en-US" sz="1800"/>
          </a:p>
          <a:p>
            <a:pPr lvl="0"/>
            <a:r>
              <a:rPr lang="en-US" altLang="en-US" sz="1800" b="1"/>
              <a:t>Proposal:</a:t>
            </a:r>
            <a:r>
              <a:rPr lang="en-US" altLang="en-US" sz="1800"/>
              <a:t> </a:t>
            </a:r>
            <a:endParaRPr lang="en-US" altLang="en-US" sz="1800"/>
          </a:p>
          <a:p>
            <a:pPr lvl="1"/>
            <a:r>
              <a:rPr lang="en-US" altLang="en-US" sz="1800"/>
              <a:t>Regarding the </a:t>
            </a:r>
            <a:r>
              <a:rPr lang="en-US" altLang="en-US" sz="1800" b="1"/>
              <a:t>KI#4</a:t>
            </a:r>
            <a:r>
              <a:rPr lang="en-US" altLang="en-US" sz="1800" b="1"/>
              <a:t> on "support of providing application layer caller information to callee"</a:t>
            </a:r>
            <a:r>
              <a:rPr lang="en-US" altLang="en-US" sz="1800"/>
              <a:t>, </a:t>
            </a:r>
            <a:r>
              <a:rPr lang="en-US" altLang="en-US" sz="1800" b="1">
                <a:solidFill>
                  <a:srgbClr val="FF0000"/>
                </a:solidFill>
              </a:rPr>
              <a:t>if no gap on RCD is found, this KI#4 will not go to normative work.</a:t>
            </a:r>
            <a:endParaRPr lang="en-US" altLang="en-US" sz="1800"/>
          </a:p>
          <a:p>
            <a:pPr lvl="1"/>
            <a:r>
              <a:rPr lang="en-US" altLang="en-US" sz="1800"/>
              <a:t>Regarding the</a:t>
            </a:r>
            <a:r>
              <a:rPr lang="en-US" altLang="en-US" sz="1800" b="1"/>
              <a:t> KI#5 on "Support of virtual number</a:t>
            </a:r>
            <a:r>
              <a:rPr lang="en-US" altLang="en-US" sz="1800" b="1">
                <a:sym typeface="+mn-ea"/>
              </a:rPr>
              <a:t>"</a:t>
            </a:r>
            <a:r>
              <a:rPr lang="en-US" altLang="en-US" sz="1800"/>
              <a:t>, the architecture and solution for</a:t>
            </a:r>
            <a:r>
              <a:rPr lang="en-US" altLang="en-US" sz="1800" b="1">
                <a:solidFill>
                  <a:srgbClr val="FF0000"/>
                </a:solidFill>
              </a:rPr>
              <a:t> this KI can be discussed in normative phase</a:t>
            </a:r>
            <a:r>
              <a:rPr lang="en-US" altLang="en-US" sz="1800"/>
              <a:t>. The</a:t>
            </a:r>
            <a:r>
              <a:rPr lang="en-US" altLang="en-US" sz="1800" b="1">
                <a:solidFill>
                  <a:srgbClr val="FF0000"/>
                </a:solidFill>
              </a:rPr>
              <a:t> architecture and solution for this KI should based on the capabilities provided by OMA APIs and new SA2 specified IMS DC capability APIs</a:t>
            </a:r>
            <a:r>
              <a:rPr lang="en-US" altLang="en-US" sz="1800"/>
              <a:t>.</a:t>
            </a:r>
            <a:endParaRPr lang="en-US" altLang="en-US" sz="1800"/>
          </a:p>
          <a:p>
            <a:pPr lvl="1"/>
            <a:endParaRPr lang="en-US" altLang="en-US" sz="2000"/>
          </a:p>
          <a:p>
            <a:pPr lvl="1"/>
            <a:endParaRPr lang="en-US" altLang="en-US" sz="200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a:t>Summary</a:t>
            </a:r>
            <a:endParaRPr lang="en-GB" altLang="en-US"/>
          </a:p>
        </p:txBody>
      </p:sp>
      <p:sp>
        <p:nvSpPr>
          <p:cNvPr id="8195" name="Content Placeholder 2"/>
          <p:cNvSpPr>
            <a:spLocks noGrp="1"/>
          </p:cNvSpPr>
          <p:nvPr>
            <p:ph idx="1"/>
          </p:nvPr>
        </p:nvSpPr>
        <p:spPr/>
        <p:txBody>
          <a:bodyPr/>
          <a:lstStyle/>
          <a:p>
            <a:r>
              <a:rPr lang="en-US" altLang="en-US" sz="2000"/>
              <a:t> We can continue most of our work to the normative phase except the </a:t>
            </a:r>
            <a:r>
              <a:rPr lang="en-US" altLang="en-US" sz="2000">
                <a:sym typeface="+mn-ea"/>
              </a:rPr>
              <a:t>KI#4 on "support of providing application layer caller information to callee", if no gap on RCD is found.</a:t>
            </a:r>
            <a:endParaRPr lang="en-US" altLang="en-US" sz="2000">
              <a:sym typeface="+mn-ea"/>
            </a:endParaRPr>
          </a:p>
          <a:p>
            <a:r>
              <a:rPr lang="en-US" altLang="en-US" sz="2000"/>
              <a:t>Calling related APIs</a:t>
            </a:r>
            <a:endParaRPr lang="en-US" altLang="en-US" sz="2000"/>
          </a:p>
          <a:p>
            <a:pPr lvl="1"/>
            <a:r>
              <a:rPr lang="en-US" altLang="en-US" sz="1800"/>
              <a:t>The IMS Session management capability is provided by OMA API.</a:t>
            </a:r>
            <a:endParaRPr lang="en-US" altLang="en-US" sz="1800"/>
          </a:p>
          <a:p>
            <a:pPr lvl="1" algn="l">
              <a:buSzTx/>
            </a:pPr>
            <a:r>
              <a:rPr lang="en-US" altLang="en-US" sz="1800">
                <a:sym typeface="+mn-ea"/>
              </a:rPr>
              <a:t>Application invokes the integrated APIs provided by MMTel Enabler. The MMTel Enabler invokes the OMA API to establish the IMS session and invokes the new API to add DC respectively</a:t>
            </a:r>
            <a:endParaRPr lang="en-US" altLang="en-US" sz="1800">
              <a:sym typeface="+mn-ea"/>
            </a:endParaRPr>
          </a:p>
          <a:p>
            <a:pPr marL="228600" lvl="1" algn="l">
              <a:spcBef>
                <a:spcPts val="1000"/>
              </a:spcBef>
              <a:buClrTx/>
              <a:buSzTx/>
              <a:buFontTx/>
              <a:buBlip>
                <a:blip r:embed="rId1"/>
              </a:buBlip>
            </a:pPr>
            <a:r>
              <a:rPr lang="en-US" altLang="en-US" sz="2000">
                <a:sym typeface="+mn-ea"/>
              </a:rPr>
              <a:t>DC Application management</a:t>
            </a:r>
            <a:endParaRPr lang="en-US" altLang="en-US" sz="2000">
              <a:sym typeface="+mn-ea"/>
            </a:endParaRPr>
          </a:p>
          <a:p>
            <a:pPr lvl="1" algn="l">
              <a:buSzTx/>
            </a:pPr>
            <a:r>
              <a:rPr lang="en-US" altLang="en-US" sz="1800">
                <a:sym typeface="+mn-ea"/>
              </a:rPr>
              <a:t> The DC APP will be uploaded to DCAR via northbound interface of DCAR (SA6 can specify)</a:t>
            </a:r>
            <a:endParaRPr lang="en-US" altLang="en-US" sz="1800">
              <a:sym typeface="+mn-ea"/>
            </a:endParaRPr>
          </a:p>
          <a:p>
            <a:pPr lvl="1" algn="l">
              <a:buSzTx/>
            </a:pPr>
            <a:r>
              <a:rPr lang="en-US" altLang="en-US" sz="1800">
                <a:sym typeface="+mn-ea"/>
              </a:rPr>
              <a:t>The DC APP Profile downloads to the MMTel via DCSF (go over the top). When the normative work is finished, we propose to make SA2 refer this procedure in TS23.228 as an optional implementation.</a:t>
            </a:r>
            <a:endParaRPr lang="en-US" altLang="en-US" sz="1800"/>
          </a:p>
          <a:p>
            <a:pPr marL="228600" lvl="1" algn="l">
              <a:spcBef>
                <a:spcPts val="1000"/>
              </a:spcBef>
              <a:buClrTx/>
              <a:buSzTx/>
              <a:buFontTx/>
              <a:buBlip>
                <a:blip r:embed="rId1"/>
              </a:buBlip>
            </a:pPr>
            <a:r>
              <a:rPr lang="en-US" altLang="en-US" sz="2000">
                <a:sym typeface="+mn-ea"/>
              </a:rPr>
              <a:t>value added services</a:t>
            </a:r>
            <a:endParaRPr lang="en-US" altLang="en-US" sz="2000">
              <a:sym typeface="+mn-ea"/>
            </a:endParaRPr>
          </a:p>
          <a:p>
            <a:pPr lvl="1" algn="l">
              <a:spcBef>
                <a:spcPts val="500"/>
              </a:spcBef>
              <a:buSzTx/>
            </a:pPr>
            <a:r>
              <a:rPr lang="en-US" altLang="en-US" sz="1800">
                <a:sym typeface="+mn-ea"/>
              </a:rPr>
              <a:t>"support of providing application layer caller information to callee", if no gap on RCD is found, this KI#4 will not go to normative work.</a:t>
            </a:r>
            <a:endParaRPr lang="en-US" altLang="en-US" sz="1800">
              <a:sym typeface="+mn-ea"/>
            </a:endParaRPr>
          </a:p>
          <a:p>
            <a:pPr lvl="1" algn="l">
              <a:spcBef>
                <a:spcPts val="500"/>
              </a:spcBef>
              <a:buSzTx/>
            </a:pPr>
            <a:r>
              <a:rPr lang="en-US" altLang="en-US" sz="1800">
                <a:sym typeface="+mn-ea"/>
              </a:rPr>
              <a:t>"Support of virtual number</a:t>
            </a:r>
            <a:r>
              <a:rPr lang="en-US" altLang="en-US" sz="1800">
                <a:sym typeface="+mn-ea"/>
              </a:rPr>
              <a:t>" </a:t>
            </a:r>
            <a:r>
              <a:rPr lang="en-US" altLang="en-US" sz="1800">
                <a:sym typeface="+mn-ea"/>
              </a:rPr>
              <a:t>can be discussed in normative phase.</a:t>
            </a:r>
            <a:endParaRPr lang="en-US" altLang="en-US" sz="1800">
              <a:sym typeface="+mn-ea"/>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5579</Words>
  <Application>WPS 演示</Application>
  <PresentationFormat>Widescreen</PresentationFormat>
  <Paragraphs>92</Paragraphs>
  <Slides>7</Slides>
  <Notes>0</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7</vt:i4>
      </vt:variant>
    </vt:vector>
  </HeadingPairs>
  <TitlesOfParts>
    <vt:vector size="20" baseType="lpstr">
      <vt:lpstr>Arial</vt:lpstr>
      <vt:lpstr>宋体</vt:lpstr>
      <vt:lpstr>Wingdings</vt:lpstr>
      <vt:lpstr>Calibri</vt:lpstr>
      <vt:lpstr>Arial</vt:lpstr>
      <vt:lpstr>Calibri Light</vt:lpstr>
      <vt:lpstr>Times New Roman</vt:lpstr>
      <vt:lpstr>微软雅黑</vt:lpstr>
      <vt:lpstr>Arial Unicode MS</vt:lpstr>
      <vt:lpstr>Office Theme</vt:lpstr>
      <vt:lpstr>1_Office Theme</vt:lpstr>
      <vt:lpstr>2_Office Theme</vt:lpstr>
      <vt:lpstr>3_Office Theme</vt:lpstr>
      <vt:lpstr>&lt;Title&gt;</vt:lpstr>
      <vt:lpstr>Outline</vt:lpstr>
      <vt:lpstr>Content</vt:lpstr>
      <vt:lpstr>Content</vt:lpstr>
      <vt:lpstr>Objective b)</vt:lpstr>
      <vt:lpstr>Objective b)</vt:lpstr>
      <vt:lpstr>Summary</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liuyue0927</cp:lastModifiedBy>
  <cp:revision>737</cp:revision>
  <dcterms:created xsi:type="dcterms:W3CDTF">2010-02-05T13:52:00Z</dcterms:created>
  <dcterms:modified xsi:type="dcterms:W3CDTF">2024-10-01T14:00:05Z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2737F093FF7546B5B1BDB1ECEC5C1B5E</vt:lpwstr>
  </property>
  <property fmtid="{D5CDD505-2E9C-101B-9397-08002B2CF9AE}" pid="4" name="KSOProductBuildVer">
    <vt:lpwstr>2052-11.8.2.12085</vt:lpwstr>
  </property>
</Properties>
</file>