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8"/>
  </p:notesMasterIdLst>
  <p:handoutMasterIdLst>
    <p:handoutMasterId r:id="rId9"/>
  </p:handoutMasterIdLst>
  <p:sldIdLst>
    <p:sldId id="341" r:id="rId5"/>
    <p:sldId id="368" r:id="rId6"/>
    <p:sldId id="364" r:id="rId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07" autoAdjust="0"/>
    <p:restoredTop sz="94712" autoAdjust="0"/>
  </p:normalViewPr>
  <p:slideViewPr>
    <p:cSldViewPr snapToGrid="0">
      <p:cViewPr varScale="1">
        <p:scale>
          <a:sx n="108" d="100"/>
          <a:sy n="108" d="100"/>
        </p:scale>
        <p:origin x="564"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0753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#63	</a:t>
            </a:r>
          </a:p>
          <a:p>
            <a:pPr eaLnBrk="1" hangingPunct="1">
              <a:defRPr/>
            </a:pPr>
            <a:r>
              <a:rPr lang="sv-SE" altLang="en-US" sz="1200" b="1" dirty="0">
                <a:latin typeface="Arial "/>
              </a:rPr>
              <a:t>Hyderabad, India – Oct., 2024</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692640" y="133350"/>
            <a:ext cx="14081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&lt;</a:t>
            </a:r>
            <a:r>
              <a:rPr lang="sv-SE" altLang="en-US" sz="1200" b="1" i="1" dirty="0">
                <a:latin typeface="Arial "/>
              </a:rPr>
              <a:t>S6-244042</a:t>
            </a:r>
            <a:r>
              <a:rPr lang="sv-SE" altLang="en-US" sz="1200" b="1" dirty="0">
                <a:latin typeface="Arial "/>
              </a:rPr>
              <a:t>&gt;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253231" y="2180255"/>
            <a:ext cx="9685537" cy="1965617"/>
          </a:xfrm>
        </p:spPr>
        <p:txBody>
          <a:bodyPr/>
          <a:lstStyle/>
          <a:p>
            <a:pPr eaLnBrk="1" hangingPunct="1"/>
            <a:r>
              <a:rPr lang="en-GB" altLang="en-US" sz="5000" b="1" dirty="0"/>
              <a:t>Discussion on how to link location information subscription and location reporting trigger procedures </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544206" y="4545075"/>
            <a:ext cx="8523071" cy="1500187"/>
          </a:xfrm>
        </p:spPr>
        <p:txBody>
          <a:bodyPr/>
          <a:lstStyle/>
          <a:p>
            <a:pPr marL="0" indent="0" eaLnBrk="1" hangingPunct="1">
              <a:buFontTx/>
              <a:buNone/>
            </a:pPr>
            <a:r>
              <a:rPr lang="en-GB" altLang="en-US" dirty="0"/>
              <a:t>Mythri Hunukumbure, Sivasubramaniam Ramanan</a:t>
            </a:r>
          </a:p>
          <a:p>
            <a:pPr marL="0" indent="0" eaLnBrk="1" hangingPunct="1">
              <a:buFontTx/>
              <a:buNone/>
            </a:pPr>
            <a:r>
              <a:rPr lang="en-GB" altLang="en-US" dirty="0"/>
              <a:t>UK Home Office</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048B5-2998-08FB-B8AB-530377FC57B8}"/>
              </a:ext>
            </a:extLst>
          </p:cNvPr>
          <p:cNvSpPr>
            <a:spLocks noGrp="1"/>
          </p:cNvSpPr>
          <p:nvPr>
            <p:ph type="title"/>
          </p:nvPr>
        </p:nvSpPr>
        <p:spPr>
          <a:xfrm>
            <a:off x="497150" y="452761"/>
            <a:ext cx="10625831" cy="1202416"/>
          </a:xfrm>
        </p:spPr>
        <p:txBody>
          <a:bodyPr/>
          <a:lstStyle/>
          <a:p>
            <a:r>
              <a:rPr lang="en-GB" b="1" dirty="0"/>
              <a:t>Current status</a:t>
            </a:r>
          </a:p>
        </p:txBody>
      </p:sp>
      <p:sp>
        <p:nvSpPr>
          <p:cNvPr id="3" name="Content Placeholder 2">
            <a:extLst>
              <a:ext uri="{FF2B5EF4-FFF2-40B4-BE49-F238E27FC236}">
                <a16:creationId xmlns:a16="http://schemas.microsoft.com/office/drawing/2014/main" id="{43D18292-05DF-E1E9-5B83-0C8DB7BAF336}"/>
              </a:ext>
            </a:extLst>
          </p:cNvPr>
          <p:cNvSpPr>
            <a:spLocks noGrp="1"/>
          </p:cNvSpPr>
          <p:nvPr>
            <p:ph idx="1"/>
          </p:nvPr>
        </p:nvSpPr>
        <p:spPr>
          <a:xfrm>
            <a:off x="607381" y="1825625"/>
            <a:ext cx="10746419" cy="4351338"/>
          </a:xfrm>
        </p:spPr>
        <p:txBody>
          <a:bodyPr/>
          <a:lstStyle/>
          <a:p>
            <a:r>
              <a:rPr lang="en-GB" dirty="0"/>
              <a:t> In the current TS 23.280 v19.4.0, there is no linkage between the location information subscription and location reporting trigger procedures.</a:t>
            </a:r>
          </a:p>
          <a:p>
            <a:pPr lvl="1">
              <a:buClr>
                <a:srgbClr val="0070C0"/>
              </a:buClr>
              <a:buFont typeface="Wingdings" panose="05000000000000000000" pitchFamily="2" charset="2"/>
              <a:buChar char="§"/>
            </a:pPr>
            <a:r>
              <a:rPr lang="en-GB" dirty="0">
                <a:solidFill>
                  <a:srgbClr val="0070C0"/>
                </a:solidFill>
              </a:rPr>
              <a:t>It was discussed in the pre-meeting (on 5</a:t>
            </a:r>
            <a:r>
              <a:rPr lang="en-GB" baseline="30000" dirty="0">
                <a:solidFill>
                  <a:srgbClr val="0070C0"/>
                </a:solidFill>
              </a:rPr>
              <a:t>th</a:t>
            </a:r>
            <a:r>
              <a:rPr lang="en-GB" dirty="0">
                <a:solidFill>
                  <a:srgbClr val="0070C0"/>
                </a:solidFill>
              </a:rPr>
              <a:t> Sept.) that linking or determining the order of precedence for these two procedures would be useful.</a:t>
            </a:r>
          </a:p>
          <a:p>
            <a:pPr lvl="1">
              <a:buClr>
                <a:srgbClr val="0070C0"/>
              </a:buClr>
              <a:buFont typeface="Wingdings" panose="05000000000000000000" pitchFamily="2" charset="2"/>
              <a:buChar char="§"/>
            </a:pPr>
            <a:r>
              <a:rPr lang="en-GB" dirty="0">
                <a:solidFill>
                  <a:srgbClr val="0070C0"/>
                </a:solidFill>
              </a:rPr>
              <a:t>Samsung proposed a cancel procedure for the client triggered location reporting procedure in SA6 #62 (S6-243307).</a:t>
            </a:r>
          </a:p>
          <a:p>
            <a:pPr lvl="1">
              <a:buClr>
                <a:srgbClr val="0070C0"/>
              </a:buClr>
              <a:buFont typeface="Wingdings" panose="05000000000000000000" pitchFamily="2" charset="2"/>
              <a:buChar char="§"/>
            </a:pPr>
            <a:r>
              <a:rPr lang="en-GB" dirty="0">
                <a:solidFill>
                  <a:srgbClr val="0070C0"/>
                </a:solidFill>
              </a:rPr>
              <a:t>Samsung also proposed (S6-243308) to remove the on-demand (immediate) location reporting feature from the client triggered location reporting.</a:t>
            </a:r>
          </a:p>
          <a:p>
            <a:r>
              <a:rPr lang="en-GB" dirty="0"/>
              <a:t> ESN proposes to link the two procedures while enabling some aspects of the above Samsung CR’s.</a:t>
            </a:r>
            <a:endParaRPr lang="en-GB" dirty="0">
              <a:solidFill>
                <a:srgbClr val="0070C0"/>
              </a:solidFill>
            </a:endParaRPr>
          </a:p>
        </p:txBody>
      </p:sp>
    </p:spTree>
    <p:extLst>
      <p:ext uri="{BB962C8B-B14F-4D97-AF65-F5344CB8AC3E}">
        <p14:creationId xmlns:p14="http://schemas.microsoft.com/office/powerpoint/2010/main" val="101992030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08373" y="480535"/>
            <a:ext cx="10661341" cy="1197346"/>
          </a:xfrm>
        </p:spPr>
        <p:txBody>
          <a:bodyPr/>
          <a:lstStyle/>
          <a:p>
            <a:r>
              <a:rPr lang="en-GB" altLang="en-US" b="1" dirty="0"/>
              <a:t>ESN proposal</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08373" y="1944210"/>
            <a:ext cx="10661341" cy="4548665"/>
          </a:xfrm>
        </p:spPr>
        <p:txBody>
          <a:bodyPr/>
          <a:lstStyle/>
          <a:p>
            <a:r>
              <a:rPr lang="en-US" altLang="en-US" dirty="0"/>
              <a:t> ESN proposal is noted below for discussion: </a:t>
            </a:r>
          </a:p>
          <a:p>
            <a:pPr lvl="1">
              <a:buClr>
                <a:srgbClr val="0070C0"/>
              </a:buClr>
              <a:buFont typeface="Wingdings" panose="05000000000000000000" pitchFamily="2" charset="2"/>
              <a:buChar char="§"/>
            </a:pPr>
            <a:r>
              <a:rPr lang="en-US" altLang="en-US" dirty="0">
                <a:solidFill>
                  <a:srgbClr val="0070C0"/>
                </a:solidFill>
              </a:rPr>
              <a:t>The location information subscription (either for an individual target UE or target UE list or group ID list) by an authorized client (A) should happen before the trigger for reporting is issued.</a:t>
            </a:r>
          </a:p>
          <a:p>
            <a:pPr lvl="1">
              <a:buClr>
                <a:srgbClr val="0070C0"/>
              </a:buClr>
              <a:buFont typeface="Wingdings" panose="05000000000000000000" pitchFamily="2" charset="2"/>
              <a:buChar char="§"/>
            </a:pPr>
            <a:r>
              <a:rPr lang="en-US" altLang="en-US" dirty="0">
                <a:solidFill>
                  <a:srgbClr val="0070C0"/>
                </a:solidFill>
              </a:rPr>
              <a:t>A reporting trigger issued by client A should start the reporting procedure.</a:t>
            </a:r>
          </a:p>
          <a:p>
            <a:pPr lvl="2">
              <a:buClr>
                <a:srgbClr val="0070C0"/>
              </a:buClr>
              <a:buFont typeface="Wingdings" panose="05000000000000000000" pitchFamily="2" charset="2"/>
              <a:buChar char="§"/>
            </a:pPr>
            <a:r>
              <a:rPr lang="en-US" altLang="en-US" dirty="0">
                <a:solidFill>
                  <a:srgbClr val="00B0F0"/>
                </a:solidFill>
              </a:rPr>
              <a:t>Reporting can happen as per a default configuration (stored in the user profile) or the trigger itself can contain a temporary reporting configuration.</a:t>
            </a:r>
          </a:p>
          <a:p>
            <a:pPr lvl="2">
              <a:buClr>
                <a:srgbClr val="0070C0"/>
              </a:buClr>
              <a:buFont typeface="Wingdings" panose="05000000000000000000" pitchFamily="2" charset="2"/>
              <a:buChar char="§"/>
            </a:pPr>
            <a:r>
              <a:rPr lang="en-US" altLang="en-US" dirty="0">
                <a:solidFill>
                  <a:srgbClr val="00B0F0"/>
                </a:solidFill>
              </a:rPr>
              <a:t>The reporting triggers can be cancelled and re-initiated (may be with different configurations) multiple times, but the location subscription should remain. </a:t>
            </a:r>
          </a:p>
          <a:p>
            <a:pPr lvl="1">
              <a:buClr>
                <a:srgbClr val="0070C0"/>
              </a:buClr>
              <a:buFont typeface="Wingdings" panose="05000000000000000000" pitchFamily="2" charset="2"/>
              <a:buChar char="§"/>
            </a:pPr>
            <a:r>
              <a:rPr lang="en-US" altLang="en-US" dirty="0">
                <a:solidFill>
                  <a:srgbClr val="0070C0"/>
                </a:solidFill>
              </a:rPr>
              <a:t>If the location information subscription is cancelled by client A, any current reporting trigger to the same targets will be cancelled along with this. </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7862</TotalTime>
  <Words>271</Words>
  <Application>Microsoft Office PowerPoint</Application>
  <PresentationFormat>Widescreen</PresentationFormat>
  <Paragraphs>16</Paragraphs>
  <Slides>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Arial</vt:lpstr>
      <vt:lpstr>Arial </vt:lpstr>
      <vt:lpstr>Calibri</vt:lpstr>
      <vt:lpstr>Calibri Light</vt:lpstr>
      <vt:lpstr>Times New Roman</vt:lpstr>
      <vt:lpstr>Wingdings</vt:lpstr>
      <vt:lpstr>Office Theme</vt:lpstr>
      <vt:lpstr>Discussion on how to link location information subscription and location reporting trigger procedures </vt:lpstr>
      <vt:lpstr>Current status</vt:lpstr>
      <vt:lpstr>ESN 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Mythri Hunukumbure</cp:lastModifiedBy>
  <cp:revision>633</cp:revision>
  <dcterms:created xsi:type="dcterms:W3CDTF">2010-02-05T13:52:04Z</dcterms:created>
  <dcterms:modified xsi:type="dcterms:W3CDTF">2024-10-03T08:44:36Z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