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341" r:id="rId3"/>
    <p:sldId id="363" r:id="rId4"/>
    <p:sldId id="366" r:id="rId5"/>
    <p:sldId id="368" r:id="rId6"/>
    <p:sldId id="369" r:id="rId7"/>
    <p:sldId id="365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84B8FA-4840-4A14-BA89-9C31607CB8B9}" v="3" dt="2024-05-13T09:17:06.0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53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npei Uoshima (魚島 淳平)" userId="b782d180-6f9c-4cef-905a-2215aed9d399" providerId="ADAL" clId="{2684B8FA-4840-4A14-BA89-9C31607CB8B9}"/>
    <pc:docChg chg="undo custSel addSld delSld modSld">
      <pc:chgData name="Junpei Uoshima (魚島 淳平)" userId="b782d180-6f9c-4cef-905a-2215aed9d399" providerId="ADAL" clId="{2684B8FA-4840-4A14-BA89-9C31607CB8B9}" dt="2024-05-13T09:17:06.029" v="5"/>
      <pc:docMkLst>
        <pc:docMk/>
      </pc:docMkLst>
      <pc:sldChg chg="modSp add del mod">
        <pc:chgData name="Junpei Uoshima (魚島 淳平)" userId="b782d180-6f9c-4cef-905a-2215aed9d399" providerId="ADAL" clId="{2684B8FA-4840-4A14-BA89-9C31607CB8B9}" dt="2024-05-13T09:17:06.029" v="5"/>
        <pc:sldMkLst>
          <pc:docMk/>
          <pc:sldMk cId="0" sldId="341"/>
        </pc:sldMkLst>
        <pc:spChg chg="mod">
          <ac:chgData name="Junpei Uoshima (魚島 淳平)" userId="b782d180-6f9c-4cef-905a-2215aed9d399" providerId="ADAL" clId="{2684B8FA-4840-4A14-BA89-9C31607CB8B9}" dt="2024-05-13T09:17:05.989" v="4"/>
          <ac:spMkLst>
            <pc:docMk/>
            <pc:sldMk cId="0" sldId="341"/>
            <ac:spMk id="5122" creationId="{6BFCA172-672F-4297-B767-9F7EDE373FA1}"/>
          </ac:spMkLst>
        </pc:spChg>
      </pc:sldChg>
      <pc:sldChg chg="modSp add del mod modTransition">
        <pc:chgData name="Junpei Uoshima (魚島 淳平)" userId="b782d180-6f9c-4cef-905a-2215aed9d399" providerId="ADAL" clId="{2684B8FA-4840-4A14-BA89-9C31607CB8B9}" dt="2024-05-13T09:17:06.029" v="5"/>
        <pc:sldMkLst>
          <pc:docMk/>
          <pc:sldMk cId="0" sldId="363"/>
        </pc:sldMkLst>
        <pc:spChg chg="mod">
          <ac:chgData name="Junpei Uoshima (魚島 淳平)" userId="b782d180-6f9c-4cef-905a-2215aed9d399" providerId="ADAL" clId="{2684B8FA-4840-4A14-BA89-9C31607CB8B9}" dt="2024-05-13T09:17:05.989" v="4"/>
          <ac:spMkLst>
            <pc:docMk/>
            <pc:sldMk cId="0" sldId="363"/>
            <ac:spMk id="6147" creationId="{33CFEE74-7B51-47B2-8BC9-945D38E983E7}"/>
          </ac:spMkLst>
        </pc:spChg>
      </pc:sldChg>
      <pc:sldChg chg="add del modTransition">
        <pc:chgData name="Junpei Uoshima (魚島 淳平)" userId="b782d180-6f9c-4cef-905a-2215aed9d399" providerId="ADAL" clId="{2684B8FA-4840-4A14-BA89-9C31607CB8B9}" dt="2024-05-13T09:17:06.029" v="5"/>
        <pc:sldMkLst>
          <pc:docMk/>
          <pc:sldMk cId="0" sldId="365"/>
        </pc:sldMkLst>
      </pc:sldChg>
      <pc:sldChg chg="add del modTransition">
        <pc:chgData name="Junpei Uoshima (魚島 淳平)" userId="b782d180-6f9c-4cef-905a-2215aed9d399" providerId="ADAL" clId="{2684B8FA-4840-4A14-BA89-9C31607CB8B9}" dt="2024-05-13T09:17:06.029" v="5"/>
        <pc:sldMkLst>
          <pc:docMk/>
          <pc:sldMk cId="2817655492" sldId="366"/>
        </pc:sldMkLst>
      </pc:sldChg>
      <pc:sldChg chg="add del modTransition">
        <pc:chgData name="Junpei Uoshima (魚島 淳平)" userId="b782d180-6f9c-4cef-905a-2215aed9d399" providerId="ADAL" clId="{2684B8FA-4840-4A14-BA89-9C31607CB8B9}" dt="2024-05-13T09:17:06.029" v="5"/>
        <pc:sldMkLst>
          <pc:docMk/>
          <pc:sldMk cId="1790531753" sldId="368"/>
        </pc:sldMkLst>
      </pc:sldChg>
      <pc:sldChg chg="add del modTransition">
        <pc:chgData name="Junpei Uoshima (魚島 淳平)" userId="b782d180-6f9c-4cef-905a-2215aed9d399" providerId="ADAL" clId="{2684B8FA-4840-4A14-BA89-9C31607CB8B9}" dt="2024-05-13T09:17:06.029" v="5"/>
        <pc:sldMkLst>
          <pc:docMk/>
          <pc:sldMk cId="1204882679" sldId="36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435A16-C808-5DFC-A29E-3C85100AD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C20348A-8EA1-946D-FFFB-6BD1A8BDF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DB7C1F8-B5A2-393A-E4C2-43C9246D2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3578B-9E8F-4521-BA9B-BCF2191E8568}" type="datetimeFigureOut">
              <a:rPr kumimoji="1" lang="ja-JP" altLang="en-US" smtClean="0"/>
              <a:t>2024/5/13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BAB24-4F68-2CA3-9808-D9A650CEA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A279032-0BFE-E60B-C402-C2AEB4D95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C07E0-C975-486C-8FE7-11948A588C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2507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7D34A6-EC8F-F319-4297-124A2B830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6694BB5-5A54-DE0E-7C75-ACAD5F2C4E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23DFC4-F9E5-1468-1AD0-AF56CAC0E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3578B-9E8F-4521-BA9B-BCF2191E8568}" type="datetimeFigureOut">
              <a:rPr kumimoji="1" lang="ja-JP" altLang="en-US" smtClean="0"/>
              <a:t>2024/5/13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58B620C-0FA9-9676-C609-C25CA7233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BDB5CDD-2A7F-5DBC-CA26-CE8302DBE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C07E0-C975-486C-8FE7-11948A588C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740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DF835613-4BB4-E3F0-99A0-1DAF8A6A08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4212DE6-8F1C-6CEC-1131-E6027C251F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1CB0FCF-9DE6-79BC-6B33-7ED32D277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3578B-9E8F-4521-BA9B-BCF2191E8568}" type="datetimeFigureOut">
              <a:rPr kumimoji="1" lang="ja-JP" altLang="en-US" smtClean="0"/>
              <a:t>2024/5/13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27672F2-DC5F-470C-D5C1-EC061DC1B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D503D1A-0244-6CE6-9F7A-4C0F4B1B3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C07E0-C975-486C-8FE7-11948A588C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9607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881088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429243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716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FAD385A-EA87-B1A1-6869-97C344E4D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A78E2D0-8DFC-D91A-BBAF-C2CFDC9422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3535F42-D342-732F-9EBE-ED1DA62B8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3578B-9E8F-4521-BA9B-BCF2191E8568}" type="datetimeFigureOut">
              <a:rPr kumimoji="1" lang="ja-JP" altLang="en-US" smtClean="0"/>
              <a:t>2024/5/13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978FA5D-F36C-8AFE-4D43-750768D8B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F277336-58F4-2E32-60EB-F285DE7BC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C07E0-C975-486C-8FE7-11948A588C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3113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12F2A2F-630A-2399-10F2-FB4F4E06D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0C0DDDF-31D1-4179-5CB4-8D3CA2AD8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1203642-87D8-12FA-54ED-CA3390375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3578B-9E8F-4521-BA9B-BCF2191E8568}" type="datetimeFigureOut">
              <a:rPr kumimoji="1" lang="ja-JP" altLang="en-US" smtClean="0"/>
              <a:t>2024/5/13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6C20825-859B-B2CA-0465-36B64EEB4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A5B7DB-DABD-D646-AD5E-724FED130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C07E0-C975-486C-8FE7-11948A588C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2982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83B181-186C-A5D0-F98F-66F19953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0104E5E-0A6F-8E77-720F-2D664ABBFF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C92827A-F252-392B-0E45-A2BCF420B7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1846A13-2363-6C23-6E3B-38FB0B21E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3578B-9E8F-4521-BA9B-BCF2191E8568}" type="datetimeFigureOut">
              <a:rPr kumimoji="1" lang="ja-JP" altLang="en-US" smtClean="0"/>
              <a:t>2024/5/13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608DC89-830E-2AE1-BCF4-0AD176B79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D31ED07-10E5-D970-967D-AD36F641D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C07E0-C975-486C-8FE7-11948A588C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1010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133C23E-F321-CF09-2E0F-C5BC30110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F838E4C-36F2-3E7A-6891-89F8DCE6FB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021EFBE-5273-D912-6878-29EA026328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DE14AD1-924F-20F1-25AF-708441761E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CC8F057-B26C-90DE-BEA4-12BA5B853D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0731D361-FBEF-D0B1-DB1F-DED081B88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3578B-9E8F-4521-BA9B-BCF2191E8568}" type="datetimeFigureOut">
              <a:rPr kumimoji="1" lang="ja-JP" altLang="en-US" smtClean="0"/>
              <a:t>2024/5/13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839469C-E534-B1B7-2327-FE430560A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C357FFA-466F-D212-2936-EEBCE0290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C07E0-C975-486C-8FE7-11948A588C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3617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997B851-C793-3006-A69E-B94C4798C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66FF6E7-0F68-E165-3068-88ECC538C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3578B-9E8F-4521-BA9B-BCF2191E8568}" type="datetimeFigureOut">
              <a:rPr kumimoji="1" lang="ja-JP" altLang="en-US" smtClean="0"/>
              <a:t>2024/5/13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ACCABC8-116B-525D-FCA4-C7ABA4CE9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D033A44-A9BE-6C9F-A752-6A80D1C4B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C07E0-C975-486C-8FE7-11948A588C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5746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5DD4D2-D4BF-38D8-104D-953EFD46D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3578B-9E8F-4521-BA9B-BCF2191E8568}" type="datetimeFigureOut">
              <a:rPr kumimoji="1" lang="ja-JP" altLang="en-US" smtClean="0"/>
              <a:t>2024/5/13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37CDD5E-28BC-9590-302B-1B96D28A0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166D208-3E1B-7D19-F77C-917A79056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C07E0-C975-486C-8FE7-11948A588C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2157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730C33-B5ED-993C-7628-E5303F759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4516D74-4983-A74E-1958-9D0BF06443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6377A30-2DE5-F79A-DBB3-117144D2B2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A37BDCD-DD93-F405-62BA-F0E7A20F0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3578B-9E8F-4521-BA9B-BCF2191E8568}" type="datetimeFigureOut">
              <a:rPr kumimoji="1" lang="ja-JP" altLang="en-US" smtClean="0"/>
              <a:t>2024/5/13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696B837-555A-D40E-5F61-09C413659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5410EC7-00A7-4E12-C391-FA15C318A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C07E0-C975-486C-8FE7-11948A588C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2136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9D1951-62B1-D03E-C82D-2BEFBC1A7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66A668C-A5DB-33B8-69E4-24283E432B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6F56403-04E2-F943-0F3E-373F9ED7E0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2F14E48-B982-551A-68C4-46F357CA5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3578B-9E8F-4521-BA9B-BCF2191E8568}" type="datetimeFigureOut">
              <a:rPr kumimoji="1" lang="ja-JP" altLang="en-US" smtClean="0"/>
              <a:t>2024/5/13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47EC807-6D80-4E81-098E-EC6AE03B7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5A570B5-4722-F33E-5D77-A18302492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C07E0-C975-486C-8FE7-11948A588C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7698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E726530-3251-635C-9FF5-E1AE0A88A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78F2590-3DB0-8401-48F1-7D188B372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A7B7FE2-E74D-D0C7-A36C-DAF40DBD08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3578B-9E8F-4521-BA9B-BCF2191E8568}" type="datetimeFigureOut">
              <a:rPr kumimoji="1" lang="ja-JP" altLang="en-US" smtClean="0"/>
              <a:t>2024/5/13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ACA2AE5-CBCF-8CFD-0E62-D162273522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EEED317-259A-F890-53AC-0AB9518330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C07E0-C975-486C-8FE7-11948A588C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8396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#61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Jeju Island, South Korea, 20th – 24th May 2024</a:t>
            </a: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S6-242117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53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8721" y="2521260"/>
            <a:ext cx="10085034" cy="1570700"/>
          </a:xfrm>
        </p:spPr>
        <p:txBody>
          <a:bodyPr/>
          <a:lstStyle/>
          <a:p>
            <a:pPr algn="ctr" eaLnBrk="1" hangingPunct="1"/>
            <a:r>
              <a:rPr lang="en-US" altLang="en-US" sz="4400" dirty="0"/>
              <a:t>Discussion on support multiple service API invocation requests for CAPIF and RNAA 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Junpei Uoshima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NTT DOCOMO, INC.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Issues on </a:t>
            </a:r>
            <a:r>
              <a:rPr lang="en-US" altLang="en-US" sz="2000" dirty="0"/>
              <a:t>support multiple service API invocation requests for CAPIF and RNAA </a:t>
            </a:r>
            <a:endParaRPr lang="zh-CN" altLang="en-US" sz="2000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575" y="1825625"/>
            <a:ext cx="11487705" cy="4351338"/>
          </a:xfrm>
        </p:spPr>
        <p:txBody>
          <a:bodyPr/>
          <a:lstStyle/>
          <a:p>
            <a:r>
              <a:rPr lang="en-US" altLang="en-US" dirty="0"/>
              <a:t>Currently, It seems that the specification of CAPIF and RNAA do not take into account the case where multiple API invocation requests are received. </a:t>
            </a:r>
          </a:p>
          <a:p>
            <a:r>
              <a:rPr lang="en-US" altLang="en-US" dirty="0"/>
              <a:t>For example, the current specification of CAPIF and RNAA cannot support the following cases.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Different applications on same UE</a:t>
            </a:r>
          </a:p>
          <a:p>
            <a:pPr lvl="2"/>
            <a:r>
              <a:rPr lang="en-US" altLang="en-US" dirty="0"/>
              <a:t>Game application A and video transmission application B on same UE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Different application on different UE with same network(one API Invoker)</a:t>
            </a:r>
          </a:p>
          <a:p>
            <a:pPr lvl="2"/>
            <a:r>
              <a:rPr lang="en-US" altLang="en-US" dirty="0"/>
              <a:t>Game application A and video transmission application B on different UE under mobile Wi-Fi.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Different application on different UE with same network(multiple invokers)</a:t>
            </a:r>
          </a:p>
          <a:p>
            <a:pPr lvl="2"/>
            <a:r>
              <a:rPr lang="en-US" altLang="en-US" dirty="0"/>
              <a:t>Game application A and video transmission application B on different UE under mobile Wi-Fi.</a:t>
            </a:r>
          </a:p>
          <a:p>
            <a:pPr lvl="2"/>
            <a:endParaRPr lang="en-US" altLang="en-US" dirty="0"/>
          </a:p>
          <a:p>
            <a:pPr marL="914400" lvl="2" indent="0">
              <a:buNone/>
            </a:pPr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Case1 : Different applications on same UE</a:t>
            </a:r>
            <a:endParaRPr lang="zh-CN" altLang="en-US" sz="3600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693893" cy="4351338"/>
          </a:xfrm>
        </p:spPr>
        <p:txBody>
          <a:bodyPr/>
          <a:lstStyle/>
          <a:p>
            <a:r>
              <a:rPr lang="en-US" altLang="en-US" dirty="0"/>
              <a:t>Game application A and video transmission application B on same UE</a:t>
            </a:r>
          </a:p>
          <a:p>
            <a:pPr marL="457200" lvl="1" indent="0">
              <a:buNone/>
            </a:pPr>
            <a:r>
              <a:rPr lang="en-US" altLang="ja-JP" dirty="0"/>
              <a:t>1.</a:t>
            </a:r>
            <a:r>
              <a:rPr lang="en-US" altLang="en-US" dirty="0"/>
              <a:t>First game application sends service API invocation.</a:t>
            </a:r>
          </a:p>
          <a:p>
            <a:pPr marL="457200" lvl="1" indent="0">
              <a:buNone/>
            </a:pPr>
            <a:r>
              <a:rPr lang="en-US" altLang="ja-JP" dirty="0"/>
              <a:t>2.</a:t>
            </a:r>
            <a:r>
              <a:rPr lang="en-US" altLang="en-US" dirty="0"/>
              <a:t>After that, second video transmission application B also sends service API invocation but the specification is not clear.</a:t>
            </a:r>
          </a:p>
          <a:p>
            <a:pPr marL="914400" lvl="2" indent="0">
              <a:buNone/>
            </a:pPr>
            <a:endParaRPr lang="en-US" altLang="en-US" dirty="0"/>
          </a:p>
          <a:p>
            <a:endParaRPr lang="en-US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6D3B40C-4B6F-0258-0D01-3FC4034C9D6A}"/>
              </a:ext>
            </a:extLst>
          </p:cNvPr>
          <p:cNvSpPr/>
          <p:nvPr/>
        </p:nvSpPr>
        <p:spPr>
          <a:xfrm>
            <a:off x="1713390" y="3590338"/>
            <a:ext cx="2219416" cy="137705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UE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53194BB-8395-DD99-D3D6-FF1DB19332EA}"/>
              </a:ext>
            </a:extLst>
          </p:cNvPr>
          <p:cNvSpPr/>
          <p:nvPr/>
        </p:nvSpPr>
        <p:spPr>
          <a:xfrm>
            <a:off x="4724216" y="3581460"/>
            <a:ext cx="1065320" cy="1292281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API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Invoker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9D7510D-6EFD-58D6-443E-1E64954B223E}"/>
              </a:ext>
            </a:extLst>
          </p:cNvPr>
          <p:cNvSpPr/>
          <p:nvPr/>
        </p:nvSpPr>
        <p:spPr>
          <a:xfrm>
            <a:off x="3531464" y="5629121"/>
            <a:ext cx="2385504" cy="547841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Resource Owner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Function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2438F99-78A1-B748-564D-E507ADEF8A42}"/>
              </a:ext>
            </a:extLst>
          </p:cNvPr>
          <p:cNvSpPr/>
          <p:nvPr/>
        </p:nvSpPr>
        <p:spPr>
          <a:xfrm>
            <a:off x="7804954" y="5548543"/>
            <a:ext cx="3176724" cy="62841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CCF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5DA8B00-6CE6-3742-00BE-7C95EC155D3B}"/>
              </a:ext>
            </a:extLst>
          </p:cNvPr>
          <p:cNvSpPr/>
          <p:nvPr/>
        </p:nvSpPr>
        <p:spPr>
          <a:xfrm>
            <a:off x="7777025" y="3926530"/>
            <a:ext cx="3176724" cy="40647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AEF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494467CC-4F60-F0A3-8397-9A5455226FBA}"/>
              </a:ext>
            </a:extLst>
          </p:cNvPr>
          <p:cNvSpPr/>
          <p:nvPr/>
        </p:nvSpPr>
        <p:spPr>
          <a:xfrm>
            <a:off x="7789326" y="4467944"/>
            <a:ext cx="3176724" cy="40647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APF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66E6B74-5A64-DF8F-5E9D-F7F41A618D5C}"/>
              </a:ext>
            </a:extLst>
          </p:cNvPr>
          <p:cNvSpPr/>
          <p:nvPr/>
        </p:nvSpPr>
        <p:spPr>
          <a:xfrm>
            <a:off x="7804954" y="4967394"/>
            <a:ext cx="3176724" cy="40647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AMF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F4842963-A1C3-260F-942F-722987BE36FC}"/>
              </a:ext>
            </a:extLst>
          </p:cNvPr>
          <p:cNvCxnSpPr>
            <a:cxnSpLocks/>
          </p:cNvCxnSpPr>
          <p:nvPr/>
        </p:nvCxnSpPr>
        <p:spPr>
          <a:xfrm>
            <a:off x="3932806" y="4136994"/>
            <a:ext cx="76348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7EC1EF4D-038B-37E6-DE83-C23980DC988A}"/>
              </a:ext>
            </a:extLst>
          </p:cNvPr>
          <p:cNvCxnSpPr>
            <a:cxnSpLocks/>
          </p:cNvCxnSpPr>
          <p:nvPr/>
        </p:nvCxnSpPr>
        <p:spPr>
          <a:xfrm flipV="1">
            <a:off x="5912528" y="5904134"/>
            <a:ext cx="1876798" cy="83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9433ECB7-0585-2593-4C78-97B21D3220A1}"/>
              </a:ext>
            </a:extLst>
          </p:cNvPr>
          <p:cNvCxnSpPr>
            <a:cxnSpLocks/>
          </p:cNvCxnSpPr>
          <p:nvPr/>
        </p:nvCxnSpPr>
        <p:spPr>
          <a:xfrm>
            <a:off x="5805996" y="4136994"/>
            <a:ext cx="195308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A747FA3D-A203-81ED-5ABE-A6A969982849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10953749" y="4129768"/>
            <a:ext cx="987095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75E5C721-722A-B32B-C8BC-81D090F20829}"/>
              </a:ext>
            </a:extLst>
          </p:cNvPr>
          <p:cNvCxnSpPr>
            <a:cxnSpLocks/>
          </p:cNvCxnSpPr>
          <p:nvPr/>
        </p:nvCxnSpPr>
        <p:spPr>
          <a:xfrm>
            <a:off x="10964615" y="4646781"/>
            <a:ext cx="8338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0868BA96-09D1-A2F4-3A2F-3EECC012E7D6}"/>
              </a:ext>
            </a:extLst>
          </p:cNvPr>
          <p:cNvCxnSpPr>
            <a:cxnSpLocks/>
          </p:cNvCxnSpPr>
          <p:nvPr/>
        </p:nvCxnSpPr>
        <p:spPr>
          <a:xfrm>
            <a:off x="11001601" y="5145412"/>
            <a:ext cx="557125" cy="36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A0EFA77E-C5DF-EE4C-1183-EFBED46637F3}"/>
              </a:ext>
            </a:extLst>
          </p:cNvPr>
          <p:cNvCxnSpPr>
            <a:cxnSpLocks/>
          </p:cNvCxnSpPr>
          <p:nvPr/>
        </p:nvCxnSpPr>
        <p:spPr>
          <a:xfrm>
            <a:off x="10963922" y="6001305"/>
            <a:ext cx="994299" cy="887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F24E11B4-5935-9569-479C-0E7B98C3EDFB}"/>
              </a:ext>
            </a:extLst>
          </p:cNvPr>
          <p:cNvCxnSpPr>
            <a:cxnSpLocks/>
          </p:cNvCxnSpPr>
          <p:nvPr/>
        </p:nvCxnSpPr>
        <p:spPr>
          <a:xfrm flipV="1">
            <a:off x="11940466" y="4136994"/>
            <a:ext cx="378" cy="18820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326415AB-D437-1ED7-4B6B-5A7B44A37BB7}"/>
              </a:ext>
            </a:extLst>
          </p:cNvPr>
          <p:cNvCxnSpPr>
            <a:cxnSpLocks/>
          </p:cNvCxnSpPr>
          <p:nvPr/>
        </p:nvCxnSpPr>
        <p:spPr>
          <a:xfrm flipV="1">
            <a:off x="11795339" y="4653426"/>
            <a:ext cx="0" cy="11259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C4E65219-E844-2E7A-E130-67C77BB641DD}"/>
              </a:ext>
            </a:extLst>
          </p:cNvPr>
          <p:cNvCxnSpPr>
            <a:cxnSpLocks/>
          </p:cNvCxnSpPr>
          <p:nvPr/>
        </p:nvCxnSpPr>
        <p:spPr>
          <a:xfrm>
            <a:off x="10976590" y="5757970"/>
            <a:ext cx="830711" cy="36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23479012-CD0A-816D-C97E-F5BFA8AC61B4}"/>
              </a:ext>
            </a:extLst>
          </p:cNvPr>
          <p:cNvCxnSpPr>
            <a:cxnSpLocks/>
          </p:cNvCxnSpPr>
          <p:nvPr/>
        </p:nvCxnSpPr>
        <p:spPr>
          <a:xfrm>
            <a:off x="10976590" y="5640846"/>
            <a:ext cx="582136" cy="53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D3EBE4F5-74E4-581B-2EFD-B3301C5EC728}"/>
              </a:ext>
            </a:extLst>
          </p:cNvPr>
          <p:cNvCxnSpPr>
            <a:cxnSpLocks/>
          </p:cNvCxnSpPr>
          <p:nvPr/>
        </p:nvCxnSpPr>
        <p:spPr>
          <a:xfrm flipV="1">
            <a:off x="11571066" y="5136534"/>
            <a:ext cx="0" cy="51484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CFE5D3B1-2BE4-FFC7-DC32-733B59B0EE88}"/>
              </a:ext>
            </a:extLst>
          </p:cNvPr>
          <p:cNvSpPr/>
          <p:nvPr/>
        </p:nvSpPr>
        <p:spPr>
          <a:xfrm>
            <a:off x="2007093" y="3926530"/>
            <a:ext cx="1659382" cy="32198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Game app A</a:t>
            </a: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5A2EE9C9-3F91-6BD2-E03C-6474DE00008B}"/>
              </a:ext>
            </a:extLst>
          </p:cNvPr>
          <p:cNvSpPr/>
          <p:nvPr/>
        </p:nvSpPr>
        <p:spPr>
          <a:xfrm>
            <a:off x="2007093" y="4284538"/>
            <a:ext cx="1665489" cy="6257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Video transmission app B</a:t>
            </a:r>
          </a:p>
        </p:txBody>
      </p:sp>
      <p:cxnSp>
        <p:nvCxnSpPr>
          <p:cNvPr id="6145" name="直線矢印コネクタ 6144">
            <a:extLst>
              <a:ext uri="{FF2B5EF4-FFF2-40B4-BE49-F238E27FC236}">
                <a16:creationId xmlns:a16="http://schemas.microsoft.com/office/drawing/2014/main" id="{0D2D2509-36B6-5365-777C-10A6414010BD}"/>
              </a:ext>
            </a:extLst>
          </p:cNvPr>
          <p:cNvCxnSpPr>
            <a:cxnSpLocks/>
          </p:cNvCxnSpPr>
          <p:nvPr/>
        </p:nvCxnSpPr>
        <p:spPr>
          <a:xfrm>
            <a:off x="3666475" y="4014473"/>
            <a:ext cx="4014485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49" name="直線矢印コネクタ 6148">
            <a:extLst>
              <a:ext uri="{FF2B5EF4-FFF2-40B4-BE49-F238E27FC236}">
                <a16:creationId xmlns:a16="http://schemas.microsoft.com/office/drawing/2014/main" id="{771E66FC-6C20-866E-C7AB-716915F67FB8}"/>
              </a:ext>
            </a:extLst>
          </p:cNvPr>
          <p:cNvCxnSpPr>
            <a:cxnSpLocks/>
          </p:cNvCxnSpPr>
          <p:nvPr/>
        </p:nvCxnSpPr>
        <p:spPr>
          <a:xfrm flipV="1">
            <a:off x="3700921" y="4284538"/>
            <a:ext cx="3980039" cy="31222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0" name="テキスト ボックス 6149">
            <a:extLst>
              <a:ext uri="{FF2B5EF4-FFF2-40B4-BE49-F238E27FC236}">
                <a16:creationId xmlns:a16="http://schemas.microsoft.com/office/drawing/2014/main" id="{F76B0682-54BB-1648-CD4E-65D06C782C38}"/>
              </a:ext>
            </a:extLst>
          </p:cNvPr>
          <p:cNvSpPr txBox="1"/>
          <p:nvPr/>
        </p:nvSpPr>
        <p:spPr>
          <a:xfrm>
            <a:off x="3107757" y="3533949"/>
            <a:ext cx="2698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1. service API invocation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6151" name="テキスト ボックス 6150">
            <a:extLst>
              <a:ext uri="{FF2B5EF4-FFF2-40B4-BE49-F238E27FC236}">
                <a16:creationId xmlns:a16="http://schemas.microsoft.com/office/drawing/2014/main" id="{2F77FC40-10CA-5490-4BED-7AE0FA7EE6BE}"/>
              </a:ext>
            </a:extLst>
          </p:cNvPr>
          <p:cNvSpPr txBox="1"/>
          <p:nvPr/>
        </p:nvSpPr>
        <p:spPr>
          <a:xfrm>
            <a:off x="3170640" y="4886685"/>
            <a:ext cx="2698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2. service API invocation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6153" name="吹き出し: 四角形 6152">
            <a:extLst>
              <a:ext uri="{FF2B5EF4-FFF2-40B4-BE49-F238E27FC236}">
                <a16:creationId xmlns:a16="http://schemas.microsoft.com/office/drawing/2014/main" id="{0BB20015-9C92-B594-F00E-2491FE7CC874}"/>
              </a:ext>
            </a:extLst>
          </p:cNvPr>
          <p:cNvSpPr/>
          <p:nvPr/>
        </p:nvSpPr>
        <p:spPr>
          <a:xfrm>
            <a:off x="396660" y="5464816"/>
            <a:ext cx="2935612" cy="513917"/>
          </a:xfrm>
          <a:prstGeom prst="wedgeRectCallout">
            <a:avLst>
              <a:gd name="adj1" fmla="val 60911"/>
              <a:gd name="adj2" fmla="val -92630"/>
            </a:avLst>
          </a:prstGeom>
          <a:noFill/>
          <a:ln>
            <a:solidFill>
              <a:srgbClr val="2A6EA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This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specification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is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not clear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(rewrite? or reject?)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A6EA8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765549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Case2 : Different application on different UE with same network(one API Invoker)</a:t>
            </a:r>
            <a:endParaRPr lang="zh-CN" altLang="en-US" sz="2000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693893" cy="4351338"/>
          </a:xfrm>
        </p:spPr>
        <p:txBody>
          <a:bodyPr/>
          <a:lstStyle/>
          <a:p>
            <a:r>
              <a:rPr lang="en-US" altLang="en-US" sz="2400" dirty="0"/>
              <a:t>Game application A and video transmission application B on different UE under mobile Wi-Fi.</a:t>
            </a:r>
          </a:p>
          <a:p>
            <a:pPr marL="457200" lvl="1" indent="0">
              <a:buNone/>
            </a:pPr>
            <a:r>
              <a:rPr lang="en-US" altLang="ja-JP" sz="2000" dirty="0"/>
              <a:t>1.</a:t>
            </a:r>
            <a:r>
              <a:rPr lang="en-US" altLang="en-US" sz="2000" dirty="0"/>
              <a:t>First game application sends service API invocation.</a:t>
            </a:r>
          </a:p>
          <a:p>
            <a:pPr marL="457200" lvl="1" indent="0">
              <a:buNone/>
            </a:pPr>
            <a:r>
              <a:rPr lang="en-US" altLang="ja-JP" sz="2000" dirty="0"/>
              <a:t>2.</a:t>
            </a:r>
            <a:r>
              <a:rPr lang="en-US" altLang="en-US" sz="2000" dirty="0"/>
              <a:t>After that, second video transmission application B sends service API invocation but the specification is not clear.</a:t>
            </a:r>
          </a:p>
          <a:p>
            <a:pPr marL="914400" lvl="2" indent="0">
              <a:buNone/>
            </a:pPr>
            <a:endParaRPr lang="en-US" altLang="en-US" dirty="0"/>
          </a:p>
          <a:p>
            <a:endParaRPr lang="en-US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6D3B40C-4B6F-0258-0D01-3FC4034C9D6A}"/>
              </a:ext>
            </a:extLst>
          </p:cNvPr>
          <p:cNvSpPr/>
          <p:nvPr/>
        </p:nvSpPr>
        <p:spPr>
          <a:xfrm>
            <a:off x="1713390" y="3590338"/>
            <a:ext cx="2219416" cy="70001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UE A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53194BB-8395-DD99-D3D6-FF1DB19332EA}"/>
              </a:ext>
            </a:extLst>
          </p:cNvPr>
          <p:cNvSpPr/>
          <p:nvPr/>
        </p:nvSpPr>
        <p:spPr>
          <a:xfrm>
            <a:off x="4724216" y="3581460"/>
            <a:ext cx="1065320" cy="1675402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API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Invoker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9D7510D-6EFD-58D6-443E-1E64954B223E}"/>
              </a:ext>
            </a:extLst>
          </p:cNvPr>
          <p:cNvSpPr/>
          <p:nvPr/>
        </p:nvSpPr>
        <p:spPr>
          <a:xfrm>
            <a:off x="3531464" y="5629121"/>
            <a:ext cx="2385504" cy="547841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Resource Owner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Function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2438F99-78A1-B748-564D-E507ADEF8A42}"/>
              </a:ext>
            </a:extLst>
          </p:cNvPr>
          <p:cNvSpPr/>
          <p:nvPr/>
        </p:nvSpPr>
        <p:spPr>
          <a:xfrm>
            <a:off x="7804954" y="5548543"/>
            <a:ext cx="3176724" cy="62841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CCF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5DA8B00-6CE6-3742-00BE-7C95EC155D3B}"/>
              </a:ext>
            </a:extLst>
          </p:cNvPr>
          <p:cNvSpPr/>
          <p:nvPr/>
        </p:nvSpPr>
        <p:spPr>
          <a:xfrm>
            <a:off x="7777025" y="3926530"/>
            <a:ext cx="3176724" cy="40647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AEF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494467CC-4F60-F0A3-8397-9A5455226FBA}"/>
              </a:ext>
            </a:extLst>
          </p:cNvPr>
          <p:cNvSpPr/>
          <p:nvPr/>
        </p:nvSpPr>
        <p:spPr>
          <a:xfrm>
            <a:off x="7789326" y="4467944"/>
            <a:ext cx="3176724" cy="40647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APF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66E6B74-5A64-DF8F-5E9D-F7F41A618D5C}"/>
              </a:ext>
            </a:extLst>
          </p:cNvPr>
          <p:cNvSpPr/>
          <p:nvPr/>
        </p:nvSpPr>
        <p:spPr>
          <a:xfrm>
            <a:off x="7804954" y="4967394"/>
            <a:ext cx="3176724" cy="40647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AMF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F4842963-A1C3-260F-942F-722987BE36FC}"/>
              </a:ext>
            </a:extLst>
          </p:cNvPr>
          <p:cNvCxnSpPr>
            <a:cxnSpLocks/>
          </p:cNvCxnSpPr>
          <p:nvPr/>
        </p:nvCxnSpPr>
        <p:spPr>
          <a:xfrm>
            <a:off x="3932806" y="4136994"/>
            <a:ext cx="76348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7EC1EF4D-038B-37E6-DE83-C23980DC988A}"/>
              </a:ext>
            </a:extLst>
          </p:cNvPr>
          <p:cNvCxnSpPr>
            <a:cxnSpLocks/>
          </p:cNvCxnSpPr>
          <p:nvPr/>
        </p:nvCxnSpPr>
        <p:spPr>
          <a:xfrm flipV="1">
            <a:off x="5912528" y="5904134"/>
            <a:ext cx="1876798" cy="83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9433ECB7-0585-2593-4C78-97B21D3220A1}"/>
              </a:ext>
            </a:extLst>
          </p:cNvPr>
          <p:cNvCxnSpPr>
            <a:cxnSpLocks/>
          </p:cNvCxnSpPr>
          <p:nvPr/>
        </p:nvCxnSpPr>
        <p:spPr>
          <a:xfrm>
            <a:off x="5805996" y="4136994"/>
            <a:ext cx="195308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A747FA3D-A203-81ED-5ABE-A6A969982849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10953749" y="4129768"/>
            <a:ext cx="987095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75E5C721-722A-B32B-C8BC-81D090F20829}"/>
              </a:ext>
            </a:extLst>
          </p:cNvPr>
          <p:cNvCxnSpPr>
            <a:cxnSpLocks/>
          </p:cNvCxnSpPr>
          <p:nvPr/>
        </p:nvCxnSpPr>
        <p:spPr>
          <a:xfrm>
            <a:off x="10964615" y="4646781"/>
            <a:ext cx="8338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0868BA96-09D1-A2F4-3A2F-3EECC012E7D6}"/>
              </a:ext>
            </a:extLst>
          </p:cNvPr>
          <p:cNvCxnSpPr>
            <a:cxnSpLocks/>
          </p:cNvCxnSpPr>
          <p:nvPr/>
        </p:nvCxnSpPr>
        <p:spPr>
          <a:xfrm>
            <a:off x="11001601" y="5145412"/>
            <a:ext cx="557125" cy="36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A0EFA77E-C5DF-EE4C-1183-EFBED46637F3}"/>
              </a:ext>
            </a:extLst>
          </p:cNvPr>
          <p:cNvCxnSpPr>
            <a:cxnSpLocks/>
          </p:cNvCxnSpPr>
          <p:nvPr/>
        </p:nvCxnSpPr>
        <p:spPr>
          <a:xfrm>
            <a:off x="10963922" y="6001305"/>
            <a:ext cx="994299" cy="887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F24E11B4-5935-9569-479C-0E7B98C3EDFB}"/>
              </a:ext>
            </a:extLst>
          </p:cNvPr>
          <p:cNvCxnSpPr>
            <a:cxnSpLocks/>
          </p:cNvCxnSpPr>
          <p:nvPr/>
        </p:nvCxnSpPr>
        <p:spPr>
          <a:xfrm flipV="1">
            <a:off x="11940466" y="4136994"/>
            <a:ext cx="378" cy="18820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326415AB-D437-1ED7-4B6B-5A7B44A37BB7}"/>
              </a:ext>
            </a:extLst>
          </p:cNvPr>
          <p:cNvCxnSpPr>
            <a:cxnSpLocks/>
          </p:cNvCxnSpPr>
          <p:nvPr/>
        </p:nvCxnSpPr>
        <p:spPr>
          <a:xfrm flipV="1">
            <a:off x="11795339" y="4653426"/>
            <a:ext cx="0" cy="11259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C4E65219-E844-2E7A-E130-67C77BB641DD}"/>
              </a:ext>
            </a:extLst>
          </p:cNvPr>
          <p:cNvCxnSpPr>
            <a:cxnSpLocks/>
          </p:cNvCxnSpPr>
          <p:nvPr/>
        </p:nvCxnSpPr>
        <p:spPr>
          <a:xfrm>
            <a:off x="10976590" y="5757970"/>
            <a:ext cx="830711" cy="36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23479012-CD0A-816D-C97E-F5BFA8AC61B4}"/>
              </a:ext>
            </a:extLst>
          </p:cNvPr>
          <p:cNvCxnSpPr>
            <a:cxnSpLocks/>
          </p:cNvCxnSpPr>
          <p:nvPr/>
        </p:nvCxnSpPr>
        <p:spPr>
          <a:xfrm>
            <a:off x="10976590" y="5640846"/>
            <a:ext cx="582136" cy="53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D3EBE4F5-74E4-581B-2EFD-B3301C5EC728}"/>
              </a:ext>
            </a:extLst>
          </p:cNvPr>
          <p:cNvCxnSpPr>
            <a:cxnSpLocks/>
          </p:cNvCxnSpPr>
          <p:nvPr/>
        </p:nvCxnSpPr>
        <p:spPr>
          <a:xfrm flipV="1">
            <a:off x="11571066" y="5136534"/>
            <a:ext cx="0" cy="51484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CFE5D3B1-2BE4-FFC7-DC32-733B59B0EE88}"/>
              </a:ext>
            </a:extLst>
          </p:cNvPr>
          <p:cNvSpPr/>
          <p:nvPr/>
        </p:nvSpPr>
        <p:spPr>
          <a:xfrm>
            <a:off x="2007093" y="3926530"/>
            <a:ext cx="1659382" cy="32198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Game app A</a:t>
            </a: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5A2EE9C9-3F91-6BD2-E03C-6474DE00008B}"/>
              </a:ext>
            </a:extLst>
          </p:cNvPr>
          <p:cNvSpPr/>
          <p:nvPr/>
        </p:nvSpPr>
        <p:spPr>
          <a:xfrm>
            <a:off x="2035432" y="4740676"/>
            <a:ext cx="1665489" cy="472081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Video transmission app B</a:t>
            </a:r>
          </a:p>
        </p:txBody>
      </p:sp>
      <p:cxnSp>
        <p:nvCxnSpPr>
          <p:cNvPr id="6145" name="直線矢印コネクタ 6144">
            <a:extLst>
              <a:ext uri="{FF2B5EF4-FFF2-40B4-BE49-F238E27FC236}">
                <a16:creationId xmlns:a16="http://schemas.microsoft.com/office/drawing/2014/main" id="{0D2D2509-36B6-5365-777C-10A6414010BD}"/>
              </a:ext>
            </a:extLst>
          </p:cNvPr>
          <p:cNvCxnSpPr>
            <a:cxnSpLocks/>
          </p:cNvCxnSpPr>
          <p:nvPr/>
        </p:nvCxnSpPr>
        <p:spPr>
          <a:xfrm>
            <a:off x="3666475" y="4040600"/>
            <a:ext cx="393610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49" name="直線矢印コネクタ 6148">
            <a:extLst>
              <a:ext uri="{FF2B5EF4-FFF2-40B4-BE49-F238E27FC236}">
                <a16:creationId xmlns:a16="http://schemas.microsoft.com/office/drawing/2014/main" id="{771E66FC-6C20-866E-C7AB-716915F67FB8}"/>
              </a:ext>
            </a:extLst>
          </p:cNvPr>
          <p:cNvCxnSpPr>
            <a:cxnSpLocks/>
          </p:cNvCxnSpPr>
          <p:nvPr/>
        </p:nvCxnSpPr>
        <p:spPr>
          <a:xfrm flipV="1">
            <a:off x="3709798" y="4290348"/>
            <a:ext cx="3979871" cy="55307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2" name="吹き出し: 四角形 6151">
            <a:extLst>
              <a:ext uri="{FF2B5EF4-FFF2-40B4-BE49-F238E27FC236}">
                <a16:creationId xmlns:a16="http://schemas.microsoft.com/office/drawing/2014/main" id="{AF21090E-21CB-D21F-B79A-C9181BE2C372}"/>
              </a:ext>
            </a:extLst>
          </p:cNvPr>
          <p:cNvSpPr/>
          <p:nvPr/>
        </p:nvSpPr>
        <p:spPr>
          <a:xfrm>
            <a:off x="371580" y="5655569"/>
            <a:ext cx="2935612" cy="513917"/>
          </a:xfrm>
          <a:prstGeom prst="wedgeRectCallout">
            <a:avLst>
              <a:gd name="adj1" fmla="val 70588"/>
              <a:gd name="adj2" fmla="val -113359"/>
            </a:avLst>
          </a:prstGeom>
          <a:noFill/>
          <a:ln>
            <a:solidFill>
              <a:srgbClr val="2A6EA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This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specification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is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not clear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(rewrite? or reject?)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A6EA8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C8D760A-B8F9-FD59-504A-F672889C1916}"/>
              </a:ext>
            </a:extLst>
          </p:cNvPr>
          <p:cNvSpPr/>
          <p:nvPr/>
        </p:nvSpPr>
        <p:spPr>
          <a:xfrm>
            <a:off x="1714130" y="4338233"/>
            <a:ext cx="2219416" cy="92240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UE B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72120906-80D2-E80B-D8CD-8BDCA3A9D6AE}"/>
              </a:ext>
            </a:extLst>
          </p:cNvPr>
          <p:cNvCxnSpPr>
            <a:cxnSpLocks/>
          </p:cNvCxnSpPr>
          <p:nvPr/>
        </p:nvCxnSpPr>
        <p:spPr>
          <a:xfrm>
            <a:off x="3915051" y="4912619"/>
            <a:ext cx="76348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左中かっこ 13">
            <a:extLst>
              <a:ext uri="{FF2B5EF4-FFF2-40B4-BE49-F238E27FC236}">
                <a16:creationId xmlns:a16="http://schemas.microsoft.com/office/drawing/2014/main" id="{3A8E16BD-2994-F4E6-84FC-51E1217B8340}"/>
              </a:ext>
            </a:extLst>
          </p:cNvPr>
          <p:cNvSpPr/>
          <p:nvPr/>
        </p:nvSpPr>
        <p:spPr>
          <a:xfrm>
            <a:off x="1300834" y="3590338"/>
            <a:ext cx="98949" cy="167540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700EA45-FDE2-0EF3-BF4C-15FA3A881E43}"/>
              </a:ext>
            </a:extLst>
          </p:cNvPr>
          <p:cNvSpPr txBox="1"/>
          <p:nvPr/>
        </p:nvSpPr>
        <p:spPr>
          <a:xfrm>
            <a:off x="226201" y="4153106"/>
            <a:ext cx="9925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Same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network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1E3F628B-DEA6-C96F-34F3-829DA584A281}"/>
              </a:ext>
            </a:extLst>
          </p:cNvPr>
          <p:cNvSpPr txBox="1"/>
          <p:nvPr/>
        </p:nvSpPr>
        <p:spPr>
          <a:xfrm>
            <a:off x="3107757" y="3533949"/>
            <a:ext cx="2698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1. service API invocation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FEC93B0-095C-7A5A-F49B-A32762BC627F}"/>
              </a:ext>
            </a:extLst>
          </p:cNvPr>
          <p:cNvSpPr txBox="1"/>
          <p:nvPr/>
        </p:nvSpPr>
        <p:spPr>
          <a:xfrm>
            <a:off x="3170640" y="4886685"/>
            <a:ext cx="2698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2. service API invocation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53175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Case3 : Different application on different UE with same network(multiple invokers)</a:t>
            </a:r>
            <a:endParaRPr lang="zh-CN" altLang="en-US" sz="2000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693893" cy="4351338"/>
          </a:xfrm>
        </p:spPr>
        <p:txBody>
          <a:bodyPr/>
          <a:lstStyle/>
          <a:p>
            <a:r>
              <a:rPr lang="en-US" altLang="en-US" sz="2400" dirty="0"/>
              <a:t>Game application A and video transmission application B on different UE under mobile Wi-Fi.</a:t>
            </a:r>
          </a:p>
          <a:p>
            <a:pPr marL="457200" lvl="1" indent="0">
              <a:buNone/>
            </a:pPr>
            <a:r>
              <a:rPr lang="en-US" altLang="ja-JP" sz="2000" dirty="0"/>
              <a:t>1.</a:t>
            </a:r>
            <a:r>
              <a:rPr lang="en-US" altLang="en-US" sz="2000" dirty="0"/>
              <a:t>First game application sends service API invocation.</a:t>
            </a:r>
          </a:p>
          <a:p>
            <a:pPr marL="457200" lvl="1" indent="0">
              <a:buNone/>
            </a:pPr>
            <a:r>
              <a:rPr lang="en-US" altLang="ja-JP" sz="2000" dirty="0"/>
              <a:t>2.</a:t>
            </a:r>
            <a:r>
              <a:rPr lang="en-US" altLang="en-US" sz="2000" dirty="0"/>
              <a:t>After that, second video transmission application B </a:t>
            </a:r>
            <a:r>
              <a:rPr lang="en-US" altLang="en-US" sz="2000"/>
              <a:t>also sends service API invocation </a:t>
            </a:r>
            <a:r>
              <a:rPr lang="en-US" altLang="en-US" sz="2000" dirty="0"/>
              <a:t>but the specification is not clear.</a:t>
            </a:r>
          </a:p>
          <a:p>
            <a:pPr marL="914400" lvl="2" indent="0">
              <a:buNone/>
            </a:pPr>
            <a:endParaRPr lang="en-US" altLang="en-US" dirty="0"/>
          </a:p>
          <a:p>
            <a:endParaRPr lang="en-US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6D3B40C-4B6F-0258-0D01-3FC4034C9D6A}"/>
              </a:ext>
            </a:extLst>
          </p:cNvPr>
          <p:cNvSpPr/>
          <p:nvPr/>
        </p:nvSpPr>
        <p:spPr>
          <a:xfrm>
            <a:off x="1713390" y="3590338"/>
            <a:ext cx="2219416" cy="70645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UE A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53194BB-8395-DD99-D3D6-FF1DB19332EA}"/>
              </a:ext>
            </a:extLst>
          </p:cNvPr>
          <p:cNvSpPr/>
          <p:nvPr/>
        </p:nvSpPr>
        <p:spPr>
          <a:xfrm>
            <a:off x="4724216" y="3581460"/>
            <a:ext cx="1065320" cy="84308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API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Invoker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9D7510D-6EFD-58D6-443E-1E64954B223E}"/>
              </a:ext>
            </a:extLst>
          </p:cNvPr>
          <p:cNvSpPr/>
          <p:nvPr/>
        </p:nvSpPr>
        <p:spPr>
          <a:xfrm>
            <a:off x="3531464" y="5629121"/>
            <a:ext cx="2385504" cy="547841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Resource Owner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Function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2438F99-78A1-B748-564D-E507ADEF8A42}"/>
              </a:ext>
            </a:extLst>
          </p:cNvPr>
          <p:cNvSpPr/>
          <p:nvPr/>
        </p:nvSpPr>
        <p:spPr>
          <a:xfrm>
            <a:off x="7804954" y="5548543"/>
            <a:ext cx="3176724" cy="62841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CCF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5DA8B00-6CE6-3742-00BE-7C95EC155D3B}"/>
              </a:ext>
            </a:extLst>
          </p:cNvPr>
          <p:cNvSpPr/>
          <p:nvPr/>
        </p:nvSpPr>
        <p:spPr>
          <a:xfrm>
            <a:off x="7777025" y="3926530"/>
            <a:ext cx="3176724" cy="40647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AEF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494467CC-4F60-F0A3-8397-9A5455226FBA}"/>
              </a:ext>
            </a:extLst>
          </p:cNvPr>
          <p:cNvSpPr/>
          <p:nvPr/>
        </p:nvSpPr>
        <p:spPr>
          <a:xfrm>
            <a:off x="7789326" y="4467944"/>
            <a:ext cx="3176724" cy="40647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APF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66E6B74-5A64-DF8F-5E9D-F7F41A618D5C}"/>
              </a:ext>
            </a:extLst>
          </p:cNvPr>
          <p:cNvSpPr/>
          <p:nvPr/>
        </p:nvSpPr>
        <p:spPr>
          <a:xfrm>
            <a:off x="7804954" y="4967394"/>
            <a:ext cx="3176724" cy="40647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AMF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F4842963-A1C3-260F-942F-722987BE36FC}"/>
              </a:ext>
            </a:extLst>
          </p:cNvPr>
          <p:cNvCxnSpPr>
            <a:cxnSpLocks/>
          </p:cNvCxnSpPr>
          <p:nvPr/>
        </p:nvCxnSpPr>
        <p:spPr>
          <a:xfrm>
            <a:off x="3932806" y="4136994"/>
            <a:ext cx="76348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7EC1EF4D-038B-37E6-DE83-C23980DC988A}"/>
              </a:ext>
            </a:extLst>
          </p:cNvPr>
          <p:cNvCxnSpPr>
            <a:cxnSpLocks/>
          </p:cNvCxnSpPr>
          <p:nvPr/>
        </p:nvCxnSpPr>
        <p:spPr>
          <a:xfrm flipV="1">
            <a:off x="5912528" y="5904134"/>
            <a:ext cx="1876798" cy="83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9433ECB7-0585-2593-4C78-97B21D3220A1}"/>
              </a:ext>
            </a:extLst>
          </p:cNvPr>
          <p:cNvCxnSpPr>
            <a:cxnSpLocks/>
          </p:cNvCxnSpPr>
          <p:nvPr/>
        </p:nvCxnSpPr>
        <p:spPr>
          <a:xfrm>
            <a:off x="5805996" y="4136994"/>
            <a:ext cx="195308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A747FA3D-A203-81ED-5ABE-A6A969982849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10953749" y="4129768"/>
            <a:ext cx="987095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75E5C721-722A-B32B-C8BC-81D090F20829}"/>
              </a:ext>
            </a:extLst>
          </p:cNvPr>
          <p:cNvCxnSpPr>
            <a:cxnSpLocks/>
          </p:cNvCxnSpPr>
          <p:nvPr/>
        </p:nvCxnSpPr>
        <p:spPr>
          <a:xfrm>
            <a:off x="10964615" y="4646781"/>
            <a:ext cx="8338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0868BA96-09D1-A2F4-3A2F-3EECC012E7D6}"/>
              </a:ext>
            </a:extLst>
          </p:cNvPr>
          <p:cNvCxnSpPr>
            <a:cxnSpLocks/>
          </p:cNvCxnSpPr>
          <p:nvPr/>
        </p:nvCxnSpPr>
        <p:spPr>
          <a:xfrm>
            <a:off x="11001601" y="5145412"/>
            <a:ext cx="557125" cy="36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A0EFA77E-C5DF-EE4C-1183-EFBED46637F3}"/>
              </a:ext>
            </a:extLst>
          </p:cNvPr>
          <p:cNvCxnSpPr>
            <a:cxnSpLocks/>
          </p:cNvCxnSpPr>
          <p:nvPr/>
        </p:nvCxnSpPr>
        <p:spPr>
          <a:xfrm>
            <a:off x="10963922" y="6001305"/>
            <a:ext cx="994299" cy="887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F24E11B4-5935-9569-479C-0E7B98C3EDFB}"/>
              </a:ext>
            </a:extLst>
          </p:cNvPr>
          <p:cNvCxnSpPr>
            <a:cxnSpLocks/>
          </p:cNvCxnSpPr>
          <p:nvPr/>
        </p:nvCxnSpPr>
        <p:spPr>
          <a:xfrm flipV="1">
            <a:off x="11940466" y="4136994"/>
            <a:ext cx="378" cy="18820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326415AB-D437-1ED7-4B6B-5A7B44A37BB7}"/>
              </a:ext>
            </a:extLst>
          </p:cNvPr>
          <p:cNvCxnSpPr>
            <a:cxnSpLocks/>
          </p:cNvCxnSpPr>
          <p:nvPr/>
        </p:nvCxnSpPr>
        <p:spPr>
          <a:xfrm flipV="1">
            <a:off x="11795339" y="4653426"/>
            <a:ext cx="0" cy="11259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C4E65219-E844-2E7A-E130-67C77BB641DD}"/>
              </a:ext>
            </a:extLst>
          </p:cNvPr>
          <p:cNvCxnSpPr>
            <a:cxnSpLocks/>
          </p:cNvCxnSpPr>
          <p:nvPr/>
        </p:nvCxnSpPr>
        <p:spPr>
          <a:xfrm>
            <a:off x="10976590" y="5757970"/>
            <a:ext cx="830711" cy="36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23479012-CD0A-816D-C97E-F5BFA8AC61B4}"/>
              </a:ext>
            </a:extLst>
          </p:cNvPr>
          <p:cNvCxnSpPr>
            <a:cxnSpLocks/>
          </p:cNvCxnSpPr>
          <p:nvPr/>
        </p:nvCxnSpPr>
        <p:spPr>
          <a:xfrm>
            <a:off x="10976590" y="5640846"/>
            <a:ext cx="582136" cy="53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D3EBE4F5-74E4-581B-2EFD-B3301C5EC728}"/>
              </a:ext>
            </a:extLst>
          </p:cNvPr>
          <p:cNvCxnSpPr>
            <a:cxnSpLocks/>
          </p:cNvCxnSpPr>
          <p:nvPr/>
        </p:nvCxnSpPr>
        <p:spPr>
          <a:xfrm flipV="1">
            <a:off x="11571066" y="5136534"/>
            <a:ext cx="0" cy="51484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CFE5D3B1-2BE4-FFC7-DC32-733B59B0EE88}"/>
              </a:ext>
            </a:extLst>
          </p:cNvPr>
          <p:cNvSpPr/>
          <p:nvPr/>
        </p:nvSpPr>
        <p:spPr>
          <a:xfrm>
            <a:off x="2007093" y="3926530"/>
            <a:ext cx="1659382" cy="32198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Game app A</a:t>
            </a: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5A2EE9C9-3F91-6BD2-E03C-6474DE00008B}"/>
              </a:ext>
            </a:extLst>
          </p:cNvPr>
          <p:cNvSpPr/>
          <p:nvPr/>
        </p:nvSpPr>
        <p:spPr>
          <a:xfrm>
            <a:off x="2035432" y="4740676"/>
            <a:ext cx="1665489" cy="472081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Video transmission app B</a:t>
            </a:r>
          </a:p>
        </p:txBody>
      </p:sp>
      <p:cxnSp>
        <p:nvCxnSpPr>
          <p:cNvPr id="6145" name="直線矢印コネクタ 6144">
            <a:extLst>
              <a:ext uri="{FF2B5EF4-FFF2-40B4-BE49-F238E27FC236}">
                <a16:creationId xmlns:a16="http://schemas.microsoft.com/office/drawing/2014/main" id="{0D2D2509-36B6-5365-777C-10A6414010BD}"/>
              </a:ext>
            </a:extLst>
          </p:cNvPr>
          <p:cNvCxnSpPr>
            <a:cxnSpLocks/>
          </p:cNvCxnSpPr>
          <p:nvPr/>
        </p:nvCxnSpPr>
        <p:spPr>
          <a:xfrm>
            <a:off x="3666475" y="4040600"/>
            <a:ext cx="4083877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49" name="直線矢印コネクタ 6148">
            <a:extLst>
              <a:ext uri="{FF2B5EF4-FFF2-40B4-BE49-F238E27FC236}">
                <a16:creationId xmlns:a16="http://schemas.microsoft.com/office/drawing/2014/main" id="{771E66FC-6C20-866E-C7AB-716915F67FB8}"/>
              </a:ext>
            </a:extLst>
          </p:cNvPr>
          <p:cNvCxnSpPr>
            <a:cxnSpLocks/>
          </p:cNvCxnSpPr>
          <p:nvPr/>
        </p:nvCxnSpPr>
        <p:spPr>
          <a:xfrm flipV="1">
            <a:off x="3709798" y="4248515"/>
            <a:ext cx="3953745" cy="59490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2" name="吹き出し: 四角形 6151">
            <a:extLst>
              <a:ext uri="{FF2B5EF4-FFF2-40B4-BE49-F238E27FC236}">
                <a16:creationId xmlns:a16="http://schemas.microsoft.com/office/drawing/2014/main" id="{AF21090E-21CB-D21F-B79A-C9181BE2C372}"/>
              </a:ext>
            </a:extLst>
          </p:cNvPr>
          <p:cNvSpPr/>
          <p:nvPr/>
        </p:nvSpPr>
        <p:spPr>
          <a:xfrm>
            <a:off x="318578" y="5804546"/>
            <a:ext cx="2935612" cy="513917"/>
          </a:xfrm>
          <a:prstGeom prst="wedgeRectCallout">
            <a:avLst>
              <a:gd name="adj1" fmla="val 56645"/>
              <a:gd name="adj2" fmla="val -94719"/>
            </a:avLst>
          </a:prstGeom>
          <a:noFill/>
          <a:ln>
            <a:solidFill>
              <a:srgbClr val="2A6EA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This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specification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is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not clear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2A6EA8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(rewrite? or reject?)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A6EA8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C8D760A-B8F9-FD59-504A-F672889C1916}"/>
              </a:ext>
            </a:extLst>
          </p:cNvPr>
          <p:cNvSpPr/>
          <p:nvPr/>
        </p:nvSpPr>
        <p:spPr>
          <a:xfrm>
            <a:off x="1714130" y="4338233"/>
            <a:ext cx="2219416" cy="92240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UE B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8658650-AC17-BC51-06BE-84B0FA1E621B}"/>
              </a:ext>
            </a:extLst>
          </p:cNvPr>
          <p:cNvSpPr/>
          <p:nvPr/>
        </p:nvSpPr>
        <p:spPr>
          <a:xfrm>
            <a:off x="4724216" y="4550875"/>
            <a:ext cx="1065320" cy="84308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API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50" charset="-128"/>
                <a:cs typeface="+mn-cs"/>
              </a:rPr>
              <a:t>Invoker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E8A42F6F-DEBA-AE12-C4CB-2B1E636A4CEE}"/>
              </a:ext>
            </a:extLst>
          </p:cNvPr>
          <p:cNvCxnSpPr>
            <a:cxnSpLocks/>
            <a:stCxn id="10" idx="3"/>
          </p:cNvCxnSpPr>
          <p:nvPr/>
        </p:nvCxnSpPr>
        <p:spPr>
          <a:xfrm flipV="1">
            <a:off x="5789536" y="4170366"/>
            <a:ext cx="1960816" cy="80204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B25CE011-6B7A-2949-BC7C-8009C3C7D82F}"/>
              </a:ext>
            </a:extLst>
          </p:cNvPr>
          <p:cNvCxnSpPr>
            <a:cxnSpLocks/>
          </p:cNvCxnSpPr>
          <p:nvPr/>
        </p:nvCxnSpPr>
        <p:spPr>
          <a:xfrm>
            <a:off x="3915051" y="4912619"/>
            <a:ext cx="76348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左中かっこ 17">
            <a:extLst>
              <a:ext uri="{FF2B5EF4-FFF2-40B4-BE49-F238E27FC236}">
                <a16:creationId xmlns:a16="http://schemas.microsoft.com/office/drawing/2014/main" id="{C2A41280-3D02-0D99-36FF-5655D6212412}"/>
              </a:ext>
            </a:extLst>
          </p:cNvPr>
          <p:cNvSpPr/>
          <p:nvPr/>
        </p:nvSpPr>
        <p:spPr>
          <a:xfrm>
            <a:off x="1300834" y="3590338"/>
            <a:ext cx="98949" cy="167540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338CD8E-0C2B-A2D2-0ED0-469A3E6CE1A9}"/>
              </a:ext>
            </a:extLst>
          </p:cNvPr>
          <p:cNvSpPr txBox="1"/>
          <p:nvPr/>
        </p:nvSpPr>
        <p:spPr>
          <a:xfrm>
            <a:off x="226201" y="4153106"/>
            <a:ext cx="9925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Same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network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8F23EFF-1995-F5B1-A7DE-224141BCAEFB}"/>
              </a:ext>
            </a:extLst>
          </p:cNvPr>
          <p:cNvSpPr txBox="1"/>
          <p:nvPr/>
        </p:nvSpPr>
        <p:spPr>
          <a:xfrm>
            <a:off x="3107757" y="3533949"/>
            <a:ext cx="2698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1. service API invocation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B7473B1-2563-1F2E-16A7-90A88124C22C}"/>
              </a:ext>
            </a:extLst>
          </p:cNvPr>
          <p:cNvSpPr txBox="1"/>
          <p:nvPr/>
        </p:nvSpPr>
        <p:spPr>
          <a:xfrm>
            <a:off x="2992800" y="5225521"/>
            <a:ext cx="2698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2. service API invocation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88267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It is proposed to support multiple </a:t>
            </a:r>
            <a:r>
              <a:rPr lang="en-US" altLang="en-US"/>
              <a:t>API invocation requests </a:t>
            </a:r>
            <a:r>
              <a:rPr lang="en-US" altLang="en-US" dirty="0"/>
              <a:t>for CAPIF and RNAA.</a:t>
            </a:r>
          </a:p>
          <a:p>
            <a:r>
              <a:rPr lang="en-US" altLang="en-US" dirty="0"/>
              <a:t>This enhancement increases the value of CAPIF by addressing the needs of various developers.</a:t>
            </a:r>
          </a:p>
          <a:p>
            <a:pPr lvl="1"/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472</Words>
  <Application>Microsoft Office PowerPoint</Application>
  <PresentationFormat>ワイド画面</PresentationFormat>
  <Paragraphs>81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6</vt:i4>
      </vt:variant>
    </vt:vector>
  </HeadingPairs>
  <TitlesOfParts>
    <vt:vector size="14" baseType="lpstr">
      <vt:lpstr>Arial </vt:lpstr>
      <vt:lpstr>游ゴシック</vt:lpstr>
      <vt:lpstr>游ゴシック Light</vt:lpstr>
      <vt:lpstr>Arial</vt:lpstr>
      <vt:lpstr>Calibri</vt:lpstr>
      <vt:lpstr>Calibri Light</vt:lpstr>
      <vt:lpstr>Office テーマ</vt:lpstr>
      <vt:lpstr>Office Theme</vt:lpstr>
      <vt:lpstr>Discussion on support multiple service API invocation requests for CAPIF and RNAA </vt:lpstr>
      <vt:lpstr>Issues on support multiple service API invocation requests for CAPIF and RNAA </vt:lpstr>
      <vt:lpstr>Case1 : Different applications on same UE</vt:lpstr>
      <vt:lpstr>Case2 : Different application on different UE with same network(one API Invoker)</vt:lpstr>
      <vt:lpstr>Case3 : Different application on different UE with same network(multiple invokers)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support multiple service API invocation requests for CAPIF and RNAA </dc:title>
  <dc:creator>Junpei Uoshima</dc:creator>
  <cp:lastModifiedBy>Junpei Uoshima</cp:lastModifiedBy>
  <cp:revision>1</cp:revision>
  <dcterms:created xsi:type="dcterms:W3CDTF">2024-05-13T09:16:53Z</dcterms:created>
  <dcterms:modified xsi:type="dcterms:W3CDTF">2024-05-13T09:17:13Z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