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64" r:id="rId7"/>
    <p:sldId id="365" r:id="rId8"/>
    <p:sldId id="36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4" d="100"/>
          <a:sy n="94" d="100"/>
        </p:scale>
        <p:origin x="15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#55</a:t>
            </a:r>
          </a:p>
          <a:p>
            <a:pPr eaLnBrk="1" hangingPunct="1">
              <a:defRPr/>
            </a:pPr>
            <a:r>
              <a:rPr lang="en-GB" altLang="en-US" sz="1200" b="1" dirty="0">
                <a:latin typeface="Arial "/>
              </a:rPr>
              <a:t>Berlin, Germany 22</a:t>
            </a:r>
            <a:r>
              <a:rPr lang="en-GB" altLang="en-US" sz="1200" b="1" baseline="30000" dirty="0">
                <a:latin typeface="Arial "/>
              </a:rPr>
              <a:t>nd</a:t>
            </a:r>
            <a:r>
              <a:rPr lang="en-GB" altLang="en-US" sz="1200" b="1" dirty="0">
                <a:latin typeface="Arial "/>
              </a:rPr>
              <a:t> – 26</a:t>
            </a:r>
            <a:r>
              <a:rPr lang="en-GB" altLang="en-US" sz="1200" b="1" baseline="30000" dirty="0">
                <a:latin typeface="Arial "/>
              </a:rPr>
              <a:t>th</a:t>
            </a:r>
            <a:r>
              <a:rPr lang="en-GB" altLang="en-US" sz="1200" b="1" dirty="0">
                <a:latin typeface="Arial "/>
              </a:rPr>
              <a:t> May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S6-231928</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basavarajjp@Samsung.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altLang="en-US" sz="4000" dirty="0"/>
              <a:t>FS_5GSAT_App: </a:t>
            </a:r>
            <a:br>
              <a:rPr lang="en-IN" altLang="en-US" sz="4000" dirty="0"/>
            </a:br>
            <a:r>
              <a:rPr lang="en-IN" altLang="en-US" sz="4000" dirty="0"/>
              <a:t>Study on application enablement for Satellite access enabled 5G Services</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Basu Pattan (Samsung)</a:t>
            </a:r>
          </a:p>
          <a:p>
            <a:pPr marL="0" indent="0" eaLnBrk="1" hangingPunct="1">
              <a:buFontTx/>
              <a:buNone/>
            </a:pPr>
            <a:r>
              <a:rPr lang="en-GB" altLang="en-US" dirty="0" smtClean="0">
                <a:hlinkClick r:id="rId2"/>
              </a:rPr>
              <a:t>basavarajjp@Samsung.com</a:t>
            </a:r>
            <a:r>
              <a:rPr lang="en-GB" altLang="en-US" dirty="0" smtClean="0"/>
              <a:t> </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IN" altLang="en-US" sz="2400" i="1" dirty="0">
                <a:solidFill>
                  <a:srgbClr val="0000FF"/>
                </a:solidFill>
              </a:rPr>
              <a:t>FS_5GSAT_App: </a:t>
            </a:r>
            <a:br>
              <a:rPr lang="en-IN" altLang="en-US" sz="2400" i="1" dirty="0">
                <a:solidFill>
                  <a:srgbClr val="0000FF"/>
                </a:solidFill>
              </a:rPr>
            </a:br>
            <a:r>
              <a:rPr lang="en-IN" altLang="en-US" sz="2400" i="1" dirty="0">
                <a:solidFill>
                  <a:srgbClr val="0000FF"/>
                </a:solidFill>
              </a:rPr>
              <a:t>Study on application enablement for Satellite access enabled 5G Services</a:t>
            </a:r>
            <a:r>
              <a:rPr lang="en-US" altLang="en-US" sz="2400" i="1" dirty="0">
                <a:solidFill>
                  <a:srgbClr val="0000FF"/>
                </a:solidFill>
              </a:rPr>
              <a:t> </a:t>
            </a:r>
            <a:r>
              <a:rPr lang="en-US" altLang="en-US" sz="2400" dirty="0">
                <a:solidFill>
                  <a:prstClr val="black"/>
                </a:solidFill>
              </a:rPr>
              <a:t>1/2</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400" dirty="0"/>
              <a:t>Continuation or New Item: </a:t>
            </a:r>
            <a:r>
              <a:rPr lang="en-GB" altLang="en-US" sz="1600" i="1" dirty="0">
                <a:solidFill>
                  <a:srgbClr val="0000FF"/>
                </a:solidFill>
              </a:rPr>
              <a:t>New Item</a:t>
            </a:r>
            <a:endParaRPr lang="en-GB" altLang="en-US" sz="2400" dirty="0"/>
          </a:p>
          <a:p>
            <a:r>
              <a:rPr lang="en-US" sz="2400" dirty="0"/>
              <a:t>Study Item/Work Item/Both: </a:t>
            </a:r>
            <a:r>
              <a:rPr lang="en-GB" altLang="en-US" sz="1600" i="1" dirty="0">
                <a:solidFill>
                  <a:srgbClr val="0000FF"/>
                </a:solidFill>
              </a:rPr>
              <a:t>Both</a:t>
            </a:r>
            <a:endParaRPr lang="en-IN" sz="2400" dirty="0"/>
          </a:p>
          <a:p>
            <a:pPr lvl="0"/>
            <a:r>
              <a:rPr lang="en-GB" altLang="en-US" sz="2400" dirty="0"/>
              <a:t>Source of requirements: </a:t>
            </a:r>
            <a:r>
              <a:rPr lang="en-GB" altLang="en-US" sz="1600" i="1" dirty="0">
                <a:solidFill>
                  <a:srgbClr val="0000FF"/>
                </a:solidFill>
              </a:rPr>
              <a:t>SA1 (TS 22.261) and SA6 originated Architectural requirements</a:t>
            </a:r>
            <a:endParaRPr lang="en-GB" altLang="en-US" sz="2400" dirty="0"/>
          </a:p>
          <a:p>
            <a:r>
              <a:rPr lang="en-GB" altLang="en-US" sz="2400" dirty="0"/>
              <a:t>Expected Output: </a:t>
            </a:r>
            <a:r>
              <a:rPr lang="en-GB" altLang="en-US" sz="1600" i="1" dirty="0">
                <a:solidFill>
                  <a:srgbClr val="0000FF"/>
                </a:solidFill>
              </a:rPr>
              <a:t>New TR for Study item and New TS for Work item</a:t>
            </a:r>
          </a:p>
          <a:p>
            <a:r>
              <a:rPr lang="en-US" sz="2400" dirty="0"/>
              <a:t>Anticipated start date/meeting: </a:t>
            </a:r>
            <a:r>
              <a:rPr lang="en-GB" altLang="en-US" sz="1600" i="1" dirty="0">
                <a:solidFill>
                  <a:srgbClr val="0000FF"/>
                </a:solidFill>
              </a:rPr>
              <a:t>SA6#56/Aug-23 (start of Study), SA6#60/Apr-24 (start of Normative)</a:t>
            </a:r>
            <a:endParaRPr lang="en-IN" sz="2400" dirty="0"/>
          </a:p>
          <a:p>
            <a:pPr lvl="0"/>
            <a:r>
              <a:rPr lang="en-GB" altLang="en-US" sz="2400" dirty="0"/>
              <a:t>Target Completion: </a:t>
            </a:r>
            <a:r>
              <a:rPr lang="en-GB" altLang="en-US" sz="1600" i="1" dirty="0">
                <a:solidFill>
                  <a:srgbClr val="0000FF"/>
                </a:solidFill>
              </a:rPr>
              <a:t>SA6#60/Apr-24 (End of study)</a:t>
            </a:r>
            <a:r>
              <a:rPr lang="en-IN" altLang="en-US" sz="1600" i="1" dirty="0">
                <a:solidFill>
                  <a:srgbClr val="0000FF"/>
                </a:solidFill>
              </a:rPr>
              <a:t> , SA6#64/Nov-24 (End of Normative)</a:t>
            </a:r>
            <a:endParaRPr lang="en-GB" altLang="en-US" sz="2400" dirty="0"/>
          </a:p>
          <a:p>
            <a:pPr lvl="0"/>
            <a:r>
              <a:rPr lang="en-IN" altLang="en-US" sz="2400" dirty="0"/>
              <a:t>Estimated TUs: </a:t>
            </a:r>
            <a:r>
              <a:rPr lang="en-GB" altLang="en-US" sz="1600" i="1" dirty="0">
                <a:solidFill>
                  <a:srgbClr val="0000FF"/>
                </a:solidFill>
              </a:rPr>
              <a:t>11 TUs (SID) + 9  TUs (WID)</a:t>
            </a:r>
            <a:endParaRPr lang="en-IN" altLang="en-US" sz="2400" dirty="0"/>
          </a:p>
          <a:p>
            <a:r>
              <a:rPr lang="en-IN" altLang="en-US" sz="2400" dirty="0" err="1"/>
              <a:t>Rapporteurship</a:t>
            </a:r>
            <a:r>
              <a:rPr lang="en-IN" altLang="en-US" sz="2400" dirty="0"/>
              <a:t>: </a:t>
            </a:r>
            <a:r>
              <a:rPr lang="en-GB" altLang="en-US" sz="1600" i="1" dirty="0">
                <a:solidFill>
                  <a:srgbClr val="0000FF"/>
                </a:solidFill>
              </a:rPr>
              <a:t>Basu Pattan (Samsung)</a:t>
            </a:r>
            <a:endParaRPr lang="en-IN" altLang="en-US" sz="2400" dirty="0"/>
          </a:p>
          <a:p>
            <a:r>
              <a:rPr lang="en-IN" altLang="en-US" sz="2400" dirty="0"/>
              <a:t>Supporting IMs: </a:t>
            </a:r>
            <a:r>
              <a:rPr lang="en-GB" altLang="en-US" sz="1600" i="1" dirty="0">
                <a:solidFill>
                  <a:srgbClr val="0000FF"/>
                </a:solidFill>
              </a:rPr>
              <a:t>Samsung, other companies </a:t>
            </a:r>
            <a:r>
              <a:rPr lang="en-GB" altLang="en-US" sz="1600" i="1" dirty="0" smtClean="0">
                <a:solidFill>
                  <a:srgbClr val="0000FF"/>
                </a:solidFill>
              </a:rPr>
              <a:t>TBD</a:t>
            </a:r>
            <a:endParaRPr lang="en-IN" altLang="en-US" sz="24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altLang="en-US" sz="2400" i="1" dirty="0">
                <a:solidFill>
                  <a:srgbClr val="0000FF"/>
                </a:solidFill>
              </a:rPr>
              <a:t>FS_5GSAT_App: </a:t>
            </a:r>
            <a:br>
              <a:rPr lang="en-IN" altLang="en-US" sz="2400" i="1" dirty="0">
                <a:solidFill>
                  <a:srgbClr val="0000FF"/>
                </a:solidFill>
              </a:rPr>
            </a:br>
            <a:r>
              <a:rPr lang="en-IN" altLang="en-US" sz="2400" i="1" dirty="0">
                <a:solidFill>
                  <a:srgbClr val="0000FF"/>
                </a:solidFill>
              </a:rPr>
              <a:t>Study on application enablement for Satellite access enabled 5G Services</a:t>
            </a:r>
            <a:r>
              <a:rPr lang="en-US" altLang="en-US" sz="2400" i="1" dirty="0">
                <a:solidFill>
                  <a:srgbClr val="0000FF"/>
                </a:solidFill>
              </a:rPr>
              <a:t> 2</a:t>
            </a:r>
            <a:r>
              <a:rPr lang="en-US" altLang="en-US" sz="2400" dirty="0">
                <a:solidFill>
                  <a:prstClr val="black"/>
                </a:solidFill>
              </a:rPr>
              <a:t>/2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752147"/>
            <a:ext cx="10515600" cy="4771118"/>
          </a:xfrm>
        </p:spPr>
        <p:txBody>
          <a:bodyPr/>
          <a:lstStyle/>
          <a:p>
            <a:pPr lvl="0"/>
            <a:r>
              <a:rPr lang="en-GB" altLang="en-US" sz="2000" dirty="0">
                <a:solidFill>
                  <a:prstClr val="black"/>
                </a:solidFill>
              </a:rPr>
              <a:t>Description:</a:t>
            </a:r>
            <a:r>
              <a:rPr lang="en-GB" altLang="en-US" sz="2000" i="1" dirty="0">
                <a:solidFill>
                  <a:srgbClr val="0000FF"/>
                </a:solidFill>
              </a:rPr>
              <a:t> </a:t>
            </a:r>
          </a:p>
          <a:p>
            <a:pPr lvl="1"/>
            <a:r>
              <a:rPr lang="en-IN" altLang="en-US" sz="1200" i="1" dirty="0">
                <a:solidFill>
                  <a:srgbClr val="0000FF"/>
                </a:solidFill>
              </a:rPr>
              <a:t>3GPP has developed specifications to support the integration of satellite components in the 5G System (5GS), beginning in Release 17. In TS 22.261, 3GPP SA1 has specified service requirements for 5G for satellite access. Further, in Rel-17 and Rel-18, 3GPP SA2 specified architecture and solutions considering the above service requirements.</a:t>
            </a:r>
          </a:p>
          <a:p>
            <a:pPr lvl="1"/>
            <a:r>
              <a:rPr lang="en-IN" altLang="en-US" sz="1200" i="1" dirty="0">
                <a:solidFill>
                  <a:srgbClr val="0000FF"/>
                </a:solidFill>
              </a:rPr>
              <a:t>3GPP SA6 developed several 5G vertical application enablers (e.g. V2X, UAS) and enabler frameworks (</a:t>
            </a:r>
            <a:r>
              <a:rPr lang="en-IN" altLang="en-US" sz="1200" i="1" dirty="0" err="1">
                <a:solidFill>
                  <a:srgbClr val="0000FF"/>
                </a:solidFill>
              </a:rPr>
              <a:t>e.g</a:t>
            </a:r>
            <a:r>
              <a:rPr lang="en-IN" altLang="en-US" sz="1200" i="1" dirty="0">
                <a:solidFill>
                  <a:srgbClr val="0000FF"/>
                </a:solidFill>
              </a:rPr>
              <a:t> SEAL, EDGEAPP) with various capabilities that enable the vertical applications communication over terrestrial 3GPP networks. Service enablers defined by SA6 should also take advantage and ensure that these enablers support satellite access, and hence study the impacts and the necessary changes to the SA6 enabler specifications. Boosting SA6 enablers with satellite access is an architectural choice.</a:t>
            </a:r>
          </a:p>
          <a:p>
            <a:pPr lvl="0"/>
            <a:r>
              <a:rPr lang="en-GB" altLang="en-US" sz="2400" dirty="0">
                <a:solidFill>
                  <a:prstClr val="black"/>
                </a:solidFill>
              </a:rPr>
              <a:t>Goals:</a:t>
            </a:r>
            <a:r>
              <a:rPr lang="en-GB" altLang="en-US" sz="2400" i="1" dirty="0">
                <a:solidFill>
                  <a:srgbClr val="0000FF"/>
                </a:solidFill>
              </a:rPr>
              <a:t> </a:t>
            </a:r>
          </a:p>
          <a:p>
            <a:pPr marL="800100" lvl="1" indent="-342900">
              <a:buFont typeface="+mj-lt"/>
              <a:buAutoNum type="arabicPeriod"/>
            </a:pPr>
            <a:r>
              <a:rPr lang="en-GB" sz="1400" i="1" dirty="0">
                <a:solidFill>
                  <a:srgbClr val="0000FF"/>
                </a:solidFill>
                <a:ea typeface="Times New Roman" panose="02020603050405020304" pitchFamily="18" charset="0"/>
              </a:rPr>
              <a:t>Identify the impacts and the necessary changes to the SA6 enabler specifications for supporting satellite access.</a:t>
            </a:r>
            <a:endParaRPr lang="en-IN" i="1" dirty="0">
              <a:solidFill>
                <a:srgbClr val="0000FF"/>
              </a:solidFill>
              <a:ea typeface="Times New Roman" panose="02020603050405020304" pitchFamily="18" charset="0"/>
            </a:endParaRPr>
          </a:p>
          <a:p>
            <a:pPr marL="1200150" lvl="2" indent="-285750">
              <a:buFont typeface="+mj-lt"/>
              <a:buAutoNum type="alphaLcParenR"/>
            </a:pPr>
            <a:r>
              <a:rPr lang="en-GB" sz="1200" i="1" dirty="0">
                <a:solidFill>
                  <a:srgbClr val="0000FF"/>
                </a:solidFill>
                <a:ea typeface="Times New Roman" panose="02020603050405020304" pitchFamily="18" charset="0"/>
              </a:rPr>
              <a:t>Identify the existing SA6 enablers that should be supported with satellite access</a:t>
            </a:r>
            <a:endParaRPr lang="en-IN" i="1" dirty="0">
              <a:solidFill>
                <a:srgbClr val="0000FF"/>
              </a:solidFill>
              <a:ea typeface="Times New Roman" panose="02020603050405020304" pitchFamily="18" charset="0"/>
            </a:endParaRPr>
          </a:p>
          <a:p>
            <a:pPr marL="1200150" lvl="2" indent="-285750">
              <a:buFont typeface="+mj-lt"/>
              <a:buAutoNum type="alphaLcParenR"/>
            </a:pPr>
            <a:r>
              <a:rPr lang="en-GB" sz="1200" i="1" dirty="0">
                <a:solidFill>
                  <a:srgbClr val="0000FF"/>
                </a:solidFill>
                <a:ea typeface="Times New Roman" panose="02020603050405020304" pitchFamily="18" charset="0"/>
              </a:rPr>
              <a:t>Develop common approach to support multiple services using satellite access</a:t>
            </a:r>
            <a:endParaRPr lang="en-IN" i="1" dirty="0">
              <a:solidFill>
                <a:srgbClr val="0000FF"/>
              </a:solidFill>
              <a:ea typeface="Times New Roman" panose="02020603050405020304" pitchFamily="18" charset="0"/>
            </a:endParaRPr>
          </a:p>
          <a:p>
            <a:pPr marL="800100" lvl="1" indent="-342900">
              <a:buFont typeface="+mj-lt"/>
              <a:buAutoNum type="arabicPeriod"/>
            </a:pPr>
            <a:r>
              <a:rPr lang="en-GB" sz="1400" i="1" dirty="0">
                <a:solidFill>
                  <a:srgbClr val="0000FF"/>
                </a:solidFill>
                <a:ea typeface="Times New Roman" panose="02020603050405020304" pitchFamily="18" charset="0"/>
              </a:rPr>
              <a:t>Review and identify the Satellite access integrated aspects (e.g. service continuity, roaming, federation, broadcast, multicast </a:t>
            </a:r>
            <a:r>
              <a:rPr lang="en-GB" sz="1400" i="1" dirty="0" err="1">
                <a:solidFill>
                  <a:srgbClr val="0000FF"/>
                </a:solidFill>
                <a:ea typeface="Times New Roman" panose="02020603050405020304" pitchFamily="18" charset="0"/>
              </a:rPr>
              <a:t>etc</a:t>
            </a:r>
            <a:r>
              <a:rPr lang="en-GB" sz="1400" i="1" dirty="0">
                <a:solidFill>
                  <a:srgbClr val="0000FF"/>
                </a:solidFill>
                <a:ea typeface="Times New Roman" panose="02020603050405020304" pitchFamily="18" charset="0"/>
              </a:rPr>
              <a:t>) to support SA6 enablers</a:t>
            </a:r>
            <a:r>
              <a:rPr lang="en-IN" sz="1400" i="1" dirty="0">
                <a:solidFill>
                  <a:srgbClr val="0000FF"/>
                </a:solidFill>
                <a:ea typeface="Times New Roman" panose="02020603050405020304" pitchFamily="18" charset="0"/>
              </a:rPr>
              <a:t>Identify key issues and develop solutions to ensure support of satellite access to SA6 enablers.</a:t>
            </a:r>
          </a:p>
          <a:p>
            <a:pPr lvl="0"/>
            <a:r>
              <a:rPr lang="en-GB" altLang="en-US" sz="2000" dirty="0">
                <a:solidFill>
                  <a:prstClr val="black"/>
                </a:solidFill>
              </a:rPr>
              <a:t>Dependency on other working groups: </a:t>
            </a:r>
          </a:p>
          <a:p>
            <a:pPr lvl="1"/>
            <a:r>
              <a:rPr lang="en-IN" altLang="en-US" sz="1200" i="1" dirty="0">
                <a:solidFill>
                  <a:srgbClr val="0000FF"/>
                </a:solidFill>
              </a:rPr>
              <a:t>SA2 for system aspects, SA3 for security aspects, SA5 for management aspects</a:t>
            </a:r>
            <a:endParaRPr lang="en-GB" altLang="en-US" sz="1200" dirty="0">
              <a:solidFill>
                <a:prstClr val="black"/>
              </a:solidFill>
            </a:endParaRPr>
          </a:p>
          <a:p>
            <a:pPr lvl="0"/>
            <a:r>
              <a:rPr lang="en-US" sz="2000" dirty="0">
                <a:solidFill>
                  <a:prstClr val="black"/>
                </a:solidFill>
              </a:rPr>
              <a:t>Impacts to 3GPP/Industry work if this is not accepted into Rel-19: </a:t>
            </a:r>
          </a:p>
          <a:p>
            <a:pPr lvl="1"/>
            <a:r>
              <a:rPr lang="en-IN" sz="1200" i="1" dirty="0">
                <a:solidFill>
                  <a:srgbClr val="0000FF"/>
                </a:solidFill>
              </a:rPr>
              <a:t>Deploying SA6 defined application enablers over a 3GPP network integrated with Satellite access may not work as expected. </a:t>
            </a:r>
          </a:p>
          <a:p>
            <a:pPr lvl="1"/>
            <a:r>
              <a:rPr lang="en-IN" sz="1200" i="1" dirty="0">
                <a:solidFill>
                  <a:srgbClr val="0000FF"/>
                </a:solidFill>
              </a:rPr>
              <a:t>SA6 defined application enablers will lack potential new user cases leveraging from 3GPP network integrated with Satellite access</a:t>
            </a:r>
            <a:r>
              <a:rPr lang="en-IN" sz="1200" i="1" dirty="0" smtClean="0">
                <a:solidFill>
                  <a:srgbClr val="0000FF"/>
                </a:solidFill>
              </a:rPr>
              <a:t>.</a:t>
            </a:r>
            <a:endParaRPr lang="en-US" sz="1200" i="1" dirty="0">
              <a:solidFill>
                <a:srgbClr val="0000FF"/>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N" b="1" dirty="0" smtClean="0"/>
              <a:t>(Welcome your Support)</a:t>
            </a:r>
            <a:endParaRPr lang="en-IN" b="1" dirty="0"/>
          </a:p>
        </p:txBody>
      </p:sp>
      <p:sp>
        <p:nvSpPr>
          <p:cNvPr id="5" name="Title 3"/>
          <p:cNvSpPr txBox="1">
            <a:spLocks/>
          </p:cNvSpPr>
          <p:nvPr/>
        </p:nvSpPr>
        <p:spPr bwMode="auto">
          <a:xfrm>
            <a:off x="1524000" y="2147207"/>
            <a:ext cx="9144000" cy="13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IN" b="1" dirty="0" smtClean="0"/>
              <a:t>Thank You!</a:t>
            </a:r>
            <a:endParaRPr lang="en-IN" b="1"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dirty="0">
                <a:solidFill>
                  <a:prstClr val="black"/>
                </a:solidFill>
              </a:rPr>
              <a:t>Estimated TU Calculation</a:t>
            </a:r>
            <a:endParaRPr lang="en-GB" alt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3872231043"/>
              </p:ext>
            </p:extLst>
          </p:nvPr>
        </p:nvGraphicFramePr>
        <p:xfrm>
          <a:off x="355040" y="1825625"/>
          <a:ext cx="10998761" cy="4450080"/>
        </p:xfrm>
        <a:graphic>
          <a:graphicData uri="http://schemas.openxmlformats.org/drawingml/2006/table">
            <a:tbl>
              <a:tblPr firstRow="1" bandRow="1">
                <a:tableStyleId>{5C22544A-7EE6-4342-B048-85BDC9FD1C3A}</a:tableStyleId>
              </a:tblPr>
              <a:tblGrid>
                <a:gridCol w="1815404">
                  <a:extLst>
                    <a:ext uri="{9D8B030D-6E8A-4147-A177-3AD203B41FA5}">
                      <a16:colId xmlns:a16="http://schemas.microsoft.com/office/drawing/2014/main" val="533739105"/>
                    </a:ext>
                  </a:extLst>
                </a:gridCol>
                <a:gridCol w="3185328">
                  <a:extLst>
                    <a:ext uri="{9D8B030D-6E8A-4147-A177-3AD203B41FA5}">
                      <a16:colId xmlns:a16="http://schemas.microsoft.com/office/drawing/2014/main" val="4272823323"/>
                    </a:ext>
                  </a:extLst>
                </a:gridCol>
                <a:gridCol w="2009670">
                  <a:extLst>
                    <a:ext uri="{9D8B030D-6E8A-4147-A177-3AD203B41FA5}">
                      <a16:colId xmlns:a16="http://schemas.microsoft.com/office/drawing/2014/main" val="2160267683"/>
                    </a:ext>
                  </a:extLst>
                </a:gridCol>
                <a:gridCol w="3988359">
                  <a:extLst>
                    <a:ext uri="{9D8B030D-6E8A-4147-A177-3AD203B41FA5}">
                      <a16:colId xmlns:a16="http://schemas.microsoft.com/office/drawing/2014/main" val="1631893507"/>
                    </a:ext>
                  </a:extLst>
                </a:gridCol>
              </a:tblGrid>
              <a:tr h="370840">
                <a:tc>
                  <a:txBody>
                    <a:bodyPr/>
                    <a:lstStyle/>
                    <a:p>
                      <a:r>
                        <a:rPr lang="en-IN" dirty="0" smtClean="0"/>
                        <a:t>Meeting</a:t>
                      </a:r>
                      <a:endParaRPr lang="en-IN" dirty="0"/>
                    </a:p>
                  </a:txBody>
                  <a:tcPr/>
                </a:tc>
                <a:tc>
                  <a:txBody>
                    <a:bodyPr/>
                    <a:lstStyle/>
                    <a:p>
                      <a:r>
                        <a:rPr lang="en-IN" dirty="0" smtClean="0"/>
                        <a:t>FS_5GSAT_App (SID)</a:t>
                      </a:r>
                      <a:endParaRPr lang="en-IN" dirty="0"/>
                    </a:p>
                  </a:txBody>
                  <a:tcPr/>
                </a:tc>
                <a:tc>
                  <a:txBody>
                    <a:bodyPr/>
                    <a:lstStyle/>
                    <a:p>
                      <a:r>
                        <a:rPr lang="en-IN" dirty="0" smtClean="0"/>
                        <a:t>5GSAT_App (WID)</a:t>
                      </a:r>
                      <a:endParaRPr lang="en-IN" dirty="0"/>
                    </a:p>
                  </a:txBody>
                  <a:tcPr/>
                </a:tc>
                <a:tc>
                  <a:txBody>
                    <a:bodyPr/>
                    <a:lstStyle/>
                    <a:p>
                      <a:r>
                        <a:rPr lang="en-IN" dirty="0" smtClean="0"/>
                        <a:t>Comment</a:t>
                      </a:r>
                      <a:endParaRPr lang="en-IN" dirty="0"/>
                    </a:p>
                  </a:txBody>
                  <a:tcPr/>
                </a:tc>
                <a:extLst>
                  <a:ext uri="{0D108BD9-81ED-4DB2-BD59-A6C34878D82A}">
                    <a16:rowId xmlns:a16="http://schemas.microsoft.com/office/drawing/2014/main" val="399410094"/>
                  </a:ext>
                </a:extLst>
              </a:tr>
              <a:tr h="370840">
                <a:tc>
                  <a:txBody>
                    <a:bodyPr/>
                    <a:lstStyle/>
                    <a:p>
                      <a:r>
                        <a:rPr lang="en-IN" dirty="0" smtClean="0"/>
                        <a:t>SA6#55 (May-23)</a:t>
                      </a:r>
                      <a:endParaRPr lang="en-IN" dirty="0"/>
                    </a:p>
                  </a:txBody>
                  <a:tcPr/>
                </a:tc>
                <a:tc>
                  <a:txBody>
                    <a:bodyPr/>
                    <a:lstStyle/>
                    <a:p>
                      <a:r>
                        <a:rPr lang="en-IN" dirty="0" smtClean="0"/>
                        <a:t>SID </a:t>
                      </a:r>
                      <a:r>
                        <a:rPr lang="en-IN" baseline="0" dirty="0" smtClean="0"/>
                        <a:t>Approval</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3091639684"/>
                  </a:ext>
                </a:extLst>
              </a:tr>
              <a:tr h="370840">
                <a:tc>
                  <a:txBody>
                    <a:bodyPr/>
                    <a:lstStyle/>
                    <a:p>
                      <a:r>
                        <a:rPr lang="en-IN" dirty="0" smtClean="0"/>
                        <a:t>SA6#56 (Aug-23)</a:t>
                      </a:r>
                      <a:endParaRPr lang="en-IN" dirty="0"/>
                    </a:p>
                  </a:txBody>
                  <a:tcPr/>
                </a:tc>
                <a:tc>
                  <a:txBody>
                    <a:bodyPr/>
                    <a:lstStyle/>
                    <a:p>
                      <a:r>
                        <a:rPr lang="en-IN" dirty="0" smtClean="0"/>
                        <a:t>2.0 TU</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2329595913"/>
                  </a:ext>
                </a:extLst>
              </a:tr>
              <a:tr h="370840">
                <a:tc>
                  <a:txBody>
                    <a:bodyPr/>
                    <a:lstStyle/>
                    <a:p>
                      <a:r>
                        <a:rPr lang="en-IN" dirty="0" smtClean="0"/>
                        <a:t>SA6#57 (Oct-23)</a:t>
                      </a:r>
                      <a:endParaRPr lang="en-IN" dirty="0"/>
                    </a:p>
                  </a:txBody>
                  <a:tcPr/>
                </a:tc>
                <a:tc>
                  <a:txBody>
                    <a:bodyPr/>
                    <a:lstStyle/>
                    <a:p>
                      <a:r>
                        <a:rPr lang="en-IN" dirty="0" smtClean="0"/>
                        <a:t>2.0 TU</a:t>
                      </a:r>
                      <a:endParaRPr lang="en-IN" dirty="0"/>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val="3812213378"/>
                  </a:ext>
                </a:extLst>
              </a:tr>
              <a:tr h="370840">
                <a:tc>
                  <a:txBody>
                    <a:bodyPr/>
                    <a:lstStyle/>
                    <a:p>
                      <a:r>
                        <a:rPr lang="en-IN" dirty="0" smtClean="0"/>
                        <a:t>SA6#58 (Nov-23)</a:t>
                      </a:r>
                      <a:endParaRPr lang="en-IN" dirty="0"/>
                    </a:p>
                  </a:txBody>
                  <a:tcPr/>
                </a:tc>
                <a:tc>
                  <a:txBody>
                    <a:bodyPr/>
                    <a:lstStyle/>
                    <a:p>
                      <a:r>
                        <a:rPr lang="en-IN" dirty="0" smtClean="0"/>
                        <a:t>2.0 TU</a:t>
                      </a:r>
                      <a:endParaRPr lang="en-IN" dirty="0"/>
                    </a:p>
                  </a:txBody>
                  <a:tcPr/>
                </a:tc>
                <a:tc>
                  <a:txBody>
                    <a:bodyPr/>
                    <a:lstStyle/>
                    <a:p>
                      <a:endParaRPr lang="en-IN" dirty="0"/>
                    </a:p>
                  </a:txBody>
                  <a:tcPr/>
                </a:tc>
                <a:tc>
                  <a:txBody>
                    <a:bodyPr/>
                    <a:lstStyle/>
                    <a:p>
                      <a:endParaRPr lang="en-IN" dirty="0"/>
                    </a:p>
                  </a:txBody>
                  <a:tcPr/>
                </a:tc>
                <a:extLst>
                  <a:ext uri="{0D108BD9-81ED-4DB2-BD59-A6C34878D82A}">
                    <a16:rowId xmlns:a16="http://schemas.microsoft.com/office/drawing/2014/main" val="4191356535"/>
                  </a:ext>
                </a:extLst>
              </a:tr>
              <a:tr h="370840">
                <a:tc>
                  <a:txBody>
                    <a:bodyPr/>
                    <a:lstStyle/>
                    <a:p>
                      <a:r>
                        <a:rPr lang="en-IN" dirty="0" smtClean="0"/>
                        <a:t>SA6#59 (Feb-24)</a:t>
                      </a:r>
                      <a:endParaRPr lang="en-IN" dirty="0"/>
                    </a:p>
                  </a:txBody>
                  <a:tcPr/>
                </a:tc>
                <a:tc>
                  <a:txBody>
                    <a:bodyPr/>
                    <a:lstStyle/>
                    <a:p>
                      <a:r>
                        <a:rPr lang="en-IN" dirty="0" smtClean="0"/>
                        <a:t>2.5 TU</a:t>
                      </a:r>
                      <a:r>
                        <a:rPr lang="en-IN" baseline="0" dirty="0" smtClean="0"/>
                        <a:t> (for Information)</a:t>
                      </a:r>
                      <a:endParaRPr lang="en-IN" dirty="0"/>
                    </a:p>
                  </a:txBody>
                  <a:tcPr/>
                </a:tc>
                <a:tc>
                  <a:txBody>
                    <a:bodyPr/>
                    <a:lstStyle/>
                    <a:p>
                      <a:r>
                        <a:rPr lang="en-IN" dirty="0" smtClean="0"/>
                        <a:t>WID Approval</a:t>
                      </a:r>
                      <a:endParaRPr lang="en-IN" dirty="0"/>
                    </a:p>
                  </a:txBody>
                  <a:tcPr/>
                </a:tc>
                <a:tc>
                  <a:txBody>
                    <a:bodyPr/>
                    <a:lstStyle/>
                    <a:p>
                      <a:endParaRPr lang="en-IN" dirty="0"/>
                    </a:p>
                  </a:txBody>
                  <a:tcPr/>
                </a:tc>
                <a:extLst>
                  <a:ext uri="{0D108BD9-81ED-4DB2-BD59-A6C34878D82A}">
                    <a16:rowId xmlns:a16="http://schemas.microsoft.com/office/drawing/2014/main" val="618207565"/>
                  </a:ext>
                </a:extLst>
              </a:tr>
              <a:tr h="370840">
                <a:tc>
                  <a:txBody>
                    <a:bodyPr/>
                    <a:lstStyle/>
                    <a:p>
                      <a:r>
                        <a:rPr lang="en-IN" dirty="0" smtClean="0"/>
                        <a:t>SA6#60 (Apr-24)</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smtClean="0"/>
                        <a:t>2.5 TU (Study completion)</a:t>
                      </a:r>
                    </a:p>
                  </a:txBody>
                  <a:tcPr/>
                </a:tc>
                <a:tc>
                  <a:txBody>
                    <a:bodyPr/>
                    <a:lstStyle/>
                    <a:p>
                      <a:r>
                        <a:rPr lang="en-IN" dirty="0" smtClean="0"/>
                        <a:t>1.0 TU</a:t>
                      </a:r>
                      <a:endParaRPr lang="en-IN" dirty="0"/>
                    </a:p>
                  </a:txBody>
                  <a:tcPr/>
                </a:tc>
                <a:tc>
                  <a:txBody>
                    <a:bodyPr/>
                    <a:lstStyle/>
                    <a:p>
                      <a:r>
                        <a:rPr lang="en-IN" dirty="0" smtClean="0"/>
                        <a:t>Overlap between Study and Normative</a:t>
                      </a:r>
                      <a:endParaRPr lang="en-IN" dirty="0"/>
                    </a:p>
                  </a:txBody>
                  <a:tcPr/>
                </a:tc>
                <a:extLst>
                  <a:ext uri="{0D108BD9-81ED-4DB2-BD59-A6C34878D82A}">
                    <a16:rowId xmlns:a16="http://schemas.microsoft.com/office/drawing/2014/main" val="3504355784"/>
                  </a:ext>
                </a:extLst>
              </a:tr>
              <a:tr h="370840">
                <a:tc>
                  <a:txBody>
                    <a:bodyPr/>
                    <a:lstStyle/>
                    <a:p>
                      <a:r>
                        <a:rPr lang="en-IN" dirty="0" smtClean="0"/>
                        <a:t>SA6#61 (May-24)</a:t>
                      </a:r>
                      <a:endParaRPr lang="en-IN" dirty="0"/>
                    </a:p>
                  </a:txBody>
                  <a:tcPr/>
                </a:tc>
                <a:tc>
                  <a:txBody>
                    <a:bodyPr/>
                    <a:lstStyle/>
                    <a:p>
                      <a:endParaRPr lang="en-IN" dirty="0"/>
                    </a:p>
                  </a:txBody>
                  <a:tcPr/>
                </a:tc>
                <a:tc>
                  <a:txBody>
                    <a:bodyPr/>
                    <a:lstStyle/>
                    <a:p>
                      <a:r>
                        <a:rPr lang="en-IN" dirty="0" smtClean="0"/>
                        <a:t>2.0 TU</a:t>
                      </a:r>
                      <a:endParaRPr lang="en-IN" dirty="0"/>
                    </a:p>
                  </a:txBody>
                  <a:tcPr/>
                </a:tc>
                <a:tc>
                  <a:txBody>
                    <a:bodyPr/>
                    <a:lstStyle/>
                    <a:p>
                      <a:endParaRPr lang="en-IN" dirty="0"/>
                    </a:p>
                  </a:txBody>
                  <a:tcPr/>
                </a:tc>
                <a:extLst>
                  <a:ext uri="{0D108BD9-81ED-4DB2-BD59-A6C34878D82A}">
                    <a16:rowId xmlns:a16="http://schemas.microsoft.com/office/drawing/2014/main" val="2715177088"/>
                  </a:ext>
                </a:extLst>
              </a:tr>
              <a:tr h="370840">
                <a:tc>
                  <a:txBody>
                    <a:bodyPr/>
                    <a:lstStyle/>
                    <a:p>
                      <a:r>
                        <a:rPr lang="en-IN" dirty="0" smtClean="0"/>
                        <a:t>SA6#62 (Aug-24)</a:t>
                      </a:r>
                      <a:endParaRPr lang="en-IN" dirty="0"/>
                    </a:p>
                  </a:txBody>
                  <a:tcPr/>
                </a:tc>
                <a:tc>
                  <a:txBody>
                    <a:bodyPr/>
                    <a:lstStyle/>
                    <a:p>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smtClean="0">
                          <a:ln>
                            <a:noFill/>
                          </a:ln>
                          <a:solidFill>
                            <a:prstClr val="black"/>
                          </a:solidFill>
                          <a:effectLst/>
                          <a:uLnTx/>
                          <a:uFillTx/>
                          <a:latin typeface="Calibri" panose="020F0502020204030204"/>
                          <a:ea typeface="+mn-ea"/>
                          <a:cs typeface="+mn-cs"/>
                        </a:rPr>
                        <a:t>2.0 TU</a:t>
                      </a: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endParaRPr lang="en-IN"/>
                    </a:p>
                  </a:txBody>
                  <a:tcPr/>
                </a:tc>
                <a:extLst>
                  <a:ext uri="{0D108BD9-81ED-4DB2-BD59-A6C34878D82A}">
                    <a16:rowId xmlns:a16="http://schemas.microsoft.com/office/drawing/2014/main" val="2172897788"/>
                  </a:ext>
                </a:extLst>
              </a:tr>
              <a:tr h="370840">
                <a:tc>
                  <a:txBody>
                    <a:bodyPr/>
                    <a:lstStyle/>
                    <a:p>
                      <a:r>
                        <a:rPr lang="en-IN" dirty="0" smtClean="0"/>
                        <a:t>SA6#63 (Oct-24)</a:t>
                      </a:r>
                      <a:endParaRPr lang="en-IN" dirty="0"/>
                    </a:p>
                  </a:txBody>
                  <a:tcPr/>
                </a:tc>
                <a:tc>
                  <a:txBody>
                    <a:bodyPr/>
                    <a:lstStyle/>
                    <a:p>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dirty="0" smtClean="0">
                          <a:ln>
                            <a:noFill/>
                          </a:ln>
                          <a:solidFill>
                            <a:prstClr val="black"/>
                          </a:solidFill>
                          <a:effectLst/>
                          <a:uLnTx/>
                          <a:uFillTx/>
                          <a:latin typeface="Calibri" panose="020F0502020204030204"/>
                          <a:ea typeface="+mn-ea"/>
                          <a:cs typeface="+mn-cs"/>
                        </a:rPr>
                        <a:t>2.0 TU</a:t>
                      </a: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endParaRPr lang="en-IN"/>
                    </a:p>
                  </a:txBody>
                  <a:tcPr/>
                </a:tc>
                <a:extLst>
                  <a:ext uri="{0D108BD9-81ED-4DB2-BD59-A6C34878D82A}">
                    <a16:rowId xmlns:a16="http://schemas.microsoft.com/office/drawing/2014/main" val="3243329033"/>
                  </a:ext>
                </a:extLst>
              </a:tr>
              <a:tr h="370840">
                <a:tc>
                  <a:txBody>
                    <a:bodyPr/>
                    <a:lstStyle/>
                    <a:p>
                      <a:r>
                        <a:rPr lang="en-IN" dirty="0" smtClean="0"/>
                        <a:t>SA6#64 (Nov24)</a:t>
                      </a:r>
                      <a:endParaRPr lang="en-IN" dirty="0"/>
                    </a:p>
                  </a:txBody>
                  <a:tcPr/>
                </a:tc>
                <a:tc>
                  <a:txBody>
                    <a:bodyPr/>
                    <a:lstStyle/>
                    <a:p>
                      <a:endParaRPr lang="en-IN" dirty="0"/>
                    </a:p>
                  </a:txBody>
                  <a:tcPr/>
                </a:tc>
                <a:tc>
                  <a:txBody>
                    <a:bodyPr/>
                    <a:lstStyle/>
                    <a:p>
                      <a:r>
                        <a:rPr lang="en-IN" dirty="0" smtClean="0"/>
                        <a:t>2.0 TU</a:t>
                      </a:r>
                      <a:endParaRPr lang="en-IN" dirty="0"/>
                    </a:p>
                  </a:txBody>
                  <a:tcPr/>
                </a:tc>
                <a:tc>
                  <a:txBody>
                    <a:bodyPr/>
                    <a:lstStyle/>
                    <a:p>
                      <a:endParaRPr lang="en-IN" dirty="0"/>
                    </a:p>
                  </a:txBody>
                  <a:tcPr/>
                </a:tc>
                <a:extLst>
                  <a:ext uri="{0D108BD9-81ED-4DB2-BD59-A6C34878D82A}">
                    <a16:rowId xmlns:a16="http://schemas.microsoft.com/office/drawing/2014/main" val="3773270040"/>
                  </a:ext>
                </a:extLst>
              </a:tr>
              <a:tr h="370840">
                <a:tc>
                  <a:txBody>
                    <a:bodyPr/>
                    <a:lstStyle/>
                    <a:p>
                      <a:r>
                        <a:rPr lang="en-IN" dirty="0" smtClean="0"/>
                        <a:t>Total</a:t>
                      </a:r>
                      <a:endParaRPr lang="en-IN" dirty="0"/>
                    </a:p>
                  </a:txBody>
                  <a:tcPr/>
                </a:tc>
                <a:tc>
                  <a:txBody>
                    <a:bodyPr/>
                    <a:lstStyle/>
                    <a:p>
                      <a:r>
                        <a:rPr lang="en-IN" dirty="0" smtClean="0"/>
                        <a:t>11 TUs</a:t>
                      </a:r>
                      <a:endParaRPr lang="en-IN" dirty="0"/>
                    </a:p>
                  </a:txBody>
                  <a:tcPr/>
                </a:tc>
                <a:tc>
                  <a:txBody>
                    <a:bodyPr/>
                    <a:lstStyle/>
                    <a:p>
                      <a:r>
                        <a:rPr lang="en-IN" dirty="0" smtClean="0"/>
                        <a:t>9 TUs</a:t>
                      </a:r>
                      <a:endParaRPr lang="en-IN" dirty="0"/>
                    </a:p>
                  </a:txBody>
                  <a:tcPr/>
                </a:tc>
                <a:tc>
                  <a:txBody>
                    <a:bodyPr/>
                    <a:lstStyle/>
                    <a:p>
                      <a:endParaRPr lang="en-IN" dirty="0"/>
                    </a:p>
                  </a:txBody>
                  <a:tcPr/>
                </a:tc>
                <a:extLst>
                  <a:ext uri="{0D108BD9-81ED-4DB2-BD59-A6C34878D82A}">
                    <a16:rowId xmlns:a16="http://schemas.microsoft.com/office/drawing/2014/main" val="2998194826"/>
                  </a:ext>
                </a:extLst>
              </a:tr>
            </a:tbl>
          </a:graphicData>
        </a:graphic>
      </p:graphicFrame>
    </p:spTree>
    <p:extLst>
      <p:ext uri="{BB962C8B-B14F-4D97-AF65-F5344CB8AC3E}">
        <p14:creationId xmlns:p14="http://schemas.microsoft.com/office/powerpoint/2010/main" val="147049833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purl.org/dc/dcmitype/"/>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280d8efa-eff2-4910-88d2-79ca146720c4"/>
    <ds:schemaRef ds:uri="679a257e-872f-4c98-9e8a-0a9c104f72cd"/>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5336</TotalTime>
  <Words>512</Words>
  <Application>Microsoft Office PowerPoint</Application>
  <PresentationFormat>Widescreen</PresentationFormat>
  <Paragraphs>60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 </vt:lpstr>
      <vt:lpstr>Arial</vt:lpstr>
      <vt:lpstr>Calibri</vt:lpstr>
      <vt:lpstr>Calibri Light</vt:lpstr>
      <vt:lpstr>Times New Roman</vt:lpstr>
      <vt:lpstr>Office Theme</vt:lpstr>
      <vt:lpstr>FS_5GSAT_App:  Study on application enablement for Satellite access enabled 5G Services</vt:lpstr>
      <vt:lpstr>FS_5GSAT_App:  Study on application enablement for Satellite access enabled 5G Services 1/2</vt:lpstr>
      <vt:lpstr>FS_5GSAT_App:  Study on application enablement for Satellite access enabled 5G Services 2/2</vt:lpstr>
      <vt:lpstr>PowerPoint Presentation</vt:lpstr>
      <vt:lpstr>Estimated TU Calculation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Samsung-Berlin</cp:lastModifiedBy>
  <cp:revision>617</cp:revision>
  <dcterms:created xsi:type="dcterms:W3CDTF">2010-02-05T13:52:04Z</dcterms:created>
  <dcterms:modified xsi:type="dcterms:W3CDTF">2023-05-16T16:32:08Z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