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84" r:id="rId6"/>
    <p:sldId id="388" r:id="rId7"/>
    <p:sldId id="379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ranth" initials="NA" lastIdx="1" clrIdx="0">
    <p:extLst>
      <p:ext uri="{19B8F6BF-5375-455C-9EA6-DF929625EA0E}">
        <p15:presenceInfo xmlns:p15="http://schemas.microsoft.com/office/powerpoint/2012/main" userId="Niranth" providerId="None"/>
      </p:ext>
    </p:extLst>
  </p:cmAuthor>
  <p:cmAuthor id="2" name="Huawei-Rev1" initials="Rev1" lastIdx="1" clrIdx="1">
    <p:extLst>
      <p:ext uri="{19B8F6BF-5375-455C-9EA6-DF929625EA0E}">
        <p15:presenceInfo xmlns:p15="http://schemas.microsoft.com/office/powerpoint/2012/main" userId="Huawei-Rev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ECFF"/>
    <a:srgbClr val="99CCFF"/>
    <a:srgbClr val="127092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89349" autoAdjust="0"/>
  </p:normalViewPr>
  <p:slideViewPr>
    <p:cSldViewPr snapToGrid="0">
      <p:cViewPr varScale="1">
        <p:scale>
          <a:sx n="114" d="100"/>
          <a:sy n="114" d="100"/>
        </p:scale>
        <p:origin x="648" y="9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4186" y="7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93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8606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9377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94337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9058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192531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3GPP TSG-SA WG6 </a:t>
            </a:r>
            <a:r>
              <a:rPr kumimoji="0" lang="sv-SE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SA6#55</a:t>
            </a: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162" y="1736726"/>
            <a:ext cx="8005763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Discussion on bundle EAS and composite EAS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740693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/>
              <a:t>Yajie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/>
          <p:nvPr/>
        </p:nvSpPr>
        <p:spPr>
          <a:xfrm>
            <a:off x="361950" y="1423570"/>
            <a:ext cx="11830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Issue: The EES/ECS cannot distinguish composite EAS and bundle EAS</a:t>
            </a:r>
            <a:endParaRPr lang="zh-CN" altLang="en-US" sz="2400" b="1" dirty="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BCF0DE66-D5CB-4AAB-A2E5-4ABEFB9BC095}"/>
              </a:ext>
            </a:extLst>
          </p:cNvPr>
          <p:cNvSpPr txBox="1"/>
          <p:nvPr/>
        </p:nvSpPr>
        <p:spPr>
          <a:xfrm>
            <a:off x="301515" y="2079736"/>
            <a:ext cx="5920022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 smtClean="0"/>
              <a:t>EES’s operation on EAS discovery: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Bundle EAS</a:t>
            </a:r>
            <a:r>
              <a:rPr lang="en-US" altLang="zh-CN" sz="1400" dirty="0" smtClean="0"/>
              <a:t>: The EES need to send the </a:t>
            </a:r>
            <a:r>
              <a:rPr lang="en-US" altLang="zh-CN" sz="1400" dirty="0" smtClean="0">
                <a:solidFill>
                  <a:srgbClr val="FF0000"/>
                </a:solidFill>
              </a:rPr>
              <a:t>all the EAS </a:t>
            </a:r>
            <a:r>
              <a:rPr lang="en-US" altLang="zh-CN" sz="1400" dirty="0" smtClean="0"/>
              <a:t>including </a:t>
            </a:r>
            <a:r>
              <a:rPr lang="en-US" altLang="zh-CN" sz="1400" dirty="0"/>
              <a:t>the </a:t>
            </a:r>
            <a:r>
              <a:rPr lang="en-US" altLang="zh-CN" sz="1400" dirty="0" smtClean="0">
                <a:solidFill>
                  <a:srgbClr val="FF0000"/>
                </a:solidFill>
              </a:rPr>
              <a:t>EAS#1 </a:t>
            </a:r>
            <a:r>
              <a:rPr lang="en-US" altLang="zh-CN" sz="1400" dirty="0">
                <a:solidFill>
                  <a:srgbClr val="FF0000"/>
                </a:solidFill>
              </a:rPr>
              <a:t>and EAS#2 </a:t>
            </a:r>
            <a:r>
              <a:rPr lang="en-US" altLang="zh-CN" sz="1400" dirty="0" smtClean="0"/>
              <a:t>to the EEC 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/>
              <a:t>Composite EAS: </a:t>
            </a:r>
            <a:r>
              <a:rPr lang="en-US" altLang="zh-CN" sz="1400" dirty="0" smtClean="0"/>
              <a:t>The </a:t>
            </a:r>
            <a:r>
              <a:rPr lang="en-US" altLang="zh-CN" sz="1400" dirty="0"/>
              <a:t>EES </a:t>
            </a:r>
            <a:r>
              <a:rPr lang="en-US" altLang="zh-CN" sz="1400" dirty="0" smtClean="0"/>
              <a:t>only need </a:t>
            </a:r>
            <a:r>
              <a:rPr lang="en-US" altLang="zh-CN" sz="1400" dirty="0"/>
              <a:t>to send the </a:t>
            </a:r>
            <a:r>
              <a:rPr lang="en-US" altLang="zh-CN" sz="1400" dirty="0" smtClean="0">
                <a:solidFill>
                  <a:srgbClr val="FF0000"/>
                </a:solidFill>
              </a:rPr>
              <a:t>main </a:t>
            </a:r>
            <a:r>
              <a:rPr lang="en-US" altLang="zh-CN" sz="1400" dirty="0">
                <a:solidFill>
                  <a:srgbClr val="FF0000"/>
                </a:solidFill>
              </a:rPr>
              <a:t>EAS </a:t>
            </a:r>
            <a:r>
              <a:rPr lang="en-US" altLang="zh-CN" sz="1400" dirty="0" smtClean="0">
                <a:solidFill>
                  <a:srgbClr val="FF0000"/>
                </a:solidFill>
              </a:rPr>
              <a:t>(i.e. EAS#1) </a:t>
            </a:r>
            <a:r>
              <a:rPr lang="en-US" altLang="zh-CN" sz="1400" dirty="0" smtClean="0"/>
              <a:t>to </a:t>
            </a:r>
            <a:r>
              <a:rPr lang="en-US" altLang="zh-CN" sz="1400" dirty="0"/>
              <a:t>the EEC </a:t>
            </a:r>
            <a:endParaRPr lang="en-US" altLang="zh-CN" sz="1400" dirty="0" smtClean="0"/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Issue: The EES cannot determine whether to return all the EASs or only return main EAS to the EEC 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400" b="1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 smtClean="0"/>
              <a:t>ECS’s </a:t>
            </a:r>
            <a:r>
              <a:rPr lang="en-US" altLang="zh-CN" sz="1600" b="1" dirty="0"/>
              <a:t>operation on </a:t>
            </a:r>
            <a:r>
              <a:rPr lang="en-US" altLang="zh-CN" sz="1600" b="1" dirty="0" smtClean="0"/>
              <a:t>EES </a:t>
            </a:r>
            <a:r>
              <a:rPr lang="en-US" altLang="zh-CN" sz="1600" b="1" dirty="0"/>
              <a:t>discovery: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/>
              <a:t>Bundle EAS</a:t>
            </a:r>
            <a:r>
              <a:rPr lang="en-US" altLang="zh-CN" sz="1400" dirty="0"/>
              <a:t>: </a:t>
            </a:r>
            <a:r>
              <a:rPr lang="en-US" altLang="zh-CN" sz="1400" dirty="0" smtClean="0"/>
              <a:t>The ECS </a:t>
            </a:r>
            <a:r>
              <a:rPr lang="en-US" altLang="zh-CN" sz="1400" dirty="0"/>
              <a:t>need to send the </a:t>
            </a:r>
            <a:r>
              <a:rPr lang="en-US" altLang="zh-CN" sz="1400" dirty="0">
                <a:solidFill>
                  <a:srgbClr val="FF0000"/>
                </a:solidFill>
              </a:rPr>
              <a:t>all the </a:t>
            </a:r>
            <a:r>
              <a:rPr lang="en-US" altLang="zh-CN" sz="1400" dirty="0" smtClean="0">
                <a:solidFill>
                  <a:srgbClr val="FF0000"/>
                </a:solidFill>
              </a:rPr>
              <a:t>EESs </a:t>
            </a:r>
            <a:r>
              <a:rPr lang="en-US" altLang="zh-CN" sz="1400" dirty="0" smtClean="0"/>
              <a:t>supporting </a:t>
            </a:r>
            <a:r>
              <a:rPr lang="en-US" altLang="zh-CN" sz="1400" dirty="0">
                <a:solidFill>
                  <a:srgbClr val="FF0000"/>
                </a:solidFill>
              </a:rPr>
              <a:t>EAS#1 and </a:t>
            </a:r>
            <a:r>
              <a:rPr lang="en-US" altLang="zh-CN" sz="1400" dirty="0" smtClean="0">
                <a:solidFill>
                  <a:srgbClr val="FF0000"/>
                </a:solidFill>
              </a:rPr>
              <a:t>EAS#2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to the EEC 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/>
              <a:t>Composite EAS: </a:t>
            </a:r>
            <a:r>
              <a:rPr lang="en-US" altLang="zh-CN" sz="1400" dirty="0" smtClean="0"/>
              <a:t>The ECS </a:t>
            </a:r>
            <a:r>
              <a:rPr lang="en-US" altLang="zh-CN" sz="1400" dirty="0"/>
              <a:t>only need to send </a:t>
            </a:r>
            <a:r>
              <a:rPr lang="en-US" altLang="zh-CN" sz="1400" dirty="0" smtClean="0"/>
              <a:t>one EES which supporting </a:t>
            </a:r>
            <a:r>
              <a:rPr lang="en-US" altLang="zh-CN" sz="1400" dirty="0" smtClean="0">
                <a:solidFill>
                  <a:srgbClr val="FF0000"/>
                </a:solidFill>
              </a:rPr>
              <a:t>main </a:t>
            </a:r>
            <a:r>
              <a:rPr lang="en-US" altLang="zh-CN" sz="1400" dirty="0">
                <a:solidFill>
                  <a:srgbClr val="FF0000"/>
                </a:solidFill>
              </a:rPr>
              <a:t>EAS (i.e. EAS#1</a:t>
            </a:r>
            <a:r>
              <a:rPr lang="en-US" altLang="zh-CN" sz="1400" dirty="0" smtClean="0">
                <a:solidFill>
                  <a:srgbClr val="FF0000"/>
                </a:solidFill>
              </a:rPr>
              <a:t>)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to the EEC </a:t>
            </a:r>
          </a:p>
          <a:p>
            <a:pPr marL="2857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/>
              <a:t>Issue: The </a:t>
            </a:r>
            <a:r>
              <a:rPr lang="en-US" altLang="zh-CN" sz="1400" b="1" dirty="0" smtClean="0"/>
              <a:t>ECS </a:t>
            </a:r>
            <a:r>
              <a:rPr lang="en-US" altLang="zh-CN" sz="1400" b="1" dirty="0"/>
              <a:t>cannot determine whether to return all </a:t>
            </a:r>
            <a:r>
              <a:rPr lang="en-US" altLang="zh-CN" sz="1400" b="1" dirty="0" smtClean="0"/>
              <a:t>the associated EESs or </a:t>
            </a:r>
            <a:r>
              <a:rPr lang="en-US" altLang="zh-CN" sz="1400" b="1" dirty="0"/>
              <a:t>only return main </a:t>
            </a:r>
            <a:r>
              <a:rPr lang="en-US" altLang="zh-CN" sz="1400" b="1" dirty="0" smtClean="0"/>
              <a:t>EES </a:t>
            </a:r>
            <a:r>
              <a:rPr lang="en-US" altLang="zh-CN" sz="1400" b="1" dirty="0"/>
              <a:t>to the EEC 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endParaRPr lang="en-US" altLang="zh-CN" sz="1400" dirty="0"/>
          </a:p>
        </p:txBody>
      </p:sp>
      <p:sp>
        <p:nvSpPr>
          <p:cNvPr id="4" name="矩形 3"/>
          <p:cNvSpPr/>
          <p:nvPr/>
        </p:nvSpPr>
        <p:spPr>
          <a:xfrm>
            <a:off x="6352397" y="2397743"/>
            <a:ext cx="746904" cy="3794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EAS#1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92726" y="2397743"/>
            <a:ext cx="746904" cy="3794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EAS#2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2397" y="3395995"/>
            <a:ext cx="746904" cy="3794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AC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接连接符 6"/>
          <p:cNvCxnSpPr>
            <a:stCxn id="4" idx="2"/>
            <a:endCxn id="6" idx="0"/>
          </p:cNvCxnSpPr>
          <p:nvPr/>
        </p:nvCxnSpPr>
        <p:spPr>
          <a:xfrm>
            <a:off x="6725849" y="2777228"/>
            <a:ext cx="0" cy="6187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5" idx="2"/>
            <a:endCxn id="6" idx="0"/>
          </p:cNvCxnSpPr>
          <p:nvPr/>
        </p:nvCxnSpPr>
        <p:spPr>
          <a:xfrm flipH="1">
            <a:off x="6725849" y="2777228"/>
            <a:ext cx="1440329" cy="6187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252155" y="3227573"/>
            <a:ext cx="2036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Association ID</a:t>
            </a:r>
          </a:p>
          <a:p>
            <a:r>
              <a:rPr lang="en-US" sz="1200" dirty="0" smtClean="0"/>
              <a:t>(EASID#1EASID#2 </a:t>
            </a:r>
          </a:p>
          <a:p>
            <a:r>
              <a:rPr lang="en-US" sz="1200" dirty="0" smtClean="0"/>
              <a:t>or ID#1)</a:t>
            </a:r>
            <a:endParaRPr 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9256059" y="2377547"/>
            <a:ext cx="746904" cy="3794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EAS#1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96388" y="2377547"/>
            <a:ext cx="746904" cy="3794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EAS#2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56059" y="3375799"/>
            <a:ext cx="746904" cy="3794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AC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>
            <a:stCxn id="11" idx="2"/>
            <a:endCxn id="13" idx="0"/>
          </p:cNvCxnSpPr>
          <p:nvPr/>
        </p:nvCxnSpPr>
        <p:spPr>
          <a:xfrm>
            <a:off x="9629511" y="2757032"/>
            <a:ext cx="0" cy="6187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2" idx="1"/>
            <a:endCxn id="11" idx="3"/>
          </p:cNvCxnSpPr>
          <p:nvPr/>
        </p:nvCxnSpPr>
        <p:spPr>
          <a:xfrm flipH="1">
            <a:off x="10002963" y="2567290"/>
            <a:ext cx="6934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340592"/>
              </p:ext>
            </p:extLst>
          </p:nvPr>
        </p:nvGraphicFramePr>
        <p:xfrm>
          <a:off x="6251241" y="4525197"/>
          <a:ext cx="5514936" cy="1691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4841"/>
                <a:gridCol w="2770095"/>
              </a:tblGrid>
              <a:tr h="3383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AC  profile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EAS profile</a:t>
                      </a:r>
                      <a:endParaRPr lang="en-US" sz="1600" dirty="0"/>
                    </a:p>
                  </a:txBody>
                  <a:tcPr/>
                </a:tc>
              </a:tr>
              <a:tr h="33837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ACID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EASID</a:t>
                      </a:r>
                      <a:endParaRPr lang="en-US" sz="1200" dirty="0"/>
                    </a:p>
                  </a:txBody>
                  <a:tcPr/>
                </a:tc>
              </a:tr>
              <a:tr h="33837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Association</a:t>
                      </a:r>
                      <a:r>
                        <a:rPr lang="en-US" sz="1200" baseline="0" dirty="0" smtClean="0"/>
                        <a:t> ID (EASID#1EASID#2 or ID#1)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Association ID </a:t>
                      </a:r>
                      <a:r>
                        <a:rPr lang="en-US" sz="1200" baseline="0" dirty="0" smtClean="0"/>
                        <a:t>(EASID#1EASID#2 or ID#1)</a:t>
                      </a:r>
                      <a:endParaRPr lang="en-US" sz="1200" dirty="0"/>
                    </a:p>
                  </a:txBody>
                  <a:tcPr/>
                </a:tc>
              </a:tr>
              <a:tr h="33837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EAS</a:t>
                      </a:r>
                      <a:r>
                        <a:rPr lang="en-US" sz="1200" baseline="0" dirty="0" smtClean="0"/>
                        <a:t> ID list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Association ID </a:t>
                      </a:r>
                      <a:r>
                        <a:rPr lang="en-US" sz="1200" baseline="0" dirty="0" smtClean="0">
                          <a:solidFill>
                            <a:srgbClr val="FF0000"/>
                          </a:solidFill>
                        </a:rPr>
                        <a:t>(EASID#1EASID#2 or ID#1)</a:t>
                      </a: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3837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Bundle requirement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List of EAS ID</a:t>
                      </a: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6219843" y="4155865"/>
            <a:ext cx="3350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Bundle EAS and composite EAS</a:t>
            </a:r>
            <a:endParaRPr lang="en-US" sz="1400" b="1" dirty="0"/>
          </a:p>
        </p:txBody>
      </p:sp>
      <p:sp>
        <p:nvSpPr>
          <p:cNvPr id="2" name="矩形 1"/>
          <p:cNvSpPr/>
          <p:nvPr/>
        </p:nvSpPr>
        <p:spPr>
          <a:xfrm>
            <a:off x="6212541" y="2060046"/>
            <a:ext cx="2776818" cy="188931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>
          <a:xfrm>
            <a:off x="6230533" y="2079736"/>
            <a:ext cx="240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Bundle EAS</a:t>
            </a:r>
            <a:endParaRPr lang="en-US" sz="1400" b="1" dirty="0"/>
          </a:p>
        </p:txBody>
      </p:sp>
      <p:sp>
        <p:nvSpPr>
          <p:cNvPr id="22" name="矩形 21"/>
          <p:cNvSpPr/>
          <p:nvPr/>
        </p:nvSpPr>
        <p:spPr>
          <a:xfrm>
            <a:off x="9160280" y="2060046"/>
            <a:ext cx="2776818" cy="188931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本框 22"/>
          <p:cNvSpPr txBox="1"/>
          <p:nvPr/>
        </p:nvSpPr>
        <p:spPr>
          <a:xfrm>
            <a:off x="9178272" y="2079736"/>
            <a:ext cx="240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Composite EAS</a:t>
            </a:r>
            <a:endParaRPr lang="en-US" sz="14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10108822" y="2845270"/>
            <a:ext cx="2036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Association ID</a:t>
            </a:r>
          </a:p>
          <a:p>
            <a:r>
              <a:rPr lang="en-US" sz="1200" dirty="0" smtClean="0"/>
              <a:t>(EASID#1EASID#2 </a:t>
            </a:r>
          </a:p>
          <a:p>
            <a:r>
              <a:rPr lang="en-US" sz="1200" dirty="0" smtClean="0"/>
              <a:t>or ID#1)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7993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/>
          <p:nvPr/>
        </p:nvSpPr>
        <p:spPr>
          <a:xfrm>
            <a:off x="361950" y="1423570"/>
            <a:ext cx="1116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Way forward </a:t>
            </a:r>
            <a:endParaRPr lang="zh-CN" altLang="en-US" sz="2400" dirty="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BCF0DE66-D5CB-4AAB-A2E5-4ABEFB9BC095}"/>
              </a:ext>
            </a:extLst>
          </p:cNvPr>
          <p:cNvSpPr txBox="1"/>
          <p:nvPr/>
        </p:nvSpPr>
        <p:spPr>
          <a:xfrm>
            <a:off x="361950" y="1937801"/>
            <a:ext cx="102701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 smtClean="0"/>
              <a:t>OPTION#1: Using different ID (i.e. bundle ID or composite ID) to indicate different EAS combination case (bundle EAS or composite EAS)</a:t>
            </a:r>
          </a:p>
          <a:p>
            <a:pPr marL="285750" indent="-28575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 smtClean="0"/>
              <a:t>OPTION#2: using same association ID but add different type (bundle EAS, composite EAS) to distinguish the different EAS </a:t>
            </a:r>
            <a:r>
              <a:rPr lang="en-US" altLang="zh-CN" sz="1600" b="1" dirty="0"/>
              <a:t>combination (bundle EAS or composite EAS)</a:t>
            </a:r>
          </a:p>
          <a:p>
            <a:pPr marL="285750" indent="-28575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en-US" altLang="zh-CN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396058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84925" y="3302908"/>
            <a:ext cx="10736446" cy="497567"/>
          </a:xfrm>
        </p:spPr>
        <p:txBody>
          <a:bodyPr/>
          <a:lstStyle/>
          <a:p>
            <a:pPr algn="ctr"/>
            <a:r>
              <a:rPr lang="en-US" altLang="zh-CN" dirty="0" smtClean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15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schemas.microsoft.com/office/2006/metadata/properties"/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679a257e-872f-4c98-9e8a-0a9c104f72cd"/>
    <ds:schemaRef ds:uri="http://schemas.microsoft.com/office/infopath/2007/PartnerControls"/>
    <ds:schemaRef ds:uri="280d8efa-eff2-4910-88d2-79ca146720c4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29827</TotalTime>
  <Words>286</Words>
  <Application>Microsoft Office PowerPoint</Application>
  <PresentationFormat>宽屏</PresentationFormat>
  <Paragraphs>46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.AppleSystemUIFont</vt:lpstr>
      <vt:lpstr>Arial 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Theme</vt:lpstr>
      <vt:lpstr>Discussion on bundle EAS and composite EAS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Huawei-SA6#55e</cp:lastModifiedBy>
  <cp:revision>996</cp:revision>
  <dcterms:created xsi:type="dcterms:W3CDTF">2010-02-05T13:52:04Z</dcterms:created>
  <dcterms:modified xsi:type="dcterms:W3CDTF">2023-05-16T13:08:09Z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(3)GEQs8qw9tiivv/lATS9bpLOjgcFt+jYijdJt4+04oqqCN/EdjR85Vi8Et71/vFLBmeuj5WLO
M0aclNmJZcbK3ZOcZ4YTn6meST27JLK9yzv8/R9oXdOZef/1r2TQkjeX2cvBZFJKbJBK17h4
Hk84RS5yDjAto3iv+bAHSMQZuiiPhq8LRGsQmPlYaJzUzhAtRRe7c9Jq1LTjxpGxD7YACWGd
s61xf7HystAUHPyggw</vt:lpwstr>
  </property>
  <property fmtid="{D5CDD505-2E9C-101B-9397-08002B2CF9AE}" pid="4" name="_2015_ms_pID_7253431">
    <vt:lpwstr>tskoj/3LO2N0Mp98HEwIarVODEOLWZ/k04aDyVbTmUtjEAqpdXI9Uh
xoJzeeu3m2M0aoD9Rw9+8ZBubYBhP/jIV1jQQgkxqnEbWIH1n/45xZlTirm5e25nek8BtFzn
RoCfAB4cW035zCB0y7WdQQMdZEqFcNrbACL8A7s0g+kRbrbw3xVc8AUGZxuA9h+az/XaQeF9
eoQA02g6TZCfldRRvryZ0L6IUYoEU1aVNYh2</vt:lpwstr>
  </property>
  <property fmtid="{D5CDD505-2E9C-101B-9397-08002B2CF9AE}" pid="5" name="_2015_ms_pID_7253432">
    <vt:lpwstr>pw==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1683342606</vt:lpwstr>
  </property>
</Properties>
</file>