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6"/>
  </p:handoutMasterIdLst>
  <p:sldIdLst>
    <p:sldId id="341" r:id="rId3"/>
    <p:sldId id="363" r:id="rId4"/>
    <p:sldId id="364" r:id="rId5"/>
    <p:sldId id="366" r:id="rId6"/>
    <p:sldId id="374" r:id="rId7"/>
    <p:sldId id="375" r:id="rId8"/>
    <p:sldId id="376" r:id="rId10"/>
    <p:sldId id="377" r:id="rId11"/>
    <p:sldId id="378" r:id="rId12"/>
    <p:sldId id="382" r:id="rId13"/>
    <p:sldId id="380" r:id="rId14"/>
    <p:sldId id="381"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5" d="100"/>
          <a:sy n="95" d="100"/>
        </p:scale>
        <p:origin x="86" y="62"/>
      </p:cViewPr>
      <p:guideLst>
        <p:guide orient="horz" pos="2159"/>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5"/>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58" name=""/>
        <p:cNvGrpSpPr/>
        <p:nvPr/>
      </p:nvGrpSpPr>
      <p:grpSpPr/>
      <p:sp>
        <p:nvSpPr>
          <p:cNvPr id="1048629" name="幻灯片图像占位符 1"/>
          <p:cNvSpPr/>
          <p:nvPr>
            <p:ph type="sldImg" idx="2"/>
          </p:nvPr>
        </p:nvSpPr>
        <p:spPr/>
      </p:sp>
      <p:sp>
        <p:nvSpPr>
          <p:cNvPr id="1048630"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80" name=""/>
        <p:cNvGrpSpPr/>
        <p:nvPr/>
      </p:nvGrpSpPr>
      <p:grpSpPr/>
      <p:sp>
        <p:nvSpPr>
          <p:cNvPr id="1048684" name="幻灯片图像占位符 1"/>
          <p:cNvSpPr>
            <a:spLocks noGrp="1" noRot="1" noChangeAspect="1" noTextEdit="1"/>
          </p:cNvSpPr>
          <p:nvPr>
            <p:ph type="sldImg"/>
          </p:nvPr>
        </p:nvSpPr>
        <p:spPr/>
      </p:sp>
      <p:sp>
        <p:nvSpPr>
          <p:cNvPr id="1048685" name="备注占位符 2"/>
          <p:cNvSpPr>
            <a:spLocks noGrp="1"/>
          </p:cNvSpPr>
          <p:nvPr>
            <p:ph type="body" idx="1"/>
          </p:nvPr>
        </p:nvSpPr>
        <p:spPr>
          <a:xfrm>
            <a:off x="906463" y="4716463"/>
            <a:ext cx="4984750" cy="4468812"/>
          </a:xfrm>
        </p:spPr>
        <p:txBody>
          <a:bodyPr wrap="square" lIns="92859" tIns="46430" rIns="92859" bIns="46430" anchor="t" anchorCtr="0"/>
          <a:p>
            <a:pPr lvl="0"/>
            <a:endParaRPr lang="zh-CN" altLang="en-US" dirty="0">
              <a:ea typeface="宋体" panose="02010600030101010101" pitchFamily="2" charset="-122"/>
            </a:endParaRPr>
          </a:p>
        </p:txBody>
      </p:sp>
      <p:sp>
        <p:nvSpPr>
          <p:cNvPr id="1048686" name="灯片编号占位符 3"/>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p>
            <a:pPr lvl="0" algn="r" defTabSz="930275" eaLnBrk="1" hangingPunct="1">
              <a:buNone/>
            </a:pPr>
            <a:fld id="{9A0DB2DC-4C9A-4742-B13C-FB6460FD3503}" type="slidenum">
              <a:rPr lang="en-GB" altLang="en-US" sz="1200" dirty="0">
                <a:latin typeface="Times New Roman" panose="02020603050405020304" pitchFamily="18" charset="0"/>
              </a:rPr>
            </a:fld>
            <a:endParaRPr lang="en-GB" altLang="en-US" sz="1200" dirty="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p:sp>
        <p:nvSpPr>
          <p:cNvPr id="1048715" name="幻灯片图像占位符 1"/>
          <p:cNvSpPr/>
          <p:nvPr>
            <p:ph type="sldImg" idx="2"/>
          </p:nvPr>
        </p:nvSpPr>
        <p:spPr/>
      </p:sp>
      <p:sp>
        <p:nvSpPr>
          <p:cNvPr id="1048716" name="文本占位符 2"/>
          <p:cNvSpPr/>
          <p:nvPr>
            <p:ph type="body" idx="3"/>
          </p:nvPr>
        </p:nvSpPr>
        <p:spPr/>
        <p:txBody>
          <a:bodyPr/>
          <a:p>
            <a:r>
              <a:rPr lang="en-US" altLang="zh-CN"/>
              <a:t>XR service </a:t>
            </a:r>
            <a:r>
              <a:rPr lang="zh-CN" altLang="en-US"/>
              <a:t>打卡</a:t>
            </a:r>
            <a:r>
              <a:rPr lang="zh-CN" altLang="en-US"/>
              <a:t>看看</a:t>
            </a:r>
            <a:endParaRPr lang="zh-CN" altLang="en-US"/>
          </a:p>
          <a:p>
            <a:endParaRPr lang="zh-CN" altLang="en-US"/>
          </a:p>
          <a:p>
            <a:r>
              <a:rPr lang="zh-CN" altLang="en-US"/>
              <a:t>分一分哪些是</a:t>
            </a:r>
            <a:r>
              <a:rPr lang="en-US" altLang="zh-CN"/>
              <a:t>XR specific</a:t>
            </a:r>
            <a:endParaRPr lang="en-US" altLang="zh-CN"/>
          </a:p>
          <a:p>
            <a:endParaRPr lang="zh-CN" altLang="en-US"/>
          </a:p>
          <a:p>
            <a:r>
              <a:rPr lang="zh-CN" altLang="en-US"/>
              <a:t>动态的分离渲染可行性；实现</a:t>
            </a:r>
            <a:r>
              <a:rPr lang="zh-CN" altLang="en-US"/>
              <a:t>上</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92" name=""/>
        <p:cNvGrpSpPr/>
        <p:nvPr/>
      </p:nvGrpSpPr>
      <p:grpSpPr/>
      <p:sp>
        <p:nvSpPr>
          <p:cNvPr id="1048718" name="幻灯片图像占位符 1"/>
          <p:cNvSpPr/>
          <p:nvPr>
            <p:ph type="sldImg" idx="2"/>
          </p:nvPr>
        </p:nvSpPr>
        <p:spPr/>
      </p:sp>
      <p:sp>
        <p:nvSpPr>
          <p:cNvPr id="1048719"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55</a:t>
            </a:r>
            <a:endParaRPr lang="sv-SE" altLang="en-US" sz="1200" b="1" dirty="0">
              <a:latin typeface="Arial" panose="020B0604020202020204"/>
            </a:endParaRPr>
          </a:p>
          <a:p>
            <a:pPr eaLnBrk="1" hangingPunct="1">
              <a:defRPr/>
            </a:pPr>
            <a:r>
              <a:rPr lang="en-GB" altLang="en-US" sz="1200" b="1" dirty="0" smtClean="0">
                <a:latin typeface="Arial" panose="020B0604020202020204"/>
              </a:rPr>
              <a:t>Berlin, Germany 22</a:t>
            </a:r>
            <a:r>
              <a:rPr lang="en-GB" altLang="en-US" sz="1200" b="1" baseline="30000" dirty="0" smtClean="0">
                <a:latin typeface="Arial" panose="020B0604020202020204"/>
              </a:rPr>
              <a:t>nd</a:t>
            </a:r>
            <a:r>
              <a:rPr lang="en-GB" altLang="en-US" sz="1200" b="1" dirty="0" smtClean="0">
                <a:latin typeface="Arial" panose="020B0604020202020204"/>
              </a:rPr>
              <a:t> May </a:t>
            </a:r>
            <a:r>
              <a:rPr lang="en-GB" altLang="en-US" sz="1200" b="1" dirty="0">
                <a:latin typeface="Arial" panose="020B0604020202020204"/>
              </a:rPr>
              <a:t>– </a:t>
            </a:r>
            <a:r>
              <a:rPr lang="en-GB" altLang="en-US" sz="1200" b="1" dirty="0" smtClean="0">
                <a:latin typeface="Arial" panose="020B0604020202020204"/>
              </a:rPr>
              <a:t>26</a:t>
            </a:r>
            <a:r>
              <a:rPr lang="en-GB" altLang="en-US" sz="1200" b="1" baseline="30000" dirty="0" smtClean="0">
                <a:latin typeface="Arial" panose="020B0604020202020204"/>
              </a:rPr>
              <a:t>th</a:t>
            </a:r>
            <a:r>
              <a:rPr lang="en-GB" altLang="en-US" sz="1200" b="1" baseline="0" dirty="0" smtClean="0">
                <a:latin typeface="Arial" panose="020B0604020202020204"/>
              </a:rPr>
              <a:t> </a:t>
            </a:r>
            <a:r>
              <a:rPr lang="en-GB" altLang="en-US" sz="1200" b="1" dirty="0" smtClean="0">
                <a:latin typeface="Arial" panose="020B0604020202020204"/>
              </a:rPr>
              <a:t>May </a:t>
            </a:r>
            <a:r>
              <a:rPr lang="en-GB" altLang="en-US" sz="1200" b="1" dirty="0">
                <a:latin typeface="Arial" panose="020B0604020202020204"/>
              </a:rPr>
              <a:t>2023</a:t>
            </a:r>
            <a:endParaRPr lang="en-US"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tags" Target="../tags/tag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dirty="0" smtClean="0"/>
              <a:t>SA6 Rel-19:</a:t>
            </a:r>
            <a:br>
              <a:rPr lang="en-GB" altLang="en-US" dirty="0" smtClean="0"/>
            </a:br>
            <a:r>
              <a:rPr lang="en-US" altLang="zh-CN" sz="4800" kern="0" noProof="0" dirty="0" smtClean="0">
                <a:ln>
                  <a:noFill/>
                </a:ln>
                <a:solidFill>
                  <a:schemeClr val="tx1"/>
                </a:solidFill>
                <a:uLnTx/>
                <a:uFillTx/>
                <a:sym typeface="+mn-ea"/>
              </a:rPr>
              <a:t>Discussion on Network enabler for XR service </a:t>
            </a:r>
            <a:endParaRPr lang="en-US" altLang="zh-CN" sz="4800" kern="0" noProof="0" dirty="0" smtClean="0">
              <a:ln>
                <a:noFill/>
              </a:ln>
              <a:solidFill>
                <a:schemeClr val="tx1"/>
              </a:solidFill>
              <a:uLnTx/>
              <a:uFillTx/>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May, 2023</a:t>
            </a:r>
            <a:endParaRPr lang="en-GB" altLang="en-US" dirty="0" smtClean="0"/>
          </a:p>
          <a:p>
            <a:pPr marL="0" indent="0" eaLnBrk="1" hangingPunct="1">
              <a:buNone/>
            </a:pPr>
            <a:r>
              <a:rPr lang="en-US" altLang="en-GB" sz="2000" dirty="0" smtClean="0"/>
              <a:t>Shaowen Zheng</a:t>
            </a:r>
            <a:r>
              <a:rPr lang="en-GB" altLang="en-US" sz="2000" dirty="0" smtClean="0"/>
              <a:t> (</a:t>
            </a:r>
            <a:r>
              <a:rPr lang="en-US" altLang="en-GB" sz="2000" dirty="0" smtClean="0"/>
              <a:t>CMCC</a:t>
            </a:r>
            <a:r>
              <a:rPr lang="en-GB" altLang="en-US" sz="2000" dirty="0" smtClean="0"/>
              <a:t>)</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sym typeface="+mn-ea"/>
              </a:rPr>
              <a:t>SA 2 solutions and exiting gaps</a:t>
            </a:r>
            <a:endParaRPr lang="zh-CN" altLang="en-US"/>
          </a:p>
        </p:txBody>
      </p:sp>
      <p:sp>
        <p:nvSpPr>
          <p:cNvPr id="3" name="内容占位符 2"/>
          <p:cNvSpPr>
            <a:spLocks noGrp="1"/>
          </p:cNvSpPr>
          <p:nvPr>
            <p:ph idx="1"/>
          </p:nvPr>
        </p:nvSpPr>
        <p:spPr/>
        <p:txBody>
          <a:bodyPr/>
          <a:p>
            <a:r>
              <a:rPr lang="en-US" altLang="zh-CN" sz="1600" b="1">
                <a:sym typeface="+mn-ea"/>
              </a:rPr>
              <a:t>SA 2 solution: </a:t>
            </a:r>
            <a:r>
              <a:rPr lang="en-US" altLang="zh-CN" sz="1600">
                <a:sym typeface="+mn-ea"/>
              </a:rPr>
              <a:t>The AF may allocate the same Multi-modal Service ID to all UE PDU sessions that compose a multi-modal service. The PCF may take this information into account (e.g. to allocate a specific QoS profile) when processing each PDU session independently. The data flows that contribute to the service experience, but may still be valid stand-alone, may be transmitted over separate PDU sessions from multiple UEs.</a:t>
            </a:r>
            <a:endParaRPr lang="en-US" altLang="zh-CN" sz="1600">
              <a:sym typeface="+mn-ea"/>
            </a:endParaRPr>
          </a:p>
          <a:p>
            <a:r>
              <a:rPr lang="en-US" altLang="zh-CN" sz="1600" b="1">
                <a:sym typeface="+mn-ea"/>
              </a:rPr>
              <a:t>Gap: </a:t>
            </a:r>
            <a:r>
              <a:rPr lang="en-US" altLang="zh-CN" sz="1600">
                <a:sym typeface="+mn-ea"/>
              </a:rPr>
              <a:t>how the Multi-modal Service ID is allocated is not clear. </a:t>
            </a:r>
            <a:endParaRPr lang="en-US" altLang="zh-CN" sz="1600">
              <a:sym typeface="+mn-ea"/>
            </a:endParaRPr>
          </a:p>
          <a:p>
            <a:r>
              <a:rPr lang="en-US" altLang="zh-CN" sz="1600" b="1" dirty="0">
                <a:ea typeface="宋体" panose="02010600030101010101" pitchFamily="2" charset="-122"/>
                <a:sym typeface="+mn-ea"/>
              </a:rPr>
              <a:t>Possible objective:  </a:t>
            </a:r>
            <a:r>
              <a:rPr lang="en-US" altLang="zh-CN" sz="1600">
                <a:sym typeface="+mn-ea"/>
              </a:rPr>
              <a:t>Multi-modal Service ID provisioning.</a:t>
            </a:r>
            <a:endParaRPr lang="en-US" altLang="zh-CN" sz="1600" b="1" dirty="0">
              <a:latin typeface="+mn-lt"/>
              <a:ea typeface="宋体" panose="02010600030101010101" pitchFamily="2" charset="-122"/>
            </a:endParaRPr>
          </a:p>
          <a:p>
            <a:endParaRPr lang="en-US" altLang="zh-CN" sz="1600">
              <a:sym typeface="+mn-ea"/>
            </a:endParaRPr>
          </a:p>
          <a:p>
            <a:r>
              <a:rPr lang="en-US" altLang="zh-CN" sz="1600" b="1">
                <a:sym typeface="+mn-ea"/>
              </a:rPr>
              <a:t>SA 2 solution: </a:t>
            </a:r>
            <a:r>
              <a:rPr lang="en-US" altLang="zh-CN" sz="1600"/>
              <a:t>AF may provision one or more of the following PDU Set related assistance information to NEF/PCF during AF QoS request procedure: Burst periodicity etc.  NOTE 2: How the UPF derives periodicity when not provided by the AF is implementation dependent.</a:t>
            </a:r>
            <a:endParaRPr lang="en-US" altLang="zh-CN" sz="1600"/>
          </a:p>
          <a:p>
            <a:r>
              <a:rPr lang="en-US" altLang="zh-CN" sz="1600" b="1">
                <a:sym typeface="+mn-ea"/>
              </a:rPr>
              <a:t>Gap:</a:t>
            </a:r>
            <a:r>
              <a:rPr lang="en-US" altLang="zh-CN" sz="1600">
                <a:sym typeface="+mn-ea"/>
              </a:rPr>
              <a:t> How the periodicity is provided </a:t>
            </a:r>
            <a:r>
              <a:rPr lang="en-US" altLang="zh-CN" sz="1600">
                <a:sym typeface="+mn-ea"/>
              </a:rPr>
              <a:t>when not provided by the AF</a:t>
            </a:r>
            <a:r>
              <a:rPr lang="en-US" altLang="zh-CN" sz="1600">
                <a:sym typeface="+mn-ea"/>
              </a:rPr>
              <a:t>is not clear.</a:t>
            </a:r>
            <a:endParaRPr lang="en-US" altLang="zh-CN" sz="1600">
              <a:sym typeface="+mn-ea"/>
            </a:endParaRPr>
          </a:p>
          <a:p>
            <a:r>
              <a:rPr lang="en-US" altLang="zh-CN" sz="1600" b="1" dirty="0">
                <a:ea typeface="宋体" panose="02010600030101010101" pitchFamily="2" charset="-122"/>
                <a:sym typeface="+mn-ea"/>
              </a:rPr>
              <a:t>Possible objective:</a:t>
            </a:r>
            <a:r>
              <a:rPr lang="en-US" altLang="zh-CN" sz="1600">
                <a:sym typeface="+mn-ea"/>
              </a:rPr>
              <a:t> Traffic periodicity calculating.</a:t>
            </a:r>
            <a:endParaRPr lang="en-US" altLang="zh-CN" sz="1600" b="1" dirty="0">
              <a:latin typeface="+mn-lt"/>
              <a:ea typeface="宋体" panose="02010600030101010101" pitchFamily="2" charset="-122"/>
            </a:endParaRPr>
          </a:p>
          <a:p>
            <a:pPr marL="0" indent="0">
              <a:buNone/>
            </a:pPr>
            <a:endParaRPr lang="en-US" altLang="zh-CN" sz="1400">
              <a:highlight>
                <a:srgbClr val="FFFF00"/>
              </a:highlight>
            </a:endParaRPr>
          </a:p>
          <a:p>
            <a:endParaRPr lang="en-US" altLang="zh-CN" sz="1400"/>
          </a:p>
          <a:p>
            <a:endParaRPr lang="en-US" altLang="zh-CN" sz="140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p:sp>
        <p:nvSpPr>
          <p:cNvPr id="1048696" name="标题 1"/>
          <p:cNvSpPr>
            <a:spLocks noGrp="1"/>
          </p:cNvSpPr>
          <p:nvPr>
            <p:ph type="title"/>
          </p:nvPr>
        </p:nvSpPr>
        <p:spPr/>
        <p:txBody>
          <a:bodyPr/>
          <a:p>
            <a:r>
              <a:rPr lang="en-US" altLang="zh-CN" dirty="0">
                <a:ea typeface="宋体" panose="02010600030101010101" pitchFamily="2" charset="-122"/>
                <a:sym typeface="+mn-ea"/>
              </a:rPr>
              <a:t>Potential objectives</a:t>
            </a:r>
            <a:endParaRPr lang="zh-CN" altLang="en-US"/>
          </a:p>
        </p:txBody>
      </p:sp>
      <p:sp>
        <p:nvSpPr>
          <p:cNvPr id="1048697" name="文本框 54"/>
          <p:cNvSpPr txBox="1">
            <a:spLocks noChangeArrowheads="1"/>
          </p:cNvSpPr>
          <p:nvPr/>
        </p:nvSpPr>
        <p:spPr bwMode="auto">
          <a:xfrm>
            <a:off x="396875" y="2068830"/>
            <a:ext cx="6065520" cy="124523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1" indent="-342900" algn="l" defTabSz="914400" rtl="0">
              <a:lnSpc>
                <a:spcPct val="100000"/>
              </a:lnSpc>
              <a:spcBef>
                <a:spcPct val="0"/>
              </a:spcBef>
              <a:spcAft>
                <a:spcPts val="600"/>
              </a:spcAft>
              <a:buClrTx/>
              <a:buSzTx/>
              <a:buFontTx/>
              <a:buBlip>
                <a:blip r:embed="rId1"/>
              </a:buBlip>
            </a:pPr>
            <a:r>
              <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a.Identify architecture requirements and solution for generic/specific architecture based on SEAL to support the XR;</a:t>
            </a:r>
            <a:endPar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marR="0" lvl="1" indent="-342900" algn="l" defTabSz="914400" rtl="0">
              <a:lnSpc>
                <a:spcPct val="100000"/>
              </a:lnSpc>
              <a:spcBef>
                <a:spcPct val="0"/>
              </a:spcBef>
              <a:spcAft>
                <a:spcPts val="600"/>
              </a:spcAft>
              <a:buClrTx/>
              <a:buSzTx/>
              <a:buFontTx/>
              <a:buBlip>
                <a:blip r:embed="rId1"/>
              </a:buBlip>
            </a:pPr>
            <a:r>
              <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b.Identify key issues,and solution recommendations to enable capabilities for XR and Metaverse/Media including:</a:t>
            </a:r>
            <a:endPar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1048698" name="文本框 16"/>
          <p:cNvSpPr txBox="1"/>
          <p:nvPr/>
        </p:nvSpPr>
        <p:spPr>
          <a:xfrm>
            <a:off x="838835" y="3428365"/>
            <a:ext cx="10441940" cy="2999740"/>
          </a:xfrm>
          <a:prstGeom prst="rect">
            <a:avLst/>
          </a:prstGeom>
          <a:noFill/>
        </p:spPr>
        <p:txBody>
          <a:bodyPr wrap="square" rtlCol="0" anchor="t">
            <a:spAutoFit/>
          </a:bodyPr>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Support seamless XR streaming over 3GPP or none-3GPP devices (Wi-Fi-enabled device for instance) , e.g., data pre-processing, or a virtual driver to enable seamless XR streaming, etc,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Split computing, principle of computing task/content splitting to enable split rendering, split modeling etc.</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Potential CAPIF/SEAL enhancement to support the XR service register, discovery and association(based on service, and/or presence reporting area)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Service associated information provisioning with the help of enabler, e.g. XR service ID provisioning,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Information measurement, and exposure to the VAL, e.g. traffic periodicity etc,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How to help 3rd party to provide policy(ies) for flows associated with an application, e.g. information extraction and provisioning to 5GC,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What and how to apply 3rd party provided policy(ies) for flows associated with an application, e.g. PDU/flows coordination, delay difference handling</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0" lvl="1" indent="0" algn="l">
              <a:spcAft>
                <a:spcPts val="600"/>
              </a:spcAft>
              <a:buClrTx/>
              <a:buSzTx/>
              <a:buFontTx/>
              <a:buNone/>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NOTE: potential enhancement to transport layer may need to coordinate with CT groups. </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4" name="组合 3"/>
          <p:cNvGrpSpPr/>
          <p:nvPr/>
        </p:nvGrpSpPr>
        <p:grpSpPr>
          <a:xfrm>
            <a:off x="6861175" y="1696085"/>
            <a:ext cx="4419600" cy="1732280"/>
            <a:chOff x="9589" y="2427"/>
            <a:chExt cx="6960" cy="2728"/>
          </a:xfrm>
        </p:grpSpPr>
        <p:sp>
          <p:nvSpPr>
            <p:cNvPr id="1048699" name="矩形 2"/>
            <p:cNvSpPr/>
            <p:nvPr/>
          </p:nvSpPr>
          <p:spPr>
            <a:xfrm>
              <a:off x="9589" y="2427"/>
              <a:ext cx="6960" cy="2728"/>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700" name="矩形 29"/>
            <p:cNvSpPr/>
            <p:nvPr/>
          </p:nvSpPr>
          <p:spPr>
            <a:xfrm>
              <a:off x="13465" y="2920"/>
              <a:ext cx="1180" cy="1972"/>
            </a:xfrm>
            <a:prstGeom prst="rect">
              <a:avLst/>
            </a:prstGeom>
            <a:solidFill>
              <a:srgbClr val="CFDDED"/>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enabler for XR </a:t>
              </a:r>
              <a:r>
                <a:rPr lang="en-US" altLang="zh-CN" sz="14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service</a:t>
              </a:r>
              <a:endParaRPr lang="en-US" altLang="en-US" sz="14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1" name="圆角矩形 10"/>
            <p:cNvSpPr/>
            <p:nvPr/>
          </p:nvSpPr>
          <p:spPr>
            <a:xfrm>
              <a:off x="9879" y="2807"/>
              <a:ext cx="844" cy="208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2" name="圆角矩形 23"/>
            <p:cNvSpPr/>
            <p:nvPr/>
          </p:nvSpPr>
          <p:spPr>
            <a:xfrm>
              <a:off x="10938" y="3898"/>
              <a:ext cx="2490" cy="99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1000" b="1">
                  <a:solidFill>
                    <a:schemeClr val="tx1"/>
                  </a:solidFill>
                  <a:latin typeface="Times New Roman" panose="02020603050405020304" pitchFamily="18" charset="0"/>
                  <a:ea typeface="微软雅黑" panose="020B0503020204020204" charset="-122"/>
                  <a:cs typeface="Times New Roman" panose="02020603050405020304" pitchFamily="18" charset="0"/>
                </a:rPr>
                <a:t> 5GC</a:t>
              </a:r>
              <a:endParaRPr lang="en-US" altLang="zh-CN" sz="1000" b="1">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03" name="矩形 26"/>
            <p:cNvSpPr/>
            <p:nvPr/>
          </p:nvSpPr>
          <p:spPr>
            <a:xfrm>
              <a:off x="11705" y="4043"/>
              <a:ext cx="1094" cy="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PCF/NEF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04" name="文本框 28"/>
            <p:cNvSpPr txBox="1"/>
            <p:nvPr/>
          </p:nvSpPr>
          <p:spPr>
            <a:xfrm>
              <a:off x="9764" y="3523"/>
              <a:ext cx="1007" cy="386"/>
            </a:xfrm>
            <a:prstGeom prst="rect">
              <a:avLst/>
            </a:prstGeom>
            <a:noFill/>
          </p:spPr>
          <p:txBody>
            <a:bodyPr wrap="square" rtlCol="0" anchor="t">
              <a:spAutoFit/>
            </a:bodyPr>
            <a:p>
              <a:pPr algn="ctr"/>
              <a:r>
                <a:rPr lang="en-US" altLang="zh-CN" sz="1000" b="1">
                  <a:latin typeface="Times New Roman" panose="02020603050405020304" pitchFamily="18" charset="0"/>
                  <a:ea typeface="微软雅黑" panose="020B0503020204020204" charset="-122"/>
                  <a:cs typeface="Times New Roman" panose="02020603050405020304" pitchFamily="18" charset="0"/>
                  <a:sym typeface="+mn-ea"/>
                </a:rPr>
                <a:t>UE</a:t>
              </a:r>
              <a:endParaRPr lang="en-US" altLang="zh-CN" sz="1000" b="1">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8" name="圆角矩形 45"/>
            <p:cNvSpPr/>
            <p:nvPr/>
          </p:nvSpPr>
          <p:spPr>
            <a:xfrm>
              <a:off x="15069" y="2937"/>
              <a:ext cx="889" cy="192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90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VAL 2</a:t>
              </a:r>
              <a:endParaRPr lang="en-US" sz="90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10" name="矩形 17"/>
            <p:cNvSpPr/>
            <p:nvPr/>
          </p:nvSpPr>
          <p:spPr>
            <a:xfrm>
              <a:off x="12534" y="4582"/>
              <a:ext cx="895" cy="2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UPF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11" name="圆角矩形 20"/>
            <p:cNvSpPr/>
            <p:nvPr/>
          </p:nvSpPr>
          <p:spPr>
            <a:xfrm>
              <a:off x="10937" y="3449"/>
              <a:ext cx="1008" cy="38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CAPIF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cxnSp>
          <p:nvCxnSpPr>
            <p:cNvPr id="3145757" name="直接连接符 21"/>
            <p:cNvCxnSpPr/>
            <p:nvPr/>
          </p:nvCxnSpPr>
          <p:spPr>
            <a:xfrm flipV="1">
              <a:off x="10720" y="3211"/>
              <a:ext cx="272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58" name="直接连接符 35"/>
            <p:cNvCxnSpPr/>
            <p:nvPr/>
          </p:nvCxnSpPr>
          <p:spPr>
            <a:xfrm flipV="1">
              <a:off x="11973" y="3673"/>
              <a:ext cx="147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59" name="直接连接符 3"/>
            <p:cNvCxnSpPr/>
            <p:nvPr/>
          </p:nvCxnSpPr>
          <p:spPr>
            <a:xfrm flipV="1">
              <a:off x="12839" y="4200"/>
              <a:ext cx="6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左右箭头 1"/>
            <p:cNvSpPr/>
            <p:nvPr/>
          </p:nvSpPr>
          <p:spPr>
            <a:xfrm>
              <a:off x="10354" y="4692"/>
              <a:ext cx="4762" cy="136"/>
            </a:xfrm>
            <a:prstGeom prst="leftRightArrow">
              <a:avLst/>
            </a:prstGeom>
            <a:noFill/>
            <a:ln w="9525" cap="flat" cmpd="sng" algn="ctr">
              <a:solidFill>
                <a:srgbClr val="00B05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6" name="左右箭头 5"/>
            <p:cNvSpPr/>
            <p:nvPr/>
          </p:nvSpPr>
          <p:spPr>
            <a:xfrm rot="10800000" flipV="1">
              <a:off x="13946" y="2613"/>
              <a:ext cx="680" cy="99"/>
            </a:xfrm>
            <a:prstGeom prst="leftRightArrow">
              <a:avLst/>
            </a:prstGeom>
            <a:noFill/>
            <a:ln w="9525" cap="flat" cmpd="sng" algn="ctr">
              <a:solidFill>
                <a:srgbClr val="00B05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文本框 7"/>
            <p:cNvSpPr txBox="1"/>
            <p:nvPr/>
          </p:nvSpPr>
          <p:spPr>
            <a:xfrm>
              <a:off x="14628" y="2482"/>
              <a:ext cx="1501" cy="434"/>
            </a:xfrm>
            <a:prstGeom prst="rect">
              <a:avLst/>
            </a:prstGeom>
            <a:noFill/>
          </p:spPr>
          <p:txBody>
            <a:bodyPr wrap="square" rtlCol="0" anchor="t">
              <a:spAutoFit/>
            </a:bodyPr>
            <a:p>
              <a:pPr algn="ctr">
                <a:buClrTx/>
                <a:buSzTx/>
                <a:buFontTx/>
              </a:pPr>
              <a:r>
                <a:rPr lang="en-US" altLang="zh-CN" sz="1200">
                  <a:latin typeface="Times New Roman" panose="02020603050405020304" pitchFamily="18" charset="0"/>
                  <a:ea typeface="微软雅黑" panose="020B0503020204020204" charset="-122"/>
                  <a:cs typeface="Times New Roman" panose="02020603050405020304" pitchFamily="18" charset="0"/>
                  <a:sym typeface="+mn-ea"/>
                </a:rPr>
                <a:t>data flow</a:t>
              </a:r>
              <a:endParaRPr lang="en-US" altLang="zh-CN" sz="120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9" name="文本框 8"/>
            <p:cNvSpPr txBox="1"/>
            <p:nvPr/>
          </p:nvSpPr>
          <p:spPr>
            <a:xfrm>
              <a:off x="12018" y="2451"/>
              <a:ext cx="1501" cy="434"/>
            </a:xfrm>
            <a:prstGeom prst="rect">
              <a:avLst/>
            </a:prstGeom>
            <a:noFill/>
          </p:spPr>
          <p:txBody>
            <a:bodyPr wrap="square" rtlCol="0" anchor="t">
              <a:spAutoFit/>
            </a:bodyPr>
            <a:p>
              <a:pPr algn="ctr">
                <a:buClrTx/>
                <a:buSzTx/>
                <a:buFontTx/>
              </a:pPr>
              <a:r>
                <a:rPr lang="en-US" altLang="zh-CN" sz="1200">
                  <a:latin typeface="Times New Roman" panose="02020603050405020304" pitchFamily="18" charset="0"/>
                  <a:ea typeface="微软雅黑" panose="020B0503020204020204" charset="-122"/>
                  <a:cs typeface="Times New Roman" panose="02020603050405020304" pitchFamily="18" charset="0"/>
                  <a:sym typeface="+mn-ea"/>
                </a:rPr>
                <a:t>signaling</a:t>
              </a:r>
              <a:endParaRPr lang="en-US" altLang="zh-CN" sz="1200">
                <a:latin typeface="Times New Roman" panose="02020603050405020304" pitchFamily="18" charset="0"/>
                <a:ea typeface="微软雅黑" panose="020B0503020204020204" charset="-122"/>
                <a:cs typeface="Times New Roman" panose="02020603050405020304" pitchFamily="18" charset="0"/>
                <a:sym typeface="+mn-ea"/>
              </a:endParaRPr>
            </a:p>
          </p:txBody>
        </p:sp>
        <p:cxnSp>
          <p:nvCxnSpPr>
            <p:cNvPr id="11" name="直接连接符 21"/>
            <p:cNvCxnSpPr/>
            <p:nvPr/>
          </p:nvCxnSpPr>
          <p:spPr>
            <a:xfrm flipV="1">
              <a:off x="14628" y="3586"/>
              <a:ext cx="44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3"/>
            <p:cNvCxnSpPr/>
            <p:nvPr/>
          </p:nvCxnSpPr>
          <p:spPr>
            <a:xfrm flipV="1">
              <a:off x="11338" y="2700"/>
              <a:ext cx="6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p:sp>
        <p:nvSpPr>
          <p:cNvPr id="1048717" name="Title 1"/>
          <p:cNvSpPr>
            <a:spLocks noGrp="1"/>
          </p:cNvSpPr>
          <p:nvPr>
            <p:ph type="title"/>
          </p:nvPr>
        </p:nvSpPr>
        <p:spPr>
          <a:xfrm>
            <a:off x="2009775" y="2822575"/>
            <a:ext cx="6827838" cy="1143000"/>
          </a:xfrm>
        </p:spPr>
        <p:txBody>
          <a:bodyPr vert="horz" wrap="square" lIns="91440" tIns="45720" rIns="91440" bIns="45720" anchor="ctr" anchorCtr="0"/>
          <a:p>
            <a:r>
              <a:rPr lang="en-US" altLang="en-US" dirty="0">
                <a:sym typeface="+mn-ea"/>
              </a:rPr>
              <a:t>Thanks</a:t>
            </a:r>
            <a:endParaRPr lang="en-GB" altLang="en-US"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6147" name="Content Placeholder 2"/>
          <p:cNvSpPr>
            <a:spLocks noGrp="1"/>
          </p:cNvSpPr>
          <p:nvPr>
            <p:ph idx="1"/>
          </p:nvPr>
        </p:nvSpPr>
        <p:spPr/>
        <p:txBody>
          <a:bodyPr/>
          <a:lstStyle/>
          <a:p>
            <a:r>
              <a:rPr lang="en-US" altLang="en-US" i="1" dirty="0" smtClean="0">
                <a:solidFill>
                  <a:srgbClr val="0000FF"/>
                </a:solidFill>
                <a:sym typeface="+mn-ea"/>
              </a:rPr>
              <a:t>FS_AEXRS </a:t>
            </a:r>
            <a:r>
              <a:rPr lang="en-US" altLang="en-US" dirty="0" smtClean="0"/>
              <a:t>Rel-19 SID/WID Template</a:t>
            </a:r>
            <a:endParaRPr lang="en-US" altLang="en-US" dirty="0" smtClean="0"/>
          </a:p>
          <a:p>
            <a:r>
              <a:rPr lang="en-US" altLang="zh-CN" dirty="0">
                <a:ea typeface="宋体" panose="02010600030101010101" pitchFamily="2" charset="-122"/>
                <a:sym typeface="+mn-ea"/>
              </a:rPr>
              <a:t>Annex A: Background and motivation </a:t>
            </a:r>
            <a:endParaRPr lang="zh-CN" altLang="en-US"/>
          </a:p>
          <a:p>
            <a:r>
              <a:rPr lang="en-US" altLang="zh-CN" dirty="0">
                <a:ea typeface="宋体" panose="02010600030101010101" pitchFamily="2" charset="-122"/>
                <a:sym typeface="+mn-ea"/>
              </a:rPr>
              <a:t>Annex B: Potential u</a:t>
            </a:r>
            <a:r>
              <a:rPr lang="en-US" altLang="en-US" dirty="0" smtClean="0"/>
              <a:t>se case</a:t>
            </a:r>
            <a:endParaRPr lang="en-US" altLang="en-US" dirty="0" smtClean="0"/>
          </a:p>
          <a:p>
            <a:endParaRPr lang="en-US" altLang="en-US" dirty="0" smtClean="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z="3600" i="1" dirty="0" smtClean="0">
                <a:solidFill>
                  <a:srgbClr val="0000FF"/>
                </a:solidFill>
              </a:rPr>
              <a:t>FS_AEXRS-</a:t>
            </a:r>
            <a:r>
              <a:rPr lang="en-US" altLang="en-US" sz="3600" dirty="0" smtClean="0"/>
              <a:t>1/3</a:t>
            </a:r>
            <a:endParaRPr lang="en-GB" altLang="en-US" sz="3600" dirty="0"/>
          </a:p>
        </p:txBody>
      </p:sp>
      <p:sp>
        <p:nvSpPr>
          <p:cNvPr id="7171" name="Content Placeholder 2"/>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US" altLang="en-GB" sz="1600" i="1" dirty="0" smtClean="0">
                <a:solidFill>
                  <a:srgbClr val="0000FF"/>
                </a:solidFill>
              </a:rPr>
              <a:t>New Item</a:t>
            </a:r>
            <a:endParaRPr lang="en-GB" altLang="en-US" sz="2400" dirty="0" smtClean="0"/>
          </a:p>
          <a:p>
            <a:r>
              <a:rPr lang="en-US" sz="2400" dirty="0"/>
              <a:t>Study </a:t>
            </a:r>
            <a:r>
              <a:rPr lang="en-US" sz="2400" dirty="0" smtClean="0"/>
              <a:t>Item/Work Item/Both: </a:t>
            </a:r>
            <a:r>
              <a:rPr lang="en-US" sz="1600" i="1" dirty="0" smtClean="0">
                <a:solidFill>
                  <a:srgbClr val="0000FF"/>
                </a:solidFill>
              </a:rPr>
              <a:t>Both</a:t>
            </a:r>
            <a:endParaRPr lang="en-US" sz="1600" i="1" dirty="0" smtClean="0">
              <a:solidFill>
                <a:srgbClr val="0000FF"/>
              </a:solidFill>
            </a:endParaRPr>
          </a:p>
          <a:p>
            <a:r>
              <a:rPr lang="en-GB" altLang="en-US" sz="2400" dirty="0" smtClean="0"/>
              <a:t>Source of requirements: </a:t>
            </a:r>
            <a:r>
              <a:rPr lang="en-US" altLang="en-GB" sz="1600" i="1" dirty="0" smtClean="0">
                <a:solidFill>
                  <a:srgbClr val="0000FF"/>
                </a:solidFill>
                <a:sym typeface="+mn-ea"/>
              </a:rPr>
              <a:t>requirements and use cases from SA1, and XRM solution has been developed by SA2,</a:t>
            </a:r>
            <a:endParaRPr lang="en-GB" altLang="en-US" sz="2400" dirty="0" smtClean="0"/>
          </a:p>
          <a:p>
            <a:r>
              <a:rPr lang="en-GB" altLang="en-US" sz="2400" dirty="0" smtClean="0"/>
              <a:t>Expected Output: </a:t>
            </a:r>
            <a:r>
              <a:rPr lang="en-US" altLang="en-GB" sz="1600" i="1" dirty="0" smtClean="0">
                <a:solidFill>
                  <a:srgbClr val="0000FF"/>
                </a:solidFill>
              </a:rPr>
              <a:t>new TR+TS, and also some existing TS</a:t>
            </a:r>
            <a:endParaRPr lang="en-US" altLang="en-GB" sz="1600" i="1" dirty="0" smtClean="0">
              <a:solidFill>
                <a:srgbClr val="0000FF"/>
              </a:solidFill>
            </a:endParaRPr>
          </a:p>
          <a:p>
            <a:r>
              <a:rPr lang="en-US" sz="2400" dirty="0"/>
              <a:t>Anticipated start </a:t>
            </a:r>
            <a:r>
              <a:rPr lang="en-US" sz="2400" dirty="0" smtClean="0"/>
              <a:t>date/meeting: </a:t>
            </a:r>
            <a:r>
              <a:rPr lang="en-US" sz="1600" i="1" dirty="0" smtClean="0">
                <a:solidFill>
                  <a:srgbClr val="0000FF"/>
                </a:solidFill>
              </a:rPr>
              <a:t>Aug. 2023 SA6#56</a:t>
            </a:r>
            <a:endParaRPr lang="en-US" sz="1600" i="1" dirty="0" smtClean="0">
              <a:solidFill>
                <a:srgbClr val="0000FF"/>
              </a:solidFill>
            </a:endParaRPr>
          </a:p>
          <a:p>
            <a:r>
              <a:rPr lang="en-GB" altLang="en-US" sz="2400" dirty="0" smtClean="0"/>
              <a:t>Target Completion: </a:t>
            </a:r>
            <a:r>
              <a:rPr lang="en-US" sz="1600" i="1" dirty="0" smtClean="0">
                <a:solidFill>
                  <a:srgbClr val="0000FF"/>
                </a:solidFill>
                <a:sym typeface="+mn-ea"/>
              </a:rPr>
              <a:t>Jun. 2024 SA#104</a:t>
            </a:r>
            <a:endParaRPr lang="en-GB" altLang="en-US" sz="2400" dirty="0" smtClean="0"/>
          </a:p>
          <a:p>
            <a:pPr lvl="0"/>
            <a:r>
              <a:rPr lang="en-IN" altLang="en-US" sz="2400" dirty="0" smtClean="0"/>
              <a:t>Estimated TUs: </a:t>
            </a:r>
            <a:r>
              <a:rPr lang="en-US" altLang="en-GB" sz="1600" i="1" dirty="0" smtClean="0">
                <a:solidFill>
                  <a:srgbClr val="0000FF"/>
                </a:solidFill>
              </a:rPr>
              <a:t>5</a:t>
            </a:r>
            <a:r>
              <a:rPr lang="en-US" altLang="en-GB" sz="1600" i="1" dirty="0" smtClean="0">
                <a:solidFill>
                  <a:srgbClr val="0000FF"/>
                </a:solidFill>
              </a:rPr>
              <a:t>TUs(SID)+5TUs(WID)</a:t>
            </a:r>
            <a:endParaRPr lang="en-IN" altLang="en-US" sz="2400" dirty="0" smtClean="0"/>
          </a:p>
          <a:p>
            <a:r>
              <a:rPr lang="en-IN" altLang="en-US" sz="2400" dirty="0" err="1" smtClean="0"/>
              <a:t>Rapporteurship</a:t>
            </a:r>
            <a:r>
              <a:rPr lang="en-IN" altLang="en-US" sz="2400" dirty="0" smtClean="0"/>
              <a:t>: </a:t>
            </a:r>
            <a:r>
              <a:rPr lang="en-GB" altLang="en-US" sz="1600" i="1" dirty="0" smtClean="0">
                <a:solidFill>
                  <a:srgbClr val="0000FF"/>
                </a:solidFill>
              </a:rPr>
              <a:t>Zheng, Shaowen, C</a:t>
            </a:r>
            <a:r>
              <a:rPr lang="en-US" altLang="en-GB" sz="1600" i="1" dirty="0" smtClean="0">
                <a:solidFill>
                  <a:srgbClr val="0000FF"/>
                </a:solidFill>
              </a:rPr>
              <a:t>hina Mobile</a:t>
            </a:r>
            <a:r>
              <a:rPr lang="en-GB" altLang="en-US" sz="1600" i="1" dirty="0" smtClean="0">
                <a:solidFill>
                  <a:srgbClr val="0000FF"/>
                </a:solidFill>
              </a:rPr>
              <a:t>, zhengshaowen@chinamobile.com</a:t>
            </a:r>
            <a:endParaRPr lang="en-GB" altLang="en-US" sz="1600" i="1" dirty="0" smtClean="0">
              <a:solidFill>
                <a:srgbClr val="0000FF"/>
              </a:solidFill>
            </a:endParaRPr>
          </a:p>
          <a:p>
            <a:r>
              <a:rPr lang="en-IN" altLang="en-US" sz="2400" dirty="0" smtClean="0"/>
              <a:t>Supporting IMs: </a:t>
            </a:r>
            <a:r>
              <a:rPr lang="en-US" altLang="en-GB" sz="1600" i="1" dirty="0" smtClean="0">
                <a:solidFill>
                  <a:srgbClr val="0000FF"/>
                </a:solidFill>
              </a:rPr>
              <a:t>AsiaInfo, CATT, ZTE</a:t>
            </a:r>
            <a:endParaRPr lang="zh-CN" altLang="en-US" sz="1600" i="1" dirty="0" smtClean="0">
              <a:solidFill>
                <a:srgbClr val="0000FF"/>
              </a:solidFill>
            </a:endParaRPr>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z="3600" i="1" dirty="0" smtClean="0">
                <a:solidFill>
                  <a:srgbClr val="0000FF"/>
                </a:solidFill>
                <a:sym typeface="+mn-ea"/>
              </a:rPr>
              <a:t>FS_AEXRS-</a:t>
            </a:r>
            <a:r>
              <a:rPr lang="en-US" altLang="en-US" sz="3600" dirty="0" smtClean="0">
                <a:sym typeface="+mn-ea"/>
              </a:rPr>
              <a:t>2</a:t>
            </a:r>
            <a:r>
              <a:rPr lang="en-US" altLang="en-US" sz="3600" dirty="0" smtClean="0">
                <a:sym typeface="+mn-ea"/>
              </a:rPr>
              <a:t>/3</a:t>
            </a:r>
            <a:endParaRPr lang="en-GB" altLang="en-US" sz="3600" dirty="0"/>
          </a:p>
        </p:txBody>
      </p:sp>
      <p:sp>
        <p:nvSpPr>
          <p:cNvPr id="7171" name="Content Placeholder 2"/>
          <p:cNvSpPr>
            <a:spLocks noGrp="1"/>
          </p:cNvSpPr>
          <p:nvPr>
            <p:ph idx="1"/>
          </p:nvPr>
        </p:nvSpPr>
        <p:spPr>
          <a:xfrm>
            <a:off x="440690" y="1825625"/>
            <a:ext cx="11827510" cy="4607560"/>
          </a:xfrm>
        </p:spPr>
        <p:txBody>
          <a:bodyPr/>
          <a:lstStyle/>
          <a:p>
            <a:r>
              <a:rPr lang="en-GB" altLang="en-US" dirty="0" smtClean="0"/>
              <a:t>Description:</a:t>
            </a:r>
            <a:r>
              <a:rPr lang="en-GB" altLang="en-US" sz="1600" i="1" dirty="0" smtClean="0">
                <a:solidFill>
                  <a:srgbClr val="0000FF"/>
                </a:solidFill>
              </a:rPr>
              <a:t> </a:t>
            </a:r>
            <a:endParaRPr lang="en-GB" altLang="en-US" sz="1600" i="1" dirty="0" smtClean="0">
              <a:solidFill>
                <a:srgbClr val="0000FF"/>
              </a:solidFill>
            </a:endParaRPr>
          </a:p>
          <a:p>
            <a:pPr lvl="1"/>
            <a:r>
              <a:rPr lang="en-GB" altLang="en-US" sz="1400" i="1" dirty="0" smtClean="0">
                <a:solidFill>
                  <a:srgbClr val="0000FF"/>
                </a:solidFill>
              </a:rPr>
              <a:t>The XR (Extended Reality) Services refer to a general service catalog, including High Data Rate Low Latency (HDRLL) services, AR/VR/XR services, and tactile/multi-modality communication services. SA1 defines the requirement for XR relevant Services</a:t>
            </a:r>
            <a:r>
              <a:rPr lang="en-US" altLang="en-GB" sz="1400" i="1" dirty="0" smtClean="0">
                <a:solidFill>
                  <a:srgbClr val="0000FF"/>
                </a:solidFill>
              </a:rPr>
              <a:t>,</a:t>
            </a:r>
            <a:r>
              <a:rPr lang="en-GB" altLang="en-US" sz="1400" i="1" dirty="0" smtClean="0">
                <a:solidFill>
                  <a:srgbClr val="0000FF"/>
                </a:solidFill>
              </a:rPr>
              <a:t> </a:t>
            </a:r>
            <a:r>
              <a:rPr lang="en-US" altLang="en-GB" sz="1400" i="1" dirty="0" smtClean="0">
                <a:solidFill>
                  <a:srgbClr val="0000FF"/>
                </a:solidFill>
              </a:rPr>
              <a:t>i</a:t>
            </a:r>
            <a:r>
              <a:rPr lang="en-GB" altLang="en-US" sz="1400" i="1" dirty="0" smtClean="0">
                <a:solidFill>
                  <a:srgbClr val="0000FF"/>
                </a:solidFill>
              </a:rPr>
              <a:t>n</a:t>
            </a:r>
            <a:r>
              <a:rPr lang="en-US" altLang="en-GB" sz="1400" i="1" dirty="0" smtClean="0">
                <a:solidFill>
                  <a:srgbClr val="0000FF"/>
                </a:solidFill>
              </a:rPr>
              <a:t>cluding </a:t>
            </a:r>
            <a:r>
              <a:rPr lang="en-GB" altLang="en-US" sz="1400" i="1" dirty="0" smtClean="0">
                <a:solidFill>
                  <a:srgbClr val="0000FF"/>
                </a:solidFill>
              </a:rPr>
              <a:t>tactile and multi-modal communication service in the TS 22.261 clause 6.43, FS_Metaverse in TR 22.856. Based on these requirements, to support the XR Services , both SA2 and SA4 have related directions. </a:t>
            </a:r>
            <a:r>
              <a:rPr lang="en-GB" altLang="en-US" sz="1400" i="1" dirty="0" smtClean="0">
                <a:solidFill>
                  <a:srgbClr val="0000FF"/>
                </a:solidFill>
                <a:sym typeface="+mn-ea"/>
              </a:rPr>
              <a:t>XRM in SA2 studies the key issues, solutions on</a:t>
            </a:r>
            <a:r>
              <a:rPr lang="en-US" altLang="en-GB" sz="1400" i="1" dirty="0" smtClean="0">
                <a:solidFill>
                  <a:srgbClr val="0000FF"/>
                </a:solidFill>
                <a:sym typeface="+mn-ea"/>
              </a:rPr>
              <a:t> how to</a:t>
            </a:r>
            <a:r>
              <a:rPr lang="en-GB" altLang="en-US" sz="1400" i="1" dirty="0" smtClean="0">
                <a:solidFill>
                  <a:srgbClr val="0000FF"/>
                </a:solidFill>
                <a:sym typeface="+mn-ea"/>
              </a:rPr>
              <a:t> support </a:t>
            </a:r>
            <a:r>
              <a:rPr lang="en-US" altLang="en-GB" sz="1400" i="1" dirty="0" smtClean="0">
                <a:solidFill>
                  <a:srgbClr val="0000FF"/>
                </a:solidFill>
                <a:sym typeface="+mn-ea"/>
              </a:rPr>
              <a:t>XR and </a:t>
            </a:r>
            <a:r>
              <a:rPr lang="en-GB" altLang="en-US" sz="1400" i="1" dirty="0" smtClean="0">
                <a:solidFill>
                  <a:srgbClr val="0000FF"/>
                </a:solidFill>
                <a:sym typeface="+mn-ea"/>
              </a:rPr>
              <a:t>advanced media services</a:t>
            </a:r>
            <a:r>
              <a:rPr lang="en-US" altLang="en-GB" sz="1400" i="1" dirty="0" smtClean="0">
                <a:solidFill>
                  <a:srgbClr val="0000FF"/>
                </a:solidFill>
                <a:sym typeface="+mn-ea"/>
              </a:rPr>
              <a:t> from 3gpp architecture perspective. </a:t>
            </a:r>
            <a:r>
              <a:rPr lang="en-GB" altLang="en-US" sz="1400" i="1" dirty="0" smtClean="0">
                <a:solidFill>
                  <a:srgbClr val="0000FF"/>
                </a:solidFill>
              </a:rPr>
              <a:t>SA4</a:t>
            </a:r>
            <a:r>
              <a:rPr lang="en-US" altLang="en-GB" sz="1400" i="1" dirty="0" smtClean="0">
                <a:solidFill>
                  <a:srgbClr val="0000FF"/>
                </a:solidFill>
              </a:rPr>
              <a:t> </a:t>
            </a:r>
            <a:r>
              <a:rPr lang="en-GB" altLang="en-US" sz="1400" i="1" dirty="0" smtClean="0">
                <a:solidFill>
                  <a:srgbClr val="0000FF"/>
                </a:solidFill>
              </a:rPr>
              <a:t>focus more on the application layer interaction between the UE and </a:t>
            </a:r>
            <a:r>
              <a:rPr lang="en-US" altLang="en-GB" sz="1400" i="1" dirty="0" smtClean="0">
                <a:solidFill>
                  <a:srgbClr val="0000FF"/>
                </a:solidFill>
                <a:sym typeface="+mn-ea"/>
              </a:rPr>
              <a:t>media/audio service </a:t>
            </a:r>
            <a:r>
              <a:rPr lang="en-GB" altLang="en-US" sz="1400" i="1" dirty="0" smtClean="0">
                <a:solidFill>
                  <a:srgbClr val="0000FF"/>
                </a:solidFill>
              </a:rPr>
              <a:t>server</a:t>
            </a:r>
            <a:r>
              <a:rPr lang="en-US" altLang="en-GB" sz="1400" i="1" dirty="0" smtClean="0">
                <a:solidFill>
                  <a:srgbClr val="0000FF"/>
                </a:solidFill>
              </a:rPr>
              <a:t>.</a:t>
            </a:r>
            <a:r>
              <a:rPr lang="en-GB" altLang="en-US" sz="1400" i="1" dirty="0" smtClean="0">
                <a:solidFill>
                  <a:srgbClr val="0000FF"/>
                </a:solidFill>
              </a:rPr>
              <a:t> </a:t>
            </a:r>
            <a:r>
              <a:rPr lang="en-US" altLang="en-GB" sz="1400" i="1" dirty="0" smtClean="0">
                <a:solidFill>
                  <a:srgbClr val="0000FF"/>
                </a:solidFill>
              </a:rPr>
              <a:t>H</a:t>
            </a:r>
            <a:r>
              <a:rPr lang="en-GB" altLang="en-US" sz="1400" i="1" dirty="0" smtClean="0">
                <a:solidFill>
                  <a:srgbClr val="0000FF"/>
                </a:solidFill>
              </a:rPr>
              <a:t>ow</a:t>
            </a:r>
            <a:r>
              <a:rPr lang="en-US" altLang="en-GB" sz="1400" i="1" dirty="0" smtClean="0">
                <a:solidFill>
                  <a:srgbClr val="0000FF"/>
                </a:solidFill>
              </a:rPr>
              <a:t>ever, it is not yet clear how the </a:t>
            </a:r>
            <a:r>
              <a:rPr lang="en-GB" altLang="en-US" sz="1400" i="1" dirty="0" smtClean="0">
                <a:solidFill>
                  <a:srgbClr val="0000FF"/>
                </a:solidFill>
              </a:rPr>
              <a:t>XR service</a:t>
            </a:r>
            <a:r>
              <a:rPr lang="en-US" altLang="en-GB" sz="1400" i="1" dirty="0" smtClean="0">
                <a:solidFill>
                  <a:srgbClr val="0000FF"/>
                </a:solidFill>
              </a:rPr>
              <a:t>,</a:t>
            </a:r>
            <a:r>
              <a:rPr lang="en-GB" altLang="en-US" sz="1400" i="1" dirty="0" smtClean="0">
                <a:solidFill>
                  <a:srgbClr val="0000FF"/>
                </a:solidFill>
              </a:rPr>
              <a:t> </a:t>
            </a:r>
            <a:r>
              <a:rPr lang="en-US" altLang="en-GB" sz="1400" i="1" dirty="0" smtClean="0">
                <a:solidFill>
                  <a:srgbClr val="0000FF"/>
                </a:solidFill>
              </a:rPr>
              <a:t>which are not limited to </a:t>
            </a:r>
            <a:r>
              <a:rPr lang="en-US" altLang="en-GB" sz="1400" i="1" dirty="0" smtClean="0">
                <a:solidFill>
                  <a:srgbClr val="0000FF"/>
                </a:solidFill>
                <a:sym typeface="+mn-ea"/>
              </a:rPr>
              <a:t>media/audio services, can be supported</a:t>
            </a:r>
            <a:r>
              <a:rPr lang="en-US" altLang="en-GB" sz="1400" i="1" dirty="0" smtClean="0">
                <a:solidFill>
                  <a:srgbClr val="0000FF"/>
                </a:solidFill>
              </a:rPr>
              <a:t> by </a:t>
            </a:r>
            <a:r>
              <a:rPr lang="en-US" sz="1400" i="1" dirty="0" smtClean="0">
                <a:solidFill>
                  <a:srgbClr val="0000FF"/>
                </a:solidFill>
                <a:sym typeface="+mn-ea"/>
              </a:rPr>
              <a:t>network enabler layer</a:t>
            </a:r>
            <a:r>
              <a:rPr lang="en-GB" altLang="en-US" sz="1400" i="1" dirty="0" smtClean="0">
                <a:solidFill>
                  <a:srgbClr val="0000FF"/>
                </a:solidFill>
                <a:sym typeface="+mn-ea"/>
              </a:rPr>
              <a:t> </a:t>
            </a:r>
            <a:r>
              <a:rPr lang="en-US" altLang="en-GB" sz="1400" i="1" dirty="0" smtClean="0">
                <a:solidFill>
                  <a:srgbClr val="0000FF"/>
                </a:solidFill>
                <a:sym typeface="+mn-ea"/>
              </a:rPr>
              <a:t>based on </a:t>
            </a:r>
            <a:r>
              <a:rPr lang="en-GB" altLang="en-US" sz="1400" i="1" dirty="0" smtClean="0">
                <a:solidFill>
                  <a:srgbClr val="0000FF"/>
                </a:solidFill>
                <a:sym typeface="+mn-ea"/>
              </a:rPr>
              <a:t>the 3GPP system</a:t>
            </a:r>
            <a:r>
              <a:rPr lang="en-GB" altLang="en-US" sz="1400" i="1" dirty="0" smtClean="0">
                <a:solidFill>
                  <a:srgbClr val="0000FF"/>
                </a:solidFill>
              </a:rPr>
              <a:t>. </a:t>
            </a:r>
            <a:endParaRPr lang="en-GB" altLang="en-US" sz="1400" dirty="0" smtClean="0"/>
          </a:p>
          <a:p>
            <a:pPr marL="228600" marR="0" lvl="1" algn="l" rtl="0">
              <a:lnSpc>
                <a:spcPct val="90000"/>
              </a:lnSpc>
              <a:spcBef>
                <a:spcPts val="1000"/>
              </a:spcBef>
              <a:buClrTx/>
              <a:buSzTx/>
              <a:buFontTx/>
              <a:buBlip>
                <a:blip r:embed="rId1"/>
              </a:buBlip>
            </a:pPr>
            <a:r>
              <a:rPr lang="en-GB" altLang="en-US" dirty="0" smtClean="0"/>
              <a:t>Goals:</a:t>
            </a:r>
            <a:r>
              <a:rPr lang="en-GB" altLang="en-US" sz="1600" i="1" dirty="0" smtClean="0">
                <a:solidFill>
                  <a:srgbClr val="0000FF"/>
                </a:solidFill>
              </a:rPr>
              <a:t> </a:t>
            </a:r>
            <a:endParaRPr lang="en-GB" altLang="en-US" sz="1600" i="1" dirty="0" smtClean="0">
              <a:solidFill>
                <a:srgbClr val="0000FF"/>
              </a:solidFill>
            </a:endParaRPr>
          </a:p>
          <a:p>
            <a:pPr marL="800100" marR="0" lvl="2" indent="-342900" algn="l" rtl="0">
              <a:lnSpc>
                <a:spcPct val="90000"/>
              </a:lnSpc>
              <a:spcBef>
                <a:spcPts val="500"/>
              </a:spcBef>
              <a:spcAft>
                <a:spcPts val="600"/>
              </a:spcAft>
              <a:buClrTx/>
              <a:buSzTx/>
              <a:buFontTx/>
              <a:buBlip>
                <a:blip r:embed="rId2"/>
              </a:buBlip>
            </a:pPr>
            <a:r>
              <a:rPr lang="en-GB" altLang="en-US" sz="1400" i="1" dirty="0" smtClean="0">
                <a:solidFill>
                  <a:srgbClr val="0000FF"/>
                </a:solidFill>
                <a:sym typeface="+mn-ea"/>
              </a:rPr>
              <a:t>To study how SA6 enablement layer can support the XR service to enhance the QoS of XR service, with the following objectives:</a:t>
            </a:r>
            <a:endParaRPr lang="en-GB" altLang="en-US" sz="1400" i="1" dirty="0" smtClean="0">
              <a:solidFill>
                <a:srgbClr val="0000FF"/>
              </a:solidFill>
              <a:sym typeface="+mn-ea"/>
            </a:endParaRPr>
          </a:p>
          <a:p>
            <a:pPr marL="1257300" marR="0" lvl="3" indent="-342900" algn="l" rtl="0">
              <a:lnSpc>
                <a:spcPct val="90000"/>
              </a:lnSpc>
              <a:spcBef>
                <a:spcPts val="500"/>
              </a:spcBef>
              <a:spcAft>
                <a:spcPts val="600"/>
              </a:spcAft>
              <a:buClrTx/>
              <a:buSzTx/>
              <a:buFontTx/>
              <a:buBlip>
                <a:blip r:embed="rId2"/>
              </a:buBlip>
            </a:pPr>
            <a:r>
              <a:rPr lang="en-GB" altLang="en-US" sz="1260" i="1" dirty="0" smtClean="0">
                <a:solidFill>
                  <a:srgbClr val="0000FF"/>
                </a:solidFill>
                <a:sym typeface="+mn-ea"/>
              </a:rPr>
              <a:t>a.Identify architecture requirements and solution for generic/specific architecture based on SEAL to support the XR;</a:t>
            </a:r>
            <a:endParaRPr lang="en-GB" altLang="en-US" sz="1260" i="1" dirty="0" smtClean="0">
              <a:solidFill>
                <a:srgbClr val="0000FF"/>
              </a:solidFill>
              <a:sym typeface="+mn-ea"/>
            </a:endParaRPr>
          </a:p>
          <a:p>
            <a:pPr marL="1257300" marR="0" lvl="3" indent="-342900" algn="l" rtl="0">
              <a:lnSpc>
                <a:spcPct val="90000"/>
              </a:lnSpc>
              <a:spcBef>
                <a:spcPts val="500"/>
              </a:spcBef>
              <a:spcAft>
                <a:spcPts val="600"/>
              </a:spcAft>
              <a:buClrTx/>
              <a:buSzTx/>
              <a:buFontTx/>
              <a:buBlip>
                <a:blip r:embed="rId2"/>
              </a:buBlip>
            </a:pPr>
            <a:r>
              <a:rPr lang="en-GB" altLang="en-US" sz="1260" i="1" dirty="0" smtClean="0">
                <a:solidFill>
                  <a:srgbClr val="0000FF"/>
                </a:solidFill>
                <a:sym typeface="+mn-ea"/>
              </a:rPr>
              <a:t>b.Identify key issues,and solution recommendations to enable capabilities for XR and Metaverse/Media including:</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Support seamless XR streaming over 3GPP or none-3GPP devices (Wi-Fi-enabled device for instance) , </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Split computing, principle of computing task/content splitting to enable split rendering, split modeling etc.</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Potential CAPIF/SEAL enhancement to support the XR service register, discovery and association(based on service, and/or presence reporting area)</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Service associated information provisioning with the help of enabler, e.g. XR service ID provisioning, </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PDU/flows coordination, including PDUs information/flow ID provisioning, delay difference handling;</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Information measurement and extraction, e.g. traffic periodicity etc, </a:t>
            </a:r>
            <a:endParaRPr lang="en-GB" altLang="en-US" sz="1260" i="1" dirty="0" smtClean="0">
              <a:solidFill>
                <a:srgbClr val="0000FF"/>
              </a:solidFill>
              <a:sym typeface="+mn-ea"/>
            </a:endParaRPr>
          </a:p>
          <a:p>
            <a:pPr marL="1657350" marR="0" lvl="4" indent="-285750" algn="l" rtl="0" latinLnBrk="0">
              <a:lnSpc>
                <a:spcPct val="90000"/>
              </a:lnSpc>
              <a:spcBef>
                <a:spcPts val="0"/>
              </a:spcBef>
              <a:spcAft>
                <a:spcPts val="0"/>
              </a:spcAft>
              <a:buClrTx/>
              <a:buSzTx/>
            </a:pPr>
            <a:r>
              <a:rPr lang="en-GB" altLang="en-US" sz="1260" i="1" dirty="0" smtClean="0">
                <a:solidFill>
                  <a:srgbClr val="0000FF"/>
                </a:solidFill>
                <a:sym typeface="+mn-ea"/>
              </a:rPr>
              <a:t>What and how to convey the information extracted from the application layer to 3GPP to enhance the QoS and support the features of SA2</a:t>
            </a:r>
            <a:endParaRPr lang="en-GB" altLang="en-US" sz="1260" i="1" dirty="0" smtClean="0">
              <a:solidFill>
                <a:srgbClr val="0000FF"/>
              </a:solidFill>
              <a:sym typeface="+mn-ea"/>
            </a:endParaRPr>
          </a:p>
          <a:p>
            <a:pPr marL="1371600" marR="0" lvl="4" indent="0" algn="l" rtl="0" latinLnBrk="0">
              <a:lnSpc>
                <a:spcPct val="90000"/>
              </a:lnSpc>
              <a:spcBef>
                <a:spcPts val="0"/>
              </a:spcBef>
              <a:spcAft>
                <a:spcPts val="0"/>
              </a:spcAft>
              <a:buClrTx/>
              <a:buSzTx/>
              <a:buNone/>
            </a:pPr>
            <a:r>
              <a:rPr lang="en-GB" altLang="en-US" sz="1260" i="1" dirty="0" smtClean="0">
                <a:solidFill>
                  <a:srgbClr val="0000FF"/>
                </a:solidFill>
                <a:sym typeface="+mn-ea"/>
              </a:rPr>
              <a:t>NOTE: potential enhancement to transport layer may need to coordinate with CT groups. </a:t>
            </a:r>
            <a:endParaRPr lang="en-GB" altLang="en-US" sz="1260" i="1" dirty="0" smtClean="0">
              <a:solidFill>
                <a:srgbClr val="0000FF"/>
              </a:solidFill>
              <a:sym typeface="+mn-ea"/>
            </a:endParaRPr>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en-US" i="1" dirty="0" smtClean="0">
                <a:solidFill>
                  <a:srgbClr val="0000FF"/>
                </a:solidFill>
                <a:sym typeface="+mn-ea"/>
              </a:rPr>
              <a:t>FS_AEXRS-</a:t>
            </a:r>
            <a:r>
              <a:rPr lang="en-US" altLang="en-US" dirty="0" smtClean="0">
                <a:sym typeface="+mn-ea"/>
              </a:rPr>
              <a:t>3</a:t>
            </a:r>
            <a:r>
              <a:rPr lang="en-US" altLang="en-US" dirty="0" smtClean="0">
                <a:sym typeface="+mn-ea"/>
              </a:rPr>
              <a:t>/3</a:t>
            </a:r>
            <a:endParaRPr lang="zh-CN" altLang="en-US"/>
          </a:p>
        </p:txBody>
      </p:sp>
      <p:sp>
        <p:nvSpPr>
          <p:cNvPr id="3" name="内容占位符 2"/>
          <p:cNvSpPr>
            <a:spLocks noGrp="1"/>
          </p:cNvSpPr>
          <p:nvPr>
            <p:ph idx="1"/>
          </p:nvPr>
        </p:nvSpPr>
        <p:spPr/>
        <p:txBody>
          <a:bodyPr/>
          <a:p>
            <a:r>
              <a:rPr lang="en-GB" altLang="en-US" sz="2800" dirty="0" smtClean="0">
                <a:sym typeface="+mn-ea"/>
              </a:rPr>
              <a:t>Dependency on other working groups:</a:t>
            </a:r>
            <a:endParaRPr lang="en-GB" altLang="en-US" sz="2800" dirty="0" smtClean="0">
              <a:sym typeface="+mn-ea"/>
            </a:endParaRPr>
          </a:p>
          <a:p>
            <a:pPr lvl="1"/>
            <a:r>
              <a:rPr lang="en-US" altLang="en-GB" sz="2400" dirty="0"/>
              <a:t>None</a:t>
            </a:r>
            <a:r>
              <a:rPr lang="en-US" altLang="en-GB" dirty="0">
                <a:sym typeface="+mn-ea"/>
              </a:rPr>
              <a:t> </a:t>
            </a:r>
            <a:endParaRPr lang="en-US" altLang="en-GB" dirty="0">
              <a:sym typeface="+mn-ea"/>
            </a:endParaRPr>
          </a:p>
          <a:p>
            <a:r>
              <a:rPr lang="en-US" sz="2800" dirty="0">
                <a:sym typeface="+mn-ea"/>
              </a:rPr>
              <a:t>Impacts to </a:t>
            </a:r>
            <a:r>
              <a:rPr lang="en-US" sz="2800" dirty="0" smtClean="0">
                <a:sym typeface="+mn-ea"/>
              </a:rPr>
              <a:t>3GPP/Industry </a:t>
            </a:r>
            <a:r>
              <a:rPr lang="en-US" sz="2800" dirty="0">
                <a:sym typeface="+mn-ea"/>
              </a:rPr>
              <a:t>work </a:t>
            </a:r>
            <a:r>
              <a:rPr lang="en-US" sz="2800" dirty="0" smtClean="0">
                <a:sym typeface="+mn-ea"/>
              </a:rPr>
              <a:t>if </a:t>
            </a:r>
            <a:r>
              <a:rPr lang="en-US" sz="2800" dirty="0">
                <a:sym typeface="+mn-ea"/>
              </a:rPr>
              <a:t>this </a:t>
            </a:r>
            <a:r>
              <a:rPr lang="en-US" sz="2800" dirty="0" smtClean="0">
                <a:sym typeface="+mn-ea"/>
              </a:rPr>
              <a:t>is not accepted </a:t>
            </a:r>
            <a:r>
              <a:rPr lang="en-US" sz="2800" dirty="0">
                <a:sym typeface="+mn-ea"/>
              </a:rPr>
              <a:t>into </a:t>
            </a:r>
            <a:r>
              <a:rPr lang="en-US" sz="2800" dirty="0" smtClean="0">
                <a:sym typeface="+mn-ea"/>
              </a:rPr>
              <a:t>Rel-19:</a:t>
            </a:r>
            <a:endParaRPr lang="en-US" sz="2800" dirty="0" smtClean="0"/>
          </a:p>
          <a:p>
            <a:pPr lvl="1"/>
            <a:r>
              <a:rPr lang="en-US" altLang="en-IN" sz="2800" dirty="0"/>
              <a:t>If not accepted, the gap between the 5GC XRM features and the Vertical application layer remains, which may leads to the XR service not satisfying as expected</a:t>
            </a:r>
            <a:endParaRPr lang="en-US" altLang="en-IN" sz="28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55" name=""/>
        <p:cNvGrpSpPr/>
        <p:nvPr/>
      </p:nvGrpSpPr>
      <p:grpSpPr/>
      <p:sp>
        <p:nvSpPr>
          <p:cNvPr id="1048602" name="标题 1"/>
          <p:cNvSpPr>
            <a:spLocks noGrp="1"/>
          </p:cNvSpPr>
          <p:nvPr>
            <p:ph type="title"/>
          </p:nvPr>
        </p:nvSpPr>
        <p:spPr/>
        <p:txBody>
          <a:bodyPr/>
          <a:p>
            <a:r>
              <a:rPr lang="en-US" altLang="zh-CN" dirty="0">
                <a:ea typeface="宋体" panose="02010600030101010101" pitchFamily="2" charset="-122"/>
                <a:sym typeface="+mn-ea"/>
              </a:rPr>
              <a:t>Background and motivation </a:t>
            </a:r>
            <a:endParaRPr lang="zh-CN" altLang="en-US"/>
          </a:p>
        </p:txBody>
      </p:sp>
      <p:sp>
        <p:nvSpPr>
          <p:cNvPr id="1048603" name="矩形 3"/>
          <p:cNvSpPr/>
          <p:nvPr/>
        </p:nvSpPr>
        <p:spPr>
          <a:xfrm>
            <a:off x="113665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4" name="文本框 4"/>
          <p:cNvSpPr txBox="1"/>
          <p:nvPr/>
        </p:nvSpPr>
        <p:spPr>
          <a:xfrm>
            <a:off x="1532255" y="1769110"/>
            <a:ext cx="1407795" cy="275590"/>
          </a:xfrm>
          <a:prstGeom prst="rect">
            <a:avLst/>
          </a:prstGeom>
          <a:noFill/>
        </p:spPr>
        <p:txBody>
          <a:bodyPr wrap="square" rtlCol="0">
            <a:spAutoFit/>
          </a:bodyPr>
          <a:p>
            <a:pPr algn="ctr"/>
            <a:r>
              <a:rPr lang="en-US" altLang="zh-CN" sz="1200" b="1">
                <a:solidFill>
                  <a:srgbClr val="FF0000"/>
                </a:solidFill>
              </a:rPr>
              <a:t>SA1</a:t>
            </a:r>
            <a:endParaRPr lang="en-US" altLang="zh-CN" sz="1200" b="1">
              <a:solidFill>
                <a:srgbClr val="FF0000"/>
              </a:solidFill>
            </a:endParaRPr>
          </a:p>
        </p:txBody>
      </p:sp>
      <p:sp>
        <p:nvSpPr>
          <p:cNvPr id="1048609" name="文本框 11"/>
          <p:cNvSpPr txBox="1"/>
          <p:nvPr/>
        </p:nvSpPr>
        <p:spPr>
          <a:xfrm>
            <a:off x="1136650" y="2441575"/>
            <a:ext cx="2590800" cy="521970"/>
          </a:xfrm>
          <a:prstGeom prst="rect">
            <a:avLst/>
          </a:prstGeom>
          <a:noFill/>
        </p:spPr>
        <p:txBody>
          <a:bodyPr wrap="square" rtlCol="0" anchor="t">
            <a:spAutoFit/>
          </a:bodyPr>
          <a:p>
            <a:pPr>
              <a:buClrTx/>
              <a:buSzTx/>
              <a:buFontTx/>
            </a:pPr>
            <a:r>
              <a:rPr lang="en-US" sz="1400" b="1">
                <a:latin typeface="Times New Roman" panose="02020603050405020304" pitchFamily="18" charset="0"/>
                <a:sym typeface="+mn-ea"/>
              </a:rPr>
              <a:t> R17: tactile and multi-modal communication service </a:t>
            </a:r>
            <a:endParaRPr lang="en-US" sz="1400" b="1">
              <a:latin typeface="Times New Roman" panose="02020603050405020304" pitchFamily="18" charset="0"/>
              <a:sym typeface="+mn-ea"/>
            </a:endParaRPr>
          </a:p>
        </p:txBody>
      </p:sp>
      <p:sp>
        <p:nvSpPr>
          <p:cNvPr id="1048610" name="文本框 12"/>
          <p:cNvSpPr txBox="1"/>
          <p:nvPr/>
        </p:nvSpPr>
        <p:spPr>
          <a:xfrm>
            <a:off x="1136650" y="3857625"/>
            <a:ext cx="1725930" cy="306705"/>
          </a:xfrm>
          <a:prstGeom prst="rect">
            <a:avLst/>
          </a:prstGeom>
          <a:noFill/>
        </p:spPr>
        <p:txBody>
          <a:bodyPr wrap="square" rtlCol="0" anchor="t">
            <a:spAutoFit/>
          </a:bodyPr>
          <a:p>
            <a:r>
              <a:rPr lang="en-US" sz="1400" b="1">
                <a:latin typeface="Times New Roman" panose="02020603050405020304" pitchFamily="18" charset="0"/>
                <a:sym typeface="+mn-ea"/>
              </a:rPr>
              <a:t> R18: FS_Metaverse</a:t>
            </a:r>
            <a:r>
              <a:rPr lang="en-US" sz="1400">
                <a:latin typeface="Times New Roman" panose="02020603050405020304" pitchFamily="18" charset="0"/>
                <a:sym typeface="+mn-ea"/>
              </a:rPr>
              <a:t> </a:t>
            </a:r>
            <a:endParaRPr lang="en-US" altLang="en-US" sz="1400">
              <a:latin typeface="Times New Roman" panose="02020603050405020304" pitchFamily="18" charset="0"/>
              <a:sym typeface="+mn-ea"/>
            </a:endParaRPr>
          </a:p>
        </p:txBody>
      </p:sp>
      <p:cxnSp>
        <p:nvCxnSpPr>
          <p:cNvPr id="3145728" name="AutoShape 17"/>
          <p:cNvCxnSpPr>
            <a:cxnSpLocks noChangeShapeType="1"/>
          </p:cNvCxnSpPr>
          <p:nvPr/>
        </p:nvCxnSpPr>
        <p:spPr bwMode="auto">
          <a:xfrm rot="5400000">
            <a:off x="1302385" y="1927225"/>
            <a:ext cx="680720" cy="869950"/>
          </a:xfrm>
          <a:prstGeom prst="bentConnector4">
            <a:avLst>
              <a:gd name="adj1" fmla="val 36482"/>
              <a:gd name="adj2" fmla="val 135920"/>
            </a:avLst>
          </a:prstGeom>
          <a:noFill/>
          <a:ln w="6350">
            <a:solidFill>
              <a:srgbClr val="BBBCBC"/>
            </a:solidFill>
            <a:miter lim="800000"/>
            <a:headEnd type="none" w="sm" len="sm"/>
            <a:tailEnd type="none" w="med" len="lg"/>
          </a:ln>
        </p:spPr>
      </p:cxnSp>
      <p:cxnSp>
        <p:nvCxnSpPr>
          <p:cNvPr id="3145729" name="AutoShape 17"/>
          <p:cNvCxnSpPr>
            <a:cxnSpLocks noChangeShapeType="1"/>
            <a:stCxn id="1048609" idx="1"/>
            <a:endCxn id="1048610" idx="1"/>
          </p:cNvCxnSpPr>
          <p:nvPr/>
        </p:nvCxnSpPr>
        <p:spPr bwMode="auto">
          <a:xfrm rot="10800000" flipH="1" flipV="1">
            <a:off x="1136650" y="2702560"/>
            <a:ext cx="3175" cy="1308735"/>
          </a:xfrm>
          <a:prstGeom prst="bentConnector3">
            <a:avLst>
              <a:gd name="adj1" fmla="val -7500000"/>
            </a:avLst>
          </a:prstGeom>
          <a:noFill/>
          <a:ln w="6350">
            <a:solidFill>
              <a:srgbClr val="BBBCBC"/>
            </a:solidFill>
            <a:miter lim="800000"/>
            <a:headEnd type="none" w="sm" len="sm"/>
            <a:tailEnd type="none" w="med" len="lg"/>
          </a:ln>
        </p:spPr>
      </p:cxnSp>
      <p:cxnSp>
        <p:nvCxnSpPr>
          <p:cNvPr id="3145731" name="AutoShape 9"/>
          <p:cNvCxnSpPr>
            <a:cxnSpLocks noChangeShapeType="1"/>
          </p:cNvCxnSpPr>
          <p:nvPr/>
        </p:nvCxnSpPr>
        <p:spPr bwMode="auto">
          <a:xfrm flipV="1">
            <a:off x="2006600" y="1562735"/>
            <a:ext cx="3685540" cy="207010"/>
          </a:xfrm>
          <a:prstGeom prst="bentConnector3">
            <a:avLst>
              <a:gd name="adj1" fmla="val 610"/>
            </a:avLst>
          </a:prstGeom>
          <a:noFill/>
          <a:ln w="6350">
            <a:solidFill>
              <a:srgbClr val="BBBCBC"/>
            </a:solidFill>
            <a:miter lim="800000"/>
          </a:ln>
        </p:spPr>
      </p:cxnSp>
      <p:cxnSp>
        <p:nvCxnSpPr>
          <p:cNvPr id="3145732" name="AutoShape 10"/>
          <p:cNvCxnSpPr>
            <a:cxnSpLocks noChangeShapeType="1"/>
          </p:cNvCxnSpPr>
          <p:nvPr/>
        </p:nvCxnSpPr>
        <p:spPr bwMode="auto">
          <a:xfrm>
            <a:off x="5689600" y="1563370"/>
            <a:ext cx="3580765" cy="206375"/>
          </a:xfrm>
          <a:prstGeom prst="bentConnector3">
            <a:avLst>
              <a:gd name="adj1" fmla="val 99348"/>
            </a:avLst>
          </a:prstGeom>
          <a:noFill/>
          <a:ln w="6350">
            <a:solidFill>
              <a:srgbClr val="BBBCBC"/>
            </a:solidFill>
            <a:miter lim="800000"/>
          </a:ln>
        </p:spPr>
      </p:cxnSp>
      <p:cxnSp>
        <p:nvCxnSpPr>
          <p:cNvPr id="3145733" name="AutoShape 17"/>
          <p:cNvCxnSpPr>
            <a:cxnSpLocks noChangeShapeType="1"/>
          </p:cNvCxnSpPr>
          <p:nvPr/>
        </p:nvCxnSpPr>
        <p:spPr bwMode="gray">
          <a:xfrm flipV="1">
            <a:off x="6009640" y="1563370"/>
            <a:ext cx="4445" cy="206375"/>
          </a:xfrm>
          <a:prstGeom prst="straightConnector1">
            <a:avLst/>
          </a:prstGeom>
          <a:noFill/>
          <a:ln w="6350">
            <a:solidFill>
              <a:srgbClr val="BBBCBC"/>
            </a:solidFill>
            <a:round/>
          </a:ln>
        </p:spPr>
      </p:cxnSp>
      <p:cxnSp>
        <p:nvCxnSpPr>
          <p:cNvPr id="3145734" name="AutoShape 17"/>
          <p:cNvCxnSpPr>
            <a:cxnSpLocks noChangeShapeType="1"/>
          </p:cNvCxnSpPr>
          <p:nvPr/>
        </p:nvCxnSpPr>
        <p:spPr bwMode="auto">
          <a:xfrm rot="5400000">
            <a:off x="4862195" y="1790700"/>
            <a:ext cx="680720" cy="869950"/>
          </a:xfrm>
          <a:prstGeom prst="bentConnector4">
            <a:avLst>
              <a:gd name="adj1" fmla="val 59794"/>
              <a:gd name="adj2" fmla="val 135920"/>
            </a:avLst>
          </a:prstGeom>
          <a:noFill/>
          <a:ln w="6350">
            <a:solidFill>
              <a:srgbClr val="BBBCBC"/>
            </a:solidFill>
            <a:miter lim="800000"/>
            <a:headEnd type="none" w="sm" len="sm"/>
            <a:tailEnd type="none" w="med" len="lg"/>
          </a:ln>
        </p:spPr>
      </p:cxnSp>
      <p:cxnSp>
        <p:nvCxnSpPr>
          <p:cNvPr id="3145735" name="AutoShape 17"/>
          <p:cNvCxnSpPr>
            <a:cxnSpLocks noChangeShapeType="1"/>
          </p:cNvCxnSpPr>
          <p:nvPr/>
        </p:nvCxnSpPr>
        <p:spPr bwMode="auto">
          <a:xfrm rot="5400000">
            <a:off x="8528685" y="1790700"/>
            <a:ext cx="680720" cy="869950"/>
          </a:xfrm>
          <a:prstGeom prst="bentConnector4">
            <a:avLst>
              <a:gd name="adj1" fmla="val 62873"/>
              <a:gd name="adj2" fmla="val 135920"/>
            </a:avLst>
          </a:prstGeom>
          <a:noFill/>
          <a:ln w="6350">
            <a:solidFill>
              <a:srgbClr val="BBBCBC"/>
            </a:solidFill>
            <a:miter lim="800000"/>
            <a:headEnd type="none" w="sm" len="sm"/>
            <a:tailEnd type="none" w="med" len="lg"/>
          </a:ln>
        </p:spPr>
      </p:cxnSp>
      <p:cxnSp>
        <p:nvCxnSpPr>
          <p:cNvPr id="3145736" name="AutoShape 17"/>
          <p:cNvCxnSpPr>
            <a:cxnSpLocks noChangeShapeType="1"/>
          </p:cNvCxnSpPr>
          <p:nvPr/>
        </p:nvCxnSpPr>
        <p:spPr bwMode="auto">
          <a:xfrm rot="10800000" flipH="1" flipV="1">
            <a:off x="8467090" y="3060490"/>
            <a:ext cx="4445" cy="1368000"/>
          </a:xfrm>
          <a:prstGeom prst="bentConnector3">
            <a:avLst>
              <a:gd name="adj1" fmla="val -7500000"/>
            </a:avLst>
          </a:prstGeom>
          <a:noFill/>
          <a:ln w="6350">
            <a:solidFill>
              <a:srgbClr val="BBBCBC"/>
            </a:solidFill>
            <a:miter lim="800000"/>
            <a:headEnd type="none" w="sm" len="sm"/>
            <a:tailEnd type="none" w="med" len="lg"/>
          </a:ln>
        </p:spPr>
      </p:cxnSp>
      <p:sp>
        <p:nvSpPr>
          <p:cNvPr id="1048612" name="文本框 27"/>
          <p:cNvSpPr txBox="1"/>
          <p:nvPr/>
        </p:nvSpPr>
        <p:spPr>
          <a:xfrm>
            <a:off x="4767580" y="2441575"/>
            <a:ext cx="2203450" cy="306705"/>
          </a:xfrm>
          <a:prstGeom prst="rect">
            <a:avLst/>
          </a:prstGeom>
          <a:noFill/>
        </p:spPr>
        <p:txBody>
          <a:bodyPr wrap="square" rtlCol="0" anchor="t">
            <a:spAutoFit/>
          </a:bodyPr>
          <a:p>
            <a:pPr>
              <a:buClrTx/>
              <a:buSzTx/>
              <a:buFontTx/>
            </a:pPr>
            <a:r>
              <a:rPr lang="en-US" sz="1400" b="1">
                <a:latin typeface="Times New Roman" panose="02020603050405020304" pitchFamily="18" charset="0"/>
                <a:sym typeface="+mn-ea"/>
              </a:rPr>
              <a:t> R18: XRM</a:t>
            </a:r>
            <a:endParaRPr lang="en-US" sz="1400" b="1">
              <a:latin typeface="Times New Roman" panose="02020603050405020304" pitchFamily="18" charset="0"/>
              <a:sym typeface="+mn-ea"/>
            </a:endParaRPr>
          </a:p>
        </p:txBody>
      </p:sp>
      <p:sp>
        <p:nvSpPr>
          <p:cNvPr id="1048613" name="文本框 28"/>
          <p:cNvSpPr txBox="1"/>
          <p:nvPr/>
        </p:nvSpPr>
        <p:spPr>
          <a:xfrm>
            <a:off x="8655685" y="3352165"/>
            <a:ext cx="1948180"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FS_SmarTAR</a:t>
            </a:r>
            <a:r>
              <a:rPr lang="en-US" sz="1400">
                <a:latin typeface="Times New Roman" panose="02020603050405020304" pitchFamily="18" charset="0"/>
                <a:sym typeface="+mn-ea"/>
              </a:rPr>
              <a:t> </a:t>
            </a:r>
            <a:endParaRPr lang="en-US" altLang="en-US" sz="1400">
              <a:latin typeface="Times New Roman" panose="02020603050405020304" pitchFamily="18" charset="0"/>
              <a:sym typeface="+mn-ea"/>
            </a:endParaRPr>
          </a:p>
        </p:txBody>
      </p:sp>
      <p:sp>
        <p:nvSpPr>
          <p:cNvPr id="1048614" name="文本框 29"/>
          <p:cNvSpPr txBox="1"/>
          <p:nvPr/>
        </p:nvSpPr>
        <p:spPr>
          <a:xfrm>
            <a:off x="8655685" y="4262755"/>
            <a:ext cx="1605280"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MeCAR</a:t>
            </a:r>
            <a:endParaRPr lang="en-US" altLang="en-US" sz="1400">
              <a:latin typeface="Times New Roman" panose="02020603050405020304" pitchFamily="18" charset="0"/>
              <a:sym typeface="+mn-ea"/>
            </a:endParaRPr>
          </a:p>
        </p:txBody>
      </p:sp>
      <p:sp>
        <p:nvSpPr>
          <p:cNvPr id="1048617" name="文本框 32"/>
          <p:cNvSpPr txBox="1"/>
          <p:nvPr/>
        </p:nvSpPr>
        <p:spPr>
          <a:xfrm>
            <a:off x="8655685" y="3807460"/>
            <a:ext cx="2304415"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SR_MSE</a:t>
            </a:r>
            <a:endParaRPr lang="en-US" altLang="en-US" sz="1400">
              <a:latin typeface="Times New Roman" panose="02020603050405020304" pitchFamily="18" charset="0"/>
              <a:sym typeface="+mn-ea"/>
            </a:endParaRPr>
          </a:p>
        </p:txBody>
      </p:sp>
      <p:sp>
        <p:nvSpPr>
          <p:cNvPr id="1048622" name="文本框 37"/>
          <p:cNvSpPr txBox="1"/>
          <p:nvPr/>
        </p:nvSpPr>
        <p:spPr>
          <a:xfrm>
            <a:off x="8655685" y="2441575"/>
            <a:ext cx="1409700" cy="306705"/>
          </a:xfrm>
          <a:prstGeom prst="rect">
            <a:avLst/>
          </a:prstGeom>
          <a:noFill/>
        </p:spPr>
        <p:txBody>
          <a:bodyPr wrap="square" rtlCol="0" anchor="t">
            <a:spAutoFit/>
          </a:bodyPr>
          <a:p>
            <a:r>
              <a:rPr lang="en-US" sz="1400" b="1">
                <a:latin typeface="Times New Roman" panose="02020603050405020304" pitchFamily="18" charset="0"/>
                <a:sym typeface="+mn-ea"/>
              </a:rPr>
              <a:t> R16: </a:t>
            </a:r>
            <a:r>
              <a:rPr lang="en-US" sz="1400">
                <a:latin typeface="Times New Roman" panose="02020603050405020304" pitchFamily="18" charset="0"/>
                <a:sym typeface="+mn-ea"/>
              </a:rPr>
              <a:t>FS_5GXR </a:t>
            </a:r>
            <a:endParaRPr lang="en-US" altLang="en-US" sz="1400">
              <a:latin typeface="Times New Roman" panose="02020603050405020304" pitchFamily="18" charset="0"/>
              <a:sym typeface="+mn-ea"/>
            </a:endParaRPr>
          </a:p>
        </p:txBody>
      </p:sp>
      <p:sp>
        <p:nvSpPr>
          <p:cNvPr id="1048623" name="文本框 38"/>
          <p:cNvSpPr txBox="1"/>
          <p:nvPr/>
        </p:nvSpPr>
        <p:spPr>
          <a:xfrm>
            <a:off x="8655685" y="2896870"/>
            <a:ext cx="2797810" cy="306705"/>
          </a:xfrm>
          <a:prstGeom prst="rect">
            <a:avLst/>
          </a:prstGeom>
          <a:noFill/>
        </p:spPr>
        <p:txBody>
          <a:bodyPr wrap="square" rtlCol="0" anchor="t">
            <a:spAutoFit/>
          </a:bodyPr>
          <a:p>
            <a:r>
              <a:rPr lang="en-US" sz="1400" b="1">
                <a:latin typeface="Times New Roman" panose="02020603050405020304" pitchFamily="18" charset="0"/>
                <a:sym typeface="+mn-ea"/>
              </a:rPr>
              <a:t> R17: </a:t>
            </a:r>
            <a:r>
              <a:rPr lang="en-US" sz="1400">
                <a:latin typeface="Times New Roman" panose="02020603050405020304" pitchFamily="18" charset="0"/>
                <a:sym typeface="+mn-ea"/>
              </a:rPr>
              <a:t>FS_ 5GSTAR</a:t>
            </a:r>
            <a:endParaRPr lang="en-US" altLang="en-US" sz="1400">
              <a:latin typeface="Times New Roman" panose="02020603050405020304" pitchFamily="18" charset="0"/>
              <a:sym typeface="+mn-ea"/>
            </a:endParaRPr>
          </a:p>
        </p:txBody>
      </p:sp>
      <p:cxnSp>
        <p:nvCxnSpPr>
          <p:cNvPr id="3145738" name="AutoShape 17"/>
          <p:cNvCxnSpPr>
            <a:cxnSpLocks noChangeShapeType="1"/>
          </p:cNvCxnSpPr>
          <p:nvPr/>
        </p:nvCxnSpPr>
        <p:spPr bwMode="auto">
          <a:xfrm rot="10800000" flipH="1" flipV="1">
            <a:off x="8455025" y="2567930"/>
            <a:ext cx="4445" cy="936000"/>
          </a:xfrm>
          <a:prstGeom prst="bentConnector3">
            <a:avLst>
              <a:gd name="adj1" fmla="val -7500000"/>
            </a:avLst>
          </a:prstGeom>
          <a:noFill/>
          <a:ln w="6350">
            <a:solidFill>
              <a:srgbClr val="BBBCBC"/>
            </a:solidFill>
            <a:miter lim="800000"/>
            <a:headEnd type="none" w="sm" len="sm"/>
            <a:tailEnd type="none" w="med" len="lg"/>
          </a:ln>
        </p:spPr>
      </p:cxnSp>
      <p:cxnSp>
        <p:nvCxnSpPr>
          <p:cNvPr id="3145739" name="AutoShape 17"/>
          <p:cNvCxnSpPr>
            <a:cxnSpLocks noChangeShapeType="1"/>
          </p:cNvCxnSpPr>
          <p:nvPr/>
        </p:nvCxnSpPr>
        <p:spPr bwMode="auto">
          <a:xfrm rot="10800000" flipH="1" flipV="1">
            <a:off x="8462645" y="3077640"/>
            <a:ext cx="4445" cy="900000"/>
          </a:xfrm>
          <a:prstGeom prst="bentConnector3">
            <a:avLst>
              <a:gd name="adj1" fmla="val -7500000"/>
            </a:avLst>
          </a:prstGeom>
          <a:noFill/>
          <a:ln w="6350">
            <a:solidFill>
              <a:srgbClr val="BBBCBC"/>
            </a:solidFill>
            <a:miter lim="800000"/>
            <a:headEnd type="none" w="sm" len="sm"/>
            <a:tailEnd type="none" w="med" len="lg"/>
          </a:ln>
        </p:spPr>
      </p:cxnSp>
      <p:sp>
        <p:nvSpPr>
          <p:cNvPr id="1048624" name="文本框 41"/>
          <p:cNvSpPr txBox="1"/>
          <p:nvPr/>
        </p:nvSpPr>
        <p:spPr>
          <a:xfrm>
            <a:off x="1141095" y="2848610"/>
            <a:ext cx="2585720" cy="953135"/>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provide policy(ies) for flows associated with an application</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apply 3rd party provided policy(ies). </a:t>
            </a:r>
            <a:endParaRPr lang="en-US" altLang="en-US" sz="1400">
              <a:latin typeface="Times New Roman" panose="02020603050405020304" pitchFamily="18" charset="0"/>
              <a:sym typeface="+mn-ea"/>
            </a:endParaRPr>
          </a:p>
        </p:txBody>
      </p:sp>
      <p:sp>
        <p:nvSpPr>
          <p:cNvPr id="1048625" name="文本框 42"/>
          <p:cNvSpPr txBox="1"/>
          <p:nvPr/>
        </p:nvSpPr>
        <p:spPr>
          <a:xfrm>
            <a:off x="1141095" y="4077335"/>
            <a:ext cx="2844165" cy="1168400"/>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precise location triggered information provisioning,</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management of the spatial anchor  </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management of the digital assets </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altLang="zh-CN" sz="1400"/>
              <a:t>...</a:t>
            </a:r>
            <a:endParaRPr lang="en-US" altLang="zh-CN" sz="1400"/>
          </a:p>
        </p:txBody>
      </p:sp>
      <p:sp>
        <p:nvSpPr>
          <p:cNvPr id="1048627" name="文本框 44"/>
          <p:cNvSpPr txBox="1"/>
          <p:nvPr/>
        </p:nvSpPr>
        <p:spPr>
          <a:xfrm>
            <a:off x="4446905" y="2835275"/>
            <a:ext cx="2850515" cy="2461260"/>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AF information provisioning: common ID, PDU Set related assistance information including PDU Set QoS parameters, Burst periodicity, Description of Service Protocol.</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Network information exposure: congestion level information, Data rate, delay difference and round trip delay of QoS flow, Estimated bandwidth.</a:t>
            </a:r>
            <a:endParaRPr lang="en-US" altLang="en-US" sz="1400">
              <a:latin typeface="Times New Roman" panose="02020603050405020304" pitchFamily="18" charset="0"/>
              <a:sym typeface="+mn-ea"/>
            </a:endParaRPr>
          </a:p>
        </p:txBody>
      </p:sp>
      <p:sp>
        <p:nvSpPr>
          <p:cNvPr id="1048628" name="文本框 47"/>
          <p:cNvSpPr txBox="1"/>
          <p:nvPr/>
        </p:nvSpPr>
        <p:spPr>
          <a:xfrm>
            <a:off x="362585" y="5489575"/>
            <a:ext cx="11269345" cy="737235"/>
          </a:xfrm>
          <a:prstGeom prst="rect">
            <a:avLst/>
          </a:prstGeom>
          <a:solidFill>
            <a:schemeClr val="bg1">
              <a:lumMod val="85000"/>
            </a:schemeClr>
          </a:solidFill>
          <a:ln w="9525">
            <a:noFill/>
          </a:ln>
        </p:spPr>
        <p:txBody>
          <a:bodyPr wrap="square">
            <a:spAutoFit/>
          </a:bodyPr>
          <a:p>
            <a:pPr marL="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Based on the requirement from SA1, XRM in SA2 studies the key issues, solutions on how to support XR and advanced media services from 3gpp architecture perspective. </a:t>
            </a:r>
            <a:r>
              <a:rPr lang="en-US" altLang="zh-CN" sz="1400" dirty="0">
                <a:latin typeface="+mn-lt"/>
                <a:ea typeface="宋体" panose="02010600030101010101" pitchFamily="2" charset="-122"/>
                <a:sym typeface="+mn-ea"/>
              </a:rPr>
              <a:t>SA4 focus more on the application layer interaction between the UE and </a:t>
            </a:r>
            <a:r>
              <a:rPr lang="en-US" altLang="zh-CN" sz="1400" dirty="0">
                <a:latin typeface="+mn-lt"/>
                <a:ea typeface="宋体" panose="02010600030101010101" pitchFamily="2" charset="-122"/>
                <a:sym typeface="+mn-ea"/>
              </a:rPr>
              <a:t>media/audio service </a:t>
            </a:r>
            <a:r>
              <a:rPr lang="en-US" altLang="zh-CN" sz="1400" dirty="0">
                <a:latin typeface="+mn-lt"/>
                <a:ea typeface="宋体" panose="02010600030101010101" pitchFamily="2" charset="-122"/>
                <a:sym typeface="+mn-ea"/>
              </a:rPr>
              <a:t>server. However, it is not yet clear how the XR service, which are not limited to </a:t>
            </a:r>
            <a:r>
              <a:rPr lang="en-US" altLang="zh-CN" sz="1400" dirty="0">
                <a:latin typeface="+mn-lt"/>
                <a:ea typeface="宋体" panose="02010600030101010101" pitchFamily="2" charset="-122"/>
                <a:sym typeface="+mn-ea"/>
              </a:rPr>
              <a:t>media/audio services, can be supported</a:t>
            </a:r>
            <a:r>
              <a:rPr lang="en-US" altLang="zh-CN" sz="1400" dirty="0">
                <a:latin typeface="+mn-lt"/>
                <a:ea typeface="宋体" panose="02010600030101010101" pitchFamily="2" charset="-122"/>
                <a:sym typeface="+mn-ea"/>
              </a:rPr>
              <a:t> by </a:t>
            </a:r>
            <a:r>
              <a:rPr lang="en-US" altLang="zh-CN" sz="1400" dirty="0">
                <a:latin typeface="+mn-lt"/>
                <a:ea typeface="宋体" panose="02010600030101010101" pitchFamily="2" charset="-122"/>
                <a:sym typeface="+mn-ea"/>
              </a:rPr>
              <a:t>network enabler layer based on the 3GPP system</a:t>
            </a:r>
            <a:r>
              <a:rPr lang="en-US" altLang="zh-CN" sz="1400" dirty="0">
                <a:latin typeface="+mn-lt"/>
                <a:ea typeface="宋体" panose="02010600030101010101" pitchFamily="2" charset="-122"/>
                <a:sym typeface="+mn-ea"/>
              </a:rPr>
              <a:t>. </a:t>
            </a:r>
            <a:endParaRPr lang="en-US" altLang="zh-CN" sz="1400" dirty="0">
              <a:latin typeface="+mn-lt"/>
              <a:ea typeface="宋体" panose="02010600030101010101" pitchFamily="2" charset="-122"/>
            </a:endParaRPr>
          </a:p>
        </p:txBody>
      </p:sp>
      <p:sp>
        <p:nvSpPr>
          <p:cNvPr id="1048607" name="矩形 9"/>
          <p:cNvSpPr/>
          <p:nvPr/>
        </p:nvSpPr>
        <p:spPr>
          <a:xfrm>
            <a:off x="804799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8" name="文本框 10"/>
          <p:cNvSpPr txBox="1"/>
          <p:nvPr/>
        </p:nvSpPr>
        <p:spPr>
          <a:xfrm>
            <a:off x="8443595" y="1769110"/>
            <a:ext cx="1407795" cy="275590"/>
          </a:xfrm>
          <a:prstGeom prst="rect">
            <a:avLst/>
          </a:prstGeom>
          <a:noFill/>
        </p:spPr>
        <p:txBody>
          <a:bodyPr wrap="square" rtlCol="0">
            <a:spAutoFit/>
          </a:bodyPr>
          <a:p>
            <a:pPr algn="ctr"/>
            <a:r>
              <a:rPr lang="en-US" altLang="zh-CN" sz="1200" b="1">
                <a:solidFill>
                  <a:srgbClr val="FF0000"/>
                </a:solidFill>
              </a:rPr>
              <a:t>SA4</a:t>
            </a:r>
            <a:endParaRPr lang="en-US" altLang="zh-CN" sz="1200" b="1">
              <a:solidFill>
                <a:srgbClr val="FF0000"/>
              </a:solidFill>
            </a:endParaRPr>
          </a:p>
        </p:txBody>
      </p:sp>
      <p:sp>
        <p:nvSpPr>
          <p:cNvPr id="1048605" name="矩形 5"/>
          <p:cNvSpPr/>
          <p:nvPr/>
        </p:nvSpPr>
        <p:spPr>
          <a:xfrm>
            <a:off x="4446905" y="1769745"/>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6" name="文本框 6"/>
          <p:cNvSpPr txBox="1"/>
          <p:nvPr/>
        </p:nvSpPr>
        <p:spPr>
          <a:xfrm>
            <a:off x="4842510" y="1769745"/>
            <a:ext cx="1407795" cy="275590"/>
          </a:xfrm>
          <a:prstGeom prst="rect">
            <a:avLst/>
          </a:prstGeom>
          <a:noFill/>
        </p:spPr>
        <p:txBody>
          <a:bodyPr wrap="square" rtlCol="0">
            <a:spAutoFit/>
          </a:bodyPr>
          <a:p>
            <a:pPr algn="ctr"/>
            <a:r>
              <a:rPr lang="en-US" altLang="zh-CN" sz="1200" b="1">
                <a:solidFill>
                  <a:srgbClr val="FF0000"/>
                </a:solidFill>
              </a:rPr>
              <a:t>SA2</a:t>
            </a:r>
            <a:endParaRPr lang="en-US" altLang="zh-CN" sz="1200" b="1">
              <a:solidFill>
                <a:srgbClr val="FF0000"/>
              </a:solidFill>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p:sp>
        <p:nvSpPr>
          <p:cNvPr id="1048656" name="矩形 15"/>
          <p:cNvSpPr/>
          <p:nvPr/>
        </p:nvSpPr>
        <p:spPr>
          <a:xfrm>
            <a:off x="469900" y="1920875"/>
            <a:ext cx="10961370" cy="2450465"/>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657" name="标题 1"/>
          <p:cNvSpPr>
            <a:spLocks noGrp="1"/>
          </p:cNvSpPr>
          <p:nvPr>
            <p:ph type="title"/>
          </p:nvPr>
        </p:nvSpPr>
        <p:spPr>
          <a:xfrm>
            <a:off x="838200" y="585470"/>
            <a:ext cx="8976360" cy="1104900"/>
          </a:xfrm>
        </p:spPr>
        <p:txBody>
          <a:bodyPr/>
          <a:p>
            <a:r>
              <a:rPr lang="en-US" altLang="zh-CN" dirty="0">
                <a:ea typeface="宋体" panose="02010600030101010101" pitchFamily="2" charset="-122"/>
                <a:sym typeface="+mn-ea"/>
              </a:rPr>
              <a:t>The tactile and multi-modal communication service</a:t>
            </a:r>
            <a:endParaRPr lang="en-US" altLang="zh-CN" dirty="0">
              <a:ea typeface="宋体" panose="02010600030101010101" pitchFamily="2" charset="-122"/>
              <a:sym typeface="+mn-ea"/>
            </a:endParaRPr>
          </a:p>
        </p:txBody>
      </p:sp>
      <p:pic>
        <p:nvPicPr>
          <p:cNvPr id="2097163" name="内容占位符 -2147482613"/>
          <p:cNvPicPr>
            <a:picLocks noChangeAspect="1"/>
          </p:cNvPicPr>
          <p:nvPr>
            <p:ph idx="1"/>
          </p:nvPr>
        </p:nvPicPr>
        <p:blipFill>
          <a:blip r:embed="rId1"/>
          <a:stretch>
            <a:fillRect/>
          </a:stretch>
        </p:blipFill>
        <p:spPr>
          <a:xfrm>
            <a:off x="8043545" y="2183130"/>
            <a:ext cx="3387725" cy="1706880"/>
          </a:xfrm>
          <a:prstGeom prst="rect">
            <a:avLst/>
          </a:prstGeom>
          <a:noFill/>
          <a:ln w="9525">
            <a:noFill/>
          </a:ln>
        </p:spPr>
      </p:pic>
      <p:sp>
        <p:nvSpPr>
          <p:cNvPr id="1048658" name="文本框 3"/>
          <p:cNvSpPr txBox="1"/>
          <p:nvPr/>
        </p:nvSpPr>
        <p:spPr>
          <a:xfrm>
            <a:off x="469265" y="1929765"/>
            <a:ext cx="7541260" cy="521970"/>
          </a:xfrm>
          <a:prstGeom prst="rect">
            <a:avLst/>
          </a:prstGeom>
          <a:noFill/>
        </p:spPr>
        <p:txBody>
          <a:bodyPr wrap="square" rtlCol="0" anchor="t">
            <a:spAutoFit/>
          </a:bodyPr>
          <a:p>
            <a:pPr>
              <a:spcBef>
                <a:spcPct val="20000"/>
              </a:spcBef>
              <a:buClrTx/>
              <a:buSzTx/>
              <a:buFontTx/>
            </a:pPr>
            <a:r>
              <a:rPr lang="en-US" altLang="zh-CN" sz="1400" dirty="0">
                <a:latin typeface="+mn-lt"/>
                <a:ea typeface="宋体" panose="02010600030101010101" pitchFamily="2" charset="-122"/>
                <a:sym typeface="+mn-ea"/>
              </a:rPr>
              <a:t>The tactile and multi-modal communication service  may include multiple types of flows from multiple type of dervices, e.g. video/audio stream, and haptic or sensor data for more immersive experience </a:t>
            </a:r>
            <a:endParaRPr lang="en-US" altLang="zh-CN" sz="1400" dirty="0">
              <a:latin typeface="+mn-lt"/>
              <a:ea typeface="宋体" panose="02010600030101010101" pitchFamily="2" charset="-122"/>
              <a:sym typeface="+mn-ea"/>
            </a:endParaRPr>
          </a:p>
        </p:txBody>
      </p:sp>
      <p:sp>
        <p:nvSpPr>
          <p:cNvPr id="1048659" name="文本框 4"/>
          <p:cNvSpPr txBox="1"/>
          <p:nvPr/>
        </p:nvSpPr>
        <p:spPr>
          <a:xfrm>
            <a:off x="469900" y="2529205"/>
            <a:ext cx="7541260" cy="1685290"/>
          </a:xfrm>
          <a:prstGeom prst="rect">
            <a:avLst/>
          </a:prstGeom>
          <a:noFill/>
          <a:ln w="9525">
            <a:noFill/>
          </a:ln>
        </p:spPr>
        <p:txBody>
          <a:bodyPr wrap="square">
            <a:spAutoFit/>
          </a:bodyPr>
          <a:p>
            <a:pPr marL="342900" indent="-342900" algn="l">
              <a:spcBef>
                <a:spcPct val="20000"/>
              </a:spcBef>
              <a:buClrTx/>
              <a:buSzTx/>
              <a:buFontTx/>
              <a:buBlip>
                <a:blip r:embed="rId2"/>
              </a:buBlip>
            </a:pPr>
            <a:r>
              <a:rPr lang="en-US" altLang="zh-CN" sz="1400" dirty="0">
                <a:latin typeface="+mn-lt"/>
                <a:ea typeface="宋体" panose="02010600030101010101" pitchFamily="2" charset="-122"/>
              </a:rPr>
              <a:t>Requirement from 22.261 for </a:t>
            </a:r>
            <a:r>
              <a:rPr lang="en-US" altLang="zh-CN" sz="1400" dirty="0">
                <a:latin typeface="+mn-lt"/>
                <a:ea typeface="宋体" panose="02010600030101010101" pitchFamily="2" charset="-122"/>
                <a:sym typeface="+mn-ea"/>
              </a:rPr>
              <a:t>tactile and multi-modal communication service</a:t>
            </a:r>
            <a:r>
              <a:rPr lang="en-US" altLang="zh-CN" sz="1400" dirty="0">
                <a:latin typeface="+mn-lt"/>
                <a:ea typeface="宋体" panose="02010600030101010101" pitchFamily="2" charset="-122"/>
              </a:rPr>
              <a:t>:</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rPr>
              <a:t>The 5G system shall enable an authorized 3rd party to provide policy(ies) for flows associated with an application. The policy may contain e.g. the set of UEs and data flows, the expected QoS handling and associated triggering events, other coordination information.</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rPr>
              <a:t>The 5G system shall support a means to apply 3rd party provided policy(ies) for flows associated with an application. </a:t>
            </a:r>
            <a:endParaRPr lang="en-US" altLang="zh-CN" sz="1400" dirty="0">
              <a:highlight>
                <a:srgbClr val="FFFF00"/>
              </a:highlight>
              <a:latin typeface="+mn-lt"/>
              <a:ea typeface="宋体" panose="02010600030101010101" pitchFamily="2" charset="-122"/>
            </a:endParaRPr>
          </a:p>
        </p:txBody>
      </p:sp>
      <p:sp>
        <p:nvSpPr>
          <p:cNvPr id="1048661" name="文本框 12"/>
          <p:cNvSpPr txBox="1"/>
          <p:nvPr/>
        </p:nvSpPr>
        <p:spPr>
          <a:xfrm>
            <a:off x="469900" y="4563110"/>
            <a:ext cx="11313160" cy="1254125"/>
          </a:xfrm>
          <a:prstGeom prst="rect">
            <a:avLst/>
          </a:prstGeom>
          <a:noFill/>
          <a:ln w="9525">
            <a:noFill/>
          </a:ln>
        </p:spPr>
        <p:txBody>
          <a:bodyPr wrap="square">
            <a:spAutoFit/>
          </a:bodyPr>
          <a:p>
            <a:pPr marL="342900" indent="-342900">
              <a:spcBef>
                <a:spcPct val="20000"/>
              </a:spcBef>
              <a:buClrTx/>
              <a:buSzTx/>
              <a:buFontTx/>
              <a:buBlip>
                <a:blip r:embed="rId2"/>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sym typeface="+mn-ea"/>
              </a:rPr>
              <a:t>How to help 3rd party to provide policy(ies) for flows associated with an application, e.g. information </a:t>
            </a: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(e.g., I、B、P frame, time stamp) </a:t>
            </a:r>
            <a:r>
              <a:rPr lang="en-US" altLang="zh-CN" sz="1400" dirty="0">
                <a:latin typeface="+mn-lt"/>
                <a:ea typeface="宋体" panose="02010600030101010101" pitchFamily="2" charset="-122"/>
                <a:sym typeface="+mn-ea"/>
              </a:rPr>
              <a:t>extraction and provisioning to 5GC,  </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sym typeface="+mn-ea"/>
              </a:rPr>
              <a:t>What and how to apply 3rd party provided policy(ies) for flows associated with an application, e.g. PDU/flows coordination, delay difference handling</a:t>
            </a:r>
            <a:endParaRPr lang="en-US" altLang="zh-CN" sz="1400" dirty="0">
              <a:latin typeface="+mn-lt"/>
              <a:ea typeface="宋体" panose="02010600030101010101" pitchFamily="2" charset="-122"/>
              <a:sym typeface="+mn-ea"/>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64" name=""/>
        <p:cNvGrpSpPr/>
        <p:nvPr/>
      </p:nvGrpSpPr>
      <p:grpSpPr/>
      <p:sp>
        <p:nvSpPr>
          <p:cNvPr id="1048639" name="矩形 15"/>
          <p:cNvSpPr/>
          <p:nvPr/>
        </p:nvSpPr>
        <p:spPr>
          <a:xfrm>
            <a:off x="371475" y="2117090"/>
            <a:ext cx="11224895" cy="1975485"/>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640" name="标题 1"/>
          <p:cNvSpPr>
            <a:spLocks noGrp="1"/>
          </p:cNvSpPr>
          <p:nvPr>
            <p:ph type="title"/>
          </p:nvPr>
        </p:nvSpPr>
        <p:spPr>
          <a:xfrm>
            <a:off x="838200" y="585470"/>
            <a:ext cx="8906510" cy="1104900"/>
          </a:xfrm>
        </p:spPr>
        <p:txBody>
          <a:bodyPr/>
          <a:p>
            <a:r>
              <a:rPr lang="en-US" altLang="zh-CN" dirty="0">
                <a:ea typeface="宋体" panose="02010600030101010101" pitchFamily="2" charset="-122"/>
                <a:sym typeface="+mn-ea"/>
              </a:rPr>
              <a:t>Supporting multi-service coordination in one mobile metaverse</a:t>
            </a:r>
            <a:endParaRPr lang="en-US" altLang="zh-CN" dirty="0">
              <a:ea typeface="宋体" panose="02010600030101010101" pitchFamily="2" charset="-122"/>
              <a:sym typeface="+mn-ea"/>
            </a:endParaRPr>
          </a:p>
        </p:txBody>
      </p:sp>
      <p:sp>
        <p:nvSpPr>
          <p:cNvPr id="1048641" name="内容占位符 2"/>
          <p:cNvSpPr>
            <a:spLocks noGrp="1"/>
          </p:cNvSpPr>
          <p:nvPr/>
        </p:nvSpPr>
        <p:spPr>
          <a:xfrm>
            <a:off x="325120" y="2104390"/>
            <a:ext cx="8139430" cy="1066800"/>
          </a:xfrm>
          <a:prstGeom prst="rect">
            <a:avLst/>
          </a:prstGeom>
          <a:noFill/>
          <a:ln w="9525">
            <a:noFill/>
          </a:ln>
        </p:spPr>
        <p:txBody>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buNone/>
            </a:pPr>
            <a:r>
              <a:rPr lang="zh-CN" altLang="en-US" sz="1400"/>
              <a:t>As John is painting and enjoying the live show at the same time, the coordination between video flow, audio flow in live music mobile metaverse service and the video flow and tactile flow in painting mobile metaverse service need to be coordinated. This coordination information need to be share with the network for policy modification.</a:t>
            </a:r>
            <a:endParaRPr lang="zh-CN" altLang="en-US" sz="1400"/>
          </a:p>
        </p:txBody>
      </p:sp>
      <p:sp>
        <p:nvSpPr>
          <p:cNvPr id="1048644" name="文本框 99"/>
          <p:cNvSpPr txBox="1"/>
          <p:nvPr/>
        </p:nvSpPr>
        <p:spPr>
          <a:xfrm>
            <a:off x="325120" y="3414395"/>
            <a:ext cx="10521315" cy="521970"/>
          </a:xfrm>
          <a:prstGeom prst="rect">
            <a:avLst/>
          </a:prstGeom>
          <a:noFill/>
          <a:ln w="9525">
            <a:noFill/>
          </a:ln>
        </p:spPr>
        <p:txBody>
          <a:bodyPr wrap="square">
            <a:spAutoFit/>
          </a:bodyPr>
          <a:p>
            <a:pPr marL="342900" lvl="0" indent="-342900" algn="l">
              <a:spcBef>
                <a:spcPct val="20000"/>
              </a:spcBef>
              <a:buClrTx/>
              <a:buSzTx/>
              <a:buFontTx/>
              <a:buBlip>
                <a:blip r:embed="rId1"/>
              </a:buBlip>
            </a:pPr>
            <a:r>
              <a:rPr lang="en-US" altLang="zh-CN" sz="1400" dirty="0">
                <a:latin typeface="+mn-lt"/>
                <a:ea typeface="宋体" panose="02010600030101010101" pitchFamily="2" charset="-122"/>
                <a:sym typeface="+mn-ea"/>
              </a:rPr>
              <a:t>[PR 5.8.6-1] The 5G system shall provide the capability of coordination between different mobile metaverse services to prevent poor user experience due to conflicting XR media. </a:t>
            </a:r>
            <a:endParaRPr lang="en-US" altLang="zh-CN" sz="1400" dirty="0">
              <a:latin typeface="+mn-lt"/>
              <a:ea typeface="宋体" panose="02010600030101010101" pitchFamily="2" charset="-122"/>
              <a:sym typeface="+mn-ea"/>
            </a:endParaRPr>
          </a:p>
        </p:txBody>
      </p:sp>
      <p:sp>
        <p:nvSpPr>
          <p:cNvPr id="1048645" name="文本框 9"/>
          <p:cNvSpPr txBox="1"/>
          <p:nvPr/>
        </p:nvSpPr>
        <p:spPr>
          <a:xfrm>
            <a:off x="325120" y="3109595"/>
            <a:ext cx="2720340" cy="306705"/>
          </a:xfrm>
          <a:prstGeom prst="rect">
            <a:avLst/>
          </a:prstGeom>
          <a:noFill/>
        </p:spPr>
        <p:txBody>
          <a:bodyPr wrap="square" rtlCol="0" anchor="t">
            <a:spAutoFit/>
          </a:bodyPr>
          <a:p>
            <a:pPr marL="342900" indent="-342900" algn="l">
              <a:spcBef>
                <a:spcPct val="20000"/>
              </a:spcBef>
              <a:buClrTx/>
              <a:buSzTx/>
              <a:buFontTx/>
              <a:buBlip>
                <a:blip r:embed="rId1"/>
              </a:buBlip>
            </a:pPr>
            <a:r>
              <a:rPr lang="en-US" altLang="zh-CN" sz="1400" dirty="0">
                <a:latin typeface="+mn-lt"/>
                <a:ea typeface="宋体" panose="02010600030101010101" pitchFamily="2" charset="-122"/>
                <a:sym typeface="+mn-ea"/>
              </a:rPr>
              <a:t>Requirement from SA1:</a:t>
            </a:r>
            <a:endParaRPr lang="en-US" altLang="zh-CN" sz="1400" dirty="0">
              <a:latin typeface="+mn-lt"/>
              <a:ea typeface="宋体" panose="02010600030101010101" pitchFamily="2" charset="-122"/>
              <a:sym typeface="+mn-ea"/>
            </a:endParaRPr>
          </a:p>
        </p:txBody>
      </p:sp>
      <p:sp>
        <p:nvSpPr>
          <p:cNvPr id="1048646" name="文本框 11"/>
          <p:cNvSpPr txBox="1"/>
          <p:nvPr/>
        </p:nvSpPr>
        <p:spPr>
          <a:xfrm>
            <a:off x="325120" y="4244340"/>
            <a:ext cx="11271250" cy="1038860"/>
          </a:xfrm>
          <a:prstGeom prst="rect">
            <a:avLst/>
          </a:prstGeom>
          <a:noFill/>
          <a:ln w="9525">
            <a:noFill/>
          </a:ln>
        </p:spPr>
        <p:txBody>
          <a:bodyPr wrap="square" rtlCol="0" anchor="t">
            <a:spAutoFit/>
          </a:bodyPr>
          <a:p>
            <a:pPr marL="342900" lvl="0" indent="-342900" algn="l">
              <a:spcBef>
                <a:spcPct val="20000"/>
              </a:spcBef>
              <a:buClrTx/>
              <a:buSzTx/>
              <a:buFontTx/>
              <a:buBlip>
                <a:blip r:embed="rId1"/>
              </a:buBlip>
            </a:pPr>
            <a:r>
              <a:rPr lang="en-US" altLang="zh-CN" sz="1400" dirty="0">
                <a:latin typeface="+mn-lt"/>
                <a:ea typeface="宋体" panose="02010600030101010101" pitchFamily="2" charset="-122"/>
                <a:sym typeface="+mn-ea"/>
              </a:rPr>
              <a:t>Requirement for SA6</a:t>
            </a:r>
            <a:r>
              <a:rPr lang="en-US" altLang="zh-CN" sz="1400" dirty="0">
                <a:latin typeface="+mn-lt"/>
                <a:ea typeface="宋体" panose="02010600030101010101" pitchFamily="2" charset="-122"/>
                <a:sym typeface="+mn-ea"/>
              </a:rPr>
              <a:t>:</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Whether and how the enabler helps to discover and associsate the multiple services? </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Whether and how the enabler could help the interaction between AF and 5G</a:t>
            </a:r>
            <a:r>
              <a:rPr lang="en-US" altLang="zh-CN" sz="1400" dirty="0">
                <a:latin typeface="+mn-lt"/>
                <a:ea typeface="宋体" panose="02010600030101010101" pitchFamily="2" charset="-122"/>
                <a:sym typeface="+mn-ea"/>
              </a:rPr>
              <a:t>C</a:t>
            </a:r>
            <a:r>
              <a:rPr lang="en-US" altLang="zh-CN" sz="1400" dirty="0">
                <a:latin typeface="+mn-lt"/>
                <a:ea typeface="宋体" panose="02010600030101010101" pitchFamily="2" charset="-122"/>
                <a:sym typeface="+mn-ea"/>
              </a:rPr>
              <a:t> </a:t>
            </a:r>
            <a:r>
              <a:rPr lang="en-US" altLang="zh-CN" sz="1400" dirty="0">
                <a:latin typeface="+mn-lt"/>
                <a:ea typeface="宋体" panose="02010600030101010101" pitchFamily="2" charset="-122"/>
                <a:sym typeface="+mn-ea"/>
              </a:rPr>
              <a:t>to do the QoS coordination between multiple QoS flows from multiple services? </a:t>
            </a:r>
            <a:endParaRPr lang="en-US" altLang="zh-CN" sz="1400" dirty="0">
              <a:latin typeface="+mn-lt"/>
              <a:ea typeface="宋体" panose="02010600030101010101" pitchFamily="2" charset="-122"/>
              <a:sym typeface="+mn-ea"/>
            </a:endParaRPr>
          </a:p>
        </p:txBody>
      </p:sp>
      <p:sp>
        <p:nvSpPr>
          <p:cNvPr id="1048647" name="文本框 12"/>
          <p:cNvSpPr txBox="1"/>
          <p:nvPr/>
        </p:nvSpPr>
        <p:spPr>
          <a:xfrm>
            <a:off x="325120" y="5398135"/>
            <a:ext cx="10843260" cy="1038860"/>
          </a:xfrm>
          <a:prstGeom prst="rect">
            <a:avLst/>
          </a:prstGeom>
          <a:noFill/>
          <a:ln w="9525">
            <a:noFill/>
          </a:ln>
        </p:spPr>
        <p:txBody>
          <a:bodyPr wrap="square">
            <a:spAutoFit/>
          </a:bodyPr>
          <a:p>
            <a:pPr marL="342900" indent="-342900">
              <a:spcBef>
                <a:spcPct val="20000"/>
              </a:spcBef>
              <a:buClrTx/>
              <a:buSzTx/>
              <a:buFontTx/>
              <a:buBlip>
                <a:blip r:embed="rId1"/>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Potential CAPIF/SEAL enhancement to support the XR service register, discovery and association(based on service, and/or presence reporting area)	</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Service associated information provisioning with the help of enabler, e.g. XR service ID provisioning, </a:t>
            </a:r>
            <a:endParaRPr lang="en-US" altLang="zh-CN" sz="1400" dirty="0">
              <a:latin typeface="+mn-lt"/>
              <a:ea typeface="宋体" panose="02010600030101010101" pitchFamily="2" charset="-122"/>
              <a:sym typeface="+mn-ea"/>
            </a:endParaRPr>
          </a:p>
        </p:txBody>
      </p:sp>
      <p:pic>
        <p:nvPicPr>
          <p:cNvPr id="2" name="图片 1"/>
          <p:cNvPicPr>
            <a:picLocks noChangeAspect="1"/>
          </p:cNvPicPr>
          <p:nvPr/>
        </p:nvPicPr>
        <p:blipFill>
          <a:blip r:embed="rId2"/>
          <a:stretch>
            <a:fillRect/>
          </a:stretch>
        </p:blipFill>
        <p:spPr>
          <a:xfrm>
            <a:off x="8784590" y="2174875"/>
            <a:ext cx="2611755" cy="1029335"/>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p:sp>
        <p:nvSpPr>
          <p:cNvPr id="1048677" name="矩形 15"/>
          <p:cNvSpPr/>
          <p:nvPr/>
        </p:nvSpPr>
        <p:spPr>
          <a:xfrm>
            <a:off x="429895" y="1812290"/>
            <a:ext cx="11063605" cy="3039110"/>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679" name="文本框 99"/>
          <p:cNvSpPr txBox="1"/>
          <p:nvPr/>
        </p:nvSpPr>
        <p:spPr>
          <a:xfrm>
            <a:off x="429895" y="1874520"/>
            <a:ext cx="8805545" cy="1383665"/>
          </a:xfrm>
          <a:prstGeom prst="rect">
            <a:avLst/>
          </a:prstGeom>
          <a:noFill/>
          <a:ln w="9525">
            <a:noFill/>
          </a:ln>
        </p:spPr>
        <p:txBody>
          <a:bodyPr wrap="square">
            <a:spAutoFit/>
          </a:bodyPr>
          <a:p>
            <a:r>
              <a:rPr lang="en-US" sz="1400">
                <a:latin typeface="Times New Roman" panose="02020603050405020304" pitchFamily="18" charset="0"/>
                <a:ea typeface="宋体" panose="02010600030101010101" pitchFamily="2" charset="-122"/>
              </a:rPr>
              <a:t>Large amount of computing resouces is needed to perform real-time processing for audio, video, and interactive data, etc. Considering different customers will use terminals e.g. XR glasess with different brands and different processing capabilities, some of the glasses will not have enough computing resources to perform the real-time rendering. Through split rendering, most of the computing work task can offload to the network, the high speed and low latency transmission provided by 5G system can cooperate with the edge cloud side for real-time rendering, and combine with the local optimized rendering of the XR terminal side to provide the immersive and unbounded XR experience. </a:t>
            </a:r>
            <a:endParaRPr lang="en-US" altLang="en-US" sz="1400">
              <a:latin typeface="Times New Roman" panose="02020603050405020304" pitchFamily="18" charset="0"/>
              <a:ea typeface="宋体" panose="02010600030101010101" pitchFamily="2" charset="-122"/>
            </a:endParaRPr>
          </a:p>
        </p:txBody>
      </p:sp>
      <p:pic>
        <p:nvPicPr>
          <p:cNvPr id="2097165" name="图片 3"/>
          <p:cNvPicPr>
            <a:picLocks noChangeAspect="1"/>
          </p:cNvPicPr>
          <p:nvPr/>
        </p:nvPicPr>
        <p:blipFill>
          <a:blip r:embed="rId1"/>
          <a:stretch>
            <a:fillRect/>
          </a:stretch>
        </p:blipFill>
        <p:spPr>
          <a:xfrm>
            <a:off x="9427845" y="1933575"/>
            <a:ext cx="1943735" cy="1341755"/>
          </a:xfrm>
          <a:prstGeom prst="rect">
            <a:avLst/>
          </a:prstGeom>
        </p:spPr>
      </p:pic>
      <p:sp>
        <p:nvSpPr>
          <p:cNvPr id="1048680" name="文本框 4"/>
          <p:cNvSpPr txBox="1"/>
          <p:nvPr/>
        </p:nvSpPr>
        <p:spPr>
          <a:xfrm>
            <a:off x="2551430" y="3526790"/>
            <a:ext cx="7225030" cy="306705"/>
          </a:xfrm>
          <a:prstGeom prst="rect">
            <a:avLst/>
          </a:prstGeom>
          <a:noFill/>
          <a:ln w="9525">
            <a:noFill/>
          </a:ln>
        </p:spPr>
        <p:txBody>
          <a:bodyPr wrap="square">
            <a:spAutoFit/>
          </a:bodyPr>
          <a:p>
            <a:pPr algn="ctr"/>
            <a:r>
              <a:rPr lang="en-US" sz="1400" b="1">
                <a:latin typeface="Arial" panose="020B0604020202020204" pitchFamily="34" charset="0"/>
                <a:ea typeface="宋体" panose="02010600030101010101" pitchFamily="2" charset="-122"/>
              </a:rPr>
              <a:t>Table 7.6.1-1 </a:t>
            </a:r>
            <a:r>
              <a:rPr lang="en-US" sz="1400" b="1">
                <a:latin typeface="Arial" panose="020B0604020202020204" pitchFamily="34" charset="0"/>
              </a:rPr>
              <a:t>KPI Table </a:t>
            </a:r>
            <a:r>
              <a:rPr lang="en-US" sz="1400" b="1">
                <a:latin typeface="Arial" panose="020B0604020202020204" pitchFamily="34" charset="0"/>
                <a:ea typeface="宋体" panose="02010600030101010101" pitchFamily="2" charset="-122"/>
              </a:rPr>
              <a:t>for additional </a:t>
            </a:r>
            <a:r>
              <a:rPr lang="en-US" sz="1400" b="1">
                <a:latin typeface="Arial" panose="020B0604020202020204" pitchFamily="34" charset="0"/>
              </a:rPr>
              <a:t>h</a:t>
            </a:r>
            <a:r>
              <a:rPr lang="en-US" sz="1400" b="1">
                <a:latin typeface="Arial" panose="020B0604020202020204" pitchFamily="34" charset="0"/>
                <a:ea typeface="宋体" panose="02010600030101010101" pitchFamily="2" charset="-122"/>
              </a:rPr>
              <a:t>igh data rate and low latency service</a:t>
            </a:r>
            <a:endParaRPr lang="en-US" altLang="en-US" sz="1400" b="1">
              <a:latin typeface="Arial" panose="020B0604020202020204" pitchFamily="34" charset="0"/>
              <a:ea typeface="宋体" panose="02010600030101010101" pitchFamily="2" charset="-122"/>
            </a:endParaRPr>
          </a:p>
        </p:txBody>
      </p:sp>
      <p:graphicFrame>
        <p:nvGraphicFramePr>
          <p:cNvPr id="4194304" name="表格 5"/>
          <p:cNvGraphicFramePr/>
          <p:nvPr>
            <p:custDataLst>
              <p:tags r:id="rId2"/>
            </p:custDataLst>
          </p:nvPr>
        </p:nvGraphicFramePr>
        <p:xfrm>
          <a:off x="2082800" y="3794125"/>
          <a:ext cx="8113395" cy="960120"/>
        </p:xfrm>
        <a:graphic>
          <a:graphicData uri="http://schemas.openxmlformats.org/drawingml/2006/table">
            <a:tbl>
              <a:tblPr firstRow="1" bandRow="1">
                <a:tableStyleId>{5940675A-B579-460E-94D1-54222C63F5DA}</a:tableStyleId>
              </a:tblPr>
              <a:tblGrid>
                <a:gridCol w="1441450"/>
                <a:gridCol w="1481455"/>
                <a:gridCol w="2300605"/>
                <a:gridCol w="1096010"/>
                <a:gridCol w="808990"/>
                <a:gridCol w="984885"/>
              </a:tblGrid>
              <a:tr h="137160">
                <a:tc rowSpan="2">
                  <a:txBody>
                    <a:bodyPr/>
                    <a:p>
                      <a:pPr indent="0" algn="ctr">
                        <a:buNone/>
                      </a:pPr>
                      <a:r>
                        <a:rPr lang="en-US" sz="900" b="1">
                          <a:latin typeface="Calibri" panose="020F0502020204030204" pitchFamily="34" charset="0"/>
                          <a:cs typeface="Calibri" panose="020F0502020204030204" pitchFamily="34" charset="0"/>
                        </a:rPr>
                        <a:t>Use Cases</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gridSpan="3">
                  <a:txBody>
                    <a:bodyPr/>
                    <a:p>
                      <a:pPr indent="0" algn="ctr">
                        <a:buNone/>
                      </a:pPr>
                      <a:r>
                        <a:rPr lang="en-US" sz="900" b="1">
                          <a:latin typeface="Arial" panose="020B0604020202020204" pitchFamily="34" charset="0"/>
                          <a:cs typeface="Arial" panose="020B0604020202020204" pitchFamily="34" charset="0"/>
                        </a:rPr>
                        <a:t>Characteristic parameter (KPI)</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900" b="1">
                          <a:latin typeface="Arial" panose="020B0604020202020204" pitchFamily="34" charset="0"/>
                          <a:cs typeface="Arial" panose="020B0604020202020204" pitchFamily="34" charset="0"/>
                        </a:rPr>
                        <a:t>Influence quantity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743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900" b="1">
                          <a:latin typeface="Arial" panose="020B0604020202020204" pitchFamily="34" charset="0"/>
                          <a:cs typeface="Arial" panose="020B0604020202020204" pitchFamily="34" charset="0"/>
                        </a:rPr>
                        <a:t>Max allowed end-to-end latency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Service bit rate: user-experienced data rate</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Reliability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Calibri" panose="020F0502020204030204" pitchFamily="34" charset="0"/>
                          <a:cs typeface="Calibri" panose="020F0502020204030204" pitchFamily="34" charset="0"/>
                        </a:rPr>
                        <a:t>UE Speed</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Service Area</a:t>
                      </a:r>
                      <a:r>
                        <a:rPr lang="en-US" sz="900" b="0">
                          <a:latin typeface="Arial" panose="020B0604020202020204" pitchFamily="34" charset="0"/>
                          <a:cs typeface="Arial" panose="020B0604020202020204" pitchFamily="34" charset="0"/>
                        </a:rPr>
                        <a:t>(note2)</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r>
              <a:tr h="548640">
                <a:tc>
                  <a:txBody>
                    <a:bodyPr/>
                    <a:p>
                      <a:pPr indent="0">
                        <a:buNone/>
                      </a:pPr>
                      <a:r>
                        <a:rPr lang="en-US" sz="900" b="0">
                          <a:latin typeface="Arial" panose="020B0604020202020204" pitchFamily="34" charset="0"/>
                          <a:cs typeface="Arial" panose="020B0604020202020204" pitchFamily="34" charset="0"/>
                        </a:rPr>
                        <a:t>Cloud/Edge/Split Rendering(note 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5ms(i.e. UL+DLbetween UE and the interface to data network) (note 4)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0,1 to [1] Gbit/s supportingvisualcontent(e.g. VR based or high definition video)with 4K, 8K resolution and up to120 frames per second content.</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99,99 % in uplink and 99,9 % in downlink (note 4)</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Calibri" panose="020F0502020204030204" pitchFamily="34" charset="0"/>
                          <a:cs typeface="Calibri" panose="020F0502020204030204" pitchFamily="34" charset="0"/>
                        </a:rPr>
                        <a:t>Stationary or </a:t>
                      </a:r>
                      <a:r>
                        <a:rPr lang="en-US" sz="900" b="0">
                          <a:latin typeface="Arial" panose="020B0604020202020204" pitchFamily="34" charset="0"/>
                          <a:cs typeface="Arial" panose="020B0604020202020204" pitchFamily="34" charset="0"/>
                        </a:rPr>
                        <a:t>Pedestrian</a:t>
                      </a:r>
                      <a:endParaRPr lang="en-US" altLang="en-US" sz="9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Countrywide</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r>
            </a:tbl>
          </a:graphicData>
        </a:graphic>
      </p:graphicFrame>
      <p:sp>
        <p:nvSpPr>
          <p:cNvPr id="1048681" name="文本框 9"/>
          <p:cNvSpPr txBox="1"/>
          <p:nvPr/>
        </p:nvSpPr>
        <p:spPr>
          <a:xfrm>
            <a:off x="579755" y="3481070"/>
            <a:ext cx="2515870" cy="306705"/>
          </a:xfrm>
          <a:prstGeom prst="rect">
            <a:avLst/>
          </a:prstGeom>
          <a:noFill/>
        </p:spPr>
        <p:txBody>
          <a:bodyPr wrap="square" rtlCol="0" anchor="t">
            <a:spAutoFit/>
          </a:bodyPr>
          <a:p>
            <a:pPr marL="342900" indent="-342900" algn="l">
              <a:spcBef>
                <a:spcPct val="20000"/>
              </a:spcBef>
              <a:buClrTx/>
              <a:buSzTx/>
              <a:buFontTx/>
              <a:buBlip>
                <a:blip r:embed="rId3"/>
              </a:buBlip>
            </a:pPr>
            <a:r>
              <a:rPr lang="en-US" altLang="zh-CN" sz="1400" dirty="0">
                <a:latin typeface="+mn-lt"/>
                <a:ea typeface="宋体" panose="02010600030101010101" pitchFamily="2" charset="-122"/>
                <a:sym typeface="+mn-ea"/>
              </a:rPr>
              <a:t>Requirement from SA1:</a:t>
            </a:r>
            <a:endParaRPr lang="en-US" altLang="zh-CN" sz="1400" dirty="0">
              <a:latin typeface="+mn-lt"/>
              <a:ea typeface="宋体" panose="02010600030101010101" pitchFamily="2" charset="-122"/>
              <a:sym typeface="+mn-ea"/>
            </a:endParaRPr>
          </a:p>
        </p:txBody>
      </p:sp>
      <p:sp>
        <p:nvSpPr>
          <p:cNvPr id="1048682" name="文本框 11"/>
          <p:cNvSpPr txBox="1"/>
          <p:nvPr/>
        </p:nvSpPr>
        <p:spPr>
          <a:xfrm>
            <a:off x="465455" y="4874260"/>
            <a:ext cx="9723755" cy="780415"/>
          </a:xfrm>
          <a:prstGeom prst="rect">
            <a:avLst/>
          </a:prstGeom>
          <a:noFill/>
          <a:ln w="9525">
            <a:noFill/>
          </a:ln>
        </p:spPr>
        <p:txBody>
          <a:bodyPr wrap="square" rtlCol="0" anchor="t">
            <a:spAutoFit/>
          </a:bodyPr>
          <a:p>
            <a:pPr marL="342900" lvl="0" indent="-342900" algn="l">
              <a:spcBef>
                <a:spcPct val="20000"/>
              </a:spcBef>
              <a:buClrTx/>
              <a:buSzTx/>
              <a:buFontTx/>
              <a:buBlip>
                <a:blip r:embed="rId3"/>
              </a:buBlip>
            </a:pPr>
            <a:r>
              <a:rPr lang="en-US" altLang="zh-CN" sz="1400" dirty="0">
                <a:latin typeface="+mn-lt"/>
                <a:ea typeface="宋体" panose="02010600030101010101" pitchFamily="2" charset="-122"/>
                <a:sym typeface="+mn-ea"/>
              </a:rPr>
              <a:t>Requirement for SA6</a:t>
            </a:r>
            <a:r>
              <a:rPr lang="en-US" altLang="zh-CN" sz="1400" dirty="0">
                <a:latin typeface="+mn-lt"/>
                <a:ea typeface="宋体" panose="02010600030101010101" pitchFamily="2" charset="-122"/>
                <a:sym typeface="+mn-ea"/>
              </a:rPr>
              <a:t>:</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Whether and how the enabler could help to meet the high data rate and low latency requirement of XR service via spliting the computing and/or rendering task based on the collected location and network status</a:t>
            </a:r>
            <a:endParaRPr lang="zh-CN" altLang="en-US" sz="1400" dirty="0">
              <a:latin typeface="+mn-lt"/>
              <a:ea typeface="宋体" panose="02010600030101010101" pitchFamily="2" charset="-122"/>
              <a:sym typeface="+mn-ea"/>
            </a:endParaRPr>
          </a:p>
        </p:txBody>
      </p:sp>
      <p:sp>
        <p:nvSpPr>
          <p:cNvPr id="1048683" name="文本框 12"/>
          <p:cNvSpPr txBox="1"/>
          <p:nvPr/>
        </p:nvSpPr>
        <p:spPr>
          <a:xfrm>
            <a:off x="465455" y="5677535"/>
            <a:ext cx="9802495" cy="565150"/>
          </a:xfrm>
          <a:prstGeom prst="rect">
            <a:avLst/>
          </a:prstGeom>
          <a:noFill/>
          <a:ln w="9525">
            <a:noFill/>
          </a:ln>
        </p:spPr>
        <p:txBody>
          <a:bodyPr wrap="square">
            <a:spAutoFit/>
          </a:bodyPr>
          <a:p>
            <a:pPr marL="342900" indent="-342900">
              <a:spcBef>
                <a:spcPct val="20000"/>
              </a:spcBef>
              <a:buClrTx/>
              <a:buSzTx/>
              <a:buFontTx/>
              <a:buBlip>
                <a:blip r:embed="rId3"/>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Split computing, principle of computing task/content splitting to enable split rendering, split modeling etc.</a:t>
            </a:r>
            <a:endParaRPr lang="en-US" altLang="zh-CN" sz="1400" dirty="0">
              <a:latin typeface="+mn-lt"/>
              <a:ea typeface="宋体" panose="02010600030101010101" pitchFamily="2" charset="-122"/>
              <a:sym typeface="+mn-ea"/>
            </a:endParaRPr>
          </a:p>
        </p:txBody>
      </p:sp>
      <p:sp>
        <p:nvSpPr>
          <p:cNvPr id="1048640" name="标题 1"/>
          <p:cNvSpPr>
            <a:spLocks noGrp="1"/>
          </p:cNvSpPr>
          <p:nvPr>
            <p:ph type="title"/>
          </p:nvPr>
        </p:nvSpPr>
        <p:spPr>
          <a:xfrm>
            <a:off x="838200" y="585470"/>
            <a:ext cx="8906510" cy="1104900"/>
          </a:xfrm>
        </p:spPr>
        <p:txBody>
          <a:bodyPr/>
          <a:p>
            <a:r>
              <a:rPr lang="en-US" altLang="zh-CN" dirty="0">
                <a:ea typeface="宋体" panose="02010600030101010101" pitchFamily="2" charset="-122"/>
                <a:sym typeface="+mn-ea"/>
              </a:rPr>
              <a:t>Immersive </a:t>
            </a:r>
            <a:r>
              <a:rPr lang="en-US" altLang="zh-CN" dirty="0">
                <a:ea typeface="宋体" panose="02010600030101010101" pitchFamily="2" charset="-122"/>
                <a:sym typeface="+mn-ea"/>
              </a:rPr>
              <a:t>Live concert</a:t>
            </a:r>
            <a:endParaRPr lang="en-US" altLang="zh-CN" dirty="0">
              <a:ea typeface="宋体" panose="02010600030101010101" pitchFamily="2" charset="-122"/>
              <a:sym typeface="+mn-ea"/>
            </a:endParaRPr>
          </a:p>
        </p:txBody>
      </p:sp>
    </p:spTree>
  </p:cSld>
  <p:clrMapOvr>
    <a:masterClrMapping/>
  </p:clrMapOvr>
  <p:transition spd="slow"/>
</p:sld>
</file>

<file path=ppt/tags/tag1.xml><?xml version="1.0" encoding="utf-8"?>
<p:tagLst xmlns:p="http://schemas.openxmlformats.org/presentationml/2006/main">
  <p:tag name="TABLE_ENDDRAG_ORIGIN_RECT" val="638*55"/>
  <p:tag name="TABLE_ENDDRAG_RECT" val="44*262*638*55"/>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10419</Words>
  <Application>WPS 演示</Application>
  <PresentationFormat>Widescreen</PresentationFormat>
  <Paragraphs>214</Paragraphs>
  <Slides>12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Calibri</vt:lpstr>
      <vt:lpstr>Arial</vt:lpstr>
      <vt:lpstr>Calibri Light</vt:lpstr>
      <vt:lpstr>Times New Roman</vt:lpstr>
      <vt:lpstr>微软雅黑</vt:lpstr>
      <vt:lpstr>Arial Unicode MS</vt:lpstr>
      <vt:lpstr>Office Theme</vt:lpstr>
      <vt:lpstr>SA6 Rel-19: Discussion on Network enabler for XR service </vt:lpstr>
      <vt:lpstr>Outline</vt:lpstr>
      <vt:lpstr>FS_AEXRS-1/3</vt:lpstr>
      <vt:lpstr>FS_AEXRS-2/3</vt:lpstr>
      <vt:lpstr>FS_AEXRS-3/3</vt:lpstr>
      <vt:lpstr>Background and motivation </vt:lpstr>
      <vt:lpstr>The tactile and multi-modal communication service</vt:lpstr>
      <vt:lpstr>Supporting multi-service coordination in one mobile metaverse</vt:lpstr>
      <vt:lpstr>Immersive Live concert</vt:lpstr>
      <vt:lpstr>SA 2 solutions and exiting gaps</vt:lpstr>
      <vt:lpstr>Potential objectives</vt:lpstr>
      <vt:lpstr>Thanks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cp:lastModifiedBy>
  <cp:revision>998</cp:revision>
  <dcterms:created xsi:type="dcterms:W3CDTF">2010-02-05T13:52:00Z</dcterms:created>
  <dcterms:modified xsi:type="dcterms:W3CDTF">2023-05-16T10:04:27Z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6C5D1A89BBE041A3A3830E5AF7EE4288</vt:lpwstr>
  </property>
  <property fmtid="{D5CDD505-2E9C-101B-9397-08002B2CF9AE}" pid="4" name="KSOProductBuildVer">
    <vt:lpwstr>2052-11.8.2.11716</vt:lpwstr>
  </property>
</Properties>
</file>