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</p:sldMasterIdLst>
  <p:notesMasterIdLst>
    <p:notesMasterId r:id="rId8"/>
  </p:notesMasterIdLst>
  <p:handoutMasterIdLst>
    <p:handoutMasterId r:id="rId9"/>
  </p:handoutMasterIdLst>
  <p:sldIdLst>
    <p:sldId id="367" r:id="rId5"/>
    <p:sldId id="370" r:id="rId6"/>
    <p:sldId id="371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09" autoAdjust="0"/>
    <p:restoredTop sz="94987" autoAdjust="0"/>
  </p:normalViewPr>
  <p:slideViewPr>
    <p:cSldViewPr snapToGrid="0">
      <p:cViewPr varScale="1">
        <p:scale>
          <a:sx n="115" d="100"/>
          <a:sy n="115" d="100"/>
        </p:scale>
        <p:origin x="35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168" y="-7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22139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74472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79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Berlin, Germany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</a:t>
            </a:r>
            <a:r>
              <a:rPr lang="en-US" altLang="ja-JP" sz="1200" b="1" dirty="0"/>
              <a:t>1704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13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SA6 Rel-19:</a:t>
            </a:r>
            <a:br>
              <a:rPr lang="en-GB" altLang="en-US" dirty="0"/>
            </a:br>
            <a:r>
              <a:rPr lang="en-GB" altLang="en-US" sz="4800" dirty="0"/>
              <a:t>SNAAPP_EXT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22-26 May, 2023</a:t>
            </a:r>
          </a:p>
          <a:p>
            <a:pPr marL="0" indent="0" eaLnBrk="1" hangingPunct="1">
              <a:buNone/>
            </a:pPr>
            <a:r>
              <a:rPr lang="en-GB" altLang="en-US" sz="2800" dirty="0"/>
              <a:t>Fumito Kuroiwa (NTT DOCOMO, INC)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3C136F-78F2-7147-5419-2E78355DC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SNAAPP_EXT: </a:t>
            </a:r>
            <a:r>
              <a:rPr lang="en-US" altLang="ja-JP" sz="3600" i="1" dirty="0">
                <a:solidFill>
                  <a:srgbClr val="0000FF"/>
                </a:solidFill>
              </a:rPr>
              <a:t>Guidelines for SNAAPP/RNAA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456EDF9-5557-D0A8-2CE5-D633829291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Continuation or New Item: </a:t>
            </a:r>
            <a:r>
              <a:rPr lang="en-GB" altLang="en-US" sz="1600" i="1" dirty="0">
                <a:solidFill>
                  <a:srgbClr val="0000FF"/>
                </a:solidFill>
              </a:rPr>
              <a:t>Continuation</a:t>
            </a:r>
            <a:endParaRPr lang="en-GB" altLang="en-US" sz="2400" dirty="0"/>
          </a:p>
          <a:p>
            <a:r>
              <a:rPr lang="en-US" altLang="ja-JP" sz="2400" dirty="0"/>
              <a:t>Study Item/Work Item/Both: </a:t>
            </a:r>
            <a:r>
              <a:rPr lang="en-GB" altLang="ja-JP" sz="1600" i="1" dirty="0">
                <a:solidFill>
                  <a:srgbClr val="0000FF"/>
                </a:solidFill>
              </a:rPr>
              <a:t>Study item</a:t>
            </a:r>
            <a:endParaRPr lang="en-IN" altLang="ja-JP" sz="2400" dirty="0"/>
          </a:p>
          <a:p>
            <a:pPr lvl="0"/>
            <a:r>
              <a:rPr lang="en-GB" altLang="en-US" sz="2400" dirty="0"/>
              <a:t>Source of requirements: </a:t>
            </a:r>
            <a:r>
              <a:rPr lang="en-GB" altLang="en-US" sz="1600" i="1" dirty="0">
                <a:solidFill>
                  <a:srgbClr val="0000FF"/>
                </a:solidFill>
              </a:rPr>
              <a:t>SA1, SA6</a:t>
            </a:r>
            <a:endParaRPr lang="en-GB" altLang="en-US" sz="2400" dirty="0"/>
          </a:p>
          <a:p>
            <a:r>
              <a:rPr lang="en-GB" altLang="en-US" sz="2400" dirty="0"/>
              <a:t>Expected Output: </a:t>
            </a:r>
            <a:r>
              <a:rPr lang="en-GB" altLang="en-US" sz="1600" i="1" dirty="0">
                <a:solidFill>
                  <a:srgbClr val="0000FF"/>
                </a:solidFill>
              </a:rPr>
              <a:t>new External TR</a:t>
            </a:r>
          </a:p>
          <a:p>
            <a:r>
              <a:rPr lang="en-US" altLang="ja-JP" sz="2400" dirty="0"/>
              <a:t>Anticipated start date/meeting: </a:t>
            </a:r>
            <a:r>
              <a:rPr lang="en-GB" altLang="en-US" sz="1600" i="1" dirty="0">
                <a:solidFill>
                  <a:srgbClr val="0000FF"/>
                </a:solidFill>
              </a:rPr>
              <a:t>Oct.2023, SA6#57 *</a:t>
            </a:r>
            <a:r>
              <a:rPr lang="en-US" altLang="en-US" sz="1600" i="1" dirty="0">
                <a:solidFill>
                  <a:srgbClr val="0000FF"/>
                </a:solidFill>
              </a:rPr>
              <a:t>This study will start after SA3 SNAAPPY is completed.</a:t>
            </a:r>
            <a:endParaRPr lang="en-IN" altLang="ja-JP" sz="2400" dirty="0"/>
          </a:p>
          <a:p>
            <a:pPr lvl="0"/>
            <a:r>
              <a:rPr lang="en-GB" altLang="en-US" sz="2400" dirty="0"/>
              <a:t>Target Completion: </a:t>
            </a:r>
            <a:r>
              <a:rPr lang="en-GB" altLang="en-US" sz="1600" i="1" dirty="0">
                <a:solidFill>
                  <a:srgbClr val="0000FF"/>
                </a:solidFill>
              </a:rPr>
              <a:t>Dec.2024, TSG#106</a:t>
            </a:r>
            <a:endParaRPr lang="en-GB" altLang="en-US" sz="2400" dirty="0"/>
          </a:p>
          <a:p>
            <a:pPr lvl="0"/>
            <a:r>
              <a:rPr lang="en-IN" altLang="en-US" sz="2400" dirty="0"/>
              <a:t>Estimated TUs: </a:t>
            </a:r>
            <a:r>
              <a:rPr lang="en-GB" altLang="en-US" sz="1600" i="1" dirty="0">
                <a:solidFill>
                  <a:srgbClr val="0000FF"/>
                </a:solidFill>
              </a:rPr>
              <a:t>9TUs</a:t>
            </a:r>
            <a:endParaRPr lang="en-IN" altLang="en-US" sz="2400" dirty="0"/>
          </a:p>
          <a:p>
            <a:r>
              <a:rPr lang="en-IN" altLang="en-US" sz="2400" dirty="0" err="1"/>
              <a:t>Rapporteurship</a:t>
            </a:r>
            <a:r>
              <a:rPr lang="en-IN" altLang="en-US" sz="2400" dirty="0"/>
              <a:t>: </a:t>
            </a:r>
            <a:r>
              <a:rPr lang="en-GB" altLang="en-US" sz="1600" i="1" dirty="0">
                <a:solidFill>
                  <a:srgbClr val="0000FF"/>
                </a:solidFill>
              </a:rPr>
              <a:t>Yes, Fumito Kuroiwa</a:t>
            </a:r>
            <a:endParaRPr lang="en-IN" altLang="en-US" sz="2400" dirty="0"/>
          </a:p>
          <a:p>
            <a:r>
              <a:rPr lang="en-IN" altLang="en-US" sz="2400" dirty="0"/>
              <a:t>Supporting IMs: </a:t>
            </a:r>
            <a:r>
              <a:rPr lang="en-GB" altLang="en-US" sz="1600" i="1" dirty="0">
                <a:solidFill>
                  <a:srgbClr val="0000FF"/>
                </a:solidFill>
              </a:rPr>
              <a:t>T.B.D</a:t>
            </a:r>
            <a:endParaRPr lang="en-IN" altLang="en-US" sz="2400" dirty="0"/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7959281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6F4E36-6927-C602-45E9-7C4B27FC5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SNAAPP_EXT: </a:t>
            </a:r>
            <a:r>
              <a:rPr lang="en-US" altLang="ja-JP" sz="3600" i="1" dirty="0">
                <a:solidFill>
                  <a:srgbClr val="0000FF"/>
                </a:solidFill>
              </a:rPr>
              <a:t>Guidelines for SNAAPP/RNAA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2342B3-8208-F22F-A796-C14A923CA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Description:</a:t>
            </a:r>
            <a:r>
              <a:rPr lang="en-GB" altLang="en-US" sz="1400" i="1" dirty="0">
                <a:solidFill>
                  <a:srgbClr val="0000FF"/>
                </a:solidFill>
              </a:rPr>
              <a:t> The study aims to provide guidelines for development options and specific use cases</a:t>
            </a:r>
            <a:r>
              <a:rPr lang="ja-JP" altLang="en-US" sz="1400" i="1" dirty="0">
                <a:solidFill>
                  <a:srgbClr val="0000FF"/>
                </a:solidFill>
              </a:rPr>
              <a:t> </a:t>
            </a:r>
            <a:r>
              <a:rPr lang="en-GB" altLang="en-US" sz="1400" i="1" dirty="0">
                <a:solidFill>
                  <a:srgbClr val="0000FF"/>
                </a:solidFill>
              </a:rPr>
              <a:t>for external developer to utilize SNAAPP/RNAA in their applications. </a:t>
            </a:r>
            <a:endParaRPr lang="en-GB" altLang="en-US" sz="2400" dirty="0"/>
          </a:p>
          <a:p>
            <a:r>
              <a:rPr lang="en-GB" altLang="en-US" sz="2400" dirty="0"/>
              <a:t>Goals:</a:t>
            </a:r>
            <a:r>
              <a:rPr lang="en-GB" altLang="en-US" sz="1400" i="1" dirty="0">
                <a:solidFill>
                  <a:srgbClr val="0000FF"/>
                </a:solidFill>
              </a:rPr>
              <a:t> Provide development options and use cases of each OAuth Clients related to SNAAPP/RNAA for external developer</a:t>
            </a:r>
            <a:r>
              <a:rPr lang="ja-JP" altLang="en-US" sz="1400" i="1" dirty="0">
                <a:solidFill>
                  <a:srgbClr val="0000FF"/>
                </a:solidFill>
              </a:rPr>
              <a:t> </a:t>
            </a:r>
            <a:r>
              <a:rPr lang="en-US" altLang="ja-JP" sz="1400" i="1" dirty="0">
                <a:solidFill>
                  <a:srgbClr val="0000FF"/>
                </a:solidFill>
              </a:rPr>
              <a:t>to</a:t>
            </a:r>
            <a:r>
              <a:rPr lang="ja-JP" altLang="en-US" sz="1400" i="1" dirty="0">
                <a:solidFill>
                  <a:srgbClr val="0000FF"/>
                </a:solidFill>
              </a:rPr>
              <a:t> </a:t>
            </a:r>
            <a:r>
              <a:rPr lang="en-US" altLang="ja-JP" sz="1400" i="1" dirty="0">
                <a:solidFill>
                  <a:srgbClr val="0000FF"/>
                </a:solidFill>
              </a:rPr>
              <a:t>support</a:t>
            </a:r>
            <a:r>
              <a:rPr lang="ja-JP" altLang="en-US" sz="1400" i="1" dirty="0">
                <a:solidFill>
                  <a:srgbClr val="0000FF"/>
                </a:solidFill>
              </a:rPr>
              <a:t> </a:t>
            </a:r>
            <a:r>
              <a:rPr lang="en-US" altLang="ja-JP" sz="1400" i="1" dirty="0">
                <a:solidFill>
                  <a:srgbClr val="0000FF"/>
                </a:solidFill>
              </a:rPr>
              <a:t>their</a:t>
            </a:r>
            <a:r>
              <a:rPr lang="ja-JP" altLang="en-US" sz="1400" i="1" dirty="0">
                <a:solidFill>
                  <a:srgbClr val="0000FF"/>
                </a:solidFill>
              </a:rPr>
              <a:t> </a:t>
            </a:r>
            <a:r>
              <a:rPr lang="en-US" altLang="ja-JP" sz="1400" i="1" dirty="0">
                <a:solidFill>
                  <a:srgbClr val="0000FF"/>
                </a:solidFill>
              </a:rPr>
              <a:t>development</a:t>
            </a:r>
            <a:r>
              <a:rPr lang="en-GB" altLang="en-US" sz="1400" i="1" dirty="0">
                <a:solidFill>
                  <a:srgbClr val="0000FF"/>
                </a:solidFill>
              </a:rPr>
              <a:t>. The following clients will be addressed: A. Web application, B. Native application on smartphone, C. Client application on browser with JavaScript </a:t>
            </a:r>
          </a:p>
          <a:p>
            <a:r>
              <a:rPr lang="en-GB" altLang="en-US" sz="2400" dirty="0"/>
              <a:t>Dependency on other working groups: </a:t>
            </a:r>
            <a:r>
              <a:rPr lang="en-GB" altLang="en-US" sz="1400" i="1" dirty="0">
                <a:solidFill>
                  <a:srgbClr val="0000FF"/>
                </a:solidFill>
              </a:rPr>
              <a:t>SA3, CT</a:t>
            </a:r>
            <a:endParaRPr lang="en-GB" altLang="en-US" sz="2400" dirty="0"/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ja-JP" sz="2400" dirty="0"/>
              <a:t>Impacts to 3GPP/Industry work if this is not accepted into Rel-19: </a:t>
            </a:r>
            <a:r>
              <a:rPr lang="en-GB" altLang="ja-JP" sz="1400" i="1" dirty="0">
                <a:solidFill>
                  <a:srgbClr val="0000FF"/>
                </a:solidFill>
                <a:latin typeface="Calibri" panose="020F0502020204030204"/>
              </a:rPr>
              <a:t>There is a risk that SNAAPP/RNAA will be slow to spread and that functions compliant with OAuth2.0 will be proprietary specifications of each company. </a:t>
            </a:r>
            <a:endParaRPr kumimoji="0" lang="en-GB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en-US" altLang="ja-JP" sz="2400" dirty="0"/>
          </a:p>
          <a:p>
            <a:pPr lvl="1"/>
            <a:endParaRPr lang="en-IN" altLang="ja-JP" sz="2000" dirty="0"/>
          </a:p>
          <a:p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8611194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3" ma:contentTypeDescription="新しいドキュメントを作成します。" ma:contentTypeScope="" ma:versionID="24e0529fbb51076b82b5febc12a08ff9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e89d153d84eefe69e06f6f002cc3d462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280d8efa-eff2-4910-88d2-79ca146720c4"/>
    <ds:schemaRef ds:uri="679a257e-872f-4c98-9e8a-0a9c104f72cd"/>
    <ds:schemaRef ds:uri="http://schemas.microsoft.com/office/2006/metadata/properties"/>
    <ds:schemaRef ds:uri="370ed0d4-0081-415d-8d34-8034ac052c48"/>
    <ds:schemaRef ds:uri="fb5cf244-07bc-4ddf-9a8f-587b61a0e3f0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841F979-40E1-42AF-A9D5-01927F0C1B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0ed0d4-0081-415d-8d34-8034ac052c48"/>
    <ds:schemaRef ds:uri="fb5cf244-07bc-4ddf-9a8f-587b61a0e3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245</Words>
  <Application>Microsoft Office PowerPoint</Application>
  <PresentationFormat>ワイド画面</PresentationFormat>
  <Paragraphs>19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1_Office Theme</vt:lpstr>
      <vt:lpstr>SA6 Rel-19: SNAAPP_EXT</vt:lpstr>
      <vt:lpstr>SNAAPP_EXT: Guidelines for SNAAPP/RNAA</vt:lpstr>
      <vt:lpstr>SNAAPP_EXT: Guidelines for SNAAPP/RNAA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Yuji Suzuki</cp:lastModifiedBy>
  <cp:revision>994</cp:revision>
  <dcterms:created xsi:type="dcterms:W3CDTF">2010-02-05T13:52:04Z</dcterms:created>
  <dcterms:modified xsi:type="dcterms:W3CDTF">2023-05-15T07:23:15Z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0x01010016E6B42244EEFB4E9184468D0BCF3AA1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2023-05-14T23:39:04Z</vt:lpwstr>
  </property>
  <property fmtid="{D5CDD505-2E9C-101B-9397-08002B2CF9AE}" pid="5" name="MSIP_Label_f7b7771f-98a2-4ec9-8160-ee37e9359e20_Method">
    <vt:lpwstr>Standard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a8588ae7-c7cf-410b-8e4e-41fcdba5902a</vt:lpwstr>
  </property>
  <property fmtid="{D5CDD505-2E9C-101B-9397-08002B2CF9AE}" pid="9" name="MSIP_Label_f7b7771f-98a2-4ec9-8160-ee37e9359e20_ContentBits">
    <vt:lpwstr>0</vt:lpwstr>
  </property>
</Properties>
</file>