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7" r:id="rId9"/>
    <p:sldId id="368"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4" d="100"/>
          <a:sy n="84" d="100"/>
        </p:scale>
        <p:origin x="538"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#50-e</a:t>
            </a:r>
          </a:p>
          <a:p>
            <a:pPr eaLnBrk="1" hangingPunct="1">
              <a:defRPr/>
            </a:pPr>
            <a:r>
              <a:rPr lang="en-GB" altLang="en-US" sz="1200" b="1" dirty="0">
                <a:latin typeface="Arial "/>
              </a:rPr>
              <a:t>e-meeting, 22</a:t>
            </a:r>
            <a:r>
              <a:rPr lang="en-GB" altLang="en-US" sz="1200" b="1" baseline="30000" dirty="0">
                <a:latin typeface="Arial "/>
              </a:rPr>
              <a:t>nd</a:t>
            </a:r>
            <a:r>
              <a:rPr lang="en-GB" altLang="en-US" sz="1200" b="1" dirty="0">
                <a:latin typeface="Arial "/>
              </a:rPr>
              <a:t> – 31</a:t>
            </a:r>
            <a:r>
              <a:rPr lang="en-GB" altLang="en-US" sz="1200" b="1" baseline="30000" dirty="0">
                <a:latin typeface="Arial "/>
              </a:rPr>
              <a:t>st</a:t>
            </a:r>
            <a:r>
              <a:rPr lang="en-GB" altLang="en-US" sz="1200" b="1" dirty="0">
                <a:latin typeface="Arial "/>
              </a:rPr>
              <a:t> August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S6-222311</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Discover Common EAS – </a:t>
            </a:r>
            <a:br>
              <a:rPr lang="en-GB" altLang="en-US" dirty="0" smtClean="0"/>
            </a:br>
            <a:r>
              <a:rPr lang="en-GB" altLang="en-US" dirty="0" smtClean="0"/>
              <a:t>Way Forward Options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Basavaraj (Basu) Pattan</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smtClean="0"/>
              <a:t> Background in Study</a:t>
            </a:r>
          </a:p>
          <a:p>
            <a:r>
              <a:rPr lang="en-US" altLang="en-US" dirty="0"/>
              <a:t> </a:t>
            </a:r>
            <a:r>
              <a:rPr lang="en-US" altLang="en-US" dirty="0" smtClean="0"/>
              <a:t>What is the issue?</a:t>
            </a:r>
          </a:p>
          <a:p>
            <a:r>
              <a:rPr lang="en-US" altLang="en-US" dirty="0"/>
              <a:t> </a:t>
            </a:r>
            <a:r>
              <a:rPr lang="en-US" altLang="en-US" dirty="0" smtClean="0"/>
              <a:t>Way forward options</a:t>
            </a:r>
          </a:p>
          <a:p>
            <a:r>
              <a:rPr lang="en-US" altLang="en-US" dirty="0" smtClean="0"/>
              <a:t> Conclusion</a:t>
            </a:r>
            <a:endParaRPr lang="en-US" alt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Background (1/2)</a:t>
            </a:r>
            <a:endParaRPr lang="en-GB" altLang="en-US" dirty="0"/>
          </a:p>
        </p:txBody>
      </p:sp>
      <p:graphicFrame>
        <p:nvGraphicFramePr>
          <p:cNvPr id="4" name="Table 3"/>
          <p:cNvGraphicFramePr>
            <a:graphicFrameLocks noGrp="1"/>
          </p:cNvGraphicFramePr>
          <p:nvPr>
            <p:extLst>
              <p:ext uri="{D42A27DB-BD31-4B8C-83A1-F6EECF244321}">
                <p14:modId xmlns:p14="http://schemas.microsoft.com/office/powerpoint/2010/main" val="1956607482"/>
              </p:ext>
            </p:extLst>
          </p:nvPr>
        </p:nvGraphicFramePr>
        <p:xfrm>
          <a:off x="265611" y="1795093"/>
          <a:ext cx="11660777" cy="4572000"/>
        </p:xfrm>
        <a:graphic>
          <a:graphicData uri="http://schemas.openxmlformats.org/drawingml/2006/table">
            <a:tbl>
              <a:tblPr/>
              <a:tblGrid>
                <a:gridCol w="1906232">
                  <a:extLst>
                    <a:ext uri="{9D8B030D-6E8A-4147-A177-3AD203B41FA5}">
                      <a16:colId xmlns:a16="http://schemas.microsoft.com/office/drawing/2014/main" val="698228132"/>
                    </a:ext>
                  </a:extLst>
                </a:gridCol>
                <a:gridCol w="7654712">
                  <a:extLst>
                    <a:ext uri="{9D8B030D-6E8A-4147-A177-3AD203B41FA5}">
                      <a16:colId xmlns:a16="http://schemas.microsoft.com/office/drawing/2014/main" val="2474580307"/>
                    </a:ext>
                  </a:extLst>
                </a:gridCol>
                <a:gridCol w="2099833">
                  <a:extLst>
                    <a:ext uri="{9D8B030D-6E8A-4147-A177-3AD203B41FA5}">
                      <a16:colId xmlns:a16="http://schemas.microsoft.com/office/drawing/2014/main" val="1323987871"/>
                    </a:ext>
                  </a:extLst>
                </a:gridCol>
              </a:tblGrid>
              <a:tr h="66944">
                <a:tc>
                  <a:txBody>
                    <a:bodyPr/>
                    <a:lstStyle/>
                    <a:p>
                      <a:pPr algn="l" fontAlgn="ctr"/>
                      <a:r>
                        <a:rPr lang="en-IN" sz="1000" b="1" i="0" u="none" strike="noStrike">
                          <a:solidFill>
                            <a:srgbClr val="000000"/>
                          </a:solidFill>
                          <a:effectLst/>
                          <a:latin typeface="Times New Roman" panose="02020603050405020304" pitchFamily="18" charset="0"/>
                        </a:rPr>
                        <a:t>7.27</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IN" sz="1000" b="1" i="0" u="none" strike="noStrike">
                          <a:solidFill>
                            <a:srgbClr val="000000"/>
                          </a:solidFill>
                          <a:effectLst/>
                          <a:latin typeface="Times New Roman" panose="02020603050405020304" pitchFamily="18" charset="0"/>
                        </a:rPr>
                        <a:t>Solution #27: Enabling AC Association Aware services by selecting common EASs</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t"/>
                      <a:r>
                        <a:rPr lang="en-IN" sz="1000" b="0" i="0" u="none" strike="noStrike" dirty="0" err="1" smtClean="0">
                          <a:solidFill>
                            <a:srgbClr val="000000"/>
                          </a:solidFill>
                          <a:effectLst/>
                          <a:latin typeface="Calibri" panose="020F0502020204030204" pitchFamily="34" charset="0"/>
                        </a:rPr>
                        <a:t>Convida</a:t>
                      </a:r>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123878114"/>
                  </a:ext>
                </a:extLst>
              </a:tr>
              <a:tr h="66944">
                <a:tc>
                  <a:txBody>
                    <a:bodyPr/>
                    <a:lstStyle/>
                    <a:p>
                      <a:pPr algn="l" fontAlgn="ctr"/>
                      <a:r>
                        <a:rPr lang="en-IN" sz="1000" b="0" i="0" u="none" strike="noStrike">
                          <a:solidFill>
                            <a:srgbClr val="000000"/>
                          </a:solidFill>
                          <a:effectLst/>
                          <a:latin typeface="Times New Roman" panose="02020603050405020304" pitchFamily="18" charset="0"/>
                        </a:rPr>
                        <a:t>7.27.1</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dirty="0">
                          <a:solidFill>
                            <a:srgbClr val="000000"/>
                          </a:solidFill>
                          <a:effectLst/>
                          <a:latin typeface="Times New Roman" panose="02020603050405020304" pitchFamily="18" charset="0"/>
                        </a:rPr>
                        <a:t>Architecture enhancements</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130323"/>
                  </a:ext>
                </a:extLst>
              </a:tr>
              <a:tr h="66944">
                <a:tc>
                  <a:txBody>
                    <a:bodyPr/>
                    <a:lstStyle/>
                    <a:p>
                      <a:pPr algn="l" fontAlgn="ctr"/>
                      <a:r>
                        <a:rPr lang="en-IN" sz="1000" b="0" i="0" u="none" strike="noStrike">
                          <a:solidFill>
                            <a:srgbClr val="000000"/>
                          </a:solidFill>
                          <a:effectLst/>
                          <a:latin typeface="Times New Roman" panose="02020603050405020304" pitchFamily="18" charset="0"/>
                        </a:rPr>
                        <a:t>7.27.2</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Solution description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066357"/>
                  </a:ext>
                </a:extLst>
              </a:tr>
              <a:tr h="66944">
                <a:tc>
                  <a:txBody>
                    <a:bodyPr/>
                    <a:lstStyle/>
                    <a:p>
                      <a:pPr algn="l" fontAlgn="ctr"/>
                      <a:r>
                        <a:rPr lang="en-IN" sz="1000" b="0" i="0" u="none" strike="noStrike">
                          <a:solidFill>
                            <a:srgbClr val="000000"/>
                          </a:solidFill>
                          <a:effectLst/>
                          <a:latin typeface="Times New Roman" panose="02020603050405020304" pitchFamily="18" charset="0"/>
                        </a:rPr>
                        <a:t>7.27.2.1</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General</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594177"/>
                  </a:ext>
                </a:extLst>
              </a:tr>
              <a:tr h="66944">
                <a:tc>
                  <a:txBody>
                    <a:bodyPr/>
                    <a:lstStyle/>
                    <a:p>
                      <a:pPr algn="l" fontAlgn="ctr"/>
                      <a:r>
                        <a:rPr lang="en-IN" sz="1000" b="1" i="0" u="none" strike="noStrike">
                          <a:solidFill>
                            <a:srgbClr val="000000"/>
                          </a:solidFill>
                          <a:effectLst/>
                          <a:latin typeface="Times New Roman" panose="02020603050405020304" pitchFamily="18" charset="0"/>
                        </a:rPr>
                        <a:t>7.27.2.2</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New Information Elements</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7216741"/>
                  </a:ext>
                </a:extLst>
              </a:tr>
              <a:tr h="133887">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The list of IEs in Table 7.27.2.2-1 and whether AC association information should be provided in a new Profile IE, or via existing ones, is FFS.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82480832"/>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dirty="0">
                          <a:solidFill>
                            <a:srgbClr val="FF0000"/>
                          </a:solidFill>
                          <a:effectLst/>
                          <a:latin typeface="Calibri" panose="020F0502020204030204" pitchFamily="34" charset="0"/>
                        </a:rPr>
                        <a:t>Editor's Note. Whether the ACs in an AC association information may have different ACIDs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62564565"/>
                  </a:ext>
                </a:extLst>
              </a:tr>
              <a:tr h="66944">
                <a:tc>
                  <a:txBody>
                    <a:bodyPr/>
                    <a:lstStyle/>
                    <a:p>
                      <a:pPr algn="l" fontAlgn="ctr"/>
                      <a:r>
                        <a:rPr lang="en-IN" sz="1000" b="0" i="0" u="none" strike="noStrike">
                          <a:solidFill>
                            <a:srgbClr val="000000"/>
                          </a:solidFill>
                          <a:effectLst/>
                          <a:latin typeface="Times New Roman" panose="02020603050405020304" pitchFamily="18" charset="0"/>
                        </a:rPr>
                        <a:t>7.27.2.3</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dirty="0">
                          <a:solidFill>
                            <a:srgbClr val="000000"/>
                          </a:solidFill>
                          <a:effectLst/>
                          <a:latin typeface="Times New Roman" panose="02020603050405020304" pitchFamily="18" charset="0"/>
                        </a:rPr>
                        <a:t>Enhancements to existing Information Elements</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316005"/>
                  </a:ext>
                </a:extLst>
              </a:tr>
              <a:tr h="66944">
                <a:tc>
                  <a:txBody>
                    <a:bodyPr/>
                    <a:lstStyle/>
                    <a:p>
                      <a:pPr algn="l" fontAlgn="ctr"/>
                      <a:r>
                        <a:rPr lang="en-IN" sz="1000" b="1" i="0" u="none" strike="noStrike">
                          <a:solidFill>
                            <a:srgbClr val="000000"/>
                          </a:solidFill>
                          <a:effectLst/>
                          <a:latin typeface="Times New Roman" panose="02020603050405020304" pitchFamily="18" charset="0"/>
                        </a:rPr>
                        <a:t>7.27.2.4</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Procedure for determining common EES</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4762934"/>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The procedure for determining common EES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62659615"/>
                  </a:ext>
                </a:extLst>
              </a:tr>
              <a:tr h="66944">
                <a:tc>
                  <a:txBody>
                    <a:bodyPr/>
                    <a:lstStyle/>
                    <a:p>
                      <a:pPr algn="l" fontAlgn="ctr"/>
                      <a:r>
                        <a:rPr lang="en-IN" sz="1000" b="0" i="0" u="none" strike="noStrike">
                          <a:solidFill>
                            <a:srgbClr val="000000"/>
                          </a:solidFill>
                          <a:effectLst/>
                          <a:latin typeface="Times New Roman" panose="02020603050405020304" pitchFamily="18" charset="0"/>
                        </a:rPr>
                        <a:t>7.27.2.5</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dirty="0">
                          <a:solidFill>
                            <a:srgbClr val="000000"/>
                          </a:solidFill>
                          <a:effectLst/>
                          <a:latin typeface="Times New Roman" panose="02020603050405020304" pitchFamily="18" charset="0"/>
                        </a:rPr>
                        <a:t>Discovery of common EAS Procedure</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0401266"/>
                  </a:ext>
                </a:extLst>
              </a:tr>
              <a:tr h="66944">
                <a:tc>
                  <a:txBody>
                    <a:bodyPr/>
                    <a:lstStyle/>
                    <a:p>
                      <a:pPr algn="l" fontAlgn="ctr"/>
                      <a:r>
                        <a:rPr lang="en-IN" sz="1000" b="1" i="0" u="none" strike="noStrike">
                          <a:solidFill>
                            <a:srgbClr val="000000"/>
                          </a:solidFill>
                          <a:effectLst/>
                          <a:latin typeface="Times New Roman" panose="02020603050405020304" pitchFamily="18" charset="0"/>
                        </a:rPr>
                        <a:t>7.27.2.6</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ACR with common EAS Procedure</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3173967"/>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The ACR with common EAS procedure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37487221"/>
                  </a:ext>
                </a:extLst>
              </a:tr>
              <a:tr h="66944">
                <a:tc>
                  <a:txBody>
                    <a:bodyPr/>
                    <a:lstStyle/>
                    <a:p>
                      <a:pPr algn="l" fontAlgn="ctr"/>
                      <a:r>
                        <a:rPr lang="en-IN" sz="1000" b="1" i="0" u="none" strike="noStrike">
                          <a:solidFill>
                            <a:srgbClr val="000000"/>
                          </a:solidFill>
                          <a:effectLst/>
                          <a:latin typeface="Times New Roman" panose="02020603050405020304" pitchFamily="18" charset="0"/>
                        </a:rPr>
                        <a:t>7.27.3</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evaluation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0579798"/>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0000FF"/>
                          </a:solidFill>
                          <a:effectLst/>
                          <a:latin typeface="Calibri" panose="020F0502020204030204" pitchFamily="34" charset="0"/>
                        </a:rPr>
                        <a:t>This clause provides an evaluation of the solution.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81215090"/>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Further investigation is required if this solution is feasible.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07305939"/>
                  </a:ext>
                </a:extLst>
              </a:tr>
              <a:tr h="66944">
                <a:tc>
                  <a:txBody>
                    <a:bodyPr/>
                    <a:lstStyle/>
                    <a:p>
                      <a:pPr algn="l" fontAlgn="ctr"/>
                      <a:r>
                        <a:rPr lang="en-IN" sz="1000" b="1" i="0" u="none" strike="noStrike">
                          <a:solidFill>
                            <a:srgbClr val="000000"/>
                          </a:solidFill>
                          <a:effectLst/>
                          <a:latin typeface="Times New Roman" panose="02020603050405020304" pitchFamily="18" charset="0"/>
                        </a:rPr>
                        <a:t>7.28</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IN" sz="1000" b="1" i="0" u="none" strike="noStrike">
                          <a:solidFill>
                            <a:srgbClr val="000000"/>
                          </a:solidFill>
                          <a:effectLst/>
                          <a:latin typeface="Times New Roman" panose="02020603050405020304" pitchFamily="18" charset="0"/>
                        </a:rPr>
                        <a:t>Solution #28: Common EAS discovery using EAS selection information</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t"/>
                      <a:r>
                        <a:rPr lang="en-IN" sz="1000" b="0" i="0" u="none" strike="noStrike" dirty="0" smtClean="0">
                          <a:solidFill>
                            <a:srgbClr val="000000"/>
                          </a:solidFill>
                          <a:effectLst/>
                          <a:latin typeface="Calibri" panose="020F0502020204030204" pitchFamily="34" charset="0"/>
                        </a:rPr>
                        <a:t>Interdigital</a:t>
                      </a:r>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750059973"/>
                  </a:ext>
                </a:extLst>
              </a:tr>
              <a:tr h="66944">
                <a:tc>
                  <a:txBody>
                    <a:bodyPr/>
                    <a:lstStyle/>
                    <a:p>
                      <a:pPr algn="l" fontAlgn="ctr"/>
                      <a:r>
                        <a:rPr lang="en-IN" sz="1000" b="0" i="0" u="none" strike="noStrike">
                          <a:solidFill>
                            <a:srgbClr val="000000"/>
                          </a:solidFill>
                          <a:effectLst/>
                          <a:latin typeface="Times New Roman" panose="02020603050405020304" pitchFamily="18" charset="0"/>
                        </a:rPr>
                        <a:t>7.28.1</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Architecture enhancements</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2446835"/>
                  </a:ext>
                </a:extLst>
              </a:tr>
              <a:tr h="66944">
                <a:tc>
                  <a:txBody>
                    <a:bodyPr/>
                    <a:lstStyle/>
                    <a:p>
                      <a:pPr algn="l" fontAlgn="ctr"/>
                      <a:r>
                        <a:rPr lang="en-IN" sz="1000" b="0" i="0" u="none" strike="noStrike">
                          <a:solidFill>
                            <a:srgbClr val="000000"/>
                          </a:solidFill>
                          <a:effectLst/>
                          <a:latin typeface="Times New Roman" panose="02020603050405020304" pitchFamily="18" charset="0"/>
                        </a:rPr>
                        <a:t>7.28.2</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Solution description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1035516"/>
                  </a:ext>
                </a:extLst>
              </a:tr>
              <a:tr h="66944">
                <a:tc>
                  <a:txBody>
                    <a:bodyPr/>
                    <a:lstStyle/>
                    <a:p>
                      <a:pPr algn="l" fontAlgn="ctr"/>
                      <a:r>
                        <a:rPr lang="en-IN" sz="1000" b="0" i="0" u="none" strike="noStrike">
                          <a:solidFill>
                            <a:srgbClr val="000000"/>
                          </a:solidFill>
                          <a:effectLst/>
                          <a:latin typeface="Times New Roman" panose="02020603050405020304" pitchFamily="18" charset="0"/>
                        </a:rPr>
                        <a:t>7.28.2.1</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General</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458788"/>
                  </a:ext>
                </a:extLst>
              </a:tr>
              <a:tr h="66944">
                <a:tc>
                  <a:txBody>
                    <a:bodyPr/>
                    <a:lstStyle/>
                    <a:p>
                      <a:pPr algn="l" fontAlgn="ctr"/>
                      <a:r>
                        <a:rPr lang="en-IN" sz="1000" b="1" i="0" u="none" strike="noStrike">
                          <a:solidFill>
                            <a:srgbClr val="000000"/>
                          </a:solidFill>
                          <a:effectLst/>
                          <a:latin typeface="Times New Roman" panose="02020603050405020304" pitchFamily="18" charset="0"/>
                        </a:rPr>
                        <a:t>7.28.2.2</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Procedure</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1781918"/>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sngStrike">
                          <a:solidFill>
                            <a:srgbClr val="00B050"/>
                          </a:solidFill>
                          <a:effectLst/>
                          <a:latin typeface="Calibri" panose="020F0502020204030204" pitchFamily="34" charset="0"/>
                        </a:rPr>
                        <a:t>Editor's Note: Whether AC-1 and AC-2 always share the same ACID is FFS.</a:t>
                      </a:r>
                      <a:endParaRPr lang="en-IN" sz="1000" b="0" i="0" u="none" strike="noStrike">
                        <a:solidFill>
                          <a:srgbClr val="00B05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58561551"/>
                  </a:ext>
                </a:extLst>
              </a:tr>
              <a:tr h="66944">
                <a:tc>
                  <a:txBody>
                    <a:bodyPr/>
                    <a:lstStyle/>
                    <a:p>
                      <a:pPr algn="l" fontAlgn="ctr"/>
                      <a:r>
                        <a:rPr lang="en-IN" sz="1000" b="1" i="0" u="none" strike="noStrike">
                          <a:solidFill>
                            <a:srgbClr val="000000"/>
                          </a:solidFill>
                          <a:effectLst/>
                          <a:latin typeface="Times New Roman" panose="02020603050405020304" pitchFamily="18" charset="0"/>
                        </a:rPr>
                        <a:t>7.28.3</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evaluation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451415"/>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sngStrike">
                          <a:solidFill>
                            <a:srgbClr val="00B050"/>
                          </a:solidFill>
                          <a:effectLst/>
                          <a:latin typeface="Calibri" panose="020F0502020204030204" pitchFamily="34" charset="0"/>
                        </a:rPr>
                        <a:t>This clause provides an evaluation of the solution.</a:t>
                      </a:r>
                      <a:endParaRPr lang="en-IN" sz="1000" b="0" i="0" u="none" strike="noStrike">
                        <a:solidFill>
                          <a:srgbClr val="00B05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696508097"/>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sngStrike" dirty="0">
                          <a:solidFill>
                            <a:srgbClr val="00B050"/>
                          </a:solidFill>
                          <a:effectLst/>
                          <a:latin typeface="Calibri" panose="020F0502020204030204" pitchFamily="34" charset="0"/>
                        </a:rPr>
                        <a:t>Editor's Note: Further investigation is required if this solution is feasible.</a:t>
                      </a:r>
                      <a:endParaRPr lang="en-IN" sz="1000" b="0" i="0" u="none" strike="noStrike" dirty="0">
                        <a:solidFill>
                          <a:srgbClr val="00B05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endParaRPr lang="en-IN"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3758970"/>
                  </a:ext>
                </a:extLst>
              </a:tr>
              <a:tr h="133887">
                <a:tc>
                  <a:txBody>
                    <a:bodyPr/>
                    <a:lstStyle/>
                    <a:p>
                      <a:pPr algn="l" fontAlgn="ctr"/>
                      <a:r>
                        <a:rPr lang="en-IN" sz="1000" b="0" i="0" u="none" strike="noStrike" dirty="0">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It is FFS whether this solution requires detailed procedure updates to show the common EAS selection information.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901309855"/>
                  </a:ext>
                </a:extLst>
              </a:tr>
              <a:tr h="133887">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This solution requires detailed procedure updates as per bullets a), b) and c) and it is FFS to show the enhancements to existing procedures.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73885204"/>
                  </a:ext>
                </a:extLst>
              </a:tr>
              <a:tr h="133887">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In the race condition situation (multiple UEs selects different EASs during step 2), how to coordinate common EAS selection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78703107"/>
                  </a:ext>
                </a:extLst>
              </a:tr>
            </a:tbl>
          </a:graphicData>
        </a:graphic>
      </p:graphicFrame>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Background (2/2)</a:t>
            </a:r>
            <a:endParaRPr lang="en-GB" altLang="en-US" dirty="0"/>
          </a:p>
        </p:txBody>
      </p:sp>
      <p:graphicFrame>
        <p:nvGraphicFramePr>
          <p:cNvPr id="5" name="Table 4"/>
          <p:cNvGraphicFramePr>
            <a:graphicFrameLocks noGrp="1"/>
          </p:cNvGraphicFramePr>
          <p:nvPr>
            <p:extLst>
              <p:ext uri="{D42A27DB-BD31-4B8C-83A1-F6EECF244321}">
                <p14:modId xmlns:p14="http://schemas.microsoft.com/office/powerpoint/2010/main" val="3367230298"/>
              </p:ext>
            </p:extLst>
          </p:nvPr>
        </p:nvGraphicFramePr>
        <p:xfrm>
          <a:off x="265611" y="1690688"/>
          <a:ext cx="11660777" cy="4724400"/>
        </p:xfrm>
        <a:graphic>
          <a:graphicData uri="http://schemas.openxmlformats.org/drawingml/2006/table">
            <a:tbl>
              <a:tblPr/>
              <a:tblGrid>
                <a:gridCol w="1906232">
                  <a:extLst>
                    <a:ext uri="{9D8B030D-6E8A-4147-A177-3AD203B41FA5}">
                      <a16:colId xmlns:a16="http://schemas.microsoft.com/office/drawing/2014/main" val="698228132"/>
                    </a:ext>
                  </a:extLst>
                </a:gridCol>
                <a:gridCol w="7654712">
                  <a:extLst>
                    <a:ext uri="{9D8B030D-6E8A-4147-A177-3AD203B41FA5}">
                      <a16:colId xmlns:a16="http://schemas.microsoft.com/office/drawing/2014/main" val="2474580307"/>
                    </a:ext>
                  </a:extLst>
                </a:gridCol>
                <a:gridCol w="2099833">
                  <a:extLst>
                    <a:ext uri="{9D8B030D-6E8A-4147-A177-3AD203B41FA5}">
                      <a16:colId xmlns:a16="http://schemas.microsoft.com/office/drawing/2014/main" val="1323987871"/>
                    </a:ext>
                  </a:extLst>
                </a:gridCol>
              </a:tblGrid>
              <a:tr h="66944">
                <a:tc>
                  <a:txBody>
                    <a:bodyPr/>
                    <a:lstStyle/>
                    <a:p>
                      <a:pPr algn="l" fontAlgn="ctr"/>
                      <a:r>
                        <a:rPr lang="en-IN" sz="1000" b="1" i="0" u="none" strike="noStrike" dirty="0">
                          <a:solidFill>
                            <a:srgbClr val="000000"/>
                          </a:solidFill>
                          <a:effectLst/>
                          <a:latin typeface="Times New Roman" panose="02020603050405020304" pitchFamily="18" charset="0"/>
                        </a:rPr>
                        <a:t>7.29</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IN" sz="1000" b="1" i="0" u="none" strike="noStrike">
                          <a:solidFill>
                            <a:srgbClr val="000000"/>
                          </a:solidFill>
                          <a:effectLst/>
                          <a:latin typeface="Times New Roman" panose="02020603050405020304" pitchFamily="18" charset="0"/>
                        </a:rPr>
                        <a:t>Solution #29: Discovery of a common EAS</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t"/>
                      <a:r>
                        <a:rPr lang="en-IN" sz="1000" b="0" i="0" u="none" strike="noStrike" dirty="0">
                          <a:solidFill>
                            <a:srgbClr val="000000"/>
                          </a:solidFill>
                          <a:effectLst/>
                          <a:latin typeface="Calibri" panose="020F0502020204030204" pitchFamily="34" charset="0"/>
                        </a:rPr>
                        <a:t>Apple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086537023"/>
                  </a:ext>
                </a:extLst>
              </a:tr>
              <a:tr h="66944">
                <a:tc>
                  <a:txBody>
                    <a:bodyPr/>
                    <a:lstStyle/>
                    <a:p>
                      <a:pPr algn="l" fontAlgn="ctr"/>
                      <a:r>
                        <a:rPr lang="en-IN" sz="1000" b="0" i="0" u="none" strike="noStrike">
                          <a:solidFill>
                            <a:srgbClr val="000000"/>
                          </a:solidFill>
                          <a:effectLst/>
                          <a:latin typeface="Times New Roman" panose="02020603050405020304" pitchFamily="18" charset="0"/>
                        </a:rPr>
                        <a:t>7.29.1</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Architecture enhancements</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9259916"/>
                  </a:ext>
                </a:extLst>
              </a:tr>
              <a:tr h="66944">
                <a:tc>
                  <a:txBody>
                    <a:bodyPr/>
                    <a:lstStyle/>
                    <a:p>
                      <a:pPr algn="l" fontAlgn="ctr"/>
                      <a:r>
                        <a:rPr lang="en-IN" sz="1000" b="0" i="0" u="none" strike="noStrike">
                          <a:solidFill>
                            <a:srgbClr val="000000"/>
                          </a:solidFill>
                          <a:effectLst/>
                          <a:latin typeface="Times New Roman" panose="02020603050405020304" pitchFamily="18" charset="0"/>
                        </a:rPr>
                        <a:t>7.29.2</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Solution description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299859"/>
                  </a:ext>
                </a:extLst>
              </a:tr>
              <a:tr h="66944">
                <a:tc>
                  <a:txBody>
                    <a:bodyPr/>
                    <a:lstStyle/>
                    <a:p>
                      <a:pPr algn="l" fontAlgn="ctr"/>
                      <a:r>
                        <a:rPr lang="en-IN" sz="1000" b="1" i="0" u="none" strike="noStrike">
                          <a:solidFill>
                            <a:srgbClr val="000000"/>
                          </a:solidFill>
                          <a:effectLst/>
                          <a:latin typeface="Times New Roman" panose="02020603050405020304" pitchFamily="18" charset="0"/>
                        </a:rPr>
                        <a:t>7.29.2.1</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General</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2263776"/>
                  </a:ext>
                </a:extLst>
              </a:tr>
              <a:tr h="133887">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To analyse the feasibility of this solution, further enhancements and clarifications to the description are required.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1851920"/>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The solution for open issue 3, support of service continuity,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88233512"/>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Whether the group size should be "minimum group size"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62746602"/>
                  </a:ext>
                </a:extLst>
              </a:tr>
              <a:tr h="66944">
                <a:tc>
                  <a:txBody>
                    <a:bodyPr/>
                    <a:lstStyle/>
                    <a:p>
                      <a:pPr algn="l" fontAlgn="ctr"/>
                      <a:r>
                        <a:rPr lang="en-IN" sz="1000" b="1" i="0" u="none" strike="noStrike">
                          <a:solidFill>
                            <a:srgbClr val="000000"/>
                          </a:solidFill>
                          <a:effectLst/>
                          <a:latin typeface="Times New Roman" panose="02020603050405020304" pitchFamily="18" charset="0"/>
                        </a:rPr>
                        <a:t>7.29.2.2</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Procedure</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7072423"/>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Whether the Group profile IE and Group KPI IE are required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940395171"/>
                  </a:ext>
                </a:extLst>
              </a:tr>
              <a:tr h="66944">
                <a:tc>
                  <a:txBody>
                    <a:bodyPr/>
                    <a:lstStyle/>
                    <a:p>
                      <a:pPr algn="l" fontAlgn="ctr"/>
                      <a:r>
                        <a:rPr lang="en-IN" sz="1000" b="1" i="0" u="none" strike="noStrike">
                          <a:solidFill>
                            <a:srgbClr val="000000"/>
                          </a:solidFill>
                          <a:effectLst/>
                          <a:latin typeface="Times New Roman" panose="02020603050405020304" pitchFamily="18" charset="0"/>
                        </a:rPr>
                        <a:t>7.29.3</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evaluation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1589077"/>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dirty="0">
                          <a:solidFill>
                            <a:srgbClr val="FF0000"/>
                          </a:solidFill>
                          <a:effectLst/>
                          <a:latin typeface="Calibri" panose="020F0502020204030204" pitchFamily="34" charset="0"/>
                        </a:rPr>
                        <a:t>This clause provides an evaluation of the solution.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85830757"/>
                  </a:ext>
                </a:extLst>
              </a:tr>
              <a:tr h="66944">
                <a:tc>
                  <a:txBody>
                    <a:bodyPr/>
                    <a:lstStyle/>
                    <a:p>
                      <a:pPr algn="l" fontAlgn="ctr"/>
                      <a:r>
                        <a:rPr lang="en-IN" sz="1000" b="1" i="0" u="none" strike="noStrike">
                          <a:solidFill>
                            <a:srgbClr val="000000"/>
                          </a:solidFill>
                          <a:effectLst/>
                          <a:latin typeface="Times New Roman" panose="02020603050405020304" pitchFamily="18" charset="0"/>
                        </a:rPr>
                        <a:t>7.30</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IN" sz="1000" b="1" i="0" u="none" strike="noStrike">
                          <a:solidFill>
                            <a:srgbClr val="000000"/>
                          </a:solidFill>
                          <a:effectLst/>
                          <a:latin typeface="Times New Roman" panose="02020603050405020304" pitchFamily="18" charset="0"/>
                        </a:rPr>
                        <a:t>Solution #30: Common EAS selection</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t"/>
                      <a:r>
                        <a:rPr lang="en-IN" sz="1000" b="0" i="0" u="none" strike="noStrike" dirty="0">
                          <a:solidFill>
                            <a:srgbClr val="000000"/>
                          </a:solidFill>
                          <a:effectLst/>
                          <a:latin typeface="Calibri" panose="020F0502020204030204" pitchFamily="34" charset="0"/>
                        </a:rPr>
                        <a:t>Ericsson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413000195"/>
                  </a:ext>
                </a:extLst>
              </a:tr>
              <a:tr h="66944">
                <a:tc>
                  <a:txBody>
                    <a:bodyPr/>
                    <a:lstStyle/>
                    <a:p>
                      <a:pPr algn="l" fontAlgn="ctr"/>
                      <a:r>
                        <a:rPr lang="en-IN" sz="1000" b="1" i="0" u="none" strike="noStrike">
                          <a:solidFill>
                            <a:srgbClr val="000000"/>
                          </a:solidFill>
                          <a:effectLst/>
                          <a:latin typeface="Times New Roman" panose="02020603050405020304" pitchFamily="18" charset="0"/>
                        </a:rPr>
                        <a:t>7.30.1</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Architecture enhancements</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5938657"/>
                  </a:ext>
                </a:extLst>
              </a:tr>
              <a:tr h="66944">
                <a:tc>
                  <a:txBody>
                    <a:bodyPr/>
                    <a:lstStyle/>
                    <a:p>
                      <a:pPr algn="l" fontAlgn="ctr"/>
                      <a:r>
                        <a:rPr lang="en-IN" sz="1000" b="1" i="0" u="none" strike="noStrike">
                          <a:solidFill>
                            <a:srgbClr val="000000"/>
                          </a:solidFill>
                          <a:effectLst/>
                          <a:latin typeface="Times New Roman" panose="02020603050405020304" pitchFamily="18" charset="0"/>
                        </a:rPr>
                        <a:t>7.30.2</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description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888760"/>
                  </a:ext>
                </a:extLst>
              </a:tr>
              <a:tr h="200831">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Current solution describes that EAS determined by the 1st UE'’s activity in the order of time is used as common EAS. Whether extra information is needed to ensure that all UE members will get a good and fair performance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68715082"/>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Binding update and removal procedure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983468017"/>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Common EAS pre-selection in UE and common EAS relocation are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7441472"/>
                  </a:ext>
                </a:extLst>
              </a:tr>
              <a:tr h="66944">
                <a:tc>
                  <a:txBody>
                    <a:bodyPr/>
                    <a:lstStyle/>
                    <a:p>
                      <a:pPr algn="l" fontAlgn="ctr"/>
                      <a:r>
                        <a:rPr lang="en-IN" sz="1000" b="1" i="0" u="none" strike="noStrike">
                          <a:solidFill>
                            <a:srgbClr val="000000"/>
                          </a:solidFill>
                          <a:effectLst/>
                          <a:latin typeface="Times New Roman" panose="02020603050405020304" pitchFamily="18" charset="0"/>
                        </a:rPr>
                        <a:t>7.30.3</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evaluation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548063"/>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0000FF"/>
                          </a:solidFill>
                          <a:effectLst/>
                          <a:latin typeface="Calibri" panose="020F0502020204030204" pitchFamily="34" charset="0"/>
                        </a:rPr>
                        <a:t>This clause provides an evaluation of the solution.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542905597"/>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Further investigation is required if this solution is feasible.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676488022"/>
                  </a:ext>
                </a:extLst>
              </a:tr>
              <a:tr h="66944">
                <a:tc>
                  <a:txBody>
                    <a:bodyPr/>
                    <a:lstStyle/>
                    <a:p>
                      <a:pPr algn="l" fontAlgn="ctr"/>
                      <a:r>
                        <a:rPr lang="en-IN" sz="1000" b="1" i="0" u="none" strike="noStrike">
                          <a:solidFill>
                            <a:srgbClr val="000000"/>
                          </a:solidFill>
                          <a:effectLst/>
                          <a:latin typeface="Times New Roman" panose="02020603050405020304" pitchFamily="18" charset="0"/>
                        </a:rPr>
                        <a:t>7.31</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ctr"/>
                      <a:r>
                        <a:rPr lang="en-IN" sz="1000" b="1" i="0" u="none" strike="noStrike">
                          <a:solidFill>
                            <a:srgbClr val="000000"/>
                          </a:solidFill>
                          <a:effectLst/>
                          <a:latin typeface="Times New Roman" panose="02020603050405020304" pitchFamily="18" charset="0"/>
                        </a:rPr>
                        <a:t>Solution #31: Discover common EAS</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l" fontAlgn="t"/>
                      <a:r>
                        <a:rPr lang="en-IN" sz="1000" b="0" i="0" u="none" strike="noStrike">
                          <a:solidFill>
                            <a:srgbClr val="000000"/>
                          </a:solidFill>
                          <a:effectLst/>
                          <a:latin typeface="Calibri" panose="020F0502020204030204" pitchFamily="34" charset="0"/>
                        </a:rPr>
                        <a:t>Samsung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16332834"/>
                  </a:ext>
                </a:extLst>
              </a:tr>
              <a:tr h="66944">
                <a:tc>
                  <a:txBody>
                    <a:bodyPr/>
                    <a:lstStyle/>
                    <a:p>
                      <a:pPr algn="l" fontAlgn="ctr"/>
                      <a:r>
                        <a:rPr lang="en-IN" sz="1000" b="0" i="0" u="none" strike="noStrike">
                          <a:solidFill>
                            <a:srgbClr val="000000"/>
                          </a:solidFill>
                          <a:effectLst/>
                          <a:latin typeface="Times New Roman" panose="02020603050405020304" pitchFamily="18" charset="0"/>
                        </a:rPr>
                        <a:t>7.31.1</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Architecture enhancements</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2531532"/>
                  </a:ext>
                </a:extLst>
              </a:tr>
              <a:tr h="66944">
                <a:tc>
                  <a:txBody>
                    <a:bodyPr/>
                    <a:lstStyle/>
                    <a:p>
                      <a:pPr algn="l" fontAlgn="ctr"/>
                      <a:r>
                        <a:rPr lang="en-IN" sz="1000" b="0" i="0" u="none" strike="noStrike">
                          <a:solidFill>
                            <a:srgbClr val="000000"/>
                          </a:solidFill>
                          <a:effectLst/>
                          <a:latin typeface="Times New Roman" panose="02020603050405020304" pitchFamily="18" charset="0"/>
                        </a:rPr>
                        <a:t>7.31.2</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Solution description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0194084"/>
                  </a:ext>
                </a:extLst>
              </a:tr>
              <a:tr h="66944">
                <a:tc>
                  <a:txBody>
                    <a:bodyPr/>
                    <a:lstStyle/>
                    <a:p>
                      <a:pPr algn="l" fontAlgn="ctr"/>
                      <a:r>
                        <a:rPr lang="en-IN" sz="1000" b="0" i="0" u="none" strike="noStrike">
                          <a:solidFill>
                            <a:srgbClr val="000000"/>
                          </a:solidFill>
                          <a:effectLst/>
                          <a:latin typeface="Times New Roman" panose="02020603050405020304" pitchFamily="18" charset="0"/>
                        </a:rPr>
                        <a:t>7.31.2.1</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General</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514740"/>
                  </a:ext>
                </a:extLst>
              </a:tr>
              <a:tr h="66944">
                <a:tc>
                  <a:txBody>
                    <a:bodyPr/>
                    <a:lstStyle/>
                    <a:p>
                      <a:pPr algn="l" fontAlgn="ctr"/>
                      <a:r>
                        <a:rPr lang="en-IN" sz="1000" b="1" i="0" u="none" strike="noStrike">
                          <a:solidFill>
                            <a:srgbClr val="000000"/>
                          </a:solidFill>
                          <a:effectLst/>
                          <a:latin typeface="Times New Roman" panose="02020603050405020304" pitchFamily="18" charset="0"/>
                        </a:rPr>
                        <a:t>7.31.2.2</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Procedure</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301246"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168104"/>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Handling of race conditions e.g. EAS discovery before announcement in Step 8,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2091106"/>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Using list of ACIDs for EAS discovery is FFS.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81190160"/>
                  </a:ext>
                </a:extLst>
              </a:tr>
              <a:tr h="66944">
                <a:tc>
                  <a:txBody>
                    <a:bodyPr/>
                    <a:lstStyle/>
                    <a:p>
                      <a:pPr algn="l" fontAlgn="ctr"/>
                      <a:r>
                        <a:rPr lang="en-IN" sz="1000" b="1" i="0" u="none" strike="noStrike">
                          <a:solidFill>
                            <a:srgbClr val="000000"/>
                          </a:solidFill>
                          <a:effectLst/>
                          <a:latin typeface="Times New Roman" panose="02020603050405020304" pitchFamily="18" charset="0"/>
                        </a:rPr>
                        <a:t>7.31.3</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1" i="0" u="none" strike="noStrike">
                          <a:solidFill>
                            <a:srgbClr val="000000"/>
                          </a:solidFill>
                          <a:effectLst/>
                          <a:latin typeface="Times New Roman" panose="02020603050405020304" pitchFamily="18" charset="0"/>
                        </a:rPr>
                        <a:t>Solution evaluation</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IN" sz="1000" b="0" i="0" u="none" strike="noStrike">
                          <a:solidFill>
                            <a:srgbClr val="000000"/>
                          </a:solidFill>
                          <a:effectLst/>
                          <a:latin typeface="Times New Roman" panose="02020603050405020304" pitchFamily="18" charset="0"/>
                        </a:rPr>
                        <a:t> </a:t>
                      </a:r>
                    </a:p>
                  </a:txBody>
                  <a:tcPr marL="234303"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6583872"/>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dirty="0">
                          <a:solidFill>
                            <a:srgbClr val="0000FF"/>
                          </a:solidFill>
                          <a:effectLst/>
                          <a:latin typeface="Calibri" panose="020F0502020204030204" pitchFamily="34" charset="0"/>
                        </a:rPr>
                        <a:t>This clause provides an evaluation of the solution.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518428385"/>
                  </a:ext>
                </a:extLst>
              </a:tr>
              <a:tr h="66944">
                <a:tc>
                  <a:txBody>
                    <a:bodyPr/>
                    <a:lstStyle/>
                    <a:p>
                      <a:pPr algn="l" fontAlgn="ctr"/>
                      <a:r>
                        <a:rPr lang="en-IN" sz="1000" b="0" i="0" u="none" strike="noStrike">
                          <a:solidFill>
                            <a:srgbClr val="000000"/>
                          </a:solidFill>
                          <a:effectLst/>
                          <a:latin typeface="Times New Roman" panose="02020603050405020304" pitchFamily="18" charset="0"/>
                        </a:rPr>
                        <a:t> </a:t>
                      </a:r>
                    </a:p>
                  </a:txBody>
                  <a:tcPr marL="200831"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b"/>
                      <a:r>
                        <a:rPr lang="en-IN" sz="1000" b="0" i="0" u="none" strike="noStrike">
                          <a:solidFill>
                            <a:srgbClr val="FF0000"/>
                          </a:solidFill>
                          <a:effectLst/>
                          <a:latin typeface="Calibri" panose="020F0502020204030204" pitchFamily="34" charset="0"/>
                        </a:rPr>
                        <a:t>Editor's note: Further investigation is required if this solution is feasible.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t"/>
                      <a:r>
                        <a:rPr lang="en-IN"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851717124"/>
                  </a:ext>
                </a:extLst>
              </a:tr>
            </a:tbl>
          </a:graphicData>
        </a:graphic>
      </p:graphicFrame>
    </p:spTree>
    <p:extLst>
      <p:ext uri="{BB962C8B-B14F-4D97-AF65-F5344CB8AC3E}">
        <p14:creationId xmlns:p14="http://schemas.microsoft.com/office/powerpoint/2010/main" val="100474522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IN" altLang="en-US" sz="4000" dirty="0"/>
              <a:t>Status of KI#17 </a:t>
            </a:r>
            <a:r>
              <a:rPr lang="en-IN" altLang="en-US" sz="4000" dirty="0" smtClean="0"/>
              <a:t>and Issue</a:t>
            </a:r>
            <a:endParaRPr lang="en-GB" altLang="en-US" sz="4000" dirty="0"/>
          </a:p>
        </p:txBody>
      </p:sp>
      <p:sp>
        <p:nvSpPr>
          <p:cNvPr id="4" name="Content Placeholder 2">
            <a:extLst>
              <a:ext uri="{FF2B5EF4-FFF2-40B4-BE49-F238E27FC236}">
                <a16:creationId xmlns:a16="http://schemas.microsoft.com/office/drawing/2014/main" id="{A955EC6E-B2A1-4AA5-9F6A-E317D7FE324C}"/>
              </a:ext>
            </a:extLst>
          </p:cNvPr>
          <p:cNvSpPr>
            <a:spLocks noGrp="1"/>
          </p:cNvSpPr>
          <p:nvPr>
            <p:ph idx="1"/>
          </p:nvPr>
        </p:nvSpPr>
        <p:spPr>
          <a:xfrm>
            <a:off x="254448" y="1716029"/>
            <a:ext cx="11660778" cy="4565899"/>
          </a:xfrm>
        </p:spPr>
        <p:txBody>
          <a:bodyPr/>
          <a:lstStyle/>
          <a:p>
            <a:r>
              <a:rPr lang="en-US" altLang="en-US" sz="2000" dirty="0" smtClean="0"/>
              <a:t> Status of KI#17 until SA6#49-bis-e meeting:</a:t>
            </a:r>
          </a:p>
          <a:p>
            <a:pPr lvl="1"/>
            <a:endParaRPr lang="en-US" altLang="en-US" sz="1600" dirty="0" smtClean="0"/>
          </a:p>
          <a:p>
            <a:pPr lvl="1"/>
            <a:endParaRPr lang="en-US" altLang="en-US" sz="1600" dirty="0" smtClean="0"/>
          </a:p>
          <a:p>
            <a:pPr lvl="1"/>
            <a:endParaRPr lang="en-US" altLang="en-US" sz="1600" dirty="0" smtClean="0"/>
          </a:p>
          <a:p>
            <a:pPr lvl="1"/>
            <a:endParaRPr lang="en-US" altLang="en-US" sz="1600" dirty="0" smtClean="0"/>
          </a:p>
          <a:p>
            <a:pPr lvl="1"/>
            <a:endParaRPr lang="en-US" altLang="en-US" sz="1600" dirty="0" smtClean="0"/>
          </a:p>
          <a:p>
            <a:pPr lvl="1"/>
            <a:endParaRPr lang="en-US" altLang="en-US" sz="1600" dirty="0" smtClean="0"/>
          </a:p>
          <a:p>
            <a:pPr lvl="1"/>
            <a:endParaRPr lang="en-US" altLang="en-US" sz="1600" dirty="0" smtClean="0"/>
          </a:p>
          <a:p>
            <a:pPr lvl="1"/>
            <a:r>
              <a:rPr lang="en-US" altLang="en-US" sz="1600" dirty="0" smtClean="0"/>
              <a:t>Summary</a:t>
            </a:r>
          </a:p>
          <a:p>
            <a:pPr lvl="2"/>
            <a:r>
              <a:rPr lang="en-US" altLang="en-US" sz="1200" dirty="0" smtClean="0"/>
              <a:t>multiple solutions, each solution has open ENs, most of the solutions do not have Solution Evaluation yet</a:t>
            </a:r>
          </a:p>
          <a:p>
            <a:pPr lvl="2"/>
            <a:r>
              <a:rPr lang="en-US" altLang="en-US" sz="1200" dirty="0" smtClean="0"/>
              <a:t>Overall evaluation and Conclusion seems still far fetched.</a:t>
            </a:r>
          </a:p>
          <a:p>
            <a:r>
              <a:rPr lang="en-US" altLang="en-US" sz="2000" dirty="0" smtClean="0"/>
              <a:t> Rel-18 </a:t>
            </a:r>
            <a:r>
              <a:rPr lang="en-US" altLang="en-US" sz="2000" dirty="0"/>
              <a:t>EDGEAPP_Ph2 normative work started from SA6#50-e meeting</a:t>
            </a:r>
          </a:p>
          <a:p>
            <a:r>
              <a:rPr lang="en-US" altLang="en-US" sz="2000" dirty="0" smtClean="0"/>
              <a:t> </a:t>
            </a:r>
            <a:r>
              <a:rPr lang="en-US" altLang="en-US" sz="2000" dirty="0"/>
              <a:t>Do we have more time to continue working on this KI in Rel-18 </a:t>
            </a:r>
            <a:r>
              <a:rPr lang="en-US" altLang="en-US" sz="2000" dirty="0" err="1"/>
              <a:t>eEDGEAPP</a:t>
            </a:r>
            <a:r>
              <a:rPr lang="en-US" altLang="en-US" sz="2000" dirty="0"/>
              <a:t> Study?</a:t>
            </a:r>
          </a:p>
          <a:p>
            <a:r>
              <a:rPr lang="en-US" altLang="en-US" sz="2000" b="1" dirty="0" smtClean="0"/>
              <a:t> What is the best way forward to progress this KI in Rel-18?</a:t>
            </a:r>
          </a:p>
          <a:p>
            <a:pPr lvl="1"/>
            <a:r>
              <a:rPr lang="en-US" altLang="en-US" sz="1600" i="1" dirty="0" smtClean="0"/>
              <a:t>See next slide</a:t>
            </a:r>
          </a:p>
        </p:txBody>
      </p:sp>
      <p:graphicFrame>
        <p:nvGraphicFramePr>
          <p:cNvPr id="11" name="Table 10"/>
          <p:cNvGraphicFramePr>
            <a:graphicFrameLocks noGrp="1"/>
          </p:cNvGraphicFramePr>
          <p:nvPr>
            <p:extLst>
              <p:ext uri="{D42A27DB-BD31-4B8C-83A1-F6EECF244321}">
                <p14:modId xmlns:p14="http://schemas.microsoft.com/office/powerpoint/2010/main" val="1728273883"/>
              </p:ext>
            </p:extLst>
          </p:nvPr>
        </p:nvGraphicFramePr>
        <p:xfrm>
          <a:off x="711648" y="2100077"/>
          <a:ext cx="11081058" cy="457200"/>
        </p:xfrm>
        <a:graphic>
          <a:graphicData uri="http://schemas.openxmlformats.org/drawingml/2006/table">
            <a:tbl>
              <a:tblPr/>
              <a:tblGrid>
                <a:gridCol w="2185188">
                  <a:extLst>
                    <a:ext uri="{9D8B030D-6E8A-4147-A177-3AD203B41FA5}">
                      <a16:colId xmlns:a16="http://schemas.microsoft.com/office/drawing/2014/main" val="2381430309"/>
                    </a:ext>
                  </a:extLst>
                </a:gridCol>
                <a:gridCol w="651036">
                  <a:extLst>
                    <a:ext uri="{9D8B030D-6E8A-4147-A177-3AD203B41FA5}">
                      <a16:colId xmlns:a16="http://schemas.microsoft.com/office/drawing/2014/main" val="427515961"/>
                    </a:ext>
                  </a:extLst>
                </a:gridCol>
                <a:gridCol w="722376">
                  <a:extLst>
                    <a:ext uri="{9D8B030D-6E8A-4147-A177-3AD203B41FA5}">
                      <a16:colId xmlns:a16="http://schemas.microsoft.com/office/drawing/2014/main" val="2805898253"/>
                    </a:ext>
                  </a:extLst>
                </a:gridCol>
                <a:gridCol w="2185188">
                  <a:extLst>
                    <a:ext uri="{9D8B030D-6E8A-4147-A177-3AD203B41FA5}">
                      <a16:colId xmlns:a16="http://schemas.microsoft.com/office/drawing/2014/main" val="3855966381"/>
                    </a:ext>
                  </a:extLst>
                </a:gridCol>
                <a:gridCol w="618814">
                  <a:extLst>
                    <a:ext uri="{9D8B030D-6E8A-4147-A177-3AD203B41FA5}">
                      <a16:colId xmlns:a16="http://schemas.microsoft.com/office/drawing/2014/main" val="3982766030"/>
                    </a:ext>
                  </a:extLst>
                </a:gridCol>
                <a:gridCol w="676214">
                  <a:extLst>
                    <a:ext uri="{9D8B030D-6E8A-4147-A177-3AD203B41FA5}">
                      <a16:colId xmlns:a16="http://schemas.microsoft.com/office/drawing/2014/main" val="3271377381"/>
                    </a:ext>
                  </a:extLst>
                </a:gridCol>
                <a:gridCol w="532407">
                  <a:extLst>
                    <a:ext uri="{9D8B030D-6E8A-4147-A177-3AD203B41FA5}">
                      <a16:colId xmlns:a16="http://schemas.microsoft.com/office/drawing/2014/main" val="1522890960"/>
                    </a:ext>
                  </a:extLst>
                </a:gridCol>
                <a:gridCol w="1022073">
                  <a:extLst>
                    <a:ext uri="{9D8B030D-6E8A-4147-A177-3AD203B41FA5}">
                      <a16:colId xmlns:a16="http://schemas.microsoft.com/office/drawing/2014/main" val="740964787"/>
                    </a:ext>
                  </a:extLst>
                </a:gridCol>
                <a:gridCol w="658368">
                  <a:extLst>
                    <a:ext uri="{9D8B030D-6E8A-4147-A177-3AD203B41FA5}">
                      <a16:colId xmlns:a16="http://schemas.microsoft.com/office/drawing/2014/main" val="2148375934"/>
                    </a:ext>
                  </a:extLst>
                </a:gridCol>
                <a:gridCol w="841248">
                  <a:extLst>
                    <a:ext uri="{9D8B030D-6E8A-4147-A177-3AD203B41FA5}">
                      <a16:colId xmlns:a16="http://schemas.microsoft.com/office/drawing/2014/main" val="352446050"/>
                    </a:ext>
                  </a:extLst>
                </a:gridCol>
                <a:gridCol w="988146">
                  <a:extLst>
                    <a:ext uri="{9D8B030D-6E8A-4147-A177-3AD203B41FA5}">
                      <a16:colId xmlns:a16="http://schemas.microsoft.com/office/drawing/2014/main" val="521609775"/>
                    </a:ext>
                  </a:extLst>
                </a:gridCol>
              </a:tblGrid>
              <a:tr h="328388">
                <a:tc>
                  <a:txBody>
                    <a:bodyPr/>
                    <a:lstStyle/>
                    <a:p>
                      <a:pPr algn="l" fontAlgn="t"/>
                      <a:r>
                        <a:rPr lang="en-IN" sz="1000" b="1" i="0" u="none" strike="noStrike" dirty="0">
                          <a:solidFill>
                            <a:srgbClr val="000000"/>
                          </a:solidFill>
                          <a:effectLst/>
                          <a:latin typeface="Arial" panose="020B0604020202020204" pitchFamily="34" charset="0"/>
                        </a:rPr>
                        <a:t>Key Issue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Overall </a:t>
                      </a:r>
                      <a:r>
                        <a:rPr lang="en-IN" sz="1000" b="1" i="0" u="none" strike="noStrike" dirty="0" smtClean="0">
                          <a:solidFill>
                            <a:srgbClr val="000000"/>
                          </a:solidFill>
                          <a:effectLst/>
                          <a:latin typeface="Arial" panose="020B0604020202020204" pitchFamily="34" charset="0"/>
                        </a:rPr>
                        <a:t>Evaluation</a:t>
                      </a:r>
                      <a:r>
                        <a:rPr lang="en-IN" sz="1000" b="1" i="0" u="none" strike="noStrike" baseline="0" dirty="0" smtClean="0">
                          <a:solidFill>
                            <a:srgbClr val="000000"/>
                          </a:solidFill>
                          <a:effectLst/>
                          <a:latin typeface="Arial" panose="020B0604020202020204" pitchFamily="34" charset="0"/>
                        </a:rPr>
                        <a:t> available?</a:t>
                      </a:r>
                      <a:endParaRPr lang="en-IN" sz="1000" b="1" i="0" u="none" strike="noStrike"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Conclusion </a:t>
                      </a:r>
                      <a:r>
                        <a:rPr lang="en-IN" sz="1000" b="1" i="0" u="none" strike="noStrike" dirty="0" smtClean="0">
                          <a:solidFill>
                            <a:srgbClr val="000000"/>
                          </a:solidFill>
                          <a:effectLst/>
                          <a:latin typeface="Arial" panose="020B0604020202020204" pitchFamily="34" charset="0"/>
                        </a:rPr>
                        <a:t>available</a:t>
                      </a:r>
                      <a:r>
                        <a:rPr lang="en-IN" sz="1000" b="1" i="0" u="none" strike="noStrike" dirty="0">
                          <a:solidFill>
                            <a:srgbClr val="000000"/>
                          </a:solidFill>
                          <a:effectLst/>
                          <a:latin typeface="Arial" panose="020B0604020202020204" pitchFamily="34" charset="0"/>
                        </a:rPr>
                        <a: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Solutions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a:solidFill>
                            <a:srgbClr val="000000"/>
                          </a:solidFill>
                          <a:effectLst/>
                          <a:latin typeface="Arial" panose="020B0604020202020204" pitchFamily="34" charset="0"/>
                        </a:rPr>
                        <a:t>Clause 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Solution Evaluation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ENs in the Sol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Archtiecture Enhancements (AE)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a:solidFill>
                            <a:srgbClr val="000000"/>
                          </a:solidFill>
                          <a:effectLst/>
                          <a:latin typeface="Arial" panose="020B0604020202020204" pitchFamily="34" charset="0"/>
                        </a:rPr>
                        <a:t>ENs in AE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a:solidFill>
                            <a:srgbClr val="000000"/>
                          </a:solidFill>
                          <a:effectLst/>
                          <a:latin typeface="Arial" panose="020B0604020202020204" pitchFamily="34" charset="0"/>
                        </a:rPr>
                        <a:t>Concluded?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t"/>
                      <a:r>
                        <a:rPr lang="en-IN" sz="1000" b="1" i="0" u="none" strike="noStrike" dirty="0">
                          <a:solidFill>
                            <a:srgbClr val="000000"/>
                          </a:solidFill>
                          <a:effectLst/>
                          <a:latin typeface="Arial" panose="020B0604020202020204" pitchFamily="34" charset="0"/>
                        </a:rPr>
                        <a:t>Company</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13243965"/>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532838578"/>
              </p:ext>
            </p:extLst>
          </p:nvPr>
        </p:nvGraphicFramePr>
        <p:xfrm>
          <a:off x="711648" y="2582618"/>
          <a:ext cx="11081058" cy="1371600"/>
        </p:xfrm>
        <a:graphic>
          <a:graphicData uri="http://schemas.openxmlformats.org/drawingml/2006/table">
            <a:tbl>
              <a:tblPr/>
              <a:tblGrid>
                <a:gridCol w="2185188">
                  <a:extLst>
                    <a:ext uri="{9D8B030D-6E8A-4147-A177-3AD203B41FA5}">
                      <a16:colId xmlns:a16="http://schemas.microsoft.com/office/drawing/2014/main" val="2036920033"/>
                    </a:ext>
                  </a:extLst>
                </a:gridCol>
                <a:gridCol w="651036">
                  <a:extLst>
                    <a:ext uri="{9D8B030D-6E8A-4147-A177-3AD203B41FA5}">
                      <a16:colId xmlns:a16="http://schemas.microsoft.com/office/drawing/2014/main" val="1670388954"/>
                    </a:ext>
                  </a:extLst>
                </a:gridCol>
                <a:gridCol w="722376">
                  <a:extLst>
                    <a:ext uri="{9D8B030D-6E8A-4147-A177-3AD203B41FA5}">
                      <a16:colId xmlns:a16="http://schemas.microsoft.com/office/drawing/2014/main" val="1874538691"/>
                    </a:ext>
                  </a:extLst>
                </a:gridCol>
                <a:gridCol w="2185188">
                  <a:extLst>
                    <a:ext uri="{9D8B030D-6E8A-4147-A177-3AD203B41FA5}">
                      <a16:colId xmlns:a16="http://schemas.microsoft.com/office/drawing/2014/main" val="2127041241"/>
                    </a:ext>
                  </a:extLst>
                </a:gridCol>
                <a:gridCol w="618814">
                  <a:extLst>
                    <a:ext uri="{9D8B030D-6E8A-4147-A177-3AD203B41FA5}">
                      <a16:colId xmlns:a16="http://schemas.microsoft.com/office/drawing/2014/main" val="1062762854"/>
                    </a:ext>
                  </a:extLst>
                </a:gridCol>
                <a:gridCol w="676214">
                  <a:extLst>
                    <a:ext uri="{9D8B030D-6E8A-4147-A177-3AD203B41FA5}">
                      <a16:colId xmlns:a16="http://schemas.microsoft.com/office/drawing/2014/main" val="3786352149"/>
                    </a:ext>
                  </a:extLst>
                </a:gridCol>
                <a:gridCol w="532407">
                  <a:extLst>
                    <a:ext uri="{9D8B030D-6E8A-4147-A177-3AD203B41FA5}">
                      <a16:colId xmlns:a16="http://schemas.microsoft.com/office/drawing/2014/main" val="2392049241"/>
                    </a:ext>
                  </a:extLst>
                </a:gridCol>
                <a:gridCol w="1031217">
                  <a:extLst>
                    <a:ext uri="{9D8B030D-6E8A-4147-A177-3AD203B41FA5}">
                      <a16:colId xmlns:a16="http://schemas.microsoft.com/office/drawing/2014/main" val="2274373942"/>
                    </a:ext>
                  </a:extLst>
                </a:gridCol>
                <a:gridCol w="640080">
                  <a:extLst>
                    <a:ext uri="{9D8B030D-6E8A-4147-A177-3AD203B41FA5}">
                      <a16:colId xmlns:a16="http://schemas.microsoft.com/office/drawing/2014/main" val="2614992193"/>
                    </a:ext>
                  </a:extLst>
                </a:gridCol>
                <a:gridCol w="841248">
                  <a:extLst>
                    <a:ext uri="{9D8B030D-6E8A-4147-A177-3AD203B41FA5}">
                      <a16:colId xmlns:a16="http://schemas.microsoft.com/office/drawing/2014/main" val="2020887479"/>
                    </a:ext>
                  </a:extLst>
                </a:gridCol>
                <a:gridCol w="997290">
                  <a:extLst>
                    <a:ext uri="{9D8B030D-6E8A-4147-A177-3AD203B41FA5}">
                      <a16:colId xmlns:a16="http://schemas.microsoft.com/office/drawing/2014/main" val="2738468159"/>
                    </a:ext>
                  </a:extLst>
                </a:gridCol>
              </a:tblGrid>
              <a:tr h="242254">
                <a:tc rowSpan="5">
                  <a:txBody>
                    <a:bodyPr/>
                    <a:lstStyle/>
                    <a:p>
                      <a:pPr algn="l" fontAlgn="t" latinLnBrk="0"/>
                      <a:r>
                        <a:rPr lang="en-IN" sz="1000" b="0" i="1" u="none" strike="noStrike" dirty="0">
                          <a:solidFill>
                            <a:srgbClr val="000000"/>
                          </a:solidFill>
                          <a:effectLst/>
                          <a:latin typeface="Arial" panose="020B0604020202020204" pitchFamily="34" charset="0"/>
                        </a:rPr>
                        <a:t>Key issue #17: Discovery of a common EAS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dirty="0">
                          <a:solidFill>
                            <a:srgbClr val="000000"/>
                          </a:solidFill>
                          <a:effectLst/>
                          <a:latin typeface="Arial" panose="020B0604020202020204" pitchFamily="34" charset="0"/>
                        </a:rPr>
                        <a:t>Solution #27: Enabling AC Association Aware services by selecting common EASs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7.27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l" fontAlgn="t" latinLnBrk="0"/>
                      <a:r>
                        <a:rPr lang="en-IN" sz="1000" b="0" i="1" u="none" strike="noStrike">
                          <a:solidFill>
                            <a:srgbClr val="000000"/>
                          </a:solidFill>
                          <a:effectLst/>
                          <a:latin typeface="Arial" panose="020B0604020202020204" pitchFamily="34" charset="0"/>
                        </a:rPr>
                        <a:t>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0" u="none" strike="noStrike">
                          <a:solidFill>
                            <a:srgbClr val="000000"/>
                          </a:solidFill>
                          <a:effectLst/>
                          <a:latin typeface="Arial" panose="020B0604020202020204" pitchFamily="34" charset="0"/>
                        </a:rPr>
                        <a:t>Convida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1154358"/>
                  </a:ext>
                </a:extLst>
              </a:tr>
              <a:tr h="209953">
                <a:tc vMerge="1">
                  <a:txBody>
                    <a:bodyPr/>
                    <a:lstStyle/>
                    <a:p>
                      <a:endParaRPr lang="en-IN"/>
                    </a:p>
                  </a:txBody>
                  <a:tcPr/>
                </a:tc>
                <a:tc vMerge="1">
                  <a:txBody>
                    <a:bodyPr/>
                    <a:lstStyle/>
                    <a:p>
                      <a:endParaRPr lang="en-IN"/>
                    </a:p>
                  </a:txBody>
                  <a:tcPr/>
                </a:tc>
                <a:tc vMerge="1">
                  <a:txBody>
                    <a:bodyPr/>
                    <a:lstStyle/>
                    <a:p>
                      <a:endParaRPr lang="en-IN"/>
                    </a:p>
                  </a:txBody>
                  <a:tcPr/>
                </a:tc>
                <a:tc>
                  <a:txBody>
                    <a:bodyPr/>
                    <a:lstStyle/>
                    <a:p>
                      <a:pPr algn="l" fontAlgn="t" latinLnBrk="0"/>
                      <a:r>
                        <a:rPr lang="en-IN" sz="1000" b="0" i="1" u="none" strike="noStrike">
                          <a:solidFill>
                            <a:srgbClr val="000000"/>
                          </a:solidFill>
                          <a:effectLst/>
                          <a:latin typeface="Arial" panose="020B0604020202020204" pitchFamily="34" charset="0"/>
                        </a:rPr>
                        <a:t>Solution #28: Common EAS discovery using EAS selection information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7.28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Yes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0" u="none" strike="noStrike">
                          <a:solidFill>
                            <a:srgbClr val="000000"/>
                          </a:solidFill>
                          <a:effectLst/>
                          <a:latin typeface="Arial" panose="020B0604020202020204" pitchFamily="34" charset="0"/>
                        </a:rPr>
                        <a:t>InterDigital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5473780"/>
                  </a:ext>
                </a:extLst>
              </a:tr>
              <a:tr h="134585">
                <a:tc vMerge="1">
                  <a:txBody>
                    <a:bodyPr/>
                    <a:lstStyle/>
                    <a:p>
                      <a:endParaRPr lang="en-IN"/>
                    </a:p>
                  </a:txBody>
                  <a:tcPr/>
                </a:tc>
                <a:tc vMerge="1">
                  <a:txBody>
                    <a:bodyPr/>
                    <a:lstStyle/>
                    <a:p>
                      <a:endParaRPr lang="en-IN"/>
                    </a:p>
                  </a:txBody>
                  <a:tcPr/>
                </a:tc>
                <a:tc vMerge="1">
                  <a:txBody>
                    <a:bodyPr/>
                    <a:lstStyle/>
                    <a:p>
                      <a:endParaRPr lang="en-IN"/>
                    </a:p>
                  </a:txBody>
                  <a:tcPr/>
                </a:tc>
                <a:tc>
                  <a:txBody>
                    <a:bodyPr/>
                    <a:lstStyle/>
                    <a:p>
                      <a:pPr algn="l" fontAlgn="t" latinLnBrk="0"/>
                      <a:r>
                        <a:rPr lang="en-IN" sz="1000" b="0" i="1" u="none" strike="noStrike">
                          <a:solidFill>
                            <a:srgbClr val="000000"/>
                          </a:solidFill>
                          <a:effectLst/>
                          <a:latin typeface="Arial" panose="020B0604020202020204" pitchFamily="34" charset="0"/>
                        </a:rPr>
                        <a:t>Solution #29: Discovery of a common EAS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7.29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l" fontAlgn="t" latinLnBrk="0"/>
                      <a:r>
                        <a:rPr lang="en-IN" sz="1000" b="0" i="1" u="none" strike="noStrike">
                          <a:solidFill>
                            <a:srgbClr val="000000"/>
                          </a:solidFill>
                          <a:effectLst/>
                          <a:latin typeface="Arial" panose="020B0604020202020204" pitchFamily="34" charset="0"/>
                        </a:rPr>
                        <a:t>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0" u="none" strike="noStrike">
                          <a:solidFill>
                            <a:srgbClr val="000000"/>
                          </a:solidFill>
                          <a:effectLst/>
                          <a:latin typeface="Arial" panose="020B0604020202020204" pitchFamily="34" charset="0"/>
                        </a:rPr>
                        <a:t>Apple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59414"/>
                  </a:ext>
                </a:extLst>
              </a:tr>
              <a:tr h="134585">
                <a:tc vMerge="1">
                  <a:txBody>
                    <a:bodyPr/>
                    <a:lstStyle/>
                    <a:p>
                      <a:endParaRPr lang="en-IN"/>
                    </a:p>
                  </a:txBody>
                  <a:tcPr/>
                </a:tc>
                <a:tc vMerge="1">
                  <a:txBody>
                    <a:bodyPr/>
                    <a:lstStyle/>
                    <a:p>
                      <a:endParaRPr lang="en-IN"/>
                    </a:p>
                  </a:txBody>
                  <a:tcPr/>
                </a:tc>
                <a:tc vMerge="1">
                  <a:txBody>
                    <a:bodyPr/>
                    <a:lstStyle/>
                    <a:p>
                      <a:endParaRPr lang="en-IN"/>
                    </a:p>
                  </a:txBody>
                  <a:tcPr/>
                </a:tc>
                <a:tc>
                  <a:txBody>
                    <a:bodyPr/>
                    <a:lstStyle/>
                    <a:p>
                      <a:pPr algn="l" fontAlgn="t" latinLnBrk="0"/>
                      <a:r>
                        <a:rPr lang="en-IN" sz="1000" b="0" i="1" u="none" strike="noStrike">
                          <a:solidFill>
                            <a:srgbClr val="000000"/>
                          </a:solidFill>
                          <a:effectLst/>
                          <a:latin typeface="Arial" panose="020B0604020202020204" pitchFamily="34" charset="0"/>
                        </a:rPr>
                        <a:t>Solution #30: Common EAS selection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7.30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l" fontAlgn="t" latinLnBrk="0"/>
                      <a:r>
                        <a:rPr lang="en-IN" sz="1000" b="0" i="1" u="none" strike="noStrike">
                          <a:solidFill>
                            <a:srgbClr val="000000"/>
                          </a:solidFill>
                          <a:effectLst/>
                          <a:latin typeface="Arial" panose="020B0604020202020204" pitchFamily="34" charset="0"/>
                        </a:rPr>
                        <a:t>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Yes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0" u="none" strike="noStrike">
                          <a:solidFill>
                            <a:srgbClr val="000000"/>
                          </a:solidFill>
                          <a:effectLst/>
                          <a:latin typeface="Arial" panose="020B0604020202020204" pitchFamily="34" charset="0"/>
                        </a:rPr>
                        <a:t>Ericsson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2699677"/>
                  </a:ext>
                </a:extLst>
              </a:tr>
              <a:tr h="134585">
                <a:tc vMerge="1">
                  <a:txBody>
                    <a:bodyPr/>
                    <a:lstStyle/>
                    <a:p>
                      <a:endParaRPr lang="en-IN"/>
                    </a:p>
                  </a:txBody>
                  <a:tcPr/>
                </a:tc>
                <a:tc vMerge="1">
                  <a:txBody>
                    <a:bodyPr/>
                    <a:lstStyle/>
                    <a:p>
                      <a:endParaRPr lang="en-IN"/>
                    </a:p>
                  </a:txBody>
                  <a:tcPr/>
                </a:tc>
                <a:tc vMerge="1">
                  <a:txBody>
                    <a:bodyPr/>
                    <a:lstStyle/>
                    <a:p>
                      <a:endParaRPr lang="en-IN"/>
                    </a:p>
                  </a:txBody>
                  <a:tcPr/>
                </a:tc>
                <a:tc>
                  <a:txBody>
                    <a:bodyPr/>
                    <a:lstStyle/>
                    <a:p>
                      <a:pPr algn="l" fontAlgn="t" latinLnBrk="0"/>
                      <a:r>
                        <a:rPr lang="en-IN" sz="1000" b="0" i="1" u="none" strike="noStrike">
                          <a:solidFill>
                            <a:srgbClr val="000000"/>
                          </a:solidFill>
                          <a:effectLst/>
                          <a:latin typeface="Arial" panose="020B0604020202020204" pitchFamily="34" charset="0"/>
                        </a:rPr>
                        <a:t>Solution #31: Discover common EAS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7.31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algn="l" fontAlgn="t" latinLnBrk="0"/>
                      <a:r>
                        <a:rPr lang="en-IN" sz="1000" b="0" i="1" u="none" strike="noStrike">
                          <a:solidFill>
                            <a:srgbClr val="000000"/>
                          </a:solidFill>
                          <a:effectLst/>
                          <a:latin typeface="Arial" panose="020B0604020202020204" pitchFamily="34" charset="0"/>
                        </a:rPr>
                        <a:t>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1" u="none" strike="noStrike">
                          <a:solidFill>
                            <a:srgbClr val="000000"/>
                          </a:solidFill>
                          <a:effectLst/>
                          <a:latin typeface="Arial" panose="020B0604020202020204" pitchFamily="34" charset="0"/>
                        </a:rPr>
                        <a:t>No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latinLnBrk="0"/>
                      <a:r>
                        <a:rPr lang="en-IN" sz="1000" b="0" i="0" u="none" strike="noStrike" dirty="0">
                          <a:solidFill>
                            <a:srgbClr val="000000"/>
                          </a:solidFill>
                          <a:effectLst/>
                          <a:latin typeface="Arial" panose="020B0604020202020204" pitchFamily="34" charset="0"/>
                        </a:rPr>
                        <a:t>Samsung </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1595592"/>
                  </a:ext>
                </a:extLst>
              </a:tr>
            </a:tbl>
          </a:graphicData>
        </a:graphic>
      </p:graphicFrame>
    </p:spTree>
    <p:extLst>
      <p:ext uri="{BB962C8B-B14F-4D97-AF65-F5344CB8AC3E}">
        <p14:creationId xmlns:p14="http://schemas.microsoft.com/office/powerpoint/2010/main" val="1973381254"/>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Way Forward Options</a:t>
            </a:r>
            <a:endParaRPr lang="en-GB" altLang="en-US" dirty="0"/>
          </a:p>
        </p:txBody>
      </p:sp>
      <p:sp>
        <p:nvSpPr>
          <p:cNvPr id="4" name="Content Placeholder 2">
            <a:extLst>
              <a:ext uri="{FF2B5EF4-FFF2-40B4-BE49-F238E27FC236}">
                <a16:creationId xmlns:a16="http://schemas.microsoft.com/office/drawing/2014/main" id="{A955EC6E-B2A1-4AA5-9F6A-E317D7FE324C}"/>
              </a:ext>
            </a:extLst>
          </p:cNvPr>
          <p:cNvSpPr>
            <a:spLocks noGrp="1"/>
          </p:cNvSpPr>
          <p:nvPr>
            <p:ph idx="1"/>
          </p:nvPr>
        </p:nvSpPr>
        <p:spPr>
          <a:xfrm>
            <a:off x="254448" y="1837945"/>
            <a:ext cx="11660778" cy="4590288"/>
          </a:xfrm>
        </p:spPr>
        <p:txBody>
          <a:bodyPr/>
          <a:lstStyle/>
          <a:p>
            <a:r>
              <a:rPr lang="en-US" altLang="en-US" sz="2000" b="1" dirty="0" smtClean="0"/>
              <a:t>Option#1: Continue all solutions into Rel-18 Normative</a:t>
            </a:r>
          </a:p>
          <a:p>
            <a:pPr lvl="1"/>
            <a:r>
              <a:rPr lang="en-US" altLang="en-US" sz="1600" dirty="0" smtClean="0"/>
              <a:t>Close as many open issues as possible until SA6#51-e meeting.</a:t>
            </a:r>
          </a:p>
          <a:p>
            <a:pPr lvl="1"/>
            <a:r>
              <a:rPr lang="en-US" altLang="en-US" sz="1600" dirty="0" smtClean="0"/>
              <a:t>And consider them as they are after SA6#51-e meeting to Normative for further decisions.</a:t>
            </a:r>
          </a:p>
          <a:p>
            <a:r>
              <a:rPr lang="en-US" altLang="en-US" sz="2000" b="1" dirty="0" smtClean="0"/>
              <a:t>Option#2: Merging Solutions</a:t>
            </a:r>
            <a:endParaRPr lang="en-US" altLang="en-US" sz="2000" b="1" dirty="0"/>
          </a:p>
          <a:p>
            <a:pPr lvl="1"/>
            <a:r>
              <a:rPr lang="en-US" altLang="en-US" sz="1600" dirty="0" smtClean="0"/>
              <a:t>Look for common aspects amongst the solutions and merge them where possible. </a:t>
            </a:r>
          </a:p>
          <a:p>
            <a:pPr lvl="1"/>
            <a:r>
              <a:rPr lang="en-US" altLang="en-US" sz="1600" dirty="0" smtClean="0"/>
              <a:t>Try to make Conclusions in the study itself until SA6#51-e meeting.</a:t>
            </a:r>
            <a:endParaRPr lang="en-US" altLang="en-US" sz="1600" dirty="0"/>
          </a:p>
          <a:p>
            <a:r>
              <a:rPr lang="en-US" altLang="en-US" sz="2000" b="1" dirty="0" smtClean="0"/>
              <a:t>Option#3: Scoping down Solutions</a:t>
            </a:r>
            <a:endParaRPr lang="en-US" altLang="en-US" sz="2000" b="1" dirty="0"/>
          </a:p>
          <a:p>
            <a:pPr lvl="1"/>
            <a:r>
              <a:rPr lang="en-US" altLang="en-US" sz="1600" dirty="0" smtClean="0"/>
              <a:t>Narrow down the aspects that can be agreeable to Rel-18 and rest can be postponed to future releases.</a:t>
            </a:r>
            <a:endParaRPr lang="en-US" altLang="en-US" sz="1600" dirty="0"/>
          </a:p>
          <a:p>
            <a:r>
              <a:rPr lang="en-US" altLang="en-US" sz="2000" b="1" dirty="0" smtClean="0"/>
              <a:t>Option#4: </a:t>
            </a:r>
            <a:r>
              <a:rPr lang="en-US" altLang="en-US" sz="2000" b="1" dirty="0"/>
              <a:t>Postpone from Rel-18</a:t>
            </a:r>
          </a:p>
          <a:p>
            <a:pPr lvl="1"/>
            <a:r>
              <a:rPr lang="en-US" altLang="en-US" sz="1600" dirty="0"/>
              <a:t>None of the solutions from Study will go to Normative in Rel-18</a:t>
            </a:r>
            <a:r>
              <a:rPr lang="en-US" altLang="en-US" sz="1600" dirty="0" smtClean="0"/>
              <a:t>.</a:t>
            </a:r>
          </a:p>
          <a:p>
            <a:r>
              <a:rPr lang="en-US" altLang="en-US" sz="2000" b="1" dirty="0" smtClean="0"/>
              <a:t>Option#5: Combinations of above options</a:t>
            </a:r>
            <a:endParaRPr lang="en-US" altLang="en-US" sz="2000" b="1" dirty="0"/>
          </a:p>
          <a:p>
            <a:pPr lvl="1"/>
            <a:r>
              <a:rPr lang="en-US" altLang="en-US" sz="1600" dirty="0" smtClean="0"/>
              <a:t>E.g. scope down and then merge solutions.</a:t>
            </a:r>
          </a:p>
          <a:p>
            <a:r>
              <a:rPr lang="en-US" altLang="en-US" sz="2000" b="1" dirty="0" err="1" smtClean="0"/>
              <a:t>Option#X</a:t>
            </a:r>
            <a:r>
              <a:rPr lang="en-US" altLang="en-US" sz="2000" b="1" dirty="0" smtClean="0"/>
              <a:t>: Any other options?</a:t>
            </a:r>
            <a:endParaRPr lang="en-US" altLang="en-US" sz="1600" dirty="0"/>
          </a:p>
        </p:txBody>
      </p:sp>
    </p:spTree>
    <p:extLst>
      <p:ext uri="{BB962C8B-B14F-4D97-AF65-F5344CB8AC3E}">
        <p14:creationId xmlns:p14="http://schemas.microsoft.com/office/powerpoint/2010/main" val="79006301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smtClean="0"/>
              <a:t>Conclusion</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smtClean="0"/>
              <a:t> Decide on the Option that would help us to close KI#17 in Rel-18 in a timely manner</a:t>
            </a:r>
          </a:p>
          <a:p>
            <a:r>
              <a:rPr lang="en-US" altLang="en-US" dirty="0" smtClean="0"/>
              <a:t> SA6 decided to go with Option#</a:t>
            </a:r>
            <a:r>
              <a:rPr lang="en-US" altLang="en-US" dirty="0" smtClean="0">
                <a:solidFill>
                  <a:srgbClr val="C00000"/>
                </a:solidFill>
              </a:rPr>
              <a:t>1/2/3/4/5/X</a:t>
            </a:r>
          </a:p>
          <a:p>
            <a:pPr lvl="1"/>
            <a:r>
              <a:rPr lang="en-US" altLang="en-US" dirty="0" smtClean="0"/>
              <a:t>Based on the decision all interested companies to work offline until SA6#51-e meeting to achieve the goal for Study</a:t>
            </a:r>
            <a:endParaRPr lang="en-US" alt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5526</TotalTime>
  <Words>1005</Words>
  <Application>Microsoft Office PowerPoint</Application>
  <PresentationFormat>Widescreen</PresentationFormat>
  <Paragraphs>249</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 </vt:lpstr>
      <vt:lpstr>Arial</vt:lpstr>
      <vt:lpstr>Calibri</vt:lpstr>
      <vt:lpstr>Calibri Light</vt:lpstr>
      <vt:lpstr>Times New Roman</vt:lpstr>
      <vt:lpstr>Office Theme</vt:lpstr>
      <vt:lpstr>Discover Common EAS –  Way Forward Options</vt:lpstr>
      <vt:lpstr>Outline</vt:lpstr>
      <vt:lpstr>Background (1/2)</vt:lpstr>
      <vt:lpstr>Background (2/2)</vt:lpstr>
      <vt:lpstr>Status of KI#17 and Issue</vt:lpstr>
      <vt:lpstr>Way Forward Options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665</cp:revision>
  <dcterms:created xsi:type="dcterms:W3CDTF">2010-02-05T13:52:04Z</dcterms:created>
  <dcterms:modified xsi:type="dcterms:W3CDTF">2022-08-16T20:42:15Z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