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363" r:id="rId6"/>
    <p:sldId id="366" r:id="rId7"/>
    <p:sldId id="367" r:id="rId8"/>
    <p:sldId id="364" r:id="rId9"/>
    <p:sldId id="365"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4679" autoAdjust="0"/>
  </p:normalViewPr>
  <p:slideViewPr>
    <p:cSldViewPr snapToGrid="0">
      <p:cViewPr varScale="1">
        <p:scale>
          <a:sx n="81" d="100"/>
          <a:sy n="81" d="100"/>
        </p:scale>
        <p:origin x="557" y="5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xmlns=""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xmlns=""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xmlns=""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xmlns=""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xmlns=""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xmlns=""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xmlns=""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xmlns=""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2718469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xmlns=""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xmlns=""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xmlns=""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xmlns=""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xmlns=""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xmlns=""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xmlns=""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xmlns="" id="{04953B71-6776-413E-AC69-E69762C9C33E}"/>
              </a:ext>
            </a:extLst>
          </p:cNvPr>
          <p:cNvSpPr txBox="1">
            <a:spLocks noChangeArrowheads="1"/>
          </p:cNvSpPr>
          <p:nvPr userDrawn="1"/>
        </p:nvSpPr>
        <p:spPr bwMode="auto">
          <a:xfrm>
            <a:off x="323850" y="73025"/>
            <a:ext cx="3486150" cy="46166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TSG-SA WG6 Meeting #49-e</a:t>
            </a:r>
          </a:p>
          <a:p>
            <a:pPr eaLnBrk="1" hangingPunct="1">
              <a:defRPr/>
            </a:pPr>
            <a:r>
              <a:rPr lang="en-GB" altLang="en-US" sz="1200" b="1" dirty="0">
                <a:latin typeface="Arial "/>
              </a:rPr>
              <a:t>e-meeting, 16</a:t>
            </a:r>
            <a:r>
              <a:rPr lang="en-GB" altLang="en-US" sz="1200" b="1" baseline="30000" dirty="0">
                <a:latin typeface="Arial "/>
              </a:rPr>
              <a:t>th</a:t>
            </a:r>
            <a:r>
              <a:rPr lang="en-GB" altLang="en-US" sz="1200" b="1" dirty="0">
                <a:latin typeface="Arial "/>
              </a:rPr>
              <a:t> – 25</a:t>
            </a:r>
            <a:r>
              <a:rPr lang="en-GB" altLang="en-US" sz="1200" b="1" baseline="30000" dirty="0">
                <a:latin typeface="Arial "/>
              </a:rPr>
              <a:t>th </a:t>
            </a:r>
            <a:r>
              <a:rPr lang="en-GB" altLang="en-US" sz="1200" b="1" dirty="0">
                <a:latin typeface="Arial "/>
              </a:rPr>
              <a:t>May 2022</a:t>
            </a:r>
            <a:endParaRPr lang="en-US" altLang="en-US" sz="1200" b="1" dirty="0">
              <a:latin typeface="Arial "/>
            </a:endParaRPr>
          </a:p>
        </p:txBody>
      </p:sp>
      <p:sp>
        <p:nvSpPr>
          <p:cNvPr id="15" name="Text Box 13">
            <a:extLst>
              <a:ext uri="{FF2B5EF4-FFF2-40B4-BE49-F238E27FC236}">
                <a16:creationId xmlns:a16="http://schemas.microsoft.com/office/drawing/2014/main" xmlns=""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S6-22xxx</a:t>
            </a:r>
            <a:r>
              <a:rPr lang="en-GB" altLang="en-US" sz="1200" dirty="0"/>
              <a:t> </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6BFCA172-672F-4297-B767-9F7EDE373FA1}"/>
              </a:ext>
            </a:extLst>
          </p:cNvPr>
          <p:cNvSpPr>
            <a:spLocks noGrp="1"/>
          </p:cNvSpPr>
          <p:nvPr>
            <p:ph type="title"/>
          </p:nvPr>
        </p:nvSpPr>
        <p:spPr>
          <a:xfrm>
            <a:off x="1781666" y="1709738"/>
            <a:ext cx="8578392" cy="2852737"/>
          </a:xfrm>
        </p:spPr>
        <p:txBody>
          <a:bodyPr/>
          <a:lstStyle/>
          <a:p>
            <a:pPr algn="ctr" eaLnBrk="1" hangingPunct="1"/>
            <a:r>
              <a:rPr lang="en-GB" altLang="en-US" dirty="0" smtClean="0"/>
              <a:t>Discussion on guidelines for SA6 WIs management</a:t>
            </a:r>
            <a:endParaRPr lang="en-GB" altLang="en-US" dirty="0"/>
          </a:p>
        </p:txBody>
      </p:sp>
      <p:sp>
        <p:nvSpPr>
          <p:cNvPr id="5123" name="Text Placeholder 2">
            <a:extLst>
              <a:ext uri="{FF2B5EF4-FFF2-40B4-BE49-F238E27FC236}">
                <a16:creationId xmlns:a16="http://schemas.microsoft.com/office/drawing/2014/main" xmlns="" id="{9FAD3684-801E-4E1E-85EB-F5F3E5D37277}"/>
              </a:ext>
            </a:extLst>
          </p:cNvPr>
          <p:cNvSpPr>
            <a:spLocks noGrp="1"/>
          </p:cNvSpPr>
          <p:nvPr>
            <p:ph type="body" idx="4294967295"/>
          </p:nvPr>
        </p:nvSpPr>
        <p:spPr>
          <a:xfrm>
            <a:off x="2147888" y="4589463"/>
            <a:ext cx="7886700" cy="1500187"/>
          </a:xfrm>
        </p:spPr>
        <p:txBody>
          <a:bodyPr/>
          <a:lstStyle/>
          <a:p>
            <a:pPr marL="0" indent="0" algn="ctr" eaLnBrk="1" hangingPunct="1">
              <a:buFontTx/>
              <a:buNone/>
            </a:pPr>
            <a:r>
              <a:rPr lang="en-GB" altLang="en-US" dirty="0" smtClean="0"/>
              <a:t>Niranth, </a:t>
            </a:r>
            <a:r>
              <a:rPr lang="en-GB" altLang="en-US" dirty="0" err="1" smtClean="0"/>
              <a:t>Yanmei</a:t>
            </a:r>
            <a:r>
              <a:rPr lang="en-GB" altLang="en-US" dirty="0" smtClean="0"/>
              <a:t> (Huawei)</a:t>
            </a:r>
            <a:endParaRPr lang="en-GB" altLang="en-US" dirty="0"/>
          </a:p>
          <a:p>
            <a:pPr marL="0" indent="0" algn="ctr" eaLnBrk="1" hangingPunct="1">
              <a:buFontTx/>
              <a:buNone/>
            </a:pP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dirty="0" smtClean="0"/>
              <a:t>Background</a:t>
            </a:r>
            <a:endParaRPr lang="en-GB" altLang="en-US" dirty="0"/>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p:txBody>
          <a:bodyPr>
            <a:normAutofit fontScale="77500" lnSpcReduction="20000"/>
          </a:bodyPr>
          <a:lstStyle/>
          <a:p>
            <a:r>
              <a:rPr lang="en-US" altLang="en-US" dirty="0" smtClean="0"/>
              <a:t>For S6-220997 (Revised WID proposal for MCOver5MBS), several discussions are held.</a:t>
            </a:r>
          </a:p>
          <a:p>
            <a:pPr lvl="1"/>
            <a:r>
              <a:rPr lang="en-US" altLang="en-US" dirty="0" smtClean="0"/>
              <a:t>The only change in the Revised WID is to the planned end date.</a:t>
            </a:r>
          </a:p>
          <a:p>
            <a:r>
              <a:rPr lang="en-US" altLang="en-US" dirty="0" smtClean="0"/>
              <a:t>Different viewpoints have been shared about such a change.</a:t>
            </a:r>
          </a:p>
          <a:p>
            <a:pPr lvl="1"/>
            <a:r>
              <a:rPr lang="en-US" altLang="en-US" dirty="0" smtClean="0"/>
              <a:t>Analysis of the objectives have shown there is no left over work. Some corrections are on-going which is normal and does not impact the timeline for the WID.</a:t>
            </a:r>
          </a:p>
          <a:p>
            <a:pPr lvl="1"/>
            <a:r>
              <a:rPr lang="en-US" altLang="en-US" dirty="0" smtClean="0"/>
              <a:t>Dependency on SA2 R18 work has been cited with unknown impact, whereas the WID is based on R17 normative work of SA2 and the concluded R18 study.</a:t>
            </a:r>
          </a:p>
          <a:p>
            <a:pPr lvl="1"/>
            <a:r>
              <a:rPr lang="en-US" altLang="en-US" dirty="0" smtClean="0"/>
              <a:t>There is time for stage 2 freeze, so let us extend the WID time.</a:t>
            </a:r>
          </a:p>
          <a:p>
            <a:r>
              <a:rPr lang="en-US" altLang="en-US" dirty="0" smtClean="0">
                <a:solidFill>
                  <a:srgbClr val="FF0000"/>
                </a:solidFill>
              </a:rPr>
              <a:t>The decisions on the WID and the WI progress does impact WG project management and IM understanding of the work to be completed for which IMs can plan contributions for subsequent meetings. So, some guidelines are necessary for SA6 WIs management.</a:t>
            </a:r>
          </a:p>
          <a:p>
            <a:r>
              <a:rPr lang="en-US" altLang="en-US" dirty="0" smtClean="0">
                <a:solidFill>
                  <a:srgbClr val="FF0000"/>
                </a:solidFill>
              </a:rPr>
              <a:t>The following questions arise:</a:t>
            </a:r>
          </a:p>
          <a:p>
            <a:pPr lvl="1"/>
            <a:r>
              <a:rPr lang="en-US" altLang="en-US" dirty="0" smtClean="0">
                <a:solidFill>
                  <a:srgbClr val="FF0000"/>
                </a:solidFill>
              </a:rPr>
              <a:t>Managing WI with dependencies on other WGs?</a:t>
            </a:r>
          </a:p>
          <a:p>
            <a:pPr lvl="1"/>
            <a:r>
              <a:rPr lang="en-US" altLang="en-US" dirty="0">
                <a:solidFill>
                  <a:srgbClr val="FF0000"/>
                </a:solidFill>
              </a:rPr>
              <a:t>What should be the guidelines to assess the progress of a WI?</a:t>
            </a:r>
          </a:p>
          <a:p>
            <a:pPr lvl="1"/>
            <a:r>
              <a:rPr lang="en-US" altLang="en-US" dirty="0" smtClean="0">
                <a:solidFill>
                  <a:srgbClr val="FF0000"/>
                </a:solidFill>
              </a:rPr>
              <a:t>What should be the guidelines to assess whether WID update is required?</a:t>
            </a:r>
          </a:p>
          <a:p>
            <a:pPr lvl="1"/>
            <a:endParaRPr lang="en-US" altLang="en-US" dirty="0" smtClean="0"/>
          </a:p>
          <a:p>
            <a:pPr lvl="1"/>
            <a:endParaRPr lang="en-US"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a:xfrm>
            <a:off x="838200" y="585771"/>
            <a:ext cx="8720579" cy="1104917"/>
          </a:xfrm>
        </p:spPr>
        <p:txBody>
          <a:bodyPr>
            <a:normAutofit/>
          </a:bodyPr>
          <a:lstStyle/>
          <a:p>
            <a:r>
              <a:rPr lang="en-US" altLang="en-US" sz="3200" b="1" dirty="0" smtClean="0"/>
              <a:t>Managing WI with </a:t>
            </a:r>
            <a:r>
              <a:rPr lang="en-US" altLang="en-US" sz="3200" b="1" dirty="0"/>
              <a:t>dependencies </a:t>
            </a:r>
            <a:r>
              <a:rPr lang="en-US" altLang="en-US" sz="3200" b="1" dirty="0" smtClean="0"/>
              <a:t>on </a:t>
            </a:r>
            <a:r>
              <a:rPr lang="en-US" altLang="en-US" sz="3200" b="1" dirty="0"/>
              <a:t>other WGs</a:t>
            </a:r>
            <a:r>
              <a:rPr lang="en-US" altLang="en-US" sz="3200" b="1" dirty="0" smtClean="0"/>
              <a:t>?</a:t>
            </a:r>
            <a:endParaRPr lang="en-GB" altLang="en-US" sz="3200" b="1" dirty="0"/>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p:txBody>
          <a:bodyPr>
            <a:normAutofit fontScale="70000" lnSpcReduction="20000"/>
          </a:bodyPr>
          <a:lstStyle/>
          <a:p>
            <a:r>
              <a:rPr lang="en-US" altLang="en-US" dirty="0" smtClean="0"/>
              <a:t>The following aspects need attention:</a:t>
            </a:r>
          </a:p>
          <a:p>
            <a:pPr lvl="1"/>
            <a:r>
              <a:rPr lang="en-US" dirty="0"/>
              <a:t>Release mapping with other WGs </a:t>
            </a:r>
            <a:r>
              <a:rPr lang="en-US" dirty="0" smtClean="0"/>
              <a:t>- SA6 R18 </a:t>
            </a:r>
            <a:r>
              <a:rPr lang="en-US" dirty="0"/>
              <a:t>should </a:t>
            </a:r>
            <a:r>
              <a:rPr lang="en-US" dirty="0" smtClean="0"/>
              <a:t>be based </a:t>
            </a:r>
            <a:r>
              <a:rPr lang="en-US" dirty="0"/>
              <a:t>on which release of SA2/RAN</a:t>
            </a:r>
            <a:r>
              <a:rPr lang="en-US" dirty="0" smtClean="0"/>
              <a:t>?</a:t>
            </a:r>
            <a:endParaRPr lang="en-US" dirty="0"/>
          </a:p>
          <a:p>
            <a:pPr lvl="1"/>
            <a:r>
              <a:rPr lang="en-US" dirty="0"/>
              <a:t>If SA6 Rel18 is based on the completion of Rel18 in </a:t>
            </a:r>
            <a:r>
              <a:rPr lang="en-US" dirty="0" smtClean="0"/>
              <a:t>SA2,RAN, then how </a:t>
            </a:r>
            <a:r>
              <a:rPr lang="en-US" dirty="0"/>
              <a:t>to make that possible since the timeline of SA6 Rel18 is the same as other WGs?</a:t>
            </a:r>
            <a:endParaRPr lang="en-US" altLang="en-US" dirty="0" smtClean="0"/>
          </a:p>
          <a:p>
            <a:r>
              <a:rPr lang="en-US" altLang="en-US" dirty="0" smtClean="0"/>
              <a:t>Based on the above aspects WIDs can have the following dependencies with other WG work (e.g. SA2).</a:t>
            </a:r>
          </a:p>
          <a:p>
            <a:pPr marL="914400" lvl="1" indent="-457200">
              <a:buFont typeface="+mj-lt"/>
              <a:buAutoNum type="alphaLcParenR"/>
            </a:pPr>
            <a:r>
              <a:rPr lang="en-US" altLang="en-US" dirty="0"/>
              <a:t>R18 WID with dependency on SA2 for 5GC architecture of R17 and earlier.</a:t>
            </a:r>
          </a:p>
          <a:p>
            <a:pPr marL="914400" lvl="1" indent="-457200">
              <a:buFont typeface="+mj-lt"/>
              <a:buAutoNum type="alphaLcParenR"/>
            </a:pPr>
            <a:r>
              <a:rPr lang="en-US" altLang="en-US" dirty="0"/>
              <a:t>R18 WID with dependency on SA2 for 5GC architecture for R18 itself.</a:t>
            </a:r>
          </a:p>
          <a:p>
            <a:r>
              <a:rPr lang="en-US" altLang="en-US" dirty="0" smtClean="0"/>
              <a:t>Regarding (a), there are clear timelines for the work completion and can be fulfilled without any coordination with SA2.</a:t>
            </a:r>
          </a:p>
          <a:p>
            <a:pPr lvl="1"/>
            <a:r>
              <a:rPr lang="en-US" altLang="en-US" dirty="0" smtClean="0"/>
              <a:t>There is no impact due to on-going R18 work in SA2. </a:t>
            </a:r>
          </a:p>
          <a:p>
            <a:r>
              <a:rPr lang="en-US" altLang="en-US" dirty="0" smtClean="0"/>
              <a:t>Regarding (b), SA6 should propose a completion time later to the work completion time of SA2. Example: SA6 completion time should be at least 1 quarter after SA2 completion time.</a:t>
            </a:r>
          </a:p>
          <a:p>
            <a:pPr lvl="1"/>
            <a:r>
              <a:rPr lang="en-US" altLang="en-US" dirty="0" smtClean="0"/>
              <a:t>A problem may arise when SA2 completion time is the release freeze time. Then SA6 completion time will be beyond release freeze time.</a:t>
            </a:r>
            <a:endParaRPr lang="en-US" altLang="en-US" dirty="0" smtClean="0"/>
          </a:p>
          <a:p>
            <a:pPr lvl="1"/>
            <a:endParaRPr lang="en-US" altLang="en-US" dirty="0" smtClean="0"/>
          </a:p>
        </p:txBody>
      </p:sp>
    </p:spTree>
    <p:extLst>
      <p:ext uri="{BB962C8B-B14F-4D97-AF65-F5344CB8AC3E}">
        <p14:creationId xmlns:p14="http://schemas.microsoft.com/office/powerpoint/2010/main" val="271797037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a:xfrm>
            <a:off x="838200" y="585771"/>
            <a:ext cx="8720579" cy="1104917"/>
          </a:xfrm>
        </p:spPr>
        <p:txBody>
          <a:bodyPr>
            <a:normAutofit fontScale="90000"/>
          </a:bodyPr>
          <a:lstStyle/>
          <a:p>
            <a:r>
              <a:rPr lang="en-US" altLang="en-US" dirty="0"/>
              <a:t>What should be the guidelines to assess the progress of a WI?</a:t>
            </a:r>
            <a:endParaRPr lang="en-GB" altLang="en-US" dirty="0"/>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p:txBody>
          <a:bodyPr>
            <a:normAutofit fontScale="92500" lnSpcReduction="10000"/>
          </a:bodyPr>
          <a:lstStyle/>
          <a:p>
            <a:r>
              <a:rPr lang="en-US" altLang="en-US" dirty="0" smtClean="0"/>
              <a:t>Suggestions for </a:t>
            </a:r>
            <a:r>
              <a:rPr lang="en-US" altLang="en-US" dirty="0"/>
              <a:t>g</a:t>
            </a:r>
            <a:r>
              <a:rPr lang="en-US" altLang="en-US" dirty="0" smtClean="0"/>
              <a:t>uidelines to assess WI progress</a:t>
            </a:r>
          </a:p>
          <a:p>
            <a:pPr lvl="1"/>
            <a:r>
              <a:rPr lang="en-US" altLang="en-US" dirty="0" smtClean="0"/>
              <a:t>The progress should be assessed based on the </a:t>
            </a:r>
            <a:r>
              <a:rPr lang="en-US" altLang="en-US" b="1" u="sng" dirty="0" smtClean="0"/>
              <a:t>completion of WID objectives</a:t>
            </a:r>
            <a:r>
              <a:rPr lang="en-US" altLang="en-US" dirty="0" smtClean="0"/>
              <a:t>.</a:t>
            </a:r>
          </a:p>
          <a:p>
            <a:pPr lvl="2"/>
            <a:r>
              <a:rPr lang="en-US" altLang="en-US" dirty="0" smtClean="0"/>
              <a:t>Outstanding ENs related features corresponding to the objectives contribute to the assessment of an objective.</a:t>
            </a:r>
          </a:p>
          <a:p>
            <a:pPr lvl="1"/>
            <a:r>
              <a:rPr lang="en-US" altLang="en-US" b="1" u="sng" dirty="0" smtClean="0"/>
              <a:t>Outstanding issues</a:t>
            </a:r>
            <a:r>
              <a:rPr lang="en-US" altLang="en-US" dirty="0" smtClean="0"/>
              <a:t> based on objectives should be identified if the WI does not complete in time as per the approved WID.</a:t>
            </a:r>
          </a:p>
          <a:p>
            <a:pPr lvl="2"/>
            <a:r>
              <a:rPr lang="en-US" altLang="en-US" dirty="0" smtClean="0"/>
              <a:t>If WI is dependent on other WG, then clear evidence of other WG work impacting SA6 work should </a:t>
            </a:r>
            <a:r>
              <a:rPr lang="en-US" altLang="en-US" smtClean="0"/>
              <a:t>be identified.</a:t>
            </a:r>
            <a:endParaRPr lang="en-US" altLang="en-US" dirty="0" smtClean="0"/>
          </a:p>
          <a:p>
            <a:pPr lvl="2"/>
            <a:r>
              <a:rPr lang="en-US" altLang="en-US" dirty="0" smtClean="0"/>
              <a:t>These will serve as the necessary justification for revising the WI timeline or the objectives.</a:t>
            </a:r>
          </a:p>
          <a:p>
            <a:pPr lvl="1"/>
            <a:r>
              <a:rPr lang="en-US" altLang="en-US" dirty="0" smtClean="0"/>
              <a:t>WIs should be </a:t>
            </a:r>
            <a:r>
              <a:rPr lang="en-US" altLang="en-US" b="1" u="sng" dirty="0" smtClean="0"/>
              <a:t>progressed as complete</a:t>
            </a:r>
            <a:r>
              <a:rPr lang="en-US" altLang="en-US" dirty="0" smtClean="0"/>
              <a:t>, </a:t>
            </a:r>
            <a:r>
              <a:rPr lang="en-US" altLang="en-US" dirty="0"/>
              <a:t>if the </a:t>
            </a:r>
            <a:r>
              <a:rPr lang="en-US" altLang="en-US" dirty="0" smtClean="0"/>
              <a:t>WI objectives </a:t>
            </a:r>
            <a:r>
              <a:rPr lang="en-US" altLang="en-US" dirty="0"/>
              <a:t>have been met</a:t>
            </a:r>
            <a:r>
              <a:rPr lang="en-US" altLang="en-US" dirty="0" smtClean="0"/>
              <a:t>.</a:t>
            </a:r>
          </a:p>
          <a:p>
            <a:pPr lvl="2"/>
            <a:r>
              <a:rPr lang="en-US" altLang="en-US" dirty="0" smtClean="0"/>
              <a:t>There is always maintenance TUs which may be due to FASMO, alignment asked by other WGs which does not impact the progress of the WI.</a:t>
            </a:r>
          </a:p>
          <a:p>
            <a:pPr lvl="1"/>
            <a:r>
              <a:rPr lang="en-US" altLang="en-US" dirty="0"/>
              <a:t>Subjective opinions without evidence of any outstanding issues should not be considered towards assessment of WI progress</a:t>
            </a:r>
            <a:r>
              <a:rPr lang="en-US" altLang="en-US" dirty="0" smtClean="0"/>
              <a:t>.</a:t>
            </a:r>
          </a:p>
          <a:p>
            <a:pPr lvl="1"/>
            <a:endParaRPr lang="en-US" altLang="en-US" dirty="0" smtClean="0"/>
          </a:p>
        </p:txBody>
      </p:sp>
    </p:spTree>
    <p:extLst>
      <p:ext uri="{BB962C8B-B14F-4D97-AF65-F5344CB8AC3E}">
        <p14:creationId xmlns:p14="http://schemas.microsoft.com/office/powerpoint/2010/main" val="136951401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a:xfrm>
            <a:off x="838200" y="585771"/>
            <a:ext cx="8720579" cy="1104917"/>
          </a:xfrm>
        </p:spPr>
        <p:txBody>
          <a:bodyPr>
            <a:normAutofit fontScale="90000"/>
          </a:bodyPr>
          <a:lstStyle/>
          <a:p>
            <a:r>
              <a:rPr lang="en-US" altLang="en-US" dirty="0"/>
              <a:t>What should be the </a:t>
            </a:r>
            <a:r>
              <a:rPr lang="en-US" altLang="en-US" dirty="0" smtClean="0"/>
              <a:t>guidelines </a:t>
            </a:r>
            <a:r>
              <a:rPr lang="en-US" altLang="en-US" dirty="0"/>
              <a:t>to </a:t>
            </a:r>
            <a:r>
              <a:rPr lang="en-US" altLang="en-US" dirty="0" smtClean="0"/>
              <a:t>assess whether WID update is required?</a:t>
            </a:r>
            <a:endParaRPr lang="en-GB" altLang="en-US" dirty="0"/>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p:txBody>
          <a:bodyPr>
            <a:normAutofit/>
          </a:bodyPr>
          <a:lstStyle/>
          <a:p>
            <a:r>
              <a:rPr lang="en-US" altLang="en-US" dirty="0" smtClean="0"/>
              <a:t>Suggestions for guidelines to assess whether WID update is required:</a:t>
            </a:r>
          </a:p>
          <a:p>
            <a:pPr lvl="1"/>
            <a:r>
              <a:rPr lang="en-US" altLang="en-US" dirty="0" smtClean="0"/>
              <a:t>SA6 R18 work dependent on R17 work of other WGs, Change in </a:t>
            </a:r>
            <a:r>
              <a:rPr lang="en-US" altLang="en-US" b="1" u="sng" dirty="0" smtClean="0"/>
              <a:t>objectives</a:t>
            </a:r>
            <a:r>
              <a:rPr lang="en-US" altLang="en-US" dirty="0" smtClean="0"/>
              <a:t> which result in either delaying the timeline or to meet the timeline.</a:t>
            </a:r>
          </a:p>
          <a:p>
            <a:pPr lvl="1"/>
            <a:r>
              <a:rPr lang="en-US" altLang="en-US" dirty="0" smtClean="0"/>
              <a:t>SA6 </a:t>
            </a:r>
            <a:r>
              <a:rPr lang="en-US" altLang="en-US" dirty="0"/>
              <a:t>R18 work dependent on </a:t>
            </a:r>
            <a:r>
              <a:rPr lang="en-US" altLang="en-US" dirty="0" smtClean="0"/>
              <a:t>R18 </a:t>
            </a:r>
            <a:r>
              <a:rPr lang="en-US" altLang="en-US" dirty="0"/>
              <a:t>work of other WGs, </a:t>
            </a:r>
            <a:r>
              <a:rPr lang="en-US" altLang="en-US" dirty="0" smtClean="0"/>
              <a:t>Change in </a:t>
            </a:r>
            <a:r>
              <a:rPr lang="en-US" altLang="en-US" b="1" u="sng" dirty="0" smtClean="0"/>
              <a:t>objectives</a:t>
            </a:r>
            <a:r>
              <a:rPr lang="en-US" altLang="en-US" dirty="0" smtClean="0"/>
              <a:t> to meet the timeline. Some work may not get included in R18 and hence should be considered for future release.</a:t>
            </a:r>
          </a:p>
          <a:p>
            <a:pPr lvl="1"/>
            <a:r>
              <a:rPr lang="en-US" altLang="en-US" dirty="0"/>
              <a:t>All WIDs does not require to have the completion time to be the release freeze time for stage 2</a:t>
            </a:r>
            <a:r>
              <a:rPr lang="en-US" altLang="en-US" dirty="0" smtClean="0"/>
              <a:t>. (This situation is usually a project management nightmare)</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3AFF4909-1900-46CD-87F7-AE296C59418F}"/>
              </a:ext>
            </a:extLst>
          </p:cNvPr>
          <p:cNvSpPr>
            <a:spLocks noGrp="1"/>
          </p:cNvSpPr>
          <p:nvPr>
            <p:ph type="title"/>
          </p:nvPr>
        </p:nvSpPr>
        <p:spPr/>
        <p:txBody>
          <a:bodyPr/>
          <a:lstStyle/>
          <a:p>
            <a:r>
              <a:rPr lang="en-GB" altLang="en-US"/>
              <a:t>Summary</a:t>
            </a:r>
          </a:p>
        </p:txBody>
      </p:sp>
      <p:sp>
        <p:nvSpPr>
          <p:cNvPr id="8195" name="Content Placeholder 2">
            <a:extLst>
              <a:ext uri="{FF2B5EF4-FFF2-40B4-BE49-F238E27FC236}">
                <a16:creationId xmlns:a16="http://schemas.microsoft.com/office/drawing/2014/main" xmlns="" id="{A955EC6E-B2A1-4AA5-9F6A-E317D7FE324C}"/>
              </a:ext>
            </a:extLst>
          </p:cNvPr>
          <p:cNvSpPr>
            <a:spLocks noGrp="1"/>
          </p:cNvSpPr>
          <p:nvPr>
            <p:ph idx="1"/>
          </p:nvPr>
        </p:nvSpPr>
        <p:spPr/>
        <p:txBody>
          <a:bodyPr>
            <a:normAutofit lnSpcReduction="10000"/>
          </a:bodyPr>
          <a:lstStyle/>
          <a:p>
            <a:r>
              <a:rPr lang="en-US" altLang="en-US" dirty="0" smtClean="0"/>
              <a:t>Discuss and agree a mechanism for managing WI with dependencies on other WGs</a:t>
            </a:r>
          </a:p>
          <a:p>
            <a:pPr lvl="1"/>
            <a:r>
              <a:rPr lang="en-US" altLang="en-US" dirty="0"/>
              <a:t>SA6 WIs based on previous release work of other WGs can be completed as per the time plan.</a:t>
            </a:r>
          </a:p>
          <a:p>
            <a:pPr lvl="1"/>
            <a:r>
              <a:rPr lang="en-US" altLang="en-US" dirty="0"/>
              <a:t>SA6 WIs based on current release work of other WGs can impact the completion </a:t>
            </a:r>
            <a:r>
              <a:rPr lang="en-US" altLang="en-US" dirty="0" smtClean="0"/>
              <a:t>time.</a:t>
            </a:r>
            <a:endParaRPr lang="en-US" altLang="en-US" dirty="0"/>
          </a:p>
          <a:p>
            <a:r>
              <a:rPr lang="en-US" altLang="en-US" dirty="0" smtClean="0"/>
              <a:t>Discuss and agree some draft guidelines in slide 4 for assessing the WI progress.</a:t>
            </a:r>
          </a:p>
          <a:p>
            <a:r>
              <a:rPr lang="en-US" altLang="en-US" dirty="0" smtClean="0"/>
              <a:t>Discuss and agree some draft guidelines in slide 5 for assessing whether WID update is required.</a:t>
            </a:r>
          </a:p>
          <a:p>
            <a:r>
              <a:rPr lang="en-US" altLang="en-US" dirty="0" smtClean="0"/>
              <a:t>Suggestions are welcome!</a:t>
            </a: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2006/metadata/properties"/>
    <ds:schemaRef ds:uri="679a257e-872f-4c98-9e8a-0a9c104f72cd"/>
    <ds:schemaRef ds:uri="http://purl.org/dc/terms/"/>
    <ds:schemaRef ds:uri="http://schemas.openxmlformats.org/package/2006/metadata/core-properties"/>
    <ds:schemaRef ds:uri="http://purl.org/dc/dcmitype/"/>
    <ds:schemaRef ds:uri="http://schemas.microsoft.com/office/infopath/2007/PartnerControls"/>
    <ds:schemaRef ds:uri="280d8efa-eff2-4910-88d2-79ca146720c4"/>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5399</TotalTime>
  <Words>785</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vt:lpstr>
      <vt:lpstr>Calibri</vt:lpstr>
      <vt:lpstr>Calibri Light</vt:lpstr>
      <vt:lpstr>Times New Roman</vt:lpstr>
      <vt:lpstr>Office Theme</vt:lpstr>
      <vt:lpstr>Discussion on guidelines for SA6 WIs management</vt:lpstr>
      <vt:lpstr>Background</vt:lpstr>
      <vt:lpstr>Managing WI with dependencies on other WGs?</vt:lpstr>
      <vt:lpstr>What should be the guidelines to assess the progress of a WI?</vt:lpstr>
      <vt:lpstr>What should be the guidelines to assess whether WID update is required?</vt:lpstr>
      <vt:lpstr>Summary</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cp:lastModifiedBy>
  <cp:revision>612</cp:revision>
  <dcterms:created xsi:type="dcterms:W3CDTF">2010-02-05T13:52:04Z</dcterms:created>
  <dcterms:modified xsi:type="dcterms:W3CDTF">2022-05-19T13:09:38Z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(2)//2SQI1mDSUsSWpztMN+vFkxEJvamjDo6694G3hlS8eNGWAP+y2B2E0hIOuUPm3MGwuvxZnr
54fbx2H1Vn8VLbx66SUeB+p+pgquFjI8kfbWkGD1msk2wsxMOChYyacsbsSbaJd1rHmPPPHE
Bjq9T3Jtic79uLatMLm0p2BAL+kGzmlKFTrbNbi4wcssx4vLKulRulu+e/kdtCTxOoYEsyzr
Mzl5STBizn94i8eCqa</vt:lpwstr>
  </property>
  <property fmtid="{D5CDD505-2E9C-101B-9397-08002B2CF9AE}" pid="4" name="_2015_ms_pID_7253431">
    <vt:lpwstr>NO3cC/UpvPX6Ludwz9v5x0lQXv/SqHcqTRS9K9UEJZzZ9KNcUwBJcv
ajhhTIqs2cfJ7LgVc5otLeeniADBG2SaZfHCoMBiXXyEIjCjC9r9wDWXQ5bKuHJsqrZyKXTH
F2btdGEOFVXlZTUyLJIMti9JLhtPoOTDrQOXaTqPooMM141v9J0ypF+foJrKOiaACdo=</vt:lpwstr>
  </property>
</Properties>
</file>