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528" r:id="rId2"/>
    <p:sldId id="548" r:id="rId3"/>
    <p:sldId id="549" r:id="rId4"/>
    <p:sldId id="551" r:id="rId5"/>
    <p:sldId id="554" r:id="rId6"/>
    <p:sldId id="550" r:id="rId7"/>
    <p:sldId id="537" r:id="rId8"/>
    <p:sldId id="553" r:id="rId9"/>
    <p:sldId id="54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5" autoAdjust="0"/>
    <p:restoredTop sz="99112" autoAdjust="0"/>
  </p:normalViewPr>
  <p:slideViewPr>
    <p:cSldViewPr snapToGrid="0">
      <p:cViewPr varScale="1">
        <p:scale>
          <a:sx n="92" d="100"/>
          <a:sy n="92" d="100"/>
        </p:scale>
        <p:origin x="58" y="18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SA6#49-e, 16 – 25 May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2022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S6-220985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SA6#49-e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440606"/>
              </p:ext>
            </p:extLst>
          </p:nvPr>
        </p:nvGraphicFramePr>
        <p:xfrm>
          <a:off x="158285" y="1620093"/>
          <a:ext cx="11340608" cy="39355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53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9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8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3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334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SA6#48-e/ SA6#49-e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FS_MCOver5GS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SA#80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(06/2018)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100%/</a:t>
                      </a:r>
                    </a:p>
                    <a:p>
                      <a:pPr algn="ctr"/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SA#96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15%/</a:t>
                      </a:r>
                    </a:p>
                    <a:p>
                      <a:pPr algn="ctr"/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492310896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Mission Critical Ad 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40%/</a:t>
                      </a:r>
                    </a:p>
                    <a:p>
                      <a:pPr algn="ctr"/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Sent for Information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81665877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SA#91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75%/</a:t>
                      </a:r>
                    </a:p>
                    <a:p>
                      <a:pPr algn="ctr"/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SA#96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Not sent for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111198"/>
              </p:ext>
            </p:extLst>
          </p:nvPr>
        </p:nvGraphicFramePr>
        <p:xfrm>
          <a:off x="216556" y="1629061"/>
          <a:ext cx="11182067" cy="42668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4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71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SA6#48-e/ SA6#49-e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85%/</a:t>
                      </a:r>
                    </a:p>
                    <a:p>
                      <a:pPr algn="ctr"/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SA#96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Not sent for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02941075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Capability Exposure for </a:t>
                      </a:r>
                      <a:r>
                        <a:rPr lang="en-IN" sz="1600" dirty="0" err="1"/>
                        <a:t>IoT</a:t>
                      </a:r>
                      <a:r>
                        <a:rPr lang="en-IN" sz="1600" dirty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FS_ACE_IOT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55%/</a:t>
                      </a:r>
                    </a:p>
                    <a:p>
                      <a:pPr algn="ctr"/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142674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50%/</a:t>
                      </a:r>
                    </a:p>
                    <a:p>
                      <a:pPr algn="ctr"/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8474964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60%/</a:t>
                      </a:r>
                    </a:p>
                    <a:p>
                      <a:pPr algn="ctr"/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SA#96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Sent for Information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35%/</a:t>
                      </a:r>
                    </a:p>
                    <a:p>
                      <a:pPr algn="ctr"/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396323"/>
              </p:ext>
            </p:extLst>
          </p:nvPr>
        </p:nvGraphicFramePr>
        <p:xfrm>
          <a:off x="265862" y="1624577"/>
          <a:ext cx="11034150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9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69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SA6#48-e/ SA6#49-e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55%/</a:t>
                      </a:r>
                    </a:p>
                    <a:p>
                      <a:pPr algn="ctr"/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FS_eV2XAPP2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50%/</a:t>
                      </a:r>
                    </a:p>
                    <a:p>
                      <a:pPr algn="ctr"/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Sent for Information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FS_ADAES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15%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35%/</a:t>
                      </a:r>
                    </a:p>
                    <a:p>
                      <a:pPr algn="ctr"/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15%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25%/</a:t>
                      </a:r>
                    </a:p>
                    <a:p>
                      <a:pPr algn="ctr"/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993942"/>
              </p:ext>
            </p:extLst>
          </p:nvPr>
        </p:nvGraphicFramePr>
        <p:xfrm>
          <a:off x="185179" y="1593201"/>
          <a:ext cx="11204480" cy="41449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5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SA6#48-e/ SA6#49-e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MCOver5MBS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65%/</a:t>
                      </a:r>
                    </a:p>
                    <a:p>
                      <a:pPr algn="ctr"/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There are no outstanding issues identified or agreement whether any will be identified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MCOver5GProSe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70%/</a:t>
                      </a:r>
                    </a:p>
                    <a:p>
                      <a:pPr algn="ctr"/>
                      <a:r>
                        <a:rPr lang="en-US" sz="1600" b="1" dirty="0"/>
                        <a:t>87%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MCGWUE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85%/</a:t>
                      </a:r>
                    </a:p>
                    <a:p>
                      <a:pPr algn="ctr"/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SA#96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enh4MCPTT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20%/</a:t>
                      </a:r>
                    </a:p>
                    <a:p>
                      <a:pPr algn="ctr"/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Interconnection and Migration Aspects for Railways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IRail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20%/</a:t>
                      </a:r>
                    </a:p>
                    <a:p>
                      <a:pPr algn="ctr"/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04752"/>
              </p:ext>
            </p:extLst>
          </p:nvPr>
        </p:nvGraphicFramePr>
        <p:xfrm>
          <a:off x="185179" y="1593201"/>
          <a:ext cx="11204480" cy="262104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SA6#48-e/ SA6#49-e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FFAPP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40%/</a:t>
                      </a:r>
                    </a:p>
                    <a:p>
                      <a:pPr algn="ctr"/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eSEAL2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10%/</a:t>
                      </a:r>
                    </a:p>
                    <a:p>
                      <a:pPr algn="ctr"/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New WID on support of the MSGin5G Service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SA#95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10%/</a:t>
                      </a:r>
                    </a:p>
                    <a:p>
                      <a:pPr algn="ctr"/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434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Pre-SA6#49-Bis-e conference calls (Dates are TBD) – 1.5 hours in duration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eEDGEAPP – 2</a:t>
            </a:r>
          </a:p>
          <a:p>
            <a:pPr marL="767839" lvl="1" indent="-295323">
              <a:defRPr/>
            </a:pPr>
            <a:r>
              <a:rPr lang="en-GB" altLang="en-US" sz="1800" dirty="0"/>
              <a:t>SNAAPP/ACE-IoT – 1</a:t>
            </a:r>
          </a:p>
          <a:p>
            <a:pPr marL="767839" lvl="1" indent="-295323">
              <a:defRPr/>
            </a:pPr>
            <a:r>
              <a:rPr lang="en-GB" altLang="en-US" sz="1800" dirty="0"/>
              <a:t>ADAES/PINAPP – 1</a:t>
            </a:r>
          </a:p>
          <a:p>
            <a:pPr marL="767839" lvl="1" indent="-295323">
              <a:defRPr/>
            </a:pPr>
            <a:r>
              <a:rPr lang="en-GB" altLang="en-US" sz="1800" dirty="0"/>
              <a:t>NSCALE/Others – 1</a:t>
            </a:r>
          </a:p>
          <a:p>
            <a:pPr marL="767839" lvl="1" indent="-295323">
              <a:defRPr/>
            </a:pPr>
            <a:r>
              <a:rPr lang="en-GB" altLang="en-US" sz="1800" dirty="0"/>
              <a:t>Working Methods / How to make Progress!!!!! – 1</a:t>
            </a:r>
          </a:p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</a:t>
            </a:r>
          </a:p>
          <a:p>
            <a:pPr marL="354387" indent="-354387">
              <a:defRPr/>
            </a:pPr>
            <a:r>
              <a:rPr lang="en-GB" altLang="en-US" sz="2400" dirty="0"/>
              <a:t>All pre-agreed/approved revisions MUST be in the inbox folder</a:t>
            </a:r>
          </a:p>
          <a:p>
            <a:pPr marL="354387" indent="-354387">
              <a:defRPr/>
            </a:pPr>
            <a:r>
              <a:rPr lang="en-GB" altLang="en-US" sz="2400" dirty="0"/>
              <a:t>Rapporteurs to provide inputs to Rel-17 WI summaries (TR 21.917)</a:t>
            </a:r>
          </a:p>
          <a:p>
            <a:pPr marL="354387" indent="-354387">
              <a:defRPr/>
            </a:pPr>
            <a:r>
              <a:rPr lang="en-GB" altLang="en-US" sz="2400" dirty="0"/>
              <a:t>Future meeting calendar (Agenda Item 12)</a:t>
            </a: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Vice-Chair Election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dirty="0"/>
              <a:t>Elections to SA6 Vice-chair position to be held in SA6#49-Bis-e meeting</a:t>
            </a:r>
          </a:p>
          <a:p>
            <a:pPr marL="354387" indent="-354387">
              <a:defRPr/>
            </a:pPr>
            <a:r>
              <a:rPr lang="en-GB" altLang="en-US" dirty="0"/>
              <a:t>Reminder: New voting rights accrual procedures are in place</a:t>
            </a:r>
          </a:p>
          <a:p>
            <a:pPr marL="811587" lvl="1" indent="-354387">
              <a:defRPr/>
            </a:pPr>
            <a:r>
              <a:rPr lang="en-GB" altLang="en-US" dirty="0"/>
              <a:t>Please remember to register and to verify your attendance</a:t>
            </a:r>
            <a:endParaRPr lang="en-GB" altLang="en-US" sz="2894" dirty="0"/>
          </a:p>
          <a:p>
            <a:pPr marL="354387" indent="-354387">
              <a:defRPr/>
            </a:pPr>
            <a:endParaRPr lang="en-GB" altLang="en-US" sz="2894" dirty="0"/>
          </a:p>
        </p:txBody>
      </p:sp>
    </p:spTree>
    <p:extLst>
      <p:ext uri="{BB962C8B-B14F-4D97-AF65-F5344CB8AC3E}">
        <p14:creationId xmlns:p14="http://schemas.microsoft.com/office/powerpoint/2010/main" val="386353142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25954</TotalTime>
  <Words>884</Words>
  <Application>Microsoft Office PowerPoint</Application>
  <PresentationFormat>Widescreen</PresentationFormat>
  <Paragraphs>252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   SA6#49-e Work Plan Review</vt:lpstr>
      <vt:lpstr>Overview: Ongoing Studies</vt:lpstr>
      <vt:lpstr>Overview: Ongoing Studies</vt:lpstr>
      <vt:lpstr>Overview: Ongoing Studies</vt:lpstr>
      <vt:lpstr>Overview: Rel-18 Work-Items</vt:lpstr>
      <vt:lpstr>Overview: Rel-18 Work-Items</vt:lpstr>
      <vt:lpstr>Conference calls and other items</vt:lpstr>
      <vt:lpstr>SA6 Vice-Chair Election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</cp:lastModifiedBy>
  <cp:revision>2001</cp:revision>
  <dcterms:created xsi:type="dcterms:W3CDTF">2010-02-05T13:52:04Z</dcterms:created>
  <dcterms:modified xsi:type="dcterms:W3CDTF">2022-05-26T03:14:18Z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