
<file path=[Content_Types].xml><?xml version="1.0" encoding="utf-8"?>
<Types xmlns="http://schemas.openxmlformats.org/package/2006/content-types">
  <Default Extension="bin" ContentType="application/vnd.openxmlformats-officedocument.oleObject"/>
  <Default Extension="wmf" ContentType="image/x-wmf"/>
  <Default Extension="emf" ContentType="image/x-emf"/>
  <Default Extension="jpeg" ContentType="image/jpeg"/>
  <Default Extension="rels" ContentType="application/vnd.openxmlformats-package.relationships+xml"/>
  <Default Extension="xml" ContentType="application/xml"/>
  <Default Extension="vsdx" ContentType="application/vnd.ms-visio.drawing"/>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1"/>
  </p:sldMasterIdLst>
  <p:sldIdLst>
    <p:sldId id="256" r:id="rId2"/>
    <p:sldId id="258" r:id="rId3"/>
    <p:sldId id="257" r:id="rId4"/>
    <p:sldId id="259" r:id="rId5"/>
    <p:sldId id="260" r:id="rId6"/>
    <p:sldId id="261" r:id="rId7"/>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018" autoAdjust="0"/>
    <p:restoredTop sz="94660"/>
  </p:normalViewPr>
  <p:slideViewPr>
    <p:cSldViewPr snapToGrid="0">
      <p:cViewPr varScale="1">
        <p:scale>
          <a:sx n="85" d="100"/>
          <a:sy n="85" d="100"/>
        </p:scale>
        <p:origin x="331"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4F77026F-86C3-4F90-869B-44CD61D0ED1B}" type="datetimeFigureOut">
              <a:rPr lang="zh-CN" altLang="en-US" smtClean="0"/>
              <a:t>2021/11/19</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D056E0FA-0779-480D-BC15-19D0501BCCFA}" type="slidenum">
              <a:rPr lang="zh-CN" altLang="en-US" smtClean="0"/>
              <a:t>‹#›</a:t>
            </a:fld>
            <a:endParaRPr lang="zh-CN" altLang="en-US"/>
          </a:p>
        </p:txBody>
      </p:sp>
    </p:spTree>
    <p:extLst>
      <p:ext uri="{BB962C8B-B14F-4D97-AF65-F5344CB8AC3E}">
        <p14:creationId xmlns:p14="http://schemas.microsoft.com/office/powerpoint/2010/main" val="1395511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4F77026F-86C3-4F90-869B-44CD61D0ED1B}" type="datetimeFigureOut">
              <a:rPr lang="zh-CN" altLang="en-US" smtClean="0"/>
              <a:t>2021/11/19</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D056E0FA-0779-480D-BC15-19D0501BCCFA}" type="slidenum">
              <a:rPr lang="zh-CN" altLang="en-US" smtClean="0"/>
              <a:t>‹#›</a:t>
            </a:fld>
            <a:endParaRPr lang="zh-CN" altLang="en-US"/>
          </a:p>
        </p:txBody>
      </p:sp>
    </p:spTree>
    <p:extLst>
      <p:ext uri="{BB962C8B-B14F-4D97-AF65-F5344CB8AC3E}">
        <p14:creationId xmlns:p14="http://schemas.microsoft.com/office/powerpoint/2010/main" val="18726812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4F77026F-86C3-4F90-869B-44CD61D0ED1B}" type="datetimeFigureOut">
              <a:rPr lang="zh-CN" altLang="en-US" smtClean="0"/>
              <a:t>2021/11/19</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D056E0FA-0779-480D-BC15-19D0501BCCFA}" type="slidenum">
              <a:rPr lang="zh-CN" altLang="en-US" smtClean="0"/>
              <a:t>‹#›</a:t>
            </a:fld>
            <a:endParaRPr lang="zh-CN" altLang="en-US"/>
          </a:p>
        </p:txBody>
      </p:sp>
    </p:spTree>
    <p:extLst>
      <p:ext uri="{BB962C8B-B14F-4D97-AF65-F5344CB8AC3E}">
        <p14:creationId xmlns:p14="http://schemas.microsoft.com/office/powerpoint/2010/main" val="29850276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4F77026F-86C3-4F90-869B-44CD61D0ED1B}" type="datetimeFigureOut">
              <a:rPr lang="zh-CN" altLang="en-US" smtClean="0"/>
              <a:t>2021/11/19</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D056E0FA-0779-480D-BC15-19D0501BCCFA}" type="slidenum">
              <a:rPr lang="zh-CN" altLang="en-US" smtClean="0"/>
              <a:t>‹#›</a:t>
            </a:fld>
            <a:endParaRPr lang="zh-CN" altLang="en-US"/>
          </a:p>
        </p:txBody>
      </p:sp>
    </p:spTree>
    <p:extLst>
      <p:ext uri="{BB962C8B-B14F-4D97-AF65-F5344CB8AC3E}">
        <p14:creationId xmlns:p14="http://schemas.microsoft.com/office/powerpoint/2010/main" val="6358077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p>
            <a:fld id="{4F77026F-86C3-4F90-869B-44CD61D0ED1B}" type="datetimeFigureOut">
              <a:rPr lang="zh-CN" altLang="en-US" smtClean="0"/>
              <a:t>2021/11/19</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D056E0FA-0779-480D-BC15-19D0501BCCFA}" type="slidenum">
              <a:rPr lang="zh-CN" altLang="en-US" smtClean="0"/>
              <a:t>‹#›</a:t>
            </a:fld>
            <a:endParaRPr lang="zh-CN" altLang="en-US"/>
          </a:p>
        </p:txBody>
      </p:sp>
    </p:spTree>
    <p:extLst>
      <p:ext uri="{BB962C8B-B14F-4D97-AF65-F5344CB8AC3E}">
        <p14:creationId xmlns:p14="http://schemas.microsoft.com/office/powerpoint/2010/main" val="1089724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838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6172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4F77026F-86C3-4F90-869B-44CD61D0ED1B}" type="datetimeFigureOut">
              <a:rPr lang="zh-CN" altLang="en-US" smtClean="0"/>
              <a:t>2021/11/19</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D056E0FA-0779-480D-BC15-19D0501BCCFA}" type="slidenum">
              <a:rPr lang="zh-CN" altLang="en-US" smtClean="0"/>
              <a:t>‹#›</a:t>
            </a:fld>
            <a:endParaRPr lang="zh-CN" altLang="en-US"/>
          </a:p>
        </p:txBody>
      </p:sp>
    </p:spTree>
    <p:extLst>
      <p:ext uri="{BB962C8B-B14F-4D97-AF65-F5344CB8AC3E}">
        <p14:creationId xmlns:p14="http://schemas.microsoft.com/office/powerpoint/2010/main" val="38457103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839788" y="2505075"/>
            <a:ext cx="5157787"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6172200" y="2505075"/>
            <a:ext cx="5183188"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4F77026F-86C3-4F90-869B-44CD61D0ED1B}" type="datetimeFigureOut">
              <a:rPr lang="zh-CN" altLang="en-US" smtClean="0"/>
              <a:t>2021/11/19</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D056E0FA-0779-480D-BC15-19D0501BCCFA}" type="slidenum">
              <a:rPr lang="zh-CN" altLang="en-US" smtClean="0"/>
              <a:t>‹#›</a:t>
            </a:fld>
            <a:endParaRPr lang="zh-CN" altLang="en-US"/>
          </a:p>
        </p:txBody>
      </p:sp>
    </p:spTree>
    <p:extLst>
      <p:ext uri="{BB962C8B-B14F-4D97-AF65-F5344CB8AC3E}">
        <p14:creationId xmlns:p14="http://schemas.microsoft.com/office/powerpoint/2010/main" val="28552766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4F77026F-86C3-4F90-869B-44CD61D0ED1B}" type="datetimeFigureOut">
              <a:rPr lang="zh-CN" altLang="en-US" smtClean="0"/>
              <a:t>2021/11/19</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D056E0FA-0779-480D-BC15-19D0501BCCFA}" type="slidenum">
              <a:rPr lang="zh-CN" altLang="en-US" smtClean="0"/>
              <a:t>‹#›</a:t>
            </a:fld>
            <a:endParaRPr lang="zh-CN" altLang="en-US"/>
          </a:p>
        </p:txBody>
      </p:sp>
    </p:spTree>
    <p:extLst>
      <p:ext uri="{BB962C8B-B14F-4D97-AF65-F5344CB8AC3E}">
        <p14:creationId xmlns:p14="http://schemas.microsoft.com/office/powerpoint/2010/main" val="8340946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4F77026F-86C3-4F90-869B-44CD61D0ED1B}" type="datetimeFigureOut">
              <a:rPr lang="zh-CN" altLang="en-US" smtClean="0"/>
              <a:t>2021/11/19</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D056E0FA-0779-480D-BC15-19D0501BCCFA}" type="slidenum">
              <a:rPr lang="zh-CN" altLang="en-US" smtClean="0"/>
              <a:t>‹#›</a:t>
            </a:fld>
            <a:endParaRPr lang="zh-CN" altLang="en-US"/>
          </a:p>
        </p:txBody>
      </p:sp>
    </p:spTree>
    <p:extLst>
      <p:ext uri="{BB962C8B-B14F-4D97-AF65-F5344CB8AC3E}">
        <p14:creationId xmlns:p14="http://schemas.microsoft.com/office/powerpoint/2010/main" val="33410010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4F77026F-86C3-4F90-869B-44CD61D0ED1B}" type="datetimeFigureOut">
              <a:rPr lang="zh-CN" altLang="en-US" smtClean="0"/>
              <a:t>2021/11/19</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D056E0FA-0779-480D-BC15-19D0501BCCFA}" type="slidenum">
              <a:rPr lang="zh-CN" altLang="en-US" smtClean="0"/>
              <a:t>‹#›</a:t>
            </a:fld>
            <a:endParaRPr lang="zh-CN" altLang="en-US"/>
          </a:p>
        </p:txBody>
      </p:sp>
    </p:spTree>
    <p:extLst>
      <p:ext uri="{BB962C8B-B14F-4D97-AF65-F5344CB8AC3E}">
        <p14:creationId xmlns:p14="http://schemas.microsoft.com/office/powerpoint/2010/main" val="5079503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4F77026F-86C3-4F90-869B-44CD61D0ED1B}" type="datetimeFigureOut">
              <a:rPr lang="zh-CN" altLang="en-US" smtClean="0"/>
              <a:t>2021/11/19</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D056E0FA-0779-480D-BC15-19D0501BCCFA}" type="slidenum">
              <a:rPr lang="zh-CN" altLang="en-US" smtClean="0"/>
              <a:t>‹#›</a:t>
            </a:fld>
            <a:endParaRPr lang="zh-CN" altLang="en-US"/>
          </a:p>
        </p:txBody>
      </p:sp>
    </p:spTree>
    <p:extLst>
      <p:ext uri="{BB962C8B-B14F-4D97-AF65-F5344CB8AC3E}">
        <p14:creationId xmlns:p14="http://schemas.microsoft.com/office/powerpoint/2010/main" val="2868383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F77026F-86C3-4F90-869B-44CD61D0ED1B}" type="datetimeFigureOut">
              <a:rPr lang="zh-CN" altLang="en-US" smtClean="0"/>
              <a:t>2021/11/19</a:t>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056E0FA-0779-480D-BC15-19D0501BCCFA}" type="slidenum">
              <a:rPr lang="zh-CN" altLang="en-US" smtClean="0"/>
              <a:t>‹#›</a:t>
            </a:fld>
            <a:endParaRPr lang="zh-CN" altLang="en-US"/>
          </a:p>
        </p:txBody>
      </p:sp>
    </p:spTree>
    <p:extLst>
      <p:ext uri="{BB962C8B-B14F-4D97-AF65-F5344CB8AC3E}">
        <p14:creationId xmlns:p14="http://schemas.microsoft.com/office/powerpoint/2010/main" val="14434625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1.wmf"/></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2.vml"/><Relationship Id="rId5" Type="http://schemas.openxmlformats.org/officeDocument/2006/relationships/image" Target="../media/image2.emf"/><Relationship Id="rId4" Type="http://schemas.openxmlformats.org/officeDocument/2006/relationships/package" Target="../embeddings/Microsoft_Visio_Drawing1.vsdx"/></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p:txBody>
          <a:bodyPr/>
          <a:lstStyle/>
          <a:p>
            <a:r>
              <a:rPr lang="en-US" altLang="zh-CN" dirty="0" smtClean="0"/>
              <a:t>Usage control plane capabilities of MBSF</a:t>
            </a:r>
            <a:endParaRPr lang="zh-CN" altLang="en-US" dirty="0"/>
          </a:p>
        </p:txBody>
      </p:sp>
      <p:sp>
        <p:nvSpPr>
          <p:cNvPr id="3" name="副标题 2"/>
          <p:cNvSpPr>
            <a:spLocks noGrp="1"/>
          </p:cNvSpPr>
          <p:nvPr>
            <p:ph type="subTitle" idx="1"/>
          </p:nvPr>
        </p:nvSpPr>
        <p:spPr/>
        <p:txBody>
          <a:bodyPr/>
          <a:lstStyle/>
          <a:p>
            <a:r>
              <a:rPr lang="en-US" altLang="zh-CN" dirty="0" err="1" smtClean="0"/>
              <a:t>Yanmei</a:t>
            </a:r>
            <a:r>
              <a:rPr lang="en-US" altLang="zh-CN" dirty="0" smtClean="0"/>
              <a:t>, Huawei</a:t>
            </a:r>
            <a:endParaRPr lang="zh-CN" altLang="en-US" dirty="0"/>
          </a:p>
        </p:txBody>
      </p:sp>
    </p:spTree>
    <p:extLst>
      <p:ext uri="{BB962C8B-B14F-4D97-AF65-F5344CB8AC3E}">
        <p14:creationId xmlns:p14="http://schemas.microsoft.com/office/powerpoint/2010/main" val="12891128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Latest information about sa4</a:t>
            </a:r>
            <a:endParaRPr lang="zh-CN" altLang="en-US" dirty="0"/>
          </a:p>
        </p:txBody>
      </p:sp>
      <p:sp>
        <p:nvSpPr>
          <p:cNvPr id="3" name="内容占位符 2"/>
          <p:cNvSpPr>
            <a:spLocks noGrp="1"/>
          </p:cNvSpPr>
          <p:nvPr>
            <p:ph idx="1"/>
          </p:nvPr>
        </p:nvSpPr>
        <p:spPr>
          <a:xfrm>
            <a:off x="838200" y="1825625"/>
            <a:ext cx="10515600" cy="648154"/>
          </a:xfrm>
        </p:spPr>
        <p:txBody>
          <a:bodyPr/>
          <a:lstStyle/>
          <a:p>
            <a:r>
              <a:rPr lang="en-US" altLang="zh-CN" dirty="0" smtClean="0"/>
              <a:t>Sa4 has finished the MBSF functionalities definition</a:t>
            </a:r>
            <a:endParaRPr lang="zh-CN" altLang="en-US" dirty="0"/>
          </a:p>
        </p:txBody>
      </p:sp>
      <p:graphicFrame>
        <p:nvGraphicFramePr>
          <p:cNvPr id="5" name="对象 4"/>
          <p:cNvGraphicFramePr>
            <a:graphicFrameLocks noChangeAspect="1"/>
          </p:cNvGraphicFramePr>
          <p:nvPr>
            <p:extLst>
              <p:ext uri="{D42A27DB-BD31-4B8C-83A1-F6EECF244321}">
                <p14:modId xmlns:p14="http://schemas.microsoft.com/office/powerpoint/2010/main" val="3275957247"/>
              </p:ext>
            </p:extLst>
          </p:nvPr>
        </p:nvGraphicFramePr>
        <p:xfrm>
          <a:off x="5638800" y="3032125"/>
          <a:ext cx="914400" cy="792163"/>
        </p:xfrm>
        <a:graphic>
          <a:graphicData uri="http://schemas.openxmlformats.org/presentationml/2006/ole">
            <mc:AlternateContent xmlns:mc="http://schemas.openxmlformats.org/markup-compatibility/2006">
              <mc:Choice xmlns:v="urn:schemas-microsoft-com:vml" Requires="v">
                <p:oleObj spid="_x0000_s1033" name="包装程序外壳对象" showAsIcon="1" r:id="rId3" imgW="914400" imgH="792360" progId="Package">
                  <p:embed/>
                </p:oleObj>
              </mc:Choice>
              <mc:Fallback>
                <p:oleObj name="包装程序外壳对象" showAsIcon="1" r:id="rId3" imgW="914400" imgH="792360" progId="Package">
                  <p:embed/>
                  <p:pic>
                    <p:nvPicPr>
                      <p:cNvPr id="0" name=""/>
                      <p:cNvPicPr/>
                      <p:nvPr/>
                    </p:nvPicPr>
                    <p:blipFill>
                      <a:blip r:embed="rId4"/>
                      <a:stretch>
                        <a:fillRect/>
                      </a:stretch>
                    </p:blipFill>
                    <p:spPr>
                      <a:xfrm>
                        <a:off x="5638800" y="3032125"/>
                        <a:ext cx="914400" cy="792163"/>
                      </a:xfrm>
                      <a:prstGeom prst="rect">
                        <a:avLst/>
                      </a:prstGeom>
                    </p:spPr>
                  </p:pic>
                </p:oleObj>
              </mc:Fallback>
            </mc:AlternateContent>
          </a:graphicData>
        </a:graphic>
      </p:graphicFrame>
    </p:spTree>
    <p:extLst>
      <p:ext uri="{BB962C8B-B14F-4D97-AF65-F5344CB8AC3E}">
        <p14:creationId xmlns:p14="http://schemas.microsoft.com/office/powerpoint/2010/main" val="1377212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sz="4000" dirty="0" smtClean="0"/>
              <a:t>Features supported for full service mode-Control plane</a:t>
            </a:r>
            <a:endParaRPr lang="zh-CN" altLang="en-US" sz="4000" dirty="0"/>
          </a:p>
        </p:txBody>
      </p:sp>
      <p:sp>
        <p:nvSpPr>
          <p:cNvPr id="4" name="矩形 3"/>
          <p:cNvSpPr/>
          <p:nvPr/>
        </p:nvSpPr>
        <p:spPr>
          <a:xfrm>
            <a:off x="1300843" y="1779687"/>
            <a:ext cx="9312728" cy="4801314"/>
          </a:xfrm>
          <a:prstGeom prst="rect">
            <a:avLst/>
          </a:prstGeom>
        </p:spPr>
        <p:txBody>
          <a:bodyPr wrap="square">
            <a:spAutoFit/>
          </a:bodyPr>
          <a:lstStyle/>
          <a:p>
            <a:pPr>
              <a:spcBef>
                <a:spcPts val="600"/>
              </a:spcBef>
              <a:spcAft>
                <a:spcPts val="900"/>
              </a:spcAft>
            </a:pPr>
            <a:r>
              <a:rPr lang="en-GB" altLang="zh-CN" b="1" dirty="0" smtClean="0">
                <a:effectLst/>
                <a:latin typeface="Arial" panose="020B0604020202020204" pitchFamily="34" charset="0"/>
                <a:cs typeface="Times New Roman" panose="02020603050405020304" pitchFamily="18" charset="0"/>
              </a:rPr>
              <a:t>4.3.2	MBSF</a:t>
            </a:r>
            <a:endParaRPr lang="zh-CN" altLang="zh-CN" b="1" dirty="0" smtClean="0">
              <a:effectLst/>
              <a:latin typeface="Arial" panose="020B0604020202020204" pitchFamily="34" charset="0"/>
              <a:cs typeface="Times New Roman" panose="02020603050405020304" pitchFamily="18" charset="0"/>
            </a:endParaRPr>
          </a:p>
          <a:p>
            <a:pPr>
              <a:spcAft>
                <a:spcPts val="900"/>
              </a:spcAft>
            </a:pPr>
            <a:r>
              <a:rPr lang="en-GB" altLang="zh-CN" sz="1100" dirty="0" smtClean="0">
                <a:effectLst/>
                <a:latin typeface="Times New Roman" panose="02020603050405020304" pitchFamily="18" charset="0"/>
                <a:ea typeface="等线" panose="02010600030101010101" pitchFamily="2" charset="-122"/>
              </a:rPr>
              <a:t>The functionality of the MBSF is defined in clause 5.3.2.11 of TS 23.247 [5]. It receives provisioning and control commands either directly at reference point Nmb10</a:t>
            </a:r>
            <a:r>
              <a:rPr lang="en-US" altLang="zh-CN" sz="1100" dirty="0" smtClean="0">
                <a:effectLst/>
                <a:latin typeface="Times New Roman" panose="02020603050405020304" pitchFamily="18" charset="0"/>
                <a:ea typeface="等线" panose="02010600030101010101" pitchFamily="2" charset="-122"/>
              </a:rPr>
              <a:t> or at reference point Nmb5 (via the NEF). </a:t>
            </a:r>
            <a:r>
              <a:rPr lang="en-GB" altLang="zh-CN" sz="1100" u="sng" dirty="0">
                <a:latin typeface="Times New Roman" panose="02020603050405020304" pitchFamily="18" charset="0"/>
                <a:ea typeface="等线" panose="02010600030101010101" pitchFamily="2" charset="-122"/>
              </a:rPr>
              <a:t>The MBSF invokes MBS Session operations on the MB‑SMF at reference point Nmb1. The MBSF configures the MBSTF at reference point Nmb2.</a:t>
            </a:r>
          </a:p>
          <a:p>
            <a:pPr>
              <a:spcAft>
                <a:spcPts val="900"/>
              </a:spcAft>
            </a:pPr>
            <a:r>
              <a:rPr lang="en-GB" altLang="zh-CN" sz="1100" b="1" dirty="0" smtClean="0">
                <a:solidFill>
                  <a:srgbClr val="FF0000"/>
                </a:solidFill>
                <a:latin typeface="Times New Roman" panose="02020603050405020304" pitchFamily="18" charset="0"/>
                <a:ea typeface="等线" panose="02010600030101010101" pitchFamily="2" charset="-122"/>
              </a:rPr>
              <a:t>[observation]  </a:t>
            </a:r>
            <a:r>
              <a:rPr lang="en-GB" altLang="zh-CN" sz="1100" b="1" dirty="0" smtClean="0">
                <a:solidFill>
                  <a:srgbClr val="FF0000"/>
                </a:solidFill>
                <a:latin typeface="Times New Roman" panose="02020603050405020304" pitchFamily="18" charset="0"/>
                <a:ea typeface="等线" panose="02010600030101010101" pitchFamily="2" charset="-122"/>
              </a:rPr>
              <a:t>The above description is common </a:t>
            </a:r>
            <a:r>
              <a:rPr lang="en-GB" altLang="zh-CN" sz="1100" b="1" dirty="0" smtClean="0">
                <a:solidFill>
                  <a:srgbClr val="FF0000"/>
                </a:solidFill>
                <a:latin typeface="Times New Roman" panose="02020603050405020304" pitchFamily="18" charset="0"/>
                <a:ea typeface="等线" panose="02010600030101010101" pitchFamily="2" charset="-122"/>
              </a:rPr>
              <a:t>to transport </a:t>
            </a:r>
            <a:r>
              <a:rPr lang="en-GB" altLang="zh-CN" sz="1100" b="1" dirty="0" smtClean="0">
                <a:solidFill>
                  <a:srgbClr val="FF0000"/>
                </a:solidFill>
                <a:latin typeface="Times New Roman" panose="02020603050405020304" pitchFamily="18" charset="0"/>
                <a:ea typeface="等线" panose="02010600030101010101" pitchFamily="2" charset="-122"/>
              </a:rPr>
              <a:t>only mode.</a:t>
            </a:r>
            <a:endParaRPr lang="zh-CN" altLang="zh-CN" sz="1100" b="1" dirty="0" smtClean="0">
              <a:solidFill>
                <a:srgbClr val="FF0000"/>
              </a:solidFill>
              <a:effectLst/>
              <a:latin typeface="Times New Roman" panose="02020603050405020304" pitchFamily="18" charset="0"/>
              <a:ea typeface="等线" panose="02010600030101010101" pitchFamily="2" charset="-122"/>
            </a:endParaRPr>
          </a:p>
          <a:p>
            <a:pPr>
              <a:spcAft>
                <a:spcPts val="900"/>
              </a:spcAft>
            </a:pPr>
            <a:r>
              <a:rPr lang="en-US" altLang="zh-CN" sz="1100" u="sng" dirty="0" smtClean="0">
                <a:effectLst/>
                <a:latin typeface="Times New Roman" panose="02020603050405020304" pitchFamily="18" charset="0"/>
                <a:ea typeface="等线" panose="02010600030101010101" pitchFamily="2" charset="-122"/>
              </a:rPr>
              <a:t>The User Service Announcement function of the MBSF provides session access information which is consumed by the MBS Client and subsequently used to discover and initiate the reception of one or multiple MBS User Services. The session access information may contain information for presentation to the end-user, as well as application parameters used in generating service content for consumption by the MBS Client.</a:t>
            </a:r>
            <a:endParaRPr lang="zh-CN" altLang="zh-CN" sz="1100" u="sng" dirty="0" smtClean="0">
              <a:effectLst/>
              <a:latin typeface="Times New Roman" panose="02020603050405020304" pitchFamily="18" charset="0"/>
              <a:ea typeface="等线" panose="02010600030101010101" pitchFamily="2" charset="-122"/>
            </a:endParaRPr>
          </a:p>
          <a:p>
            <a:pPr>
              <a:spcAft>
                <a:spcPts val="900"/>
              </a:spcAft>
            </a:pPr>
            <a:r>
              <a:rPr lang="en-GB" altLang="zh-CN" sz="1100" u="sng" dirty="0">
                <a:latin typeface="Times New Roman" panose="02020603050405020304" pitchFamily="18" charset="0"/>
                <a:ea typeface="等线" panose="02010600030101010101" pitchFamily="2" charset="-122"/>
              </a:rPr>
              <a:t>The present document defines additional Control Plane functionalities of the MBSF to support MBS User Services including:</a:t>
            </a:r>
            <a:endParaRPr lang="zh-CN" altLang="zh-CN" sz="1100" u="sng" dirty="0">
              <a:latin typeface="Times New Roman" panose="02020603050405020304" pitchFamily="18" charset="0"/>
              <a:ea typeface="等线" panose="02010600030101010101" pitchFamily="2" charset="-122"/>
            </a:endParaRPr>
          </a:p>
          <a:p>
            <a:pPr marL="360680" indent="-180340">
              <a:spcAft>
                <a:spcPts val="900"/>
              </a:spcAft>
              <a:buFontTx/>
              <a:buChar char="-"/>
            </a:pPr>
            <a:r>
              <a:rPr lang="en-GB" altLang="zh-CN" sz="1100" dirty="0" smtClean="0">
                <a:effectLst/>
                <a:latin typeface="Times New Roman" panose="02020603050405020304" pitchFamily="18" charset="0"/>
                <a:ea typeface="等线" panose="02010600030101010101" pitchFamily="2" charset="-122"/>
              </a:rPr>
              <a:t>Generating the User Service Announcement for each MBS Session. </a:t>
            </a:r>
          </a:p>
          <a:p>
            <a:pPr marL="360680" indent="-180340">
              <a:spcAft>
                <a:spcPts val="900"/>
              </a:spcAft>
              <a:buFontTx/>
              <a:buChar char="-"/>
            </a:pPr>
            <a:r>
              <a:rPr lang="en-GB" altLang="zh-CN" sz="1100" dirty="0" smtClean="0">
                <a:effectLst/>
                <a:latin typeface="Times New Roman" panose="02020603050405020304" pitchFamily="18" charset="0"/>
                <a:ea typeface="等线" panose="02010600030101010101" pitchFamily="2" charset="-122"/>
              </a:rPr>
              <a:t>Managing User Service Announcement updates.</a:t>
            </a:r>
            <a:endParaRPr lang="zh-CN" altLang="zh-CN" sz="1100" dirty="0" smtClean="0">
              <a:effectLst/>
              <a:latin typeface="Times New Roman" panose="02020603050405020304" pitchFamily="18" charset="0"/>
              <a:ea typeface="等线" panose="02010600030101010101" pitchFamily="2" charset="-122"/>
            </a:endParaRPr>
          </a:p>
          <a:p>
            <a:pPr marL="360680" indent="-180340">
              <a:spcAft>
                <a:spcPts val="900"/>
              </a:spcAft>
            </a:pPr>
            <a:r>
              <a:rPr lang="en-GB" altLang="zh-CN" sz="1100" dirty="0" smtClean="0">
                <a:effectLst/>
                <a:latin typeface="Times New Roman" panose="02020603050405020304" pitchFamily="18" charset="0"/>
                <a:ea typeface="等线" panose="02010600030101010101" pitchFamily="2" charset="-122"/>
              </a:rPr>
              <a:t>-	Providing the User Service Announcement information to the MBS Client using one or more of the following mechanisms:</a:t>
            </a:r>
            <a:endParaRPr lang="zh-CN" altLang="zh-CN" sz="1100" dirty="0" smtClean="0">
              <a:effectLst/>
              <a:latin typeface="Times New Roman" panose="02020603050405020304" pitchFamily="18" charset="0"/>
              <a:ea typeface="等线" panose="02010600030101010101" pitchFamily="2" charset="-122"/>
            </a:endParaRPr>
          </a:p>
          <a:p>
            <a:pPr marL="540385" indent="-180340">
              <a:spcAft>
                <a:spcPts val="900"/>
              </a:spcAft>
            </a:pPr>
            <a:r>
              <a:rPr lang="en-GB" altLang="zh-CN" sz="1100" dirty="0" smtClean="0">
                <a:effectLst/>
                <a:latin typeface="Times New Roman" panose="02020603050405020304" pitchFamily="18" charset="0"/>
                <a:ea typeface="等线" panose="02010600030101010101" pitchFamily="2" charset="-122"/>
              </a:rPr>
              <a:t>-	Unicast User Service Announcement via reference point MBS-5.</a:t>
            </a:r>
            <a:endParaRPr lang="zh-CN" altLang="zh-CN" sz="1100" dirty="0" smtClean="0">
              <a:effectLst/>
              <a:latin typeface="Times New Roman" panose="02020603050405020304" pitchFamily="18" charset="0"/>
              <a:ea typeface="等线" panose="02010600030101010101" pitchFamily="2" charset="-122"/>
            </a:endParaRPr>
          </a:p>
          <a:p>
            <a:pPr marL="540385" indent="-180340">
              <a:spcAft>
                <a:spcPts val="900"/>
              </a:spcAft>
            </a:pPr>
            <a:r>
              <a:rPr lang="en-GB" altLang="zh-CN" sz="1100" dirty="0" smtClean="0">
                <a:effectLst/>
                <a:latin typeface="Times New Roman" panose="02020603050405020304" pitchFamily="18" charset="0"/>
                <a:ea typeface="等线" panose="02010600030101010101" pitchFamily="2" charset="-122"/>
              </a:rPr>
              <a:t>-	User Service Announcement via an MBS User Service Session.</a:t>
            </a:r>
            <a:endParaRPr lang="zh-CN" altLang="zh-CN" sz="1100" dirty="0" smtClean="0">
              <a:effectLst/>
              <a:latin typeface="Times New Roman" panose="02020603050405020304" pitchFamily="18" charset="0"/>
              <a:ea typeface="等线" panose="02010600030101010101" pitchFamily="2" charset="-122"/>
            </a:endParaRPr>
          </a:p>
          <a:p>
            <a:pPr marL="540385" indent="-180340">
              <a:spcAft>
                <a:spcPts val="900"/>
              </a:spcAft>
            </a:pPr>
            <a:r>
              <a:rPr lang="en-GB" altLang="zh-CN" sz="1100" dirty="0" smtClean="0">
                <a:effectLst/>
                <a:latin typeface="Times New Roman" panose="02020603050405020304" pitchFamily="18" charset="0"/>
                <a:ea typeface="等线" panose="02010600030101010101" pitchFamily="2" charset="-122"/>
              </a:rPr>
              <a:t>-	User Service Announcement via application-private means at reference point MBS-8.</a:t>
            </a:r>
            <a:endParaRPr lang="zh-CN" altLang="zh-CN" sz="1100" dirty="0" smtClean="0">
              <a:effectLst/>
              <a:latin typeface="Times New Roman" panose="02020603050405020304" pitchFamily="18" charset="0"/>
              <a:ea typeface="等线" panose="02010600030101010101" pitchFamily="2" charset="-122"/>
            </a:endParaRPr>
          </a:p>
          <a:p>
            <a:pPr marL="360680" indent="-180340">
              <a:spcAft>
                <a:spcPts val="900"/>
              </a:spcAft>
            </a:pPr>
            <a:r>
              <a:rPr lang="en-GB" altLang="zh-CN" sz="1100" dirty="0" smtClean="0">
                <a:effectLst/>
                <a:latin typeface="Times New Roman" panose="02020603050405020304" pitchFamily="18" charset="0"/>
                <a:ea typeface="等线" panose="02010600030101010101" pitchFamily="2" charset="-122"/>
              </a:rPr>
              <a:t>[-	Monitoring the status of ancillary information and configuring its delivery in the same MBS Session as the content with which it is associated if ancillary information is changed and the MBSTF is used.]</a:t>
            </a:r>
            <a:endParaRPr lang="en-US" altLang="zh-CN" sz="1100" dirty="0" smtClean="0">
              <a:latin typeface="Times New Roman" panose="02020603050405020304" pitchFamily="18" charset="0"/>
              <a:ea typeface="等线" panose="02010600030101010101" pitchFamily="2" charset="-122"/>
            </a:endParaRPr>
          </a:p>
          <a:p>
            <a:pPr indent="-180340">
              <a:spcAft>
                <a:spcPts val="900"/>
              </a:spcAft>
            </a:pPr>
            <a:r>
              <a:rPr lang="en-US" altLang="zh-CN" sz="1100" b="1" dirty="0">
                <a:solidFill>
                  <a:srgbClr val="FF0000"/>
                </a:solidFill>
                <a:latin typeface="Times New Roman" panose="02020603050405020304" pitchFamily="18" charset="0"/>
                <a:ea typeface="等线" panose="02010600030101010101" pitchFamily="2" charset="-122"/>
              </a:rPr>
              <a:t>[observation</a:t>
            </a:r>
            <a:r>
              <a:rPr lang="en-US" altLang="zh-CN" sz="1100" b="1" dirty="0" smtClean="0">
                <a:solidFill>
                  <a:srgbClr val="FF0000"/>
                </a:solidFill>
                <a:latin typeface="Times New Roman" panose="02020603050405020304" pitchFamily="18" charset="0"/>
                <a:ea typeface="等线" panose="02010600030101010101" pitchFamily="2" charset="-122"/>
              </a:rPr>
              <a:t>] </a:t>
            </a:r>
            <a:r>
              <a:rPr lang="en-US" altLang="zh-CN" sz="1100" b="1" dirty="0" smtClean="0">
                <a:solidFill>
                  <a:srgbClr val="FF0000"/>
                </a:solidFill>
                <a:latin typeface="Times New Roman" panose="02020603050405020304" pitchFamily="18" charset="0"/>
                <a:ea typeface="等线" panose="02010600030101010101" pitchFamily="2" charset="-122"/>
              </a:rPr>
              <a:t>If all </a:t>
            </a:r>
            <a:r>
              <a:rPr lang="en-US" altLang="zh-CN" sz="1100" b="1" dirty="0" smtClean="0">
                <a:solidFill>
                  <a:srgbClr val="FF0000"/>
                </a:solidFill>
                <a:latin typeface="Times New Roman" panose="02020603050405020304" pitchFamily="18" charset="0"/>
                <a:ea typeface="等线" panose="02010600030101010101" pitchFamily="2" charset="-122"/>
              </a:rPr>
              <a:t>the </a:t>
            </a:r>
            <a:r>
              <a:rPr lang="en-US" altLang="zh-CN" sz="1100" b="1" dirty="0">
                <a:solidFill>
                  <a:srgbClr val="FF0000"/>
                </a:solidFill>
                <a:latin typeface="Times New Roman" panose="02020603050405020304" pitchFamily="18" charset="0"/>
                <a:ea typeface="等线" panose="02010600030101010101" pitchFamily="2" charset="-122"/>
              </a:rPr>
              <a:t>above </a:t>
            </a:r>
            <a:r>
              <a:rPr lang="en-GB" altLang="zh-CN" sz="1100" b="1" dirty="0" smtClean="0">
                <a:solidFill>
                  <a:srgbClr val="FF0000"/>
                </a:solidFill>
                <a:latin typeface="Times New Roman" panose="02020603050405020304" pitchFamily="18" charset="0"/>
                <a:ea typeface="等线" panose="02010600030101010101" pitchFamily="2" charset="-122"/>
              </a:rPr>
              <a:t>additional </a:t>
            </a:r>
            <a:r>
              <a:rPr lang="en-GB" altLang="zh-CN" sz="1100" b="1" dirty="0">
                <a:solidFill>
                  <a:srgbClr val="FF0000"/>
                </a:solidFill>
                <a:latin typeface="Times New Roman" panose="02020603050405020304" pitchFamily="18" charset="0"/>
                <a:ea typeface="等线" panose="02010600030101010101" pitchFamily="2" charset="-122"/>
              </a:rPr>
              <a:t>Control Plane </a:t>
            </a:r>
            <a:r>
              <a:rPr lang="en-GB" altLang="zh-CN" sz="1100" b="1" dirty="0" smtClean="0">
                <a:solidFill>
                  <a:srgbClr val="FF0000"/>
                </a:solidFill>
                <a:latin typeface="Times New Roman" panose="02020603050405020304" pitchFamily="18" charset="0"/>
                <a:ea typeface="等线" panose="02010600030101010101" pitchFamily="2" charset="-122"/>
              </a:rPr>
              <a:t>functionalities are </a:t>
            </a:r>
            <a:r>
              <a:rPr lang="en-GB" altLang="zh-CN" sz="1100" b="1" dirty="0" smtClean="0">
                <a:solidFill>
                  <a:srgbClr val="FF0000"/>
                </a:solidFill>
                <a:latin typeface="Times New Roman" panose="02020603050405020304" pitchFamily="18" charset="0"/>
                <a:ea typeface="等线" panose="02010600030101010101" pitchFamily="2" charset="-122"/>
              </a:rPr>
              <a:t>used for </a:t>
            </a:r>
            <a:r>
              <a:rPr lang="en-GB" altLang="zh-CN" sz="1100" b="1" dirty="0" smtClean="0">
                <a:solidFill>
                  <a:srgbClr val="FF0000"/>
                </a:solidFill>
                <a:latin typeface="Times New Roman" panose="02020603050405020304" pitchFamily="18" charset="0"/>
                <a:ea typeface="等线" panose="02010600030101010101" pitchFamily="2" charset="-122"/>
              </a:rPr>
              <a:t>MC user’s interaction, </a:t>
            </a:r>
            <a:r>
              <a:rPr lang="en-GB" altLang="zh-CN" sz="1100" b="1" dirty="0" smtClean="0">
                <a:solidFill>
                  <a:srgbClr val="FF0000"/>
                </a:solidFill>
                <a:latin typeface="Times New Roman" panose="02020603050405020304" pitchFamily="18" charset="0"/>
                <a:ea typeface="等线" panose="02010600030101010101" pitchFamily="2" charset="-122"/>
              </a:rPr>
              <a:t>that </a:t>
            </a:r>
            <a:r>
              <a:rPr lang="en-GB" altLang="zh-CN" sz="1100" b="1" dirty="0" smtClean="0">
                <a:solidFill>
                  <a:srgbClr val="FF0000"/>
                </a:solidFill>
                <a:latin typeface="Times New Roman" panose="02020603050405020304" pitchFamily="18" charset="0"/>
                <a:ea typeface="等线" panose="02010600030101010101" pitchFamily="2" charset="-122"/>
              </a:rPr>
              <a:t>implies MBSF should have affiliated users information ?  Do we want to move it to MBSF, why? </a:t>
            </a:r>
            <a:r>
              <a:rPr lang="en-GB" altLang="zh-CN" sz="1100" b="1" dirty="0" smtClean="0">
                <a:solidFill>
                  <a:srgbClr val="FF0000"/>
                </a:solidFill>
                <a:latin typeface="Times New Roman" panose="02020603050405020304" pitchFamily="18" charset="0"/>
                <a:ea typeface="等线" panose="02010600030101010101" pitchFamily="2" charset="-122"/>
              </a:rPr>
              <a:t>Is the </a:t>
            </a:r>
            <a:r>
              <a:rPr lang="en-GB" altLang="zh-CN" sz="1100" b="1" dirty="0" smtClean="0">
                <a:solidFill>
                  <a:srgbClr val="FF0000"/>
                </a:solidFill>
                <a:latin typeface="Times New Roman" panose="02020603050405020304" pitchFamily="18" charset="0"/>
                <a:ea typeface="等线" panose="02010600030101010101" pitchFamily="2" charset="-122"/>
              </a:rPr>
              <a:t>lists of affiliated group users </a:t>
            </a:r>
            <a:r>
              <a:rPr lang="en-GB" altLang="zh-CN" sz="1100" b="1" dirty="0" smtClean="0">
                <a:solidFill>
                  <a:srgbClr val="FF0000"/>
                </a:solidFill>
                <a:latin typeface="Times New Roman" panose="02020603050405020304" pitchFamily="18" charset="0"/>
                <a:ea typeface="等线" panose="02010600030101010101" pitchFamily="2" charset="-122"/>
              </a:rPr>
              <a:t>allowed </a:t>
            </a:r>
            <a:r>
              <a:rPr lang="en-GB" altLang="zh-CN" sz="1100" b="1" dirty="0" smtClean="0">
                <a:solidFill>
                  <a:srgbClr val="FF0000"/>
                </a:solidFill>
                <a:latin typeface="Times New Roman" panose="02020603050405020304" pitchFamily="18" charset="0"/>
                <a:ea typeface="等线" panose="02010600030101010101" pitchFamily="2" charset="-122"/>
              </a:rPr>
              <a:t>to exposed to MBSF?</a:t>
            </a:r>
            <a:endParaRPr lang="en-GB" altLang="zh-CN" sz="1100" b="1" dirty="0">
              <a:solidFill>
                <a:srgbClr val="FF0000"/>
              </a:solidFill>
              <a:latin typeface="Times New Roman" panose="02020603050405020304" pitchFamily="18" charset="0"/>
              <a:ea typeface="等线" panose="02010600030101010101" pitchFamily="2" charset="-122"/>
            </a:endParaRPr>
          </a:p>
        </p:txBody>
      </p:sp>
      <p:sp>
        <p:nvSpPr>
          <p:cNvPr id="5" name="文本框 4"/>
          <p:cNvSpPr txBox="1"/>
          <p:nvPr/>
        </p:nvSpPr>
        <p:spPr>
          <a:xfrm>
            <a:off x="3045277" y="1471910"/>
            <a:ext cx="5347607" cy="307777"/>
          </a:xfrm>
          <a:prstGeom prst="rect">
            <a:avLst/>
          </a:prstGeom>
          <a:noFill/>
        </p:spPr>
        <p:txBody>
          <a:bodyPr wrap="square" rtlCol="0">
            <a:spAutoFit/>
          </a:bodyPr>
          <a:lstStyle/>
          <a:p>
            <a:r>
              <a:rPr lang="en-US" altLang="zh-CN" sz="1400" i="1" dirty="0" smtClean="0"/>
              <a:t>NOTE</a:t>
            </a:r>
            <a:r>
              <a:rPr lang="zh-CN" altLang="en-US" sz="1400" i="1" dirty="0" smtClean="0"/>
              <a:t>：</a:t>
            </a:r>
            <a:r>
              <a:rPr lang="en-US" altLang="zh-CN" sz="1400" i="1" dirty="0" smtClean="0"/>
              <a:t>Black text is copied from SA4</a:t>
            </a:r>
            <a:r>
              <a:rPr lang="zh-CN" altLang="en-US" sz="1400" i="1" dirty="0" smtClean="0"/>
              <a:t>， </a:t>
            </a:r>
            <a:r>
              <a:rPr lang="en-US" altLang="zh-CN" sz="1400" i="1" dirty="0" smtClean="0"/>
              <a:t>Red one is observation</a:t>
            </a:r>
            <a:endParaRPr lang="zh-CN" altLang="en-US" sz="1400" i="1" dirty="0"/>
          </a:p>
        </p:txBody>
      </p:sp>
    </p:spTree>
    <p:extLst>
      <p:ext uri="{BB962C8B-B14F-4D97-AF65-F5344CB8AC3E}">
        <p14:creationId xmlns:p14="http://schemas.microsoft.com/office/powerpoint/2010/main" val="39303877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sz="4000" dirty="0"/>
              <a:t>Support legacy MCX using 5G MBS over MB2 </a:t>
            </a:r>
            <a:endParaRPr lang="zh-CN" altLang="en-US" sz="4000" dirty="0"/>
          </a:p>
        </p:txBody>
      </p:sp>
      <p:sp>
        <p:nvSpPr>
          <p:cNvPr id="4" name="Rectangle 2"/>
          <p:cNvSpPr>
            <a:spLocks noChangeArrowheads="1"/>
          </p:cNvSpPr>
          <p:nvPr/>
        </p:nvSpPr>
        <p:spPr bwMode="auto">
          <a:xfrm>
            <a:off x="530679" y="1061357"/>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graphicFrame>
        <p:nvGraphicFramePr>
          <p:cNvPr id="5" name="对象 4"/>
          <p:cNvGraphicFramePr>
            <a:graphicFrameLocks noChangeAspect="1"/>
          </p:cNvGraphicFramePr>
          <p:nvPr>
            <p:extLst>
              <p:ext uri="{D42A27DB-BD31-4B8C-83A1-F6EECF244321}">
                <p14:modId xmlns:p14="http://schemas.microsoft.com/office/powerpoint/2010/main" val="3480263671"/>
              </p:ext>
            </p:extLst>
          </p:nvPr>
        </p:nvGraphicFramePr>
        <p:xfrm>
          <a:off x="530679" y="1518557"/>
          <a:ext cx="6096000" cy="3086100"/>
        </p:xfrm>
        <a:graphic>
          <a:graphicData uri="http://schemas.openxmlformats.org/presentationml/2006/ole">
            <mc:AlternateContent xmlns:mc="http://schemas.openxmlformats.org/markup-compatibility/2006">
              <mc:Choice xmlns:v="urn:schemas-microsoft-com:vml" Requires="v">
                <p:oleObj spid="_x0000_s2059" r:id="rId4" imgW="8153255" imgH="3733903" progId="Visio.Drawing.15">
                  <p:embed/>
                </p:oleObj>
              </mc:Choice>
              <mc:Fallback>
                <p:oleObj r:id="rId4" imgW="8153255" imgH="3733903" progId="Visio.Drawing.15">
                  <p:embed/>
                  <p:pic>
                    <p:nvPicPr>
                      <p:cNvPr id="0" name="Object 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30679" y="1518557"/>
                        <a:ext cx="6096000" cy="30861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6" name="Rectangle 3"/>
          <p:cNvSpPr>
            <a:spLocks noChangeArrowheads="1"/>
          </p:cNvSpPr>
          <p:nvPr/>
        </p:nvSpPr>
        <p:spPr bwMode="auto">
          <a:xfrm>
            <a:off x="697727" y="4907939"/>
            <a:ext cx="10796545"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zh-CN" sz="1000" b="1" i="0" u="none" strike="noStrike" cap="none" normalizeH="0" baseline="0" dirty="0" smtClean="0">
                <a:ln>
                  <a:noFill/>
                </a:ln>
                <a:solidFill>
                  <a:schemeClr val="tx1"/>
                </a:solidFill>
                <a:effectLst/>
                <a:latin typeface="Arial" panose="020B0604020202020204" pitchFamily="34" charset="0"/>
                <a:ea typeface="等线" panose="02010600030101010101" pitchFamily="2" charset="-122"/>
                <a:cs typeface="Arial" panose="020B0604020202020204" pitchFamily="34" charset="0"/>
              </a:rPr>
              <a:t>Figure 5.1-1: 5G System </a:t>
            </a:r>
            <a:r>
              <a:rPr kumimoji="0" lang="en-GB" altLang="ko-KR" sz="1000" b="1" i="0" u="none" strike="noStrike" cap="none" normalizeH="0" baseline="0" dirty="0" smtClean="0">
                <a:ln>
                  <a:noFill/>
                </a:ln>
                <a:solidFill>
                  <a:schemeClr val="tx1"/>
                </a:solidFill>
                <a:effectLst/>
                <a:latin typeface="Arial" panose="020B0604020202020204" pitchFamily="34" charset="0"/>
                <a:ea typeface="等线" panose="02010600030101010101" pitchFamily="2" charset="-122"/>
                <a:cs typeface="Arial" panose="020B0604020202020204" pitchFamily="34" charset="0"/>
              </a:rPr>
              <a:t>architecture for Multicast and Broadcast Service.</a:t>
            </a:r>
            <a:endParaRPr kumimoji="0" lang="en-GB" altLang="zh-CN" sz="8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zh-CN" sz="1000" b="0" i="0" u="none" strike="noStrike" cap="none" normalizeH="0" baseline="0" dirty="0" smtClean="0">
                <a:ln>
                  <a:noFill/>
                </a:ln>
                <a:solidFill>
                  <a:schemeClr val="tx1"/>
                </a:solidFill>
                <a:effectLst/>
                <a:latin typeface="Times New Roman" panose="02020603050405020304" pitchFamily="18" charset="0"/>
                <a:ea typeface="等线" panose="02010600030101010101" pitchFamily="2" charset="-122"/>
                <a:cs typeface="Times New Roman" panose="02020603050405020304" pitchFamily="18" charset="0"/>
              </a:rPr>
              <a:t>NOTE 1:	The MBSF is optional and may be collocated with the NEF or AF/AS, and the MBSTF is an optional network function.</a:t>
            </a:r>
            <a:endParaRPr kumimoji="0" lang="en-GB" altLang="zh-CN" sz="8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zh-CN" sz="1000" b="0" i="0" u="none" strike="noStrike" cap="none" normalizeH="0" baseline="0" dirty="0" smtClean="0">
                <a:ln>
                  <a:noFill/>
                </a:ln>
                <a:solidFill>
                  <a:schemeClr val="tx1"/>
                </a:solidFill>
                <a:effectLst/>
                <a:latin typeface="Times New Roman" panose="02020603050405020304" pitchFamily="18" charset="0"/>
                <a:ea typeface="等线" panose="02010600030101010101" pitchFamily="2" charset="-122"/>
                <a:cs typeface="Times New Roman" panose="02020603050405020304" pitchFamily="18" charset="0"/>
              </a:rPr>
              <a:t>NOTE 2:	The existing service based interfaces of </a:t>
            </a:r>
            <a:r>
              <a:rPr kumimoji="0" lang="en-GB" altLang="zh-CN" sz="1000" b="0" i="0" u="none" strike="noStrike" cap="none" normalizeH="0" baseline="0" dirty="0" err="1" smtClean="0">
                <a:ln>
                  <a:noFill/>
                </a:ln>
                <a:solidFill>
                  <a:schemeClr val="tx1"/>
                </a:solidFill>
                <a:effectLst/>
                <a:latin typeface="Times New Roman" panose="02020603050405020304" pitchFamily="18" charset="0"/>
                <a:ea typeface="等线" panose="02010600030101010101" pitchFamily="2" charset="-122"/>
                <a:cs typeface="Times New Roman" panose="02020603050405020304" pitchFamily="18" charset="0"/>
              </a:rPr>
              <a:t>Nnrf</a:t>
            </a:r>
            <a:r>
              <a:rPr kumimoji="0" lang="en-GB" altLang="zh-CN" sz="1000" b="0" i="0" u="none" strike="noStrike" cap="none" normalizeH="0" baseline="0" dirty="0" smtClean="0">
                <a:ln>
                  <a:noFill/>
                </a:ln>
                <a:solidFill>
                  <a:schemeClr val="tx1"/>
                </a:solidFill>
                <a:effectLst/>
                <a:latin typeface="Times New Roman" panose="02020603050405020304" pitchFamily="18" charset="0"/>
                <a:ea typeface="等线" panose="02010600030101010101" pitchFamily="2" charset="-122"/>
                <a:cs typeface="Times New Roman" panose="02020603050405020304" pitchFamily="18" charset="0"/>
              </a:rPr>
              <a:t>, </a:t>
            </a:r>
            <a:r>
              <a:rPr kumimoji="0" lang="en-GB" altLang="zh-CN" sz="1000" b="0" i="0" u="none" strike="noStrike" cap="none" normalizeH="0" baseline="0" dirty="0" err="1" smtClean="0">
                <a:ln>
                  <a:noFill/>
                </a:ln>
                <a:solidFill>
                  <a:schemeClr val="tx1"/>
                </a:solidFill>
                <a:effectLst/>
                <a:latin typeface="Times New Roman" panose="02020603050405020304" pitchFamily="18" charset="0"/>
                <a:ea typeface="等线" panose="02010600030101010101" pitchFamily="2" charset="-122"/>
                <a:cs typeface="Times New Roman" panose="02020603050405020304" pitchFamily="18" charset="0"/>
              </a:rPr>
              <a:t>Nudm</a:t>
            </a:r>
            <a:r>
              <a:rPr kumimoji="0" lang="en-GB" altLang="zh-CN" sz="1000" b="0" i="0" u="none" strike="noStrike" cap="none" normalizeH="0" baseline="0" dirty="0" smtClean="0">
                <a:ln>
                  <a:noFill/>
                </a:ln>
                <a:solidFill>
                  <a:schemeClr val="tx1"/>
                </a:solidFill>
                <a:effectLst/>
                <a:latin typeface="Times New Roman" panose="02020603050405020304" pitchFamily="18" charset="0"/>
                <a:ea typeface="等线" panose="02010600030101010101" pitchFamily="2" charset="-122"/>
                <a:cs typeface="Times New Roman" panose="02020603050405020304" pitchFamily="18" charset="0"/>
              </a:rPr>
              <a:t>, and </a:t>
            </a:r>
            <a:r>
              <a:rPr kumimoji="0" lang="en-GB" altLang="zh-CN" sz="1000" b="0" i="0" u="none" strike="noStrike" cap="none" normalizeH="0" baseline="0" dirty="0" err="1" smtClean="0">
                <a:ln>
                  <a:noFill/>
                </a:ln>
                <a:solidFill>
                  <a:schemeClr val="tx1"/>
                </a:solidFill>
                <a:effectLst/>
                <a:latin typeface="Times New Roman" panose="02020603050405020304" pitchFamily="18" charset="0"/>
                <a:ea typeface="等线" panose="02010600030101010101" pitchFamily="2" charset="-122"/>
                <a:cs typeface="Times New Roman" panose="02020603050405020304" pitchFamily="18" charset="0"/>
              </a:rPr>
              <a:t>Nsmf</a:t>
            </a:r>
            <a:r>
              <a:rPr kumimoji="0" lang="en-GB" altLang="zh-CN" sz="1000" b="0" i="0" u="none" strike="noStrike" cap="none" normalizeH="0" baseline="0" dirty="0" smtClean="0">
                <a:ln>
                  <a:noFill/>
                </a:ln>
                <a:solidFill>
                  <a:schemeClr val="tx1"/>
                </a:solidFill>
                <a:effectLst/>
                <a:latin typeface="Times New Roman" panose="02020603050405020304" pitchFamily="18" charset="0"/>
                <a:ea typeface="等线" panose="02010600030101010101" pitchFamily="2" charset="-122"/>
                <a:cs typeface="Times New Roman" panose="02020603050405020304" pitchFamily="18" charset="0"/>
              </a:rPr>
              <a:t> are enhanced to support 5G MBS. The existing service based interfaces of </a:t>
            </a:r>
            <a:r>
              <a:rPr kumimoji="0" lang="en-GB" altLang="zh-CN" sz="1000" b="0" i="0" u="none" strike="noStrike" cap="none" normalizeH="0" baseline="0" dirty="0" err="1" smtClean="0">
                <a:ln>
                  <a:noFill/>
                </a:ln>
                <a:solidFill>
                  <a:schemeClr val="tx1"/>
                </a:solidFill>
                <a:effectLst/>
                <a:latin typeface="Times New Roman" panose="02020603050405020304" pitchFamily="18" charset="0"/>
                <a:ea typeface="等线" panose="02010600030101010101" pitchFamily="2" charset="-122"/>
                <a:cs typeface="Times New Roman" panose="02020603050405020304" pitchFamily="18" charset="0"/>
              </a:rPr>
              <a:t>Npcf</a:t>
            </a:r>
            <a:r>
              <a:rPr kumimoji="0" lang="en-GB" altLang="zh-CN" sz="1000" b="0" i="0" u="none" strike="noStrike" cap="none" normalizeH="0" baseline="0" dirty="0" smtClean="0">
                <a:ln>
                  <a:noFill/>
                </a:ln>
                <a:solidFill>
                  <a:schemeClr val="tx1"/>
                </a:solidFill>
                <a:effectLst/>
                <a:latin typeface="Times New Roman" panose="02020603050405020304" pitchFamily="18" charset="0"/>
                <a:ea typeface="等线" panose="02010600030101010101" pitchFamily="2" charset="-122"/>
                <a:cs typeface="Times New Roman" panose="02020603050405020304" pitchFamily="18" charset="0"/>
              </a:rPr>
              <a:t> and </a:t>
            </a:r>
            <a:r>
              <a:rPr kumimoji="0" lang="en-GB" altLang="zh-CN" sz="1000" b="0" i="0" u="none" strike="noStrike" cap="none" normalizeH="0" baseline="0" dirty="0" err="1" smtClean="0">
                <a:ln>
                  <a:noFill/>
                </a:ln>
                <a:solidFill>
                  <a:schemeClr val="tx1"/>
                </a:solidFill>
                <a:effectLst/>
                <a:latin typeface="Times New Roman" panose="02020603050405020304" pitchFamily="18" charset="0"/>
                <a:ea typeface="等线" panose="02010600030101010101" pitchFamily="2" charset="-122"/>
                <a:cs typeface="Times New Roman" panose="02020603050405020304" pitchFamily="18" charset="0"/>
              </a:rPr>
              <a:t>Nnef</a:t>
            </a:r>
            <a:r>
              <a:rPr kumimoji="0" lang="en-GB" altLang="zh-CN" sz="1000" b="0" i="0" u="none" strike="noStrike" cap="none" normalizeH="0" baseline="0" dirty="0" smtClean="0">
                <a:ln>
                  <a:noFill/>
                </a:ln>
                <a:solidFill>
                  <a:schemeClr val="tx1"/>
                </a:solidFill>
                <a:effectLst/>
                <a:latin typeface="Times New Roman" panose="02020603050405020304" pitchFamily="18" charset="0"/>
                <a:ea typeface="等线" panose="02010600030101010101" pitchFamily="2" charset="-122"/>
                <a:cs typeface="Times New Roman" panose="02020603050405020304" pitchFamily="18" charset="0"/>
              </a:rPr>
              <a:t> are enhanced to support 5G MBS.</a:t>
            </a:r>
            <a:endParaRPr kumimoji="0" lang="en-GB" altLang="zh-CN" sz="8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zh-CN" sz="1000" b="0" i="0" u="none" strike="noStrike" cap="none" normalizeH="0" baseline="0" dirty="0" smtClean="0">
                <a:ln>
                  <a:noFill/>
                </a:ln>
                <a:solidFill>
                  <a:schemeClr val="tx1"/>
                </a:solidFill>
                <a:effectLst/>
                <a:latin typeface="Times New Roman" panose="02020603050405020304" pitchFamily="18" charset="0"/>
                <a:ea typeface="等线" panose="02010600030101010101" pitchFamily="2" charset="-122"/>
                <a:cs typeface="Times New Roman" panose="02020603050405020304" pitchFamily="18" charset="0"/>
              </a:rPr>
              <a:t>N</a:t>
            </a:r>
            <a:r>
              <a:rPr kumimoji="0" lang="en-GB" altLang="zh-CN" sz="1000" b="0" i="0" u="none" strike="noStrike" cap="none" normalizeH="0" baseline="0" dirty="0" smtClean="0" bmk="">
                <a:ln>
                  <a:noFill/>
                </a:ln>
                <a:solidFill>
                  <a:schemeClr val="tx1"/>
                </a:solidFill>
                <a:effectLst/>
                <a:latin typeface="Times New Roman" panose="02020603050405020304" pitchFamily="18" charset="0"/>
                <a:ea typeface="等线" panose="02010600030101010101" pitchFamily="2" charset="-122"/>
                <a:cs typeface="Times New Roman" panose="02020603050405020304" pitchFamily="18" charset="0"/>
              </a:rPr>
              <a:t>OTE 3:	</a:t>
            </a:r>
            <a:r>
              <a:rPr kumimoji="0" lang="en-GB" altLang="zh-CN" sz="1000" b="0" i="0" u="sng" strike="noStrike" cap="none" normalizeH="0" baseline="0" dirty="0" err="1" smtClean="0" bmk="">
                <a:ln>
                  <a:noFill/>
                </a:ln>
                <a:solidFill>
                  <a:schemeClr val="tx1"/>
                </a:solidFill>
                <a:effectLst/>
                <a:latin typeface="Times New Roman" panose="02020603050405020304" pitchFamily="18" charset="0"/>
                <a:ea typeface="等线" panose="02010600030101010101" pitchFamily="2" charset="-122"/>
                <a:cs typeface="Times New Roman" panose="02020603050405020304" pitchFamily="18" charset="0"/>
              </a:rPr>
              <a:t>xMB</a:t>
            </a:r>
            <a:r>
              <a:rPr kumimoji="0" lang="en-GB" altLang="zh-CN" sz="1000" b="0" i="0" u="sng" strike="noStrike" cap="none" normalizeH="0" baseline="0" dirty="0" smtClean="0" bmk="">
                <a:ln>
                  <a:noFill/>
                </a:ln>
                <a:solidFill>
                  <a:schemeClr val="tx1"/>
                </a:solidFill>
                <a:effectLst/>
                <a:latin typeface="Times New Roman" panose="02020603050405020304" pitchFamily="18" charset="0"/>
                <a:ea typeface="等线" panose="02010600030101010101" pitchFamily="2" charset="-122"/>
                <a:cs typeface="Times New Roman" panose="02020603050405020304" pitchFamily="18" charset="0"/>
              </a:rPr>
              <a:t>-C/MB2-C and </a:t>
            </a:r>
            <a:r>
              <a:rPr kumimoji="0" lang="en-GB" altLang="zh-CN" sz="1000" b="0" i="0" u="sng" strike="noStrike" cap="none" normalizeH="0" baseline="0" dirty="0" err="1" smtClean="0" bmk="">
                <a:ln>
                  <a:noFill/>
                </a:ln>
                <a:solidFill>
                  <a:schemeClr val="tx1"/>
                </a:solidFill>
                <a:effectLst/>
                <a:latin typeface="Times New Roman" panose="02020603050405020304" pitchFamily="18" charset="0"/>
                <a:ea typeface="等线" panose="02010600030101010101" pitchFamily="2" charset="-122"/>
                <a:cs typeface="Times New Roman" panose="02020603050405020304" pitchFamily="18" charset="0"/>
              </a:rPr>
              <a:t>xMB</a:t>
            </a:r>
            <a:r>
              <a:rPr kumimoji="0" lang="en-GB" altLang="zh-CN" sz="1000" b="0" i="0" u="sng" strike="noStrike" cap="none" normalizeH="0" baseline="0" dirty="0" smtClean="0" bmk="">
                <a:ln>
                  <a:noFill/>
                </a:ln>
                <a:solidFill>
                  <a:schemeClr val="tx1"/>
                </a:solidFill>
                <a:effectLst/>
                <a:latin typeface="Times New Roman" panose="02020603050405020304" pitchFamily="18" charset="0"/>
                <a:ea typeface="等线" panose="02010600030101010101" pitchFamily="2" charset="-122"/>
                <a:cs typeface="Times New Roman" panose="02020603050405020304" pitchFamily="18" charset="0"/>
              </a:rPr>
              <a:t>-U/MB2-U are intended for legacy AS.</a:t>
            </a:r>
            <a:r>
              <a:rPr kumimoji="0" lang="en-GB" altLang="zh-CN" sz="1000" b="0" i="0" u="sng" strike="noStrike" cap="none" normalizeH="0" baseline="0" dirty="0" smtClean="0">
                <a:ln>
                  <a:noFill/>
                </a:ln>
                <a:solidFill>
                  <a:schemeClr val="tx1"/>
                </a:solidFill>
                <a:effectLst/>
                <a:latin typeface="Times New Roman" panose="02020603050405020304" pitchFamily="18" charset="0"/>
                <a:ea typeface="等线" panose="02010600030101010101" pitchFamily="2" charset="-122"/>
                <a:cs typeface="Times New Roman" panose="02020603050405020304" pitchFamily="18" charset="0"/>
              </a:rPr>
              <a:t> A 5G MBS enabled AF uses either </a:t>
            </a:r>
            <a:r>
              <a:rPr kumimoji="0" lang="en-GB" altLang="zh-CN" sz="1000" b="0" i="0" u="sng" strike="noStrike" cap="none" normalizeH="0" baseline="0" dirty="0" err="1" smtClean="0">
                <a:ln>
                  <a:noFill/>
                </a:ln>
                <a:solidFill>
                  <a:schemeClr val="tx1"/>
                </a:solidFill>
                <a:effectLst/>
                <a:latin typeface="Times New Roman" panose="02020603050405020304" pitchFamily="18" charset="0"/>
                <a:ea typeface="等线" panose="02010600030101010101" pitchFamily="2" charset="-122"/>
                <a:cs typeface="Times New Roman" panose="02020603050405020304" pitchFamily="18" charset="0"/>
              </a:rPr>
              <a:t>Nmbsf</a:t>
            </a:r>
            <a:r>
              <a:rPr kumimoji="0" lang="en-GB" altLang="zh-CN" sz="1000" b="0" i="0" u="sng" strike="noStrike" cap="none" normalizeH="0" baseline="0" dirty="0" smtClean="0">
                <a:ln>
                  <a:noFill/>
                </a:ln>
                <a:solidFill>
                  <a:schemeClr val="tx1"/>
                </a:solidFill>
                <a:effectLst/>
                <a:latin typeface="Times New Roman" panose="02020603050405020304" pitchFamily="18" charset="0"/>
                <a:ea typeface="等线" panose="02010600030101010101" pitchFamily="2" charset="-122"/>
                <a:cs typeface="Times New Roman" panose="02020603050405020304" pitchFamily="18" charset="0"/>
              </a:rPr>
              <a:t> or </a:t>
            </a:r>
            <a:r>
              <a:rPr kumimoji="0" lang="en-GB" altLang="zh-CN" sz="1000" b="0" i="0" u="sng" strike="noStrike" cap="none" normalizeH="0" baseline="0" dirty="0" err="1" smtClean="0">
                <a:ln>
                  <a:noFill/>
                </a:ln>
                <a:solidFill>
                  <a:schemeClr val="tx1"/>
                </a:solidFill>
                <a:effectLst/>
                <a:latin typeface="Times New Roman" panose="02020603050405020304" pitchFamily="18" charset="0"/>
                <a:ea typeface="等线" panose="02010600030101010101" pitchFamily="2" charset="-122"/>
                <a:cs typeface="Times New Roman" panose="02020603050405020304" pitchFamily="18" charset="0"/>
              </a:rPr>
              <a:t>Nnef</a:t>
            </a:r>
            <a:r>
              <a:rPr kumimoji="0" lang="en-GB" altLang="zh-CN" sz="1000" b="0" i="0" u="sng" strike="noStrike" cap="none" normalizeH="0" baseline="0" dirty="0" smtClean="0">
                <a:ln>
                  <a:noFill/>
                </a:ln>
                <a:solidFill>
                  <a:schemeClr val="tx1"/>
                </a:solidFill>
                <a:effectLst/>
                <a:latin typeface="Times New Roman" panose="02020603050405020304" pitchFamily="18" charset="0"/>
                <a:ea typeface="等线" panose="02010600030101010101" pitchFamily="2" charset="-122"/>
                <a:cs typeface="Times New Roman" panose="02020603050405020304" pitchFamily="18" charset="0"/>
              </a:rPr>
              <a:t> to interact with the MBSF.</a:t>
            </a:r>
            <a:endParaRPr kumimoji="0" lang="en-GB" altLang="zh-CN" sz="1800" b="0" i="0" u="sng" strike="noStrike" cap="none" normalizeH="0" baseline="0" dirty="0" smtClean="0">
              <a:ln>
                <a:noFill/>
              </a:ln>
              <a:solidFill>
                <a:schemeClr val="tx1"/>
              </a:solidFill>
              <a:effectLst/>
              <a:latin typeface="Arial" panose="020B0604020202020204" pitchFamily="34" charset="0"/>
            </a:endParaRPr>
          </a:p>
        </p:txBody>
      </p:sp>
      <p:sp>
        <p:nvSpPr>
          <p:cNvPr id="8" name="文本框 7"/>
          <p:cNvSpPr txBox="1"/>
          <p:nvPr/>
        </p:nvSpPr>
        <p:spPr>
          <a:xfrm>
            <a:off x="530679" y="6187266"/>
            <a:ext cx="5347607" cy="307777"/>
          </a:xfrm>
          <a:prstGeom prst="rect">
            <a:avLst/>
          </a:prstGeom>
          <a:noFill/>
        </p:spPr>
        <p:txBody>
          <a:bodyPr wrap="square" rtlCol="0">
            <a:spAutoFit/>
          </a:bodyPr>
          <a:lstStyle/>
          <a:p>
            <a:r>
              <a:rPr lang="en-US" altLang="zh-CN" sz="1400" i="1" dirty="0" smtClean="0"/>
              <a:t>NOTE</a:t>
            </a:r>
            <a:r>
              <a:rPr lang="zh-CN" altLang="en-US" sz="1400" i="1" dirty="0" smtClean="0"/>
              <a:t>：</a:t>
            </a:r>
            <a:r>
              <a:rPr lang="en-US" altLang="zh-CN" sz="1400" i="1" dirty="0" smtClean="0"/>
              <a:t>Black text is copied from SA4</a:t>
            </a:r>
            <a:r>
              <a:rPr lang="zh-CN" altLang="en-US" sz="1400" i="1" dirty="0" smtClean="0"/>
              <a:t>， </a:t>
            </a:r>
            <a:r>
              <a:rPr lang="en-US" altLang="zh-CN" sz="1400" i="1" dirty="0" smtClean="0"/>
              <a:t>Red one is observation</a:t>
            </a:r>
            <a:endParaRPr lang="zh-CN" altLang="en-US" sz="1400" i="1" dirty="0"/>
          </a:p>
        </p:txBody>
      </p:sp>
      <p:sp>
        <p:nvSpPr>
          <p:cNvPr id="10" name="文本框 9"/>
          <p:cNvSpPr txBox="1"/>
          <p:nvPr/>
        </p:nvSpPr>
        <p:spPr>
          <a:xfrm>
            <a:off x="697727" y="5747657"/>
            <a:ext cx="9826037" cy="523220"/>
          </a:xfrm>
          <a:prstGeom prst="rect">
            <a:avLst/>
          </a:prstGeom>
          <a:noFill/>
        </p:spPr>
        <p:txBody>
          <a:bodyPr wrap="square" rtlCol="0">
            <a:spAutoFit/>
          </a:bodyPr>
          <a:lstStyle/>
          <a:p>
            <a:r>
              <a:rPr lang="en-US" altLang="zh-CN" sz="1400" dirty="0" smtClean="0">
                <a:solidFill>
                  <a:srgbClr val="FF0000"/>
                </a:solidFill>
              </a:rPr>
              <a:t>[Observation]</a:t>
            </a:r>
            <a:r>
              <a:rPr lang="zh-CN" altLang="en-US" sz="1400" dirty="0" smtClean="0">
                <a:solidFill>
                  <a:srgbClr val="FF0000"/>
                </a:solidFill>
              </a:rPr>
              <a:t>： </a:t>
            </a:r>
            <a:r>
              <a:rPr lang="en-US" altLang="zh-CN" sz="1400" dirty="0" smtClean="0">
                <a:solidFill>
                  <a:srgbClr val="FF0000"/>
                </a:solidFill>
              </a:rPr>
              <a:t>MB2 from 5G is for legacy </a:t>
            </a:r>
            <a:r>
              <a:rPr lang="en-US" altLang="zh-CN" sz="1400" dirty="0" smtClean="0">
                <a:solidFill>
                  <a:srgbClr val="FF0000"/>
                </a:solidFill>
              </a:rPr>
              <a:t>MC service server </a:t>
            </a:r>
            <a:r>
              <a:rPr lang="en-US" altLang="zh-CN" sz="1400" dirty="0" smtClean="0">
                <a:solidFill>
                  <a:srgbClr val="FF0000"/>
                </a:solidFill>
              </a:rPr>
              <a:t>using </a:t>
            </a:r>
            <a:r>
              <a:rPr lang="en-US" altLang="zh-CN" sz="1400" dirty="0" smtClean="0">
                <a:solidFill>
                  <a:srgbClr val="FF0000"/>
                </a:solidFill>
              </a:rPr>
              <a:t>existing </a:t>
            </a:r>
            <a:r>
              <a:rPr lang="en-US" altLang="zh-CN" sz="1400" dirty="0" smtClean="0">
                <a:solidFill>
                  <a:srgbClr val="FF0000"/>
                </a:solidFill>
              </a:rPr>
              <a:t>procedures. </a:t>
            </a:r>
            <a:r>
              <a:rPr lang="en-US" altLang="zh-CN" sz="1400" dirty="0" smtClean="0">
                <a:solidFill>
                  <a:srgbClr val="FF0000"/>
                </a:solidFill>
              </a:rPr>
              <a:t>So, </a:t>
            </a:r>
            <a:r>
              <a:rPr lang="en-US" altLang="zh-CN" sz="1400" dirty="0" smtClean="0">
                <a:solidFill>
                  <a:srgbClr val="FF0000"/>
                </a:solidFill>
              </a:rPr>
              <a:t>it should </a:t>
            </a:r>
            <a:r>
              <a:rPr lang="en-US" altLang="zh-CN" sz="1400" dirty="0" smtClean="0">
                <a:solidFill>
                  <a:srgbClr val="FF0000"/>
                </a:solidFill>
              </a:rPr>
              <a:t>not have any </a:t>
            </a:r>
            <a:r>
              <a:rPr lang="en-US" altLang="zh-CN" sz="1400" dirty="0" smtClean="0">
                <a:solidFill>
                  <a:srgbClr val="FF0000"/>
                </a:solidFill>
              </a:rPr>
              <a:t>SA6 standard </a:t>
            </a:r>
            <a:r>
              <a:rPr lang="en-US" altLang="zh-CN" sz="1400" dirty="0" smtClean="0">
                <a:solidFill>
                  <a:srgbClr val="FF0000"/>
                </a:solidFill>
              </a:rPr>
              <a:t>impact. </a:t>
            </a:r>
            <a:r>
              <a:rPr lang="en-US" altLang="zh-CN" sz="1400" dirty="0" smtClean="0">
                <a:solidFill>
                  <a:srgbClr val="FF0000"/>
                </a:solidFill>
              </a:rPr>
              <a:t>It is just implementation </a:t>
            </a:r>
            <a:r>
              <a:rPr lang="en-US" altLang="zh-CN" sz="1400" dirty="0" smtClean="0">
                <a:solidFill>
                  <a:srgbClr val="FF0000"/>
                </a:solidFill>
              </a:rPr>
              <a:t>option. </a:t>
            </a:r>
            <a:r>
              <a:rPr lang="en-US" altLang="zh-CN" sz="1400" dirty="0" smtClean="0">
                <a:solidFill>
                  <a:srgbClr val="FF0000"/>
                </a:solidFill>
              </a:rPr>
              <a:t>Do we want to support such implementation related notion?</a:t>
            </a:r>
            <a:endParaRPr lang="zh-CN" altLang="en-US" sz="1400" dirty="0">
              <a:solidFill>
                <a:srgbClr val="FF0000"/>
              </a:solidFill>
            </a:endParaRPr>
          </a:p>
        </p:txBody>
      </p:sp>
    </p:spTree>
    <p:extLst>
      <p:ext uri="{BB962C8B-B14F-4D97-AF65-F5344CB8AC3E}">
        <p14:creationId xmlns:p14="http://schemas.microsoft.com/office/powerpoint/2010/main" val="7264149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5G capabilities used by all solutions introduced in already</a:t>
            </a:r>
            <a:endParaRPr lang="zh-CN" altLang="en-US" dirty="0"/>
          </a:p>
        </p:txBody>
      </p:sp>
      <p:sp>
        <p:nvSpPr>
          <p:cNvPr id="3" name="内容占位符 2"/>
          <p:cNvSpPr>
            <a:spLocks noGrp="1"/>
          </p:cNvSpPr>
          <p:nvPr>
            <p:ph idx="1"/>
          </p:nvPr>
        </p:nvSpPr>
        <p:spPr>
          <a:xfrm>
            <a:off x="838200" y="1923595"/>
            <a:ext cx="10515600" cy="2730046"/>
          </a:xfrm>
        </p:spPr>
        <p:txBody>
          <a:bodyPr>
            <a:normAutofit fontScale="85000" lnSpcReduction="20000"/>
          </a:bodyPr>
          <a:lstStyle/>
          <a:p>
            <a:r>
              <a:rPr lang="en-US" altLang="zh-CN" dirty="0" smtClean="0"/>
              <a:t>MBS session ID (TMGI) allocation</a:t>
            </a:r>
          </a:p>
          <a:p>
            <a:r>
              <a:rPr lang="en-US" altLang="zh-CN" dirty="0" smtClean="0"/>
              <a:t>MBS session related operation</a:t>
            </a:r>
          </a:p>
          <a:p>
            <a:pPr lvl="3"/>
            <a:r>
              <a:rPr lang="en-US" altLang="zh-CN" dirty="0" smtClean="0"/>
              <a:t>MBS session creation</a:t>
            </a:r>
          </a:p>
          <a:p>
            <a:pPr lvl="3"/>
            <a:r>
              <a:rPr lang="en-US" altLang="zh-CN" dirty="0" smtClean="0"/>
              <a:t>MBS session update (changes of MBS session </a:t>
            </a:r>
            <a:r>
              <a:rPr lang="en-US" altLang="zh-CN" dirty="0" err="1" smtClean="0"/>
              <a:t>parameter.e.g</a:t>
            </a:r>
            <a:r>
              <a:rPr lang="en-US" altLang="zh-CN" dirty="0" smtClean="0"/>
              <a:t> </a:t>
            </a:r>
            <a:r>
              <a:rPr lang="en-US" altLang="zh-CN" dirty="0" err="1" smtClean="0"/>
              <a:t>QoS</a:t>
            </a:r>
            <a:r>
              <a:rPr lang="en-US" altLang="zh-CN" dirty="0" smtClean="0"/>
              <a:t>, activation/de-</a:t>
            </a:r>
            <a:r>
              <a:rPr lang="en-US" altLang="zh-CN" dirty="0" err="1" smtClean="0"/>
              <a:t>actibation</a:t>
            </a:r>
            <a:r>
              <a:rPr lang="en-US" altLang="zh-CN" dirty="0"/>
              <a:t>)</a:t>
            </a:r>
            <a:endParaRPr lang="en-US" altLang="zh-CN" dirty="0" smtClean="0"/>
          </a:p>
          <a:p>
            <a:pPr lvl="3"/>
            <a:r>
              <a:rPr lang="en-US" altLang="zh-CN" dirty="0" smtClean="0"/>
              <a:t>MBS session delete</a:t>
            </a:r>
          </a:p>
          <a:p>
            <a:pPr lvl="3"/>
            <a:r>
              <a:rPr lang="en-US" altLang="zh-CN" dirty="0" smtClean="0"/>
              <a:t>Dynamic PCC for MBS session </a:t>
            </a:r>
          </a:p>
          <a:p>
            <a:pPr lvl="3"/>
            <a:r>
              <a:rPr lang="en-US" altLang="zh-CN" dirty="0"/>
              <a:t>The used interfaces:</a:t>
            </a:r>
          </a:p>
          <a:p>
            <a:pPr lvl="4"/>
            <a:r>
              <a:rPr lang="en-US" altLang="zh-CN" dirty="0" smtClean="0"/>
              <a:t>    - Nmb13/N5</a:t>
            </a:r>
          </a:p>
          <a:p>
            <a:pPr lvl="4"/>
            <a:r>
              <a:rPr lang="en-US" altLang="zh-CN" dirty="0" smtClean="0"/>
              <a:t>   - N33</a:t>
            </a:r>
          </a:p>
          <a:p>
            <a:pPr lvl="4"/>
            <a:r>
              <a:rPr lang="en-US" altLang="zh-CN" dirty="0" smtClean="0"/>
              <a:t>   - Nmb10</a:t>
            </a:r>
            <a:endParaRPr lang="zh-CN" altLang="en-US" dirty="0" smtClean="0"/>
          </a:p>
          <a:p>
            <a:pPr lvl="7"/>
            <a:endParaRPr lang="zh-CN" altLang="en-US" dirty="0"/>
          </a:p>
        </p:txBody>
      </p:sp>
      <p:sp>
        <p:nvSpPr>
          <p:cNvPr id="5" name="矩形 4"/>
          <p:cNvSpPr/>
          <p:nvPr/>
        </p:nvSpPr>
        <p:spPr>
          <a:xfrm>
            <a:off x="838200" y="4465863"/>
            <a:ext cx="5153911" cy="1608646"/>
          </a:xfrm>
          <a:prstGeom prst="rect">
            <a:avLst/>
          </a:prstGeom>
        </p:spPr>
        <p:txBody>
          <a:bodyPr wrap="none">
            <a:spAutoFit/>
          </a:bodyPr>
          <a:lstStyle/>
          <a:p>
            <a:pPr marL="228600" indent="-228600">
              <a:lnSpc>
                <a:spcPct val="90000"/>
              </a:lnSpc>
              <a:spcBef>
                <a:spcPts val="1000"/>
              </a:spcBef>
              <a:buFont typeface="Arial" panose="020B0604020202020204" pitchFamily="34" charset="0"/>
              <a:buChar char="•"/>
            </a:pPr>
            <a:r>
              <a:rPr lang="en-US" altLang="zh-CN" sz="2800" dirty="0"/>
              <a:t>MBS </a:t>
            </a:r>
            <a:r>
              <a:rPr lang="en-US" altLang="zh-CN" sz="2800" dirty="0" smtClean="0"/>
              <a:t>Media delivery</a:t>
            </a:r>
          </a:p>
          <a:p>
            <a:pPr marL="1600200" lvl="3" indent="-228600">
              <a:lnSpc>
                <a:spcPct val="70000"/>
              </a:lnSpc>
              <a:spcBef>
                <a:spcPts val="500"/>
              </a:spcBef>
              <a:buFont typeface="Arial" panose="020B0604020202020204" pitchFamily="34" charset="0"/>
              <a:buChar char="•"/>
            </a:pPr>
            <a:r>
              <a:rPr lang="en-US" altLang="zh-CN" sz="1500" dirty="0"/>
              <a:t>MBS data transparent delivery </a:t>
            </a:r>
            <a:r>
              <a:rPr lang="en-US" altLang="zh-CN" sz="1500" dirty="0" err="1"/>
              <a:t>ove</a:t>
            </a:r>
            <a:r>
              <a:rPr lang="en-US" altLang="zh-CN" sz="1500" dirty="0"/>
              <a:t> </a:t>
            </a:r>
            <a:r>
              <a:rPr lang="en-US" altLang="zh-CN" sz="1500" dirty="0" smtClean="0"/>
              <a:t>5G MBS</a:t>
            </a:r>
          </a:p>
          <a:p>
            <a:pPr marL="1600200" lvl="3" indent="-228600">
              <a:lnSpc>
                <a:spcPct val="70000"/>
              </a:lnSpc>
              <a:spcBef>
                <a:spcPts val="500"/>
              </a:spcBef>
              <a:buFont typeface="Arial" panose="020B0604020202020204" pitchFamily="34" charset="0"/>
              <a:buChar char="•"/>
            </a:pPr>
            <a:r>
              <a:rPr lang="en-US" altLang="zh-CN" sz="1500" dirty="0"/>
              <a:t>The used interfaces:</a:t>
            </a:r>
          </a:p>
          <a:p>
            <a:pPr marL="2057400" lvl="4" indent="-228600">
              <a:lnSpc>
                <a:spcPct val="70000"/>
              </a:lnSpc>
              <a:spcBef>
                <a:spcPts val="500"/>
              </a:spcBef>
              <a:buFont typeface="Arial" panose="020B0604020202020204" pitchFamily="34" charset="0"/>
              <a:buChar char="•"/>
            </a:pPr>
            <a:r>
              <a:rPr lang="en-US" altLang="zh-CN" sz="1500" dirty="0"/>
              <a:t>    - N6mb</a:t>
            </a:r>
          </a:p>
          <a:p>
            <a:pPr marL="2057400" lvl="4" indent="-228600">
              <a:lnSpc>
                <a:spcPct val="70000"/>
              </a:lnSpc>
              <a:spcBef>
                <a:spcPts val="500"/>
              </a:spcBef>
              <a:buFont typeface="Arial" panose="020B0604020202020204" pitchFamily="34" charset="0"/>
              <a:buChar char="•"/>
            </a:pPr>
            <a:r>
              <a:rPr lang="en-US" altLang="zh-CN" sz="1500" dirty="0"/>
              <a:t>    - Nmb8</a:t>
            </a:r>
          </a:p>
          <a:p>
            <a:pPr marL="1600200" lvl="3" indent="-228600">
              <a:lnSpc>
                <a:spcPct val="70000"/>
              </a:lnSpc>
              <a:spcBef>
                <a:spcPts val="500"/>
              </a:spcBef>
              <a:buFont typeface="Arial" panose="020B0604020202020204" pitchFamily="34" charset="0"/>
              <a:buChar char="•"/>
            </a:pPr>
            <a:endParaRPr lang="en-US" altLang="zh-CN" sz="1500" dirty="0"/>
          </a:p>
        </p:txBody>
      </p:sp>
    </p:spTree>
    <p:extLst>
      <p:ext uri="{BB962C8B-B14F-4D97-AF65-F5344CB8AC3E}">
        <p14:creationId xmlns:p14="http://schemas.microsoft.com/office/powerpoint/2010/main" val="3532069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Proposal</a:t>
            </a:r>
            <a:endParaRPr lang="zh-CN" altLang="en-US" dirty="0"/>
          </a:p>
        </p:txBody>
      </p:sp>
      <p:sp>
        <p:nvSpPr>
          <p:cNvPr id="3" name="内容占位符 2"/>
          <p:cNvSpPr>
            <a:spLocks noGrp="1"/>
          </p:cNvSpPr>
          <p:nvPr>
            <p:ph idx="1"/>
          </p:nvPr>
        </p:nvSpPr>
        <p:spPr/>
        <p:txBody>
          <a:bodyPr/>
          <a:lstStyle/>
          <a:p>
            <a:r>
              <a:rPr lang="en-US" altLang="zh-CN" dirty="0" smtClean="0"/>
              <a:t>Set a </a:t>
            </a:r>
            <a:r>
              <a:rPr lang="en-US" altLang="zh-CN" dirty="0" smtClean="0"/>
              <a:t>clear guidance </a:t>
            </a:r>
            <a:r>
              <a:rPr lang="en-US" altLang="zh-CN" dirty="0" smtClean="0"/>
              <a:t>for slides </a:t>
            </a:r>
            <a:r>
              <a:rPr lang="en-US" altLang="zh-CN" dirty="0" smtClean="0"/>
              <a:t>3</a:t>
            </a:r>
            <a:r>
              <a:rPr lang="en-US" altLang="zh-CN" dirty="0" smtClean="0"/>
              <a:t>, 4.</a:t>
            </a:r>
            <a:endParaRPr lang="en-US" altLang="zh-CN" dirty="0" smtClean="0"/>
          </a:p>
          <a:p>
            <a:r>
              <a:rPr lang="en-US" altLang="zh-CN" dirty="0" smtClean="0"/>
              <a:t>The requirement about usage of 5G MBS should be based on the principle in </a:t>
            </a:r>
            <a:r>
              <a:rPr lang="en-US" altLang="zh-CN" dirty="0" smtClean="0"/>
              <a:t>slides 3, 4, 5.</a:t>
            </a:r>
            <a:endParaRPr lang="zh-CN" altLang="en-US" dirty="0"/>
          </a:p>
        </p:txBody>
      </p:sp>
    </p:spTree>
    <p:extLst>
      <p:ext uri="{BB962C8B-B14F-4D97-AF65-F5344CB8AC3E}">
        <p14:creationId xmlns:p14="http://schemas.microsoft.com/office/powerpoint/2010/main" val="209408417"/>
      </p:ext>
    </p:extLst>
  </p:cSld>
  <p:clrMapOvr>
    <a:masterClrMapping/>
  </p:clrMapOvr>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180</TotalTime>
  <Words>228</Words>
  <Application>Microsoft Office PowerPoint</Application>
  <PresentationFormat>Widescreen</PresentationFormat>
  <Paragraphs>45</Paragraphs>
  <Slides>6</Slides>
  <Notes>0</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2</vt:i4>
      </vt:variant>
      <vt:variant>
        <vt:lpstr>Slide Titles</vt:lpstr>
      </vt:variant>
      <vt:variant>
        <vt:i4>6</vt:i4>
      </vt:variant>
    </vt:vector>
  </HeadingPairs>
  <TitlesOfParts>
    <vt:vector size="15" baseType="lpstr">
      <vt:lpstr>SimSun</vt:lpstr>
      <vt:lpstr>Arial</vt:lpstr>
      <vt:lpstr>Calibri</vt:lpstr>
      <vt:lpstr>Calibri Light</vt:lpstr>
      <vt:lpstr>等线</vt:lpstr>
      <vt:lpstr>Times New Roman</vt:lpstr>
      <vt:lpstr>Office 主题</vt:lpstr>
      <vt:lpstr>包装程序外壳对象</vt:lpstr>
      <vt:lpstr>Microsoft Visio Drawing</vt:lpstr>
      <vt:lpstr>Usage control plane capabilities of MBSF</vt:lpstr>
      <vt:lpstr>Latest information about sa4</vt:lpstr>
      <vt:lpstr>Features supported for full service mode-Control plane</vt:lpstr>
      <vt:lpstr>Support legacy MCX using 5G MBS over MB2 </vt:lpstr>
      <vt:lpstr>5G capabilities used by all solutions introduced in already</vt:lpstr>
      <vt:lpstr>Proposal</vt:lpstr>
    </vt:vector>
  </TitlesOfParts>
  <Company>Huawei Technologies Co.,Ltd.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System design for 5G MBS</dc:title>
  <dc:creator>Yangyanmei</dc:creator>
  <cp:lastModifiedBy>Huawei User_Rev3</cp:lastModifiedBy>
  <cp:revision>12</cp:revision>
  <dcterms:created xsi:type="dcterms:W3CDTF">2021-11-19T07:41:01Z</dcterms:created>
  <dcterms:modified xsi:type="dcterms:W3CDTF">2021-11-19T10:54:51Z</dcterms:modified>
</cp:coreProperties>
</file>