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  <p:sldMasterId id="2147483664" r:id="rId3"/>
    <p:sldMasterId id="2147483672" r:id="rId4"/>
  </p:sldMasterIdLst>
  <p:notesMasterIdLst>
    <p:notesMasterId r:id="rId12"/>
  </p:notesMasterIdLst>
  <p:handoutMasterIdLst>
    <p:handoutMasterId r:id="rId13"/>
  </p:handoutMasterIdLst>
  <p:sldIdLst>
    <p:sldId id="707" r:id="rId5"/>
    <p:sldId id="768" r:id="rId6"/>
    <p:sldId id="770" r:id="rId7"/>
    <p:sldId id="769" r:id="rId8"/>
    <p:sldId id="771" r:id="rId9"/>
    <p:sldId id="758" r:id="rId10"/>
    <p:sldId id="757" r:id="rId11"/>
  </p:sldIdLst>
  <p:sldSz cx="9144000" cy="6858000" type="screen4x3"/>
  <p:notesSz cx="6797675" cy="9928225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0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284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a Agnel" initials="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68"/>
    <p:restoredTop sz="95534"/>
  </p:normalViewPr>
  <p:slideViewPr>
    <p:cSldViewPr snapToGrid="0" showGuides="1">
      <p:cViewPr varScale="1">
        <p:scale>
          <a:sx n="100" d="100"/>
          <a:sy n="100" d="100"/>
        </p:scale>
        <p:origin x="946" y="62"/>
      </p:cViewPr>
      <p:guideLst>
        <p:guide orient="horz" pos="2158"/>
        <p:guide pos="28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80" d="100"/>
        <a:sy n="80" d="100"/>
      </p:scale>
      <p:origin x="0" y="0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 defTabSz="930275" eaLnBrk="1" fontAlgn="base" hangingPunct="1">
              <a:buNone/>
            </a:pPr>
            <a:endParaRPr lang="en-US" altLang="x-none" sz="1200" strike="noStrike" noProof="1">
              <a:latin typeface="Times New Roman" panose="02020603050405020304" pitchFamily="18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 algn="r" defTabSz="930275" eaLnBrk="1" fontAlgn="base" hangingPunct="1">
              <a:buNone/>
            </a:pPr>
            <a:fld id="{BB962C8B-B14F-4D97-AF65-F5344CB8AC3E}" type="datetime1">
              <a:rPr lang="en-US" altLang="zh-CN" sz="1200" strike="noStrike" noProof="1" dirty="0">
                <a:latin typeface="Times New Roman" panose="02020603050405020304" pitchFamily="18" charset="0"/>
                <a:ea typeface="+mn-ea"/>
                <a:cs typeface="+mn-cs"/>
              </a:rPr>
              <a:t>11/16/2021</a:t>
            </a:fld>
            <a:endParaRPr lang="en-US" altLang="zh-CN" sz="1200" strike="noStrike" noProof="1">
              <a:latin typeface="Times New Roman" panose="02020603050405020304" pitchFamily="18" charset="0"/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/>
          <a:p>
            <a:pPr lvl="0" defTabSz="930275" eaLnBrk="1" fontAlgn="base" hangingPunct="1">
              <a:buNone/>
            </a:pPr>
            <a:endParaRPr lang="en-US" altLang="x-none" sz="1200" strike="noStrike" noProof="1">
              <a:latin typeface="Times New Roman" panose="02020603050405020304" pitchFamily="18" charset="0"/>
            </a:endParaRP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/>
          <a:p>
            <a:pPr lvl="0" algn="r" defTabSz="930275" eaLnBrk="1" fontAlgn="base" hangingPunct="1">
              <a:buNone/>
            </a:pPr>
            <a:fld id="{9A0DB2DC-4C9A-4742-B13C-FB6460FD3503}" type="slidenum">
              <a:rPr lang="en-GB" altLang="en-US" sz="1200" strike="noStrike" noProof="1" dirty="0"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lang="en-GB" altLang="en-US" sz="1200" strike="noStrike" noProof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804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 defTabSz="930275" eaLnBrk="1" fontAlgn="base" hangingPunct="1">
              <a:buNone/>
            </a:pPr>
            <a:endParaRPr lang="en-US" altLang="x-none" sz="1200" strike="noStrike" noProof="1">
              <a:latin typeface="Times New Roman" panose="02020603050405020304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 algn="r" defTabSz="930275" eaLnBrk="1" fontAlgn="base" hangingPunct="1">
              <a:buNone/>
            </a:pPr>
            <a:fld id="{BB962C8B-B14F-4D97-AF65-F5344CB8AC3E}" type="datetime1">
              <a:rPr lang="en-US" altLang="zh-CN" sz="1200" strike="noStrike" noProof="1" dirty="0">
                <a:latin typeface="Times New Roman" panose="02020603050405020304" pitchFamily="18" charset="0"/>
                <a:ea typeface="+mn-ea"/>
                <a:cs typeface="+mn-cs"/>
              </a:rPr>
              <a:t>11/16/2021</a:t>
            </a:fld>
            <a:endParaRPr lang="en-US" altLang="zh-CN" sz="1200" strike="noStrike" noProof="1">
              <a:latin typeface="Times New Roman" panose="02020603050405020304" pitchFamily="18" charset="0"/>
            </a:endParaRPr>
          </a:p>
        </p:txBody>
      </p:sp>
      <p:sp>
        <p:nvSpPr>
          <p:cNvPr id="11268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/>
          <a:p>
            <a:pPr lvl="0" defTabSz="930275" eaLnBrk="1" fontAlgn="base" hangingPunct="1">
              <a:buNone/>
            </a:pPr>
            <a:endParaRPr lang="en-US" altLang="x-none" sz="1200" strike="noStrike" noProof="1">
              <a:latin typeface="Times New Roman" panose="02020603050405020304" pitchFamily="18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/>
          <a:p>
            <a:pPr lvl="0" algn="r" defTabSz="930275" eaLnBrk="1" fontAlgn="base" hangingPunct="1">
              <a:buNone/>
            </a:pPr>
            <a:fld id="{9A0DB2DC-4C9A-4742-B13C-FB6460FD3503}" type="slidenum">
              <a:rPr lang="en-GB" altLang="en-US" sz="1200" strike="noStrike" noProof="1" dirty="0">
                <a:latin typeface="Times New Roman" panose="02020603050405020304" pitchFamily="18" charset="0"/>
                <a:ea typeface="+mn-ea"/>
                <a:cs typeface="+mn-cs"/>
              </a:rPr>
              <a:t>‹#›</a:t>
            </a:fld>
            <a:endParaRPr lang="en-GB" altLang="en-US" sz="1200" strike="noStrike" noProof="1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5472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3314" name="文本占位符 2"/>
          <p:cNvSpPr>
            <a:spLocks noGrp="1"/>
          </p:cNvSpPr>
          <p:nvPr>
            <p:ph type="body"/>
          </p:nvPr>
        </p:nvSpPr>
        <p:spPr>
          <a:xfrm>
            <a:off x="906463" y="4716463"/>
            <a:ext cx="4984750" cy="4468812"/>
          </a:xfrm>
        </p:spPr>
        <p:txBody>
          <a:bodyPr wrap="square" lIns="92859" tIns="46430" rIns="92859" bIns="46430" anchor="t" anchorCtr="0"/>
          <a:lstStyle/>
          <a:p>
            <a:pPr lvl="0"/>
            <a:endParaRPr lang="zh-CN" altLang="en-US">
              <a:sym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80253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>
          <a:xfrm>
            <a:off x="906463" y="4716463"/>
            <a:ext cx="4984750" cy="4468812"/>
          </a:xfrm>
        </p:spPr>
        <p:txBody>
          <a:bodyPr wrap="square" lIns="92859" tIns="46430" rIns="92859" bIns="46430" anchor="t" anchorCtr="0"/>
          <a:lstStyle/>
          <a:p>
            <a:pPr lvl="0">
              <a:buFont typeface="Arial" panose="020B0604020202020204" pitchFamily="34" charset="0"/>
            </a:pPr>
            <a:r>
              <a:rPr lang="en-US" altLang="zh-CN">
                <a:solidFill>
                  <a:srgbClr val="FF0000"/>
                </a:solidFill>
                <a:sym typeface="+mn-ea"/>
              </a:rPr>
              <a:t>SLA</a:t>
            </a:r>
          </a:p>
          <a:p>
            <a:pPr lvl="0">
              <a:buFont typeface="Arial" panose="020B0604020202020204" pitchFamily="34" charset="0"/>
            </a:pPr>
            <a:r>
              <a:rPr lang="en-US" altLang="zh-CN">
                <a:solidFill>
                  <a:srgbClr val="FF0000"/>
                </a:solidFill>
                <a:sym typeface="+mn-ea"/>
              </a:rPr>
              <a:t>resource;</a:t>
            </a:r>
            <a:endParaRPr lang="en-US" altLang="zh-CN">
              <a:sym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9956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>
          <a:xfrm>
            <a:off x="906463" y="4716463"/>
            <a:ext cx="4984750" cy="4468812"/>
          </a:xfrm>
        </p:spPr>
        <p:txBody>
          <a:bodyPr wrap="square" lIns="92859" tIns="46430" rIns="92859" bIns="46430" anchor="t" anchorCtr="0"/>
          <a:lstStyle/>
          <a:p>
            <a:pPr lvl="0">
              <a:buFont typeface="Arial" panose="020B0604020202020204" pitchFamily="34" charset="0"/>
            </a:pPr>
            <a:r>
              <a:rPr lang="en-US" altLang="zh-CN">
                <a:solidFill>
                  <a:srgbClr val="FF0000"/>
                </a:solidFill>
                <a:sym typeface="+mn-ea"/>
              </a:rPr>
              <a:t>SLA</a:t>
            </a:r>
          </a:p>
          <a:p>
            <a:pPr lvl="0">
              <a:buFont typeface="Arial" panose="020B0604020202020204" pitchFamily="34" charset="0"/>
            </a:pPr>
            <a:r>
              <a:rPr lang="en-US" altLang="zh-CN">
                <a:solidFill>
                  <a:srgbClr val="FF0000"/>
                </a:solidFill>
                <a:sym typeface="+mn-ea"/>
              </a:rPr>
              <a:t>resource;</a:t>
            </a:r>
            <a:endParaRPr lang="en-US" altLang="zh-CN">
              <a:sym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1832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14"/>
          <p:cNvSpPr txBox="1"/>
          <p:nvPr/>
        </p:nvSpPr>
        <p:spPr>
          <a:xfrm>
            <a:off x="323850" y="73025"/>
            <a:ext cx="309245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lvl="0" eaLnBrk="1" hangingPunct="1"/>
            <a:r>
              <a:rPr lang="sv-SE" altLang="en-US" sz="1200" b="1" dirty="0">
                <a:latin typeface="Arial" panose="020B0604020202020204"/>
              </a:rPr>
              <a:t>3GPP TSG-SA WG6 Meeting #39-e</a:t>
            </a:r>
          </a:p>
          <a:p>
            <a:pPr lvl="0" eaLnBrk="1" hangingPunct="1"/>
            <a:r>
              <a:rPr lang="en-GB" altLang="en-US" sz="1200" b="1" dirty="0">
                <a:latin typeface="Arial" panose="020B0604020202020204"/>
              </a:rPr>
              <a:t>e-meeting, 31</a:t>
            </a:r>
            <a:r>
              <a:rPr lang="en-GB" altLang="en-US" sz="1200" b="1" baseline="30000" dirty="0">
                <a:latin typeface="Arial" panose="020B0604020202020204"/>
              </a:rPr>
              <a:t>st</a:t>
            </a:r>
            <a:r>
              <a:rPr lang="en-GB" altLang="en-US" sz="1200" b="1" dirty="0">
                <a:latin typeface="Arial" panose="020B0604020202020204"/>
              </a:rPr>
              <a:t> Aug – 8</a:t>
            </a:r>
            <a:r>
              <a:rPr lang="en-GB" altLang="en-US" sz="1200" b="1" baseline="30000" dirty="0">
                <a:latin typeface="Arial" panose="020B0604020202020204"/>
              </a:rPr>
              <a:t>th</a:t>
            </a:r>
            <a:r>
              <a:rPr lang="en-GB" altLang="en-US" sz="1200" b="1" dirty="0">
                <a:latin typeface="Arial" panose="020B0604020202020204"/>
              </a:rPr>
              <a:t> Sep 2020</a:t>
            </a:r>
            <a:endParaRPr lang="en-US" altLang="en-US" sz="1200" b="1" dirty="0">
              <a:latin typeface="Arial" panose="020B0604020202020204"/>
            </a:endParaRPr>
          </a:p>
        </p:txBody>
      </p:sp>
      <p:sp>
        <p:nvSpPr>
          <p:cNvPr id="6152" name="Text Box 13"/>
          <p:cNvSpPr txBox="1"/>
          <p:nvPr/>
        </p:nvSpPr>
        <p:spPr>
          <a:xfrm>
            <a:off x="5172075" y="177800"/>
            <a:ext cx="2112963" cy="5540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lvl="0" algn="r" eaLnBrk="1" hangingPunct="1">
              <a:spcBef>
                <a:spcPct val="50000"/>
              </a:spcBef>
            </a:pPr>
            <a:r>
              <a:rPr lang="en-GB" altLang="en-US" sz="1200" b="1" dirty="0">
                <a:latin typeface="Arial" panose="020B0604020202020204" pitchFamily="34" charset="0"/>
              </a:rPr>
              <a:t>S6-20xxxx</a:t>
            </a:r>
          </a:p>
          <a:p>
            <a:pPr lvl="0" algn="r" eaLnBrk="1" hangingPunct="1">
              <a:spcBef>
                <a:spcPct val="50000"/>
              </a:spcBef>
            </a:pPr>
            <a:r>
              <a:rPr lang="en-GB" altLang="en-US" sz="1200" b="1" dirty="0">
                <a:latin typeface="Arial" panose="020B0604020202020204" pitchFamily="34" charset="0"/>
              </a:rPr>
              <a:t>(was 1319 was 1174 rev1)</a:t>
            </a:r>
            <a:endParaRPr lang="en-GB" altLang="en-US" sz="12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GB" strike="noStrike" noProof="1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14"/>
          <p:cNvSpPr txBox="1"/>
          <p:nvPr/>
        </p:nvSpPr>
        <p:spPr>
          <a:xfrm>
            <a:off x="323850" y="73025"/>
            <a:ext cx="309245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lvl="0" eaLnBrk="1" hangingPunct="1"/>
            <a:r>
              <a:rPr lang="sv-SE" altLang="en-US" sz="1200" b="1" dirty="0">
                <a:latin typeface="Arial" panose="020B0604020202020204"/>
              </a:rPr>
              <a:t>3GPP TSG-SA WG6 Meeting #39-e</a:t>
            </a:r>
          </a:p>
          <a:p>
            <a:pPr lvl="0" eaLnBrk="1" hangingPunct="1"/>
            <a:r>
              <a:rPr lang="en-GB" altLang="en-US" sz="1200" b="1" dirty="0">
                <a:latin typeface="Arial" panose="020B0604020202020204"/>
              </a:rPr>
              <a:t>e-meeting, 31</a:t>
            </a:r>
            <a:r>
              <a:rPr lang="en-GB" altLang="en-US" sz="1200" b="1" baseline="30000" dirty="0">
                <a:latin typeface="Arial" panose="020B0604020202020204"/>
              </a:rPr>
              <a:t>st</a:t>
            </a:r>
            <a:r>
              <a:rPr lang="en-GB" altLang="en-US" sz="1200" b="1" dirty="0">
                <a:latin typeface="Arial" panose="020B0604020202020204"/>
              </a:rPr>
              <a:t> Aug – 8</a:t>
            </a:r>
            <a:r>
              <a:rPr lang="en-GB" altLang="en-US" sz="1200" b="1" baseline="30000" dirty="0">
                <a:latin typeface="Arial" panose="020B0604020202020204"/>
              </a:rPr>
              <a:t>th</a:t>
            </a:r>
            <a:r>
              <a:rPr lang="en-GB" altLang="en-US" sz="1200" b="1" dirty="0">
                <a:latin typeface="Arial" panose="020B0604020202020204"/>
              </a:rPr>
              <a:t> Sep 2020</a:t>
            </a:r>
            <a:endParaRPr lang="en-US" altLang="en-US" sz="1200" b="1" dirty="0">
              <a:latin typeface="Arial" panose="020B0604020202020204"/>
            </a:endParaRPr>
          </a:p>
        </p:txBody>
      </p:sp>
      <p:sp>
        <p:nvSpPr>
          <p:cNvPr id="9224" name="Text Box 13"/>
          <p:cNvSpPr txBox="1"/>
          <p:nvPr/>
        </p:nvSpPr>
        <p:spPr>
          <a:xfrm>
            <a:off x="5172075" y="177800"/>
            <a:ext cx="2112963" cy="5540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lvl="0" algn="r" eaLnBrk="1" hangingPunct="1">
              <a:spcBef>
                <a:spcPct val="50000"/>
              </a:spcBef>
            </a:pPr>
            <a:r>
              <a:rPr lang="en-GB" altLang="en-US" sz="1200" b="1" dirty="0">
                <a:latin typeface="Arial" panose="020B0604020202020204" pitchFamily="34" charset="0"/>
              </a:rPr>
              <a:t>S6-20xxxx</a:t>
            </a:r>
          </a:p>
          <a:p>
            <a:pPr lvl="0" algn="r" eaLnBrk="1" hangingPunct="1">
              <a:spcBef>
                <a:spcPct val="50000"/>
              </a:spcBef>
            </a:pPr>
            <a:r>
              <a:rPr lang="en-GB" altLang="en-US" sz="1200" b="1" dirty="0">
                <a:latin typeface="Arial" panose="020B0604020202020204" pitchFamily="34" charset="0"/>
              </a:rPr>
              <a:t>(was 1319 was 1174 rev1)</a:t>
            </a:r>
            <a:endParaRPr lang="en-GB" altLang="en-US" sz="12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GB" strike="noStrike" noProof="1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14"/>
          <p:cNvSpPr txBox="1"/>
          <p:nvPr/>
        </p:nvSpPr>
        <p:spPr>
          <a:xfrm>
            <a:off x="323850" y="73025"/>
            <a:ext cx="309245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lvl="0" eaLnBrk="1" hangingPunct="1"/>
            <a:r>
              <a:rPr lang="sv-SE" altLang="en-US" sz="1200" b="1" dirty="0">
                <a:latin typeface="Arial" panose="020B0604020202020204"/>
              </a:rPr>
              <a:t>3GPP TSG-SA WG6 Meeting #39-e</a:t>
            </a:r>
          </a:p>
          <a:p>
            <a:pPr lvl="0" eaLnBrk="1" hangingPunct="1"/>
            <a:r>
              <a:rPr lang="en-GB" altLang="en-US" sz="1200" b="1" dirty="0">
                <a:latin typeface="Arial" panose="020B0604020202020204"/>
              </a:rPr>
              <a:t>e-meeting, 31</a:t>
            </a:r>
            <a:r>
              <a:rPr lang="en-GB" altLang="en-US" sz="1200" b="1" baseline="30000" dirty="0">
                <a:latin typeface="Arial" panose="020B0604020202020204"/>
              </a:rPr>
              <a:t>st</a:t>
            </a:r>
            <a:r>
              <a:rPr lang="en-GB" altLang="en-US" sz="1200" b="1" dirty="0">
                <a:latin typeface="Arial" panose="020B0604020202020204"/>
              </a:rPr>
              <a:t> Aug – 8</a:t>
            </a:r>
            <a:r>
              <a:rPr lang="en-GB" altLang="en-US" sz="1200" b="1" baseline="30000" dirty="0">
                <a:latin typeface="Arial" panose="020B0604020202020204"/>
              </a:rPr>
              <a:t>th</a:t>
            </a:r>
            <a:r>
              <a:rPr lang="en-GB" altLang="en-US" sz="1200" b="1" dirty="0">
                <a:latin typeface="Arial" panose="020B0604020202020204"/>
              </a:rPr>
              <a:t> Sep 2020</a:t>
            </a:r>
            <a:endParaRPr lang="en-US" altLang="en-US" sz="1200" b="1" dirty="0">
              <a:latin typeface="Arial" panose="020B0604020202020204"/>
            </a:endParaRPr>
          </a:p>
        </p:txBody>
      </p:sp>
      <p:sp>
        <p:nvSpPr>
          <p:cNvPr id="6152" name="Text Box 13"/>
          <p:cNvSpPr txBox="1"/>
          <p:nvPr/>
        </p:nvSpPr>
        <p:spPr>
          <a:xfrm>
            <a:off x="5172075" y="177800"/>
            <a:ext cx="2112963" cy="55403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lvl="0" algn="r" eaLnBrk="1" hangingPunct="1">
              <a:spcBef>
                <a:spcPct val="50000"/>
              </a:spcBef>
            </a:pPr>
            <a:r>
              <a:rPr lang="en-GB" altLang="en-US" sz="1200" b="1" dirty="0">
                <a:latin typeface="Arial" panose="020B0604020202020204" pitchFamily="34" charset="0"/>
              </a:rPr>
              <a:t>S6-20xxxx</a:t>
            </a:r>
          </a:p>
          <a:p>
            <a:pPr lvl="0" algn="r" eaLnBrk="1" hangingPunct="1">
              <a:spcBef>
                <a:spcPct val="50000"/>
              </a:spcBef>
            </a:pPr>
            <a:r>
              <a:rPr lang="en-GB" altLang="en-US" sz="1200" b="1" dirty="0">
                <a:latin typeface="Arial" panose="020B0604020202020204" pitchFamily="34" charset="0"/>
              </a:rPr>
              <a:t>(was 1319 was 1174 rev1)</a:t>
            </a:r>
            <a:endParaRPr lang="en-GB" altLang="en-US" sz="1200" dirty="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GB" strike="noStrike" noProof="1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/>
          <p:nvPr/>
        </p:nvSpPr>
        <p:spPr>
          <a:xfrm>
            <a:off x="590550" y="6373813"/>
            <a:ext cx="6169025" cy="323850"/>
          </a:xfrm>
          <a:prstGeom prst="homePlate">
            <a:avLst>
              <a:gd name="adj" fmla="val 91452"/>
            </a:avLst>
          </a:prstGeom>
          <a:solidFill>
            <a:srgbClr val="72AF2F">
              <a:alpha val="94901"/>
            </a:srgbClr>
          </a:solidFill>
          <a:ln w="9525">
            <a:noFill/>
          </a:ln>
        </p:spPr>
        <p:txBody>
          <a:bodyPr wrap="none" anchor="ctr" anchorCtr="0"/>
          <a:lstStyle/>
          <a:p>
            <a:pPr lvl="0" eaLnBrk="0" hangingPunct="0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/>
          </p:nvPr>
        </p:nvSpPr>
        <p:spPr>
          <a:xfrm>
            <a:off x="485775" y="1454150"/>
            <a:ext cx="8388350" cy="48307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 indent="-285750"/>
            <a:r>
              <a:rPr lang="en-US" altLang="en-US" dirty="0"/>
              <a:t>Second level</a:t>
            </a:r>
          </a:p>
          <a:p>
            <a:pPr lvl="2" indent="-228600"/>
            <a:r>
              <a:rPr lang="en-US" altLang="en-US" dirty="0"/>
              <a:t>Third level</a:t>
            </a:r>
          </a:p>
          <a:p>
            <a:pPr lvl="3" indent="-228600"/>
            <a:r>
              <a:rPr lang="en-US" altLang="en-US" dirty="0"/>
              <a:t>Fourth level</a:t>
            </a:r>
          </a:p>
          <a:p>
            <a:pPr lvl="4" indent="-228600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29" name="Oval 11"/>
          <p:cNvSpPr/>
          <p:nvPr/>
        </p:nvSpPr>
        <p:spPr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>
            <a:noFill/>
          </a:ln>
        </p:spPr>
        <p:txBody>
          <a:bodyPr anchor="t" anchorCtr="0"/>
          <a:lstStyle/>
          <a:p>
            <a:pPr lvl="0" algn="ctr" eaLnBrk="0" hangingPunct="0"/>
            <a:fld id="{9A0DB2DC-4C9A-4742-B13C-FB6460FD3503}" type="slidenum">
              <a:rPr lang="en-GB" altLang="en-US" b="1" dirty="0">
                <a:latin typeface="Arial" panose="020B0604020202020204" pitchFamily="34" charset="0"/>
              </a:rPr>
              <a:t>‹#›</a:t>
            </a:fld>
            <a:endParaRPr lang="en-GB" altLang="en-US" b="1" dirty="0">
              <a:latin typeface="Arial" panose="020B0604020202020204" pitchFamily="34" charset="0"/>
            </a:endParaRPr>
          </a:p>
          <a:p>
            <a:pPr lvl="0" eaLnBrk="0" hangingPunct="0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1030" name="Rectangle 15"/>
          <p:cNvSpPr/>
          <p:nvPr/>
        </p:nvSpPr>
        <p:spPr>
          <a:xfrm>
            <a:off x="4086225" y="3303588"/>
            <a:ext cx="971550" cy="2460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lvl="0" eaLnBrk="1" hangingPunct="1"/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</a:rPr>
              <a:t>© 3GPP 2012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1031" name="Rectangle 16"/>
          <p:cNvSpPr>
            <a:spLocks noChangeArrowheads="1"/>
          </p:cNvSpPr>
          <p:nvPr/>
        </p:nvSpPr>
        <p:spPr bwMode="auto">
          <a:xfrm>
            <a:off x="7439025" y="6462713"/>
            <a:ext cx="823913" cy="2159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2020</a:t>
            </a:r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26338" y="415925"/>
            <a:ext cx="13081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 indent="-285750"/>
            <a:r>
              <a:rPr lang="en-US" altLang="en-US" dirty="0"/>
              <a:t>Second level</a:t>
            </a:r>
          </a:p>
          <a:p>
            <a:pPr lvl="2" indent="-228600"/>
            <a:r>
              <a:rPr lang="en-US" altLang="en-US" dirty="0"/>
              <a:t>Third level</a:t>
            </a:r>
          </a:p>
          <a:p>
            <a:pPr lvl="3" indent="-228600"/>
            <a:r>
              <a:rPr lang="en-US" altLang="en-US" dirty="0"/>
              <a:t>Fourth level</a:t>
            </a:r>
          </a:p>
          <a:p>
            <a:pPr lvl="4" indent="-228600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BB962C8B-B14F-4D97-AF65-F5344CB8AC3E}" type="datetimeFigureOut">
              <a:rPr lang="en-US" altLang="zh-CN" strike="noStrike" noProof="1" dirty="0">
                <a:latin typeface="Arial" panose="020B0604020202020204" pitchFamily="34" charset="0"/>
                <a:ea typeface="+mn-ea"/>
                <a:cs typeface="+mn-cs"/>
              </a:rPr>
              <a:t>11/16/2021</a:t>
            </a:fld>
            <a:endParaRPr lang="en-US" altLang="zh-CN" strike="noStrike" noProof="1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endParaRPr lang="en-US" altLang="x-none" strike="noStrike" noProof="1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t>‹#›</a:t>
            </a:fld>
            <a:endParaRPr lang="en-US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4"/>
          <p:cNvSpPr/>
          <p:nvPr/>
        </p:nvSpPr>
        <p:spPr>
          <a:xfrm>
            <a:off x="590550" y="6373813"/>
            <a:ext cx="6169025" cy="323850"/>
          </a:xfrm>
          <a:prstGeom prst="homePlate">
            <a:avLst>
              <a:gd name="adj" fmla="val 91452"/>
            </a:avLst>
          </a:prstGeom>
          <a:solidFill>
            <a:srgbClr val="72AF2F">
              <a:alpha val="94901"/>
            </a:srgbClr>
          </a:solidFill>
          <a:ln w="9525">
            <a:noFill/>
          </a:ln>
        </p:spPr>
        <p:txBody>
          <a:bodyPr wrap="none" anchor="ctr" anchorCtr="0"/>
          <a:lstStyle/>
          <a:p>
            <a:pPr lvl="0" eaLnBrk="0" hangingPunct="0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123" name="Title Placeholder 1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5124" name="Text Placeholder 2"/>
          <p:cNvSpPr>
            <a:spLocks noGrp="1"/>
          </p:cNvSpPr>
          <p:nvPr>
            <p:ph type="body"/>
          </p:nvPr>
        </p:nvSpPr>
        <p:spPr>
          <a:xfrm>
            <a:off x="485775" y="1454150"/>
            <a:ext cx="8388350" cy="48307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 indent="-285750"/>
            <a:r>
              <a:rPr lang="en-US" altLang="en-US" dirty="0"/>
              <a:t>Second level</a:t>
            </a:r>
          </a:p>
          <a:p>
            <a:pPr lvl="2" indent="-228600"/>
            <a:r>
              <a:rPr lang="en-US" altLang="en-US" dirty="0"/>
              <a:t>Third level</a:t>
            </a:r>
          </a:p>
          <a:p>
            <a:pPr lvl="3" indent="-228600"/>
            <a:r>
              <a:rPr lang="en-US" altLang="en-US" dirty="0"/>
              <a:t>Fourth level</a:t>
            </a:r>
          </a:p>
          <a:p>
            <a:pPr lvl="4" indent="-228600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5125" name="Oval 11"/>
          <p:cNvSpPr/>
          <p:nvPr/>
        </p:nvSpPr>
        <p:spPr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>
            <a:noFill/>
          </a:ln>
        </p:spPr>
        <p:txBody>
          <a:bodyPr anchor="t" anchorCtr="0"/>
          <a:lstStyle/>
          <a:p>
            <a:pPr lvl="0" algn="ctr" eaLnBrk="0" hangingPunct="0"/>
            <a:fld id="{9A0DB2DC-4C9A-4742-B13C-FB6460FD3503}" type="slidenum">
              <a:rPr lang="en-GB" altLang="en-US" b="1" dirty="0">
                <a:latin typeface="Arial" panose="020B0604020202020204" pitchFamily="34" charset="0"/>
              </a:rPr>
              <a:t>‹#›</a:t>
            </a:fld>
            <a:endParaRPr lang="en-GB" altLang="en-US" b="1" dirty="0">
              <a:latin typeface="Arial" panose="020B0604020202020204" pitchFamily="34" charset="0"/>
            </a:endParaRPr>
          </a:p>
          <a:p>
            <a:pPr lvl="0" eaLnBrk="0" hangingPunct="0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5126" name="Rectangle 15"/>
          <p:cNvSpPr/>
          <p:nvPr/>
        </p:nvSpPr>
        <p:spPr>
          <a:xfrm>
            <a:off x="4086225" y="3303588"/>
            <a:ext cx="971550" cy="2460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lvl="0" eaLnBrk="1" hangingPunct="1"/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</a:rPr>
              <a:t>© 3GPP 2012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1031" name="Rectangle 16"/>
          <p:cNvSpPr>
            <a:spLocks noChangeArrowheads="1"/>
          </p:cNvSpPr>
          <p:nvPr/>
        </p:nvSpPr>
        <p:spPr bwMode="auto">
          <a:xfrm>
            <a:off x="7439025" y="6462713"/>
            <a:ext cx="823913" cy="2159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2020</a:t>
            </a:r>
          </a:p>
        </p:txBody>
      </p:sp>
      <p:pic>
        <p:nvPicPr>
          <p:cNvPr id="5128" name="Picture 1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26338" y="415925"/>
            <a:ext cx="13081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/>
          <p:nvPr/>
        </p:nvSpPr>
        <p:spPr>
          <a:xfrm>
            <a:off x="590550" y="6373813"/>
            <a:ext cx="6169025" cy="323850"/>
          </a:xfrm>
          <a:prstGeom prst="homePlate">
            <a:avLst>
              <a:gd name="adj" fmla="val 91452"/>
            </a:avLst>
          </a:prstGeom>
          <a:solidFill>
            <a:srgbClr val="72AF2F">
              <a:alpha val="94901"/>
            </a:srgbClr>
          </a:solidFill>
          <a:ln w="9525">
            <a:noFill/>
          </a:ln>
        </p:spPr>
        <p:txBody>
          <a:bodyPr wrap="none" anchor="ctr" anchorCtr="0"/>
          <a:lstStyle/>
          <a:p>
            <a:pPr lvl="0" eaLnBrk="0" hangingPunct="0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/>
          </p:nvPr>
        </p:nvSpPr>
        <p:spPr>
          <a:xfrm>
            <a:off x="485775" y="1454150"/>
            <a:ext cx="8388350" cy="48307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 indent="-285750"/>
            <a:r>
              <a:rPr lang="en-US" altLang="en-US" dirty="0"/>
              <a:t>Second level</a:t>
            </a:r>
          </a:p>
          <a:p>
            <a:pPr lvl="2" indent="-228600"/>
            <a:r>
              <a:rPr lang="en-US" altLang="en-US" dirty="0"/>
              <a:t>Third level</a:t>
            </a:r>
          </a:p>
          <a:p>
            <a:pPr lvl="3" indent="-228600"/>
            <a:r>
              <a:rPr lang="en-US" altLang="en-US" dirty="0"/>
              <a:t>Fourth level</a:t>
            </a:r>
          </a:p>
          <a:p>
            <a:pPr lvl="4" indent="-228600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29" name="Oval 11"/>
          <p:cNvSpPr/>
          <p:nvPr/>
        </p:nvSpPr>
        <p:spPr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>
            <a:noFill/>
          </a:ln>
        </p:spPr>
        <p:txBody>
          <a:bodyPr anchor="t" anchorCtr="0"/>
          <a:lstStyle/>
          <a:p>
            <a:pPr lvl="0" algn="ctr" eaLnBrk="0" hangingPunct="0"/>
            <a:fld id="{9A0DB2DC-4C9A-4742-B13C-FB6460FD3503}" type="slidenum">
              <a:rPr lang="en-GB" altLang="en-US" b="1" dirty="0">
                <a:latin typeface="Arial" panose="020B0604020202020204" pitchFamily="34" charset="0"/>
              </a:rPr>
              <a:t>‹#›</a:t>
            </a:fld>
            <a:endParaRPr lang="en-GB" altLang="en-US" b="1" dirty="0">
              <a:latin typeface="Arial" panose="020B0604020202020204" pitchFamily="34" charset="0"/>
            </a:endParaRPr>
          </a:p>
          <a:p>
            <a:pPr lvl="0" eaLnBrk="0" hangingPunct="0"/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1030" name="Rectangle 15"/>
          <p:cNvSpPr/>
          <p:nvPr/>
        </p:nvSpPr>
        <p:spPr>
          <a:xfrm>
            <a:off x="4086225" y="3303588"/>
            <a:ext cx="971550" cy="246062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lvl="0" eaLnBrk="1" hangingPunct="1"/>
            <a:r>
              <a:rPr lang="en-GB" altLang="en-US" dirty="0">
                <a:solidFill>
                  <a:schemeClr val="bg1"/>
                </a:solidFill>
                <a:latin typeface="Arial" panose="020B0604020202020204" pitchFamily="34" charset="0"/>
              </a:rPr>
              <a:t>© 3GPP 2012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1031" name="Rectangle 16"/>
          <p:cNvSpPr>
            <a:spLocks noChangeArrowheads="1"/>
          </p:cNvSpPr>
          <p:nvPr/>
        </p:nvSpPr>
        <p:spPr bwMode="auto">
          <a:xfrm>
            <a:off x="7439025" y="6462713"/>
            <a:ext cx="823913" cy="2159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alt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2020</a:t>
            </a:r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26338" y="415925"/>
            <a:ext cx="1308100" cy="762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 spd="slow"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8813" y="1614488"/>
            <a:ext cx="7772400" cy="2062163"/>
          </a:xfrm>
        </p:spPr>
        <p:txBody>
          <a:bodyPr vert="horz" wrap="square" lIns="91440" tIns="45720" rIns="91440" bIns="45720" numCol="1" anchor="ctr" anchorCtr="0" compatLnSpc="1">
            <a:noAutofit/>
          </a:bodyPr>
          <a:lstStyle/>
          <a:p>
            <a:pPr>
              <a:buClrTx/>
              <a:buSzTx/>
              <a:buFontTx/>
            </a:pPr>
            <a:r>
              <a:rPr lang="en-GB" altLang="ko-KR" sz="2000" b="1" i="1" dirty="0">
                <a:effectLst>
                  <a:outerShdw blurRad="38100" dist="38100" dir="2700000">
                    <a:srgbClr val="C0C0C0"/>
                  </a:outerShdw>
                </a:effectLst>
                <a:ea typeface="굴림" pitchFamily="50" charset="-127"/>
              </a:rPr>
              <a:t>  </a:t>
            </a:r>
            <a:br>
              <a:rPr lang="en-GB" altLang="ko-KR" sz="2000" dirty="0">
                <a:ea typeface="굴림" pitchFamily="50" charset="-127"/>
              </a:rPr>
            </a:br>
            <a:r>
              <a:rPr lang="en-US" altLang="zh-CN" sz="4000" dirty="0"/>
              <a:t>New SID of Smart Grid APP</a:t>
            </a:r>
            <a:endParaRPr lang="en-US" altLang="ko-KR" sz="4000" b="1" dirty="0">
              <a:ea typeface="굴림" pitchFamily="50" charset="-127"/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485775" y="4279265"/>
            <a:ext cx="8388350" cy="1133475"/>
          </a:xfrm>
        </p:spPr>
        <p:txBody>
          <a:bodyPr vert="horz" wrap="square" lIns="91440" tIns="45720" rIns="91440" bIns="45720" anchor="t" anchorCtr="0"/>
          <a:lstStyle/>
          <a:p>
            <a:pPr algn="ctr"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2000" dirty="0" err="1">
                <a:latin typeface="+mn-lt"/>
                <a:ea typeface="+mn-ea"/>
                <a:cs typeface="+mn-cs"/>
              </a:rPr>
              <a:t>Su</a:t>
            </a:r>
            <a:r>
              <a:rPr lang="en-US" altLang="en-US" sz="2000" dirty="0">
                <a:latin typeface="+mn-lt"/>
                <a:ea typeface="+mn-ea"/>
                <a:cs typeface="+mn-cs"/>
              </a:rPr>
              <a:t> </a:t>
            </a:r>
            <a:r>
              <a:rPr lang="en-US" altLang="en-US" sz="2000" dirty="0" err="1">
                <a:latin typeface="+mn-lt"/>
                <a:ea typeface="+mn-ea"/>
                <a:cs typeface="+mn-cs"/>
              </a:rPr>
              <a:t>Zijian</a:t>
            </a:r>
            <a:r>
              <a:rPr lang="en-US" altLang="en-US" sz="2000" dirty="0">
                <a:latin typeface="+mn-lt"/>
                <a:ea typeface="+mn-ea"/>
                <a:cs typeface="+mn-cs"/>
              </a:rPr>
              <a:t> (suzijian@huawei.com)</a:t>
            </a:r>
          </a:p>
          <a:p>
            <a:pPr algn="ctr"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2000" dirty="0">
                <a:latin typeface="+mn-lt"/>
                <a:ea typeface="+mn-ea"/>
                <a:cs typeface="+mn-cs"/>
              </a:rPr>
              <a:t>Huawei</a:t>
            </a:r>
            <a:endParaRPr lang="en-US" altLang="en-GB" sz="2000" dirty="0"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7A3CDECD-52B4-41AF-ADD9-5ACD4AE0D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028" y="1221569"/>
            <a:ext cx="8388350" cy="4414862"/>
          </a:xfrm>
        </p:spPr>
        <p:txBody>
          <a:bodyPr anchor="ctr" anchorCtr="0"/>
          <a:lstStyle/>
          <a:p>
            <a:pPr marL="0" indent="0">
              <a:buNone/>
            </a:pPr>
            <a:r>
              <a:rPr lang="en-US" altLang="en-US" dirty="0">
                <a:solidFill>
                  <a:srgbClr val="FF0000"/>
                </a:solidFill>
                <a:sym typeface="+mn-ea"/>
              </a:rPr>
              <a:t>Services from SA1 for smart Grid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39790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21">
            <a:extLst>
              <a:ext uri="{FF2B5EF4-FFF2-40B4-BE49-F238E27FC236}">
                <a16:creationId xmlns:a16="http://schemas.microsoft.com/office/drawing/2014/main" id="{3D36D935-D1DA-4FEA-B2AD-4A48F0A4F33A}"/>
              </a:ext>
            </a:extLst>
          </p:cNvPr>
          <p:cNvSpPr/>
          <p:nvPr/>
        </p:nvSpPr>
        <p:spPr bwMode="auto">
          <a:xfrm>
            <a:off x="8410384" y="1364683"/>
            <a:ext cx="670826" cy="23673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385" name="标题 3"/>
          <p:cNvSpPr>
            <a:spLocks noGrp="1"/>
          </p:cNvSpPr>
          <p:nvPr>
            <p:ph type="title"/>
          </p:nvPr>
        </p:nvSpPr>
        <p:spPr>
          <a:xfrm>
            <a:off x="11196" y="260958"/>
            <a:ext cx="7139829" cy="1143000"/>
          </a:xfrm>
          <a:noFill/>
          <a:ln w="9525">
            <a:noFill/>
          </a:ln>
        </p:spPr>
        <p:txBody>
          <a:bodyPr vert="horz" rtlCol="0" anchor="ctr" anchorCtr="0">
            <a:normAutofit fontScale="90000"/>
          </a:bodyPr>
          <a:lstStyle/>
          <a:p>
            <a:pPr lvl="0" algn="r"/>
            <a:r>
              <a:rPr lang="en-US" altLang="zh-CN" sz="2700" dirty="0">
                <a:sym typeface="+mn-ea"/>
              </a:rPr>
              <a:t>Use case of line current differential protection in power distribution grid </a:t>
            </a:r>
            <a:r>
              <a:rPr lang="en-US" altLang="zh-CN" sz="1800" i="1" dirty="0">
                <a:sym typeface="+mn-ea"/>
              </a:rPr>
              <a:t>(TR22.867 subclause 5.4)</a:t>
            </a:r>
            <a:br>
              <a:rPr lang="en-US" altLang="zh-CN" dirty="0">
                <a:sym typeface="宋体" panose="02010600030101010101" pitchFamily="2" charset="-122"/>
              </a:rPr>
            </a:br>
            <a:endParaRPr lang="en-US" altLang="zh-CN" dirty="0">
              <a:sym typeface="宋体" panose="02010600030101010101" pitchFamily="2" charset="-122"/>
            </a:endParaRPr>
          </a:p>
        </p:txBody>
      </p:sp>
      <p:pic>
        <p:nvPicPr>
          <p:cNvPr id="5" name="Picture 1">
            <a:extLst>
              <a:ext uri="{FF2B5EF4-FFF2-40B4-BE49-F238E27FC236}">
                <a16:creationId xmlns:a16="http://schemas.microsoft.com/office/drawing/2014/main" id="{5D32A0A8-B049-481F-9A1E-207E75B3F23A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4099" y="964982"/>
            <a:ext cx="4402585" cy="2105039"/>
          </a:xfrm>
          <a:prstGeom prst="rect">
            <a:avLst/>
          </a:prstGeom>
        </p:spPr>
      </p:pic>
      <p:sp>
        <p:nvSpPr>
          <p:cNvPr id="18" name="矩形 17">
            <a:extLst>
              <a:ext uri="{FF2B5EF4-FFF2-40B4-BE49-F238E27FC236}">
                <a16:creationId xmlns:a16="http://schemas.microsoft.com/office/drawing/2014/main" id="{0DF4E470-F72B-4B38-9AD9-0F19763C2A0C}"/>
              </a:ext>
            </a:extLst>
          </p:cNvPr>
          <p:cNvSpPr/>
          <p:nvPr/>
        </p:nvSpPr>
        <p:spPr>
          <a:xfrm>
            <a:off x="5072635" y="1808458"/>
            <a:ext cx="766428" cy="4180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Protection </a:t>
            </a:r>
            <a:r>
              <a:rPr lang="en-US" altLang="zh-CN" dirty="0" err="1"/>
              <a:t>Relay_a</a:t>
            </a:r>
            <a:endParaRPr lang="zh-CN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72301E56-560C-4CF7-88E7-75188751E2DA}"/>
              </a:ext>
            </a:extLst>
          </p:cNvPr>
          <p:cNvSpPr/>
          <p:nvPr/>
        </p:nvSpPr>
        <p:spPr>
          <a:xfrm>
            <a:off x="7987870" y="1813481"/>
            <a:ext cx="766428" cy="409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Protection </a:t>
            </a:r>
            <a:r>
              <a:rPr lang="en-US" altLang="zh-CN" dirty="0" err="1"/>
              <a:t>Relay_b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9514D07-77DB-4F7E-A84B-15ECBFA32C82}"/>
              </a:ext>
            </a:extLst>
          </p:cNvPr>
          <p:cNvSpPr txBox="1"/>
          <p:nvPr/>
        </p:nvSpPr>
        <p:spPr>
          <a:xfrm>
            <a:off x="54099" y="5472806"/>
            <a:ext cx="8932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+mn-lt"/>
              </a:rPr>
              <a:t>The 5G system shall provide a UE with communication channel latency from the remote UE, with an accuracy of the provided latency &lt; 1ms.</a:t>
            </a:r>
          </a:p>
        </p:txBody>
      </p:sp>
      <p:sp>
        <p:nvSpPr>
          <p:cNvPr id="3" name="云形 2">
            <a:extLst>
              <a:ext uri="{FF2B5EF4-FFF2-40B4-BE49-F238E27FC236}">
                <a16:creationId xmlns:a16="http://schemas.microsoft.com/office/drawing/2014/main" id="{7A63AEF7-11FC-4A88-AF66-583DB3E19278}"/>
              </a:ext>
            </a:extLst>
          </p:cNvPr>
          <p:cNvSpPr/>
          <p:nvPr/>
        </p:nvSpPr>
        <p:spPr bwMode="auto">
          <a:xfrm>
            <a:off x="6508612" y="1098185"/>
            <a:ext cx="670826" cy="297018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5GS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5640560E-CEAB-4FB2-87E7-171C045EE918}"/>
              </a:ext>
            </a:extLst>
          </p:cNvPr>
          <p:cNvCxnSpPr>
            <a:stCxn id="18" idx="3"/>
            <a:endCxn id="3" idx="1"/>
          </p:cNvCxnSpPr>
          <p:nvPr/>
        </p:nvCxnSpPr>
        <p:spPr bwMode="auto">
          <a:xfrm flipV="1">
            <a:off x="5839063" y="1394887"/>
            <a:ext cx="1004962" cy="6226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6C5FBCF1-81DC-4782-BF30-43BBBA4D6E49}"/>
              </a:ext>
            </a:extLst>
          </p:cNvPr>
          <p:cNvCxnSpPr>
            <a:stCxn id="3" idx="1"/>
            <a:endCxn id="21" idx="0"/>
          </p:cNvCxnSpPr>
          <p:nvPr/>
        </p:nvCxnSpPr>
        <p:spPr bwMode="auto">
          <a:xfrm>
            <a:off x="6844025" y="1394887"/>
            <a:ext cx="1527059" cy="4185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40" name="箭头: 下 39">
            <a:extLst>
              <a:ext uri="{FF2B5EF4-FFF2-40B4-BE49-F238E27FC236}">
                <a16:creationId xmlns:a16="http://schemas.microsoft.com/office/drawing/2014/main" id="{60B81E5A-AA4C-4EA3-BC57-906D8D52E33C}"/>
              </a:ext>
            </a:extLst>
          </p:cNvPr>
          <p:cNvSpPr/>
          <p:nvPr/>
        </p:nvSpPr>
        <p:spPr bwMode="auto">
          <a:xfrm>
            <a:off x="5330672" y="1553389"/>
            <a:ext cx="172978" cy="21961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椭圆 40">
            <a:extLst>
              <a:ext uri="{FF2B5EF4-FFF2-40B4-BE49-F238E27FC236}">
                <a16:creationId xmlns:a16="http://schemas.microsoft.com/office/drawing/2014/main" id="{0F687400-DBE5-4A04-940C-EA007D8F3290}"/>
              </a:ext>
            </a:extLst>
          </p:cNvPr>
          <p:cNvSpPr/>
          <p:nvPr/>
        </p:nvSpPr>
        <p:spPr bwMode="auto">
          <a:xfrm>
            <a:off x="5072635" y="1298931"/>
            <a:ext cx="670826" cy="236732"/>
          </a:xfrm>
          <a:prstGeom prst="ellips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D863B1D9-1ED4-4B11-9075-0C3CA07E7C7E}"/>
              </a:ext>
            </a:extLst>
          </p:cNvPr>
          <p:cNvSpPr txBox="1"/>
          <p:nvPr/>
        </p:nvSpPr>
        <p:spPr>
          <a:xfrm>
            <a:off x="5150897" y="1298305"/>
            <a:ext cx="5143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bg1">
                    <a:lumMod val="95000"/>
                  </a:schemeClr>
                </a:solidFill>
              </a:rPr>
              <a:t>Current line sample </a:t>
            </a:r>
            <a:r>
              <a:rPr lang="en-US" altLang="zh-CN" sz="500" dirty="0" err="1">
                <a:solidFill>
                  <a:schemeClr val="bg1">
                    <a:lumMod val="95000"/>
                  </a:schemeClr>
                </a:solidFill>
              </a:rPr>
              <a:t>I_a</a:t>
            </a:r>
            <a:r>
              <a:rPr lang="en-US" altLang="zh-CN" sz="500" dirty="0">
                <a:solidFill>
                  <a:schemeClr val="bg1">
                    <a:lumMod val="95000"/>
                  </a:schemeClr>
                </a:solidFill>
              </a:rPr>
              <a:t>’</a:t>
            </a:r>
            <a:endParaRPr lang="zh-CN" altLang="en-US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2F52AC70-7327-48C7-8997-0C77FD867B64}"/>
              </a:ext>
            </a:extLst>
          </p:cNvPr>
          <p:cNvCxnSpPr/>
          <p:nvPr/>
        </p:nvCxnSpPr>
        <p:spPr bwMode="auto">
          <a:xfrm>
            <a:off x="5229852" y="3102036"/>
            <a:ext cx="97429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42A884CB-9BE7-4DF0-A062-DDE172EE0F24}"/>
              </a:ext>
            </a:extLst>
          </p:cNvPr>
          <p:cNvSpPr txBox="1"/>
          <p:nvPr/>
        </p:nvSpPr>
        <p:spPr>
          <a:xfrm>
            <a:off x="6204148" y="2978925"/>
            <a:ext cx="24138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Data translate from Relay-a to Relay-b</a:t>
            </a:r>
            <a:endParaRPr lang="zh-CN" altLang="en-US" dirty="0"/>
          </a:p>
        </p:txBody>
      </p:sp>
      <p:cxnSp>
        <p:nvCxnSpPr>
          <p:cNvPr id="47" name="连接符: 肘形 46">
            <a:extLst>
              <a:ext uri="{FF2B5EF4-FFF2-40B4-BE49-F238E27FC236}">
                <a16:creationId xmlns:a16="http://schemas.microsoft.com/office/drawing/2014/main" id="{48F507A1-E934-4E2A-8D20-A5F4494DD96E}"/>
              </a:ext>
            </a:extLst>
          </p:cNvPr>
          <p:cNvCxnSpPr>
            <a:stCxn id="3" idx="0"/>
            <a:endCxn id="21" idx="0"/>
          </p:cNvCxnSpPr>
          <p:nvPr/>
        </p:nvCxnSpPr>
        <p:spPr bwMode="auto">
          <a:xfrm>
            <a:off x="7178879" y="1246694"/>
            <a:ext cx="1192205" cy="566787"/>
          </a:xfrm>
          <a:prstGeom prst="bentConnector2">
            <a:avLst/>
          </a:prstGeom>
          <a:ln w="12700">
            <a:prstDash val="dash"/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CD757E42-89CD-4C42-9C9C-DB0DB0CD0916}"/>
              </a:ext>
            </a:extLst>
          </p:cNvPr>
          <p:cNvCxnSpPr/>
          <p:nvPr/>
        </p:nvCxnSpPr>
        <p:spPr bwMode="auto">
          <a:xfrm>
            <a:off x="5229852" y="3339727"/>
            <a:ext cx="984415" cy="0"/>
          </a:xfrm>
          <a:prstGeom prst="straightConnector1">
            <a:avLst/>
          </a:prstGeom>
          <a:ln w="12700">
            <a:prstDash val="dash"/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1" name="文本框 50">
            <a:extLst>
              <a:ext uri="{FF2B5EF4-FFF2-40B4-BE49-F238E27FC236}">
                <a16:creationId xmlns:a16="http://schemas.microsoft.com/office/drawing/2014/main" id="{DA590FB4-B024-48FD-9035-49AE4FA5E78F}"/>
              </a:ext>
            </a:extLst>
          </p:cNvPr>
          <p:cNvSpPr txBox="1"/>
          <p:nvPr/>
        </p:nvSpPr>
        <p:spPr>
          <a:xfrm>
            <a:off x="6204148" y="3185124"/>
            <a:ext cx="2482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Latency Information exposure from 5GS to Relay</a:t>
            </a:r>
            <a:endParaRPr lang="zh-CN" altLang="en-US" dirty="0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F1D7B34F-1B3F-4912-AB59-409E85F25B77}"/>
              </a:ext>
            </a:extLst>
          </p:cNvPr>
          <p:cNvSpPr txBox="1"/>
          <p:nvPr/>
        </p:nvSpPr>
        <p:spPr>
          <a:xfrm>
            <a:off x="5109211" y="2408580"/>
            <a:ext cx="377916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9500" indent="-1079500"/>
            <a:r>
              <a:rPr lang="en-US" altLang="zh-CN" b="1" dirty="0"/>
              <a:t>Protection Relay (PR)</a:t>
            </a:r>
            <a:r>
              <a:rPr lang="en-US" altLang="zh-CN" dirty="0"/>
              <a:t>: Smart Grid Terminal used to measure the current and protect the power line, which can be seen as a UE of 5G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E58647CB-162D-4330-9450-020FD05AB32F}"/>
              </a:ext>
            </a:extLst>
          </p:cNvPr>
          <p:cNvSpPr txBox="1"/>
          <p:nvPr/>
        </p:nvSpPr>
        <p:spPr>
          <a:xfrm>
            <a:off x="105920" y="3600085"/>
            <a:ext cx="6402692" cy="1962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Back Ground: </a:t>
            </a:r>
            <a:r>
              <a:rPr lang="en-US" altLang="zh-CN" b="1" dirty="0" err="1"/>
              <a:t>PR_a</a:t>
            </a:r>
            <a:r>
              <a:rPr lang="en-US" altLang="zh-CN" b="1" dirty="0"/>
              <a:t> and </a:t>
            </a:r>
            <a:r>
              <a:rPr lang="en-US" altLang="zh-CN" b="1" dirty="0" err="1"/>
              <a:t>PR_b</a:t>
            </a:r>
            <a:r>
              <a:rPr lang="en-US" altLang="zh-CN" b="1" dirty="0"/>
              <a:t> are not time synchronization UEs</a:t>
            </a:r>
          </a:p>
          <a:p>
            <a:pPr marL="804863" indent="-804863"/>
            <a:r>
              <a:rPr lang="en-US" altLang="zh-CN" b="1" dirty="0"/>
              <a:t>                       </a:t>
            </a:r>
            <a:r>
              <a:rPr lang="en-US" altLang="zh-CN" b="1" dirty="0" err="1"/>
              <a:t>PR_b</a:t>
            </a:r>
            <a:r>
              <a:rPr lang="en-US" altLang="zh-CN" b="1" dirty="0"/>
              <a:t> should compare the current data with the data sampled at the </a:t>
            </a:r>
            <a:r>
              <a:rPr lang="en-US" altLang="zh-CN" b="1" u="sng" dirty="0"/>
              <a:t>SAME TIME </a:t>
            </a:r>
            <a:r>
              <a:rPr lang="en-US" altLang="zh-CN" b="1" dirty="0"/>
              <a:t>by </a:t>
            </a:r>
            <a:r>
              <a:rPr lang="en-US" altLang="zh-CN" b="1" dirty="0" err="1"/>
              <a:t>PR_a</a:t>
            </a:r>
            <a:r>
              <a:rPr lang="en-US" altLang="zh-CN" b="1" dirty="0"/>
              <a:t>, with the latency information exposure by 5GS </a:t>
            </a:r>
          </a:p>
          <a:p>
            <a:endParaRPr lang="en-US" altLang="zh-CN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i="1" dirty="0" err="1"/>
              <a:t>PR_a</a:t>
            </a:r>
            <a:r>
              <a:rPr lang="en-US" altLang="zh-CN" i="1" dirty="0"/>
              <a:t> </a:t>
            </a:r>
            <a:r>
              <a:rPr lang="en-US" altLang="zh-CN" dirty="0"/>
              <a:t>take the current sample </a:t>
            </a:r>
            <a:r>
              <a:rPr lang="en-US" altLang="zh-CN" dirty="0" err="1"/>
              <a:t>I_a</a:t>
            </a:r>
            <a:r>
              <a:rPr lang="en-US" altLang="zh-CN" dirty="0"/>
              <a:t>’ at Time1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i="1" dirty="0" err="1"/>
              <a:t>PR_a</a:t>
            </a:r>
            <a:r>
              <a:rPr lang="en-US" altLang="zh-CN" i="1" dirty="0"/>
              <a:t> </a:t>
            </a:r>
            <a:r>
              <a:rPr lang="en-US" altLang="zh-CN" dirty="0"/>
              <a:t>deliver the current data to </a:t>
            </a:r>
            <a:r>
              <a:rPr lang="en-US" altLang="zh-CN" i="1" dirty="0" err="1"/>
              <a:t>PR_b</a:t>
            </a:r>
            <a:r>
              <a:rPr lang="en-US" altLang="zh-CN" i="1" dirty="0"/>
              <a:t> </a:t>
            </a:r>
            <a:r>
              <a:rPr lang="en-US" altLang="zh-CN" dirty="0"/>
              <a:t>by 5GS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100" b="1" dirty="0"/>
              <a:t>5GS exposure the latency information of this service flow to </a:t>
            </a:r>
            <a:r>
              <a:rPr lang="en-US" altLang="zh-CN" sz="1100" b="1" i="1" dirty="0" err="1"/>
              <a:t>PR_b</a:t>
            </a:r>
            <a:endParaRPr lang="en-US" altLang="zh-CN" sz="1100" b="1" i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i="1" dirty="0" err="1"/>
              <a:t>PR_b</a:t>
            </a:r>
            <a:r>
              <a:rPr lang="en-US" altLang="zh-CN" i="1" dirty="0"/>
              <a:t> </a:t>
            </a:r>
            <a:r>
              <a:rPr lang="en-US" altLang="zh-CN" dirty="0"/>
              <a:t>receive the current data </a:t>
            </a:r>
            <a:r>
              <a:rPr lang="en-US" altLang="zh-CN" dirty="0" err="1"/>
              <a:t>I_a</a:t>
            </a:r>
            <a:r>
              <a:rPr lang="en-US" altLang="zh-CN" dirty="0"/>
              <a:t>’ at Time2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100" i="1" dirty="0" err="1"/>
              <a:t>PR_b</a:t>
            </a:r>
            <a:r>
              <a:rPr lang="en-US" altLang="zh-CN" sz="1100" i="1" dirty="0"/>
              <a:t> </a:t>
            </a:r>
            <a:r>
              <a:rPr lang="en-US" altLang="zh-CN" sz="1100" b="1" dirty="0"/>
              <a:t>calculate the Time1 by (Time2 – latency)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i="1" dirty="0" err="1"/>
              <a:t>PR_b</a:t>
            </a:r>
            <a:r>
              <a:rPr lang="en-US" altLang="zh-CN" i="1" dirty="0"/>
              <a:t> </a:t>
            </a:r>
            <a:r>
              <a:rPr lang="en-US" altLang="zh-CN" dirty="0"/>
              <a:t>enquire the current sample </a:t>
            </a:r>
            <a:r>
              <a:rPr lang="en-US" altLang="zh-CN" dirty="0" err="1"/>
              <a:t>I_b</a:t>
            </a:r>
            <a:r>
              <a:rPr lang="en-US" altLang="zh-CN" dirty="0"/>
              <a:t>’ </a:t>
            </a:r>
            <a:r>
              <a:rPr lang="en-US" altLang="zh-CN" dirty="0" err="1"/>
              <a:t>taked</a:t>
            </a:r>
            <a:r>
              <a:rPr lang="en-US" altLang="zh-CN" dirty="0"/>
              <a:t> at Time1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i="1" dirty="0" err="1"/>
              <a:t>PR_b</a:t>
            </a:r>
            <a:r>
              <a:rPr lang="en-US" altLang="zh-CN" i="1" dirty="0"/>
              <a:t> </a:t>
            </a:r>
            <a:r>
              <a:rPr lang="en-US" altLang="zh-CN" dirty="0"/>
              <a:t>compare the </a:t>
            </a:r>
            <a:r>
              <a:rPr lang="en-US" altLang="zh-CN" dirty="0" err="1"/>
              <a:t>I_b</a:t>
            </a:r>
            <a:r>
              <a:rPr lang="en-US" altLang="zh-CN" dirty="0"/>
              <a:t>’ with </a:t>
            </a:r>
            <a:r>
              <a:rPr lang="en-US" altLang="zh-CN" dirty="0" err="1"/>
              <a:t>I_a</a:t>
            </a:r>
            <a:r>
              <a:rPr lang="en-US" altLang="zh-CN" dirty="0"/>
              <a:t>’, to decide whether to turn off the switch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FC5D198D-2A73-42B0-AF5E-0137814B9D8E}"/>
              </a:ext>
            </a:extLst>
          </p:cNvPr>
          <p:cNvSpPr txBox="1"/>
          <p:nvPr/>
        </p:nvSpPr>
        <p:spPr>
          <a:xfrm>
            <a:off x="8448787" y="1350828"/>
            <a:ext cx="5143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00" dirty="0">
                <a:solidFill>
                  <a:schemeClr val="bg1">
                    <a:lumMod val="95000"/>
                  </a:schemeClr>
                </a:solidFill>
              </a:rPr>
              <a:t>Current line sample </a:t>
            </a:r>
            <a:r>
              <a:rPr lang="en-US" altLang="zh-CN" sz="500" dirty="0" err="1">
                <a:solidFill>
                  <a:schemeClr val="bg1">
                    <a:lumMod val="95000"/>
                  </a:schemeClr>
                </a:solidFill>
              </a:rPr>
              <a:t>I_b</a:t>
            </a:r>
            <a:r>
              <a:rPr lang="en-US" altLang="zh-CN" sz="500" dirty="0">
                <a:solidFill>
                  <a:schemeClr val="bg1">
                    <a:lumMod val="95000"/>
                  </a:schemeClr>
                </a:solidFill>
              </a:rPr>
              <a:t>’</a:t>
            </a:r>
            <a:endParaRPr lang="zh-CN" altLang="en-US" sz="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3" name="箭头: 下 22">
            <a:extLst>
              <a:ext uri="{FF2B5EF4-FFF2-40B4-BE49-F238E27FC236}">
                <a16:creationId xmlns:a16="http://schemas.microsoft.com/office/drawing/2014/main" id="{FBF2D1A9-C572-4C89-940D-9ACDB5797E1C}"/>
              </a:ext>
            </a:extLst>
          </p:cNvPr>
          <p:cNvSpPr/>
          <p:nvPr/>
        </p:nvSpPr>
        <p:spPr bwMode="auto">
          <a:xfrm rot="897151">
            <a:off x="8558390" y="1609748"/>
            <a:ext cx="172978" cy="219615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99705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B9AB74-DA5C-473A-A889-9DF0F03D8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895" y="1228518"/>
            <a:ext cx="8388350" cy="48307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 It requires:</a:t>
            </a:r>
          </a:p>
          <a:p>
            <a:pPr marL="444500" indent="0">
              <a:buNone/>
            </a:pPr>
            <a:r>
              <a:rPr lang="en-US" altLang="zh-CN" sz="2000" dirty="0"/>
              <a:t>The Grid APP on UE(e.g. Differential Protection of Current Line) needs the UE to UE latency as a parameter to process the Grid Service data.</a:t>
            </a:r>
          </a:p>
          <a:p>
            <a:pPr marL="444500" indent="0">
              <a:buNone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 There is a gap: </a:t>
            </a:r>
          </a:p>
          <a:p>
            <a:pPr marL="358775" indent="0">
              <a:buNone/>
            </a:pPr>
            <a:r>
              <a:rPr lang="en-US" altLang="zh-CN" sz="2000" dirty="0"/>
              <a:t>UE can not obtain the UE to UE latency from 5GS.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Potential Solution: </a:t>
            </a:r>
          </a:p>
          <a:p>
            <a:pPr marL="358775" lvl="1" indent="0">
              <a:buNone/>
            </a:pPr>
            <a:r>
              <a:rPr lang="en-US" altLang="zh-CN" sz="2000" dirty="0"/>
              <a:t>5GS measure/predict the UE to UPF latency, and SEAL /enabler layer process the UE to UE latency and exposure to the UE.</a:t>
            </a:r>
          </a:p>
        </p:txBody>
      </p:sp>
    </p:spTree>
    <p:extLst>
      <p:ext uri="{BB962C8B-B14F-4D97-AF65-F5344CB8AC3E}">
        <p14:creationId xmlns:p14="http://schemas.microsoft.com/office/powerpoint/2010/main" val="285984433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3"/>
          <p:cNvSpPr>
            <a:spLocks noGrp="1"/>
          </p:cNvSpPr>
          <p:nvPr>
            <p:ph type="title"/>
          </p:nvPr>
        </p:nvSpPr>
        <p:spPr>
          <a:xfrm>
            <a:off x="11196" y="260958"/>
            <a:ext cx="7139829" cy="751022"/>
          </a:xfrm>
          <a:noFill/>
          <a:ln w="9525">
            <a:noFill/>
          </a:ln>
        </p:spPr>
        <p:txBody>
          <a:bodyPr vert="horz" rtlCol="0" anchor="ctr" anchorCtr="0">
            <a:noAutofit/>
          </a:bodyPr>
          <a:lstStyle/>
          <a:p>
            <a:pPr lvl="0" algn="r"/>
            <a:r>
              <a:rPr lang="en-US" altLang="zh-CN" sz="2700" dirty="0">
                <a:sym typeface="+mn-ea"/>
              </a:rPr>
              <a:t>Use case of line current differential protection in power distribution grid </a:t>
            </a:r>
            <a:r>
              <a:rPr lang="en-US" altLang="zh-CN" sz="1800" i="1" dirty="0">
                <a:sym typeface="+mn-ea"/>
              </a:rPr>
              <a:t>(TR22.867 subclause 5.4)</a:t>
            </a:r>
            <a:endParaRPr lang="en-US" altLang="zh-CN" dirty="0">
              <a:sym typeface="宋体" panose="02010600030101010101" pitchFamily="2" charset="-122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DF4E470-F72B-4B38-9AD9-0F19763C2A0C}"/>
              </a:ext>
            </a:extLst>
          </p:cNvPr>
          <p:cNvSpPr/>
          <p:nvPr/>
        </p:nvSpPr>
        <p:spPr>
          <a:xfrm>
            <a:off x="576835" y="2115795"/>
            <a:ext cx="766428" cy="4180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Protection Relay</a:t>
            </a: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9514D07-77DB-4F7E-A84B-15ECBFA32C82}"/>
              </a:ext>
            </a:extLst>
          </p:cNvPr>
          <p:cNvSpPr txBox="1"/>
          <p:nvPr/>
        </p:nvSpPr>
        <p:spPr>
          <a:xfrm>
            <a:off x="133350" y="1156629"/>
            <a:ext cx="8877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The 5G system shall provide the protection relay with timing information with the comparable precision as GNSS-based precision. The IEEE 1588 time master in NG-RAN should provide protection relays with IEC 61850-9-3 based power/utility profile.</a:t>
            </a:r>
            <a:endParaRPr lang="zh-CN" altLang="zh-CN" sz="1200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5640560E-CEAB-4FB2-87E7-171C045EE918}"/>
              </a:ext>
            </a:extLst>
          </p:cNvPr>
          <p:cNvCxnSpPr>
            <a:cxnSpLocks/>
            <a:stCxn id="18" idx="3"/>
          </p:cNvCxnSpPr>
          <p:nvPr/>
        </p:nvCxnSpPr>
        <p:spPr bwMode="auto">
          <a:xfrm flipV="1">
            <a:off x="1343263" y="1878382"/>
            <a:ext cx="1111642" cy="4464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2F52AC70-7327-48C7-8997-0C77FD867B64}"/>
              </a:ext>
            </a:extLst>
          </p:cNvPr>
          <p:cNvCxnSpPr/>
          <p:nvPr/>
        </p:nvCxnSpPr>
        <p:spPr bwMode="auto">
          <a:xfrm>
            <a:off x="368967" y="3268996"/>
            <a:ext cx="97429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42A884CB-9BE7-4DF0-A062-DDE172EE0F24}"/>
              </a:ext>
            </a:extLst>
          </p:cNvPr>
          <p:cNvSpPr txBox="1"/>
          <p:nvPr/>
        </p:nvSpPr>
        <p:spPr>
          <a:xfrm>
            <a:off x="1343263" y="3145885"/>
            <a:ext cx="3396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Time synchronize between </a:t>
            </a:r>
            <a:r>
              <a:rPr lang="en-US" altLang="zh-CN" dirty="0" err="1"/>
              <a:t>Portection</a:t>
            </a:r>
            <a:r>
              <a:rPr lang="en-US" altLang="zh-CN" dirty="0"/>
              <a:t> Relay with </a:t>
            </a:r>
            <a:r>
              <a:rPr lang="en-US" altLang="zh-CN" dirty="0" err="1"/>
              <a:t>gNB_a</a:t>
            </a:r>
            <a:endParaRPr lang="zh-CN" altLang="en-US" dirty="0"/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CD757E42-89CD-4C42-9C9C-DB0DB0CD0916}"/>
              </a:ext>
            </a:extLst>
          </p:cNvPr>
          <p:cNvCxnSpPr/>
          <p:nvPr/>
        </p:nvCxnSpPr>
        <p:spPr bwMode="auto">
          <a:xfrm>
            <a:off x="368967" y="3506687"/>
            <a:ext cx="984415" cy="0"/>
          </a:xfrm>
          <a:prstGeom prst="straightConnector1">
            <a:avLst/>
          </a:prstGeom>
          <a:ln w="12700">
            <a:prstDash val="dash"/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等腰三角形 6">
            <a:extLst>
              <a:ext uri="{FF2B5EF4-FFF2-40B4-BE49-F238E27FC236}">
                <a16:creationId xmlns:a16="http://schemas.microsoft.com/office/drawing/2014/main" id="{AD768255-80B1-4187-AB79-61E2566C05C7}"/>
              </a:ext>
            </a:extLst>
          </p:cNvPr>
          <p:cNvSpPr/>
          <p:nvPr/>
        </p:nvSpPr>
        <p:spPr bwMode="auto">
          <a:xfrm>
            <a:off x="2454905" y="1585862"/>
            <a:ext cx="342900" cy="535737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C3206F9D-D70A-43BE-92D1-ECEB83D94AE9}"/>
              </a:ext>
            </a:extLst>
          </p:cNvPr>
          <p:cNvCxnSpPr/>
          <p:nvPr/>
        </p:nvCxnSpPr>
        <p:spPr bwMode="auto">
          <a:xfrm>
            <a:off x="1424940" y="2423160"/>
            <a:ext cx="975360" cy="23622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等腰三角形 9">
            <a:extLst>
              <a:ext uri="{FF2B5EF4-FFF2-40B4-BE49-F238E27FC236}">
                <a16:creationId xmlns:a16="http://schemas.microsoft.com/office/drawing/2014/main" id="{8289A8D7-751A-4ADA-90E9-4FA3A04368A3}"/>
              </a:ext>
            </a:extLst>
          </p:cNvPr>
          <p:cNvSpPr/>
          <p:nvPr/>
        </p:nvSpPr>
        <p:spPr bwMode="auto">
          <a:xfrm>
            <a:off x="2378742" y="2374584"/>
            <a:ext cx="342900" cy="486505"/>
          </a:xfrm>
          <a:prstGeom prst="triangle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A97CBDF-CABF-4BBA-BA3D-11C7263133DD}"/>
              </a:ext>
            </a:extLst>
          </p:cNvPr>
          <p:cNvSpPr txBox="1"/>
          <p:nvPr/>
        </p:nvSpPr>
        <p:spPr>
          <a:xfrm>
            <a:off x="2797805" y="1800198"/>
            <a:ext cx="17741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gNB_a</a:t>
            </a:r>
            <a:r>
              <a:rPr lang="en-US" altLang="zh-CN" dirty="0"/>
              <a:t> belong to </a:t>
            </a:r>
            <a:r>
              <a:rPr lang="en-US" altLang="zh-CN" dirty="0" err="1"/>
              <a:t>PLMN_a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0EFC015F-DE90-4C34-A83C-4A8295F6E9FD}"/>
              </a:ext>
            </a:extLst>
          </p:cNvPr>
          <p:cNvSpPr txBox="1"/>
          <p:nvPr/>
        </p:nvSpPr>
        <p:spPr>
          <a:xfrm>
            <a:off x="2693295" y="2531981"/>
            <a:ext cx="17741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gNB_b</a:t>
            </a:r>
            <a:r>
              <a:rPr lang="en-US" altLang="zh-CN" dirty="0"/>
              <a:t> belong to </a:t>
            </a:r>
            <a:r>
              <a:rPr lang="en-US" altLang="zh-CN" dirty="0" err="1"/>
              <a:t>PLMN_b</a:t>
            </a:r>
            <a:endParaRPr lang="zh-CN" altLang="en-US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9880CCC-B38F-4645-ACD0-F7DA9B6DBA00}"/>
              </a:ext>
            </a:extLst>
          </p:cNvPr>
          <p:cNvSpPr txBox="1"/>
          <p:nvPr/>
        </p:nvSpPr>
        <p:spPr>
          <a:xfrm>
            <a:off x="133350" y="3770186"/>
            <a:ext cx="827151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err="1"/>
              <a:t>gNB_a</a:t>
            </a:r>
            <a:r>
              <a:rPr lang="en-US" altLang="zh-CN" sz="1100" dirty="0"/>
              <a:t> and </a:t>
            </a:r>
            <a:r>
              <a:rPr lang="en-US" altLang="zh-CN" sz="1100" dirty="0" err="1"/>
              <a:t>gNB_b</a:t>
            </a:r>
            <a:r>
              <a:rPr lang="en-US" altLang="zh-CN" sz="1100" dirty="0"/>
              <a:t> belong to different PLMNs. They adopt different IEEE 1588 time master profile. The protection relay complies with IEC 61850-9-3 based profile.</a:t>
            </a:r>
          </a:p>
          <a:p>
            <a:endParaRPr lang="en-US" altLang="zh-CN" sz="1100" dirty="0"/>
          </a:p>
          <a:p>
            <a:r>
              <a:rPr lang="en-US" altLang="zh-CN" sz="1200" dirty="0"/>
              <a:t>When the PLMN switch from a to b</a:t>
            </a:r>
          </a:p>
          <a:p>
            <a:endParaRPr lang="en-US" altLang="zh-CN" sz="11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CN" sz="1100" dirty="0"/>
              <a:t>Protection Relay should synchronized time with </a:t>
            </a:r>
            <a:r>
              <a:rPr lang="en-US" altLang="zh-CN" sz="1100" dirty="0" err="1"/>
              <a:t>gNB_b</a:t>
            </a:r>
            <a:r>
              <a:rPr lang="en-US" altLang="zh-CN" sz="1100" dirty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zh-CN" sz="1100" dirty="0"/>
              <a:t>Other Smart Grid Terminals connect to </a:t>
            </a:r>
            <a:r>
              <a:rPr lang="en-US" altLang="zh-CN" sz="1100" dirty="0" err="1"/>
              <a:t>gNB_b</a:t>
            </a:r>
            <a:r>
              <a:rPr lang="en-US" altLang="zh-CN" sz="1100" dirty="0"/>
              <a:t> with no requirements of time synchronization.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zh-CN" sz="1100" dirty="0"/>
          </a:p>
          <a:p>
            <a:r>
              <a:rPr lang="en-US" altLang="zh-CN" sz="1400" b="1" dirty="0"/>
              <a:t>There is a gap: </a:t>
            </a:r>
          </a:p>
          <a:p>
            <a:pPr marL="449263"/>
            <a:r>
              <a:rPr lang="en-US" altLang="zh-CN" sz="1100" dirty="0" err="1"/>
              <a:t>gNB_b</a:t>
            </a:r>
            <a:r>
              <a:rPr lang="en-US" altLang="zh-CN" sz="1100" dirty="0"/>
              <a:t> have no information about which UE require time synchronization and what time master profile should provide to the UE.</a:t>
            </a:r>
          </a:p>
          <a:p>
            <a:endParaRPr lang="zh-CN" altLang="en-US" dirty="0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C75C9C1-6199-4D6F-8EE4-DAFE6BFB2453}"/>
              </a:ext>
            </a:extLst>
          </p:cNvPr>
          <p:cNvSpPr txBox="1"/>
          <p:nvPr/>
        </p:nvSpPr>
        <p:spPr>
          <a:xfrm>
            <a:off x="1353382" y="3409384"/>
            <a:ext cx="3396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Time synchronize between </a:t>
            </a:r>
            <a:r>
              <a:rPr lang="en-US" altLang="zh-CN" dirty="0" err="1"/>
              <a:t>Portection</a:t>
            </a:r>
            <a:r>
              <a:rPr lang="en-US" altLang="zh-CN" dirty="0"/>
              <a:t> Relay with </a:t>
            </a:r>
            <a:r>
              <a:rPr lang="en-US" altLang="zh-CN" dirty="0" err="1"/>
              <a:t>gNB_b</a:t>
            </a:r>
            <a:endParaRPr lang="zh-CN" altLang="en-US" dirty="0"/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FD5C4477-27F5-4844-8655-7B97DBA295FE}"/>
              </a:ext>
            </a:extLst>
          </p:cNvPr>
          <p:cNvCxnSpPr/>
          <p:nvPr/>
        </p:nvCxnSpPr>
        <p:spPr bwMode="auto">
          <a:xfrm flipH="1" flipV="1">
            <a:off x="4358640" y="2046419"/>
            <a:ext cx="556260" cy="37358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07946F75-816A-4391-BA53-ECD8FD00F4E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04036" y="2474544"/>
            <a:ext cx="610864" cy="1916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/>
          </a:ln>
        </p:spPr>
      </p:cxnSp>
      <p:sp>
        <p:nvSpPr>
          <p:cNvPr id="24" name="椭圆 23">
            <a:extLst>
              <a:ext uri="{FF2B5EF4-FFF2-40B4-BE49-F238E27FC236}">
                <a16:creationId xmlns:a16="http://schemas.microsoft.com/office/drawing/2014/main" id="{30DFE32C-24D0-4C42-844F-D38725A4DB46}"/>
              </a:ext>
            </a:extLst>
          </p:cNvPr>
          <p:cNvSpPr/>
          <p:nvPr/>
        </p:nvSpPr>
        <p:spPr bwMode="auto">
          <a:xfrm>
            <a:off x="5073552" y="2176752"/>
            <a:ext cx="1909545" cy="48650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eaLnBrk="0" hangingPunct="0"/>
            <a:r>
              <a:rPr lang="en-US" altLang="zh-CN">
                <a:solidFill>
                  <a:schemeClr val="tx1"/>
                </a:solidFill>
                <a:latin typeface="Arial" panose="020B0604020202020204" pitchFamily="34" charset="0"/>
              </a:rPr>
              <a:t>Other Smart Grid Services Terminals</a:t>
            </a:r>
            <a:endParaRPr lang="zh-CN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26DB2347-132C-4774-BB13-40B0244E32E0}"/>
              </a:ext>
            </a:extLst>
          </p:cNvPr>
          <p:cNvSpPr txBox="1"/>
          <p:nvPr/>
        </p:nvSpPr>
        <p:spPr>
          <a:xfrm>
            <a:off x="220980" y="5770734"/>
            <a:ext cx="818388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b="1" dirty="0"/>
              <a:t>Potential Solutions:</a:t>
            </a:r>
          </a:p>
          <a:p>
            <a:pPr marL="358775"/>
            <a:r>
              <a:rPr lang="en-US" altLang="zh-CN" sz="1100" dirty="0"/>
              <a:t>An adaptation capability for re-configuring the 3GPP system for the time synchronization requirements based on the UE can be supported by SEAL/enabler layer.</a:t>
            </a:r>
          </a:p>
        </p:txBody>
      </p:sp>
    </p:spTree>
    <p:extLst>
      <p:ext uri="{BB962C8B-B14F-4D97-AF65-F5344CB8AC3E}">
        <p14:creationId xmlns:p14="http://schemas.microsoft.com/office/powerpoint/2010/main" val="286695539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68A81B-0F91-40FE-8C87-35E9379C3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228600"/>
            <a:ext cx="7391400" cy="1143000"/>
          </a:xfrm>
        </p:spPr>
        <p:txBody>
          <a:bodyPr/>
          <a:lstStyle/>
          <a:p>
            <a:r>
              <a:rPr lang="en-US" altLang="zh-CN" sz="2800" dirty="0"/>
              <a:t>Potential Solution for Smart Grid APP on SA6</a:t>
            </a:r>
            <a:endParaRPr lang="zh-CN" altLang="en-US" sz="2800" dirty="0"/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D6DA2154-1582-4B73-93DA-C5677067BBCF}"/>
              </a:ext>
            </a:extLst>
          </p:cNvPr>
          <p:cNvSpPr txBox="1"/>
          <p:nvPr/>
        </p:nvSpPr>
        <p:spPr>
          <a:xfrm>
            <a:off x="4570620" y="1801770"/>
            <a:ext cx="4433810" cy="3361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altLang="zh-CN" sz="1100" dirty="0">
                <a:solidFill>
                  <a:schemeClr val="bg2">
                    <a:lumMod val="75000"/>
                  </a:schemeClr>
                </a:solidFill>
              </a:rPr>
              <a:t>Smart Grid Communication Management Server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i="1" dirty="0">
                <a:solidFill>
                  <a:schemeClr val="bg2">
                    <a:lumMod val="75000"/>
                  </a:schemeClr>
                </a:solidFill>
              </a:rPr>
              <a:t>Services KQI requirement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i="1" dirty="0">
                <a:solidFill>
                  <a:schemeClr val="bg2">
                    <a:lumMod val="75000"/>
                  </a:schemeClr>
                </a:solidFill>
              </a:rPr>
              <a:t>Network Configuration request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i="1" dirty="0">
                <a:solidFill>
                  <a:schemeClr val="bg2">
                    <a:lumMod val="75000"/>
                  </a:schemeClr>
                </a:solidFill>
              </a:rPr>
              <a:t>Services Incident report to MNOs</a:t>
            </a:r>
          </a:p>
          <a:p>
            <a:pPr marL="228600" indent="-228600">
              <a:buAutoNum type="arabicPeriod"/>
            </a:pPr>
            <a:endParaRPr lang="en-US" altLang="zh-CN" sz="1100" dirty="0"/>
          </a:p>
          <a:p>
            <a:pPr marL="228600" indent="-228600">
              <a:buAutoNum type="arabicPeriod"/>
            </a:pPr>
            <a:r>
              <a:rPr lang="en-US" altLang="zh-CN" sz="1100" dirty="0"/>
              <a:t>Smart Grid APP Enable Server / SEAL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i="1" dirty="0"/>
              <a:t>Services KQI</a:t>
            </a:r>
            <a:r>
              <a:rPr lang="zh-CN" altLang="en-US" sz="1100" i="1" dirty="0"/>
              <a:t>（</a:t>
            </a:r>
            <a:r>
              <a:rPr lang="en-US" altLang="zh-CN" sz="1100" i="1" dirty="0"/>
              <a:t>e.g. the UE to UE latency) analysis and mapping with service requirement indicator exposure to the UE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i="1" dirty="0"/>
              <a:t>Service KQI measurement and prediction</a:t>
            </a:r>
            <a:endParaRPr lang="zh-CN" altLang="en-US" sz="12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i="1" dirty="0"/>
              <a:t>Adaptation capability for Time Synchronizations of UEs requirements for Multiple PLMNs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100" i="1" dirty="0"/>
              <a:t>Combine Network performance and management exposure for Smart Grid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3002865A-A977-4001-B8E5-803CFB98ABB4}"/>
              </a:ext>
            </a:extLst>
          </p:cNvPr>
          <p:cNvGrpSpPr/>
          <p:nvPr/>
        </p:nvGrpSpPr>
        <p:grpSpPr>
          <a:xfrm>
            <a:off x="0" y="2422415"/>
            <a:ext cx="4540529" cy="2205893"/>
            <a:chOff x="879752" y="4135035"/>
            <a:chExt cx="6970369" cy="2205893"/>
          </a:xfrm>
        </p:grpSpPr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63B267DD-24EC-43F5-AA42-9203AC82D04A}"/>
                </a:ext>
              </a:extLst>
            </p:cNvPr>
            <p:cNvSpPr/>
            <p:nvPr/>
          </p:nvSpPr>
          <p:spPr bwMode="auto">
            <a:xfrm>
              <a:off x="943357" y="4135035"/>
              <a:ext cx="3055609" cy="53245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Smart Grid Application/Service</a:t>
              </a: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E04B3989-4A7F-4BCE-95E7-1FFDBD313D32}"/>
                </a:ext>
              </a:extLst>
            </p:cNvPr>
            <p:cNvSpPr/>
            <p:nvPr/>
          </p:nvSpPr>
          <p:spPr bwMode="auto">
            <a:xfrm>
              <a:off x="4132184" y="4135035"/>
              <a:ext cx="3617713" cy="53317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en-US" altLang="zh-CN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Smart Grid Communication Management Server</a:t>
              </a:r>
              <a:r>
                <a:rPr kumimoji="0" lang="zh-CN" altLang="en-US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（</a:t>
              </a:r>
              <a:r>
                <a:rPr kumimoji="0" lang="en-US" altLang="zh-CN" sz="11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DSOs)</a:t>
              </a:r>
              <a:endParaRPr kumimoji="0" lang="zh-CN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3B2217C1-66A5-4049-9096-772FD5E62170}"/>
                </a:ext>
              </a:extLst>
            </p:cNvPr>
            <p:cNvSpPr/>
            <p:nvPr/>
          </p:nvSpPr>
          <p:spPr bwMode="auto">
            <a:xfrm>
              <a:off x="4142356" y="5173078"/>
              <a:ext cx="2664177" cy="285663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1050" dirty="0">
                  <a:solidFill>
                    <a:schemeClr val="bg1"/>
                  </a:solidFill>
                  <a:latin typeface="Arial" panose="020B0604020202020204" pitchFamily="34" charset="0"/>
                </a:rPr>
                <a:t>Smart Grid Enabler Server </a:t>
              </a:r>
              <a:endParaRPr kumimoji="0" lang="zh-CN" altLang="en-US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500BA936-98C8-4862-9805-1BE7F41029D7}"/>
                </a:ext>
              </a:extLst>
            </p:cNvPr>
            <p:cNvSpPr/>
            <p:nvPr/>
          </p:nvSpPr>
          <p:spPr bwMode="auto">
            <a:xfrm>
              <a:off x="879752" y="5530011"/>
              <a:ext cx="6806540" cy="810917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1400" dirty="0">
                  <a:solidFill>
                    <a:schemeClr val="tx1"/>
                  </a:solidFill>
                  <a:latin typeface="Arial" panose="020B0604020202020204" pitchFamily="34" charset="0"/>
                </a:rPr>
                <a:t>                                               </a:t>
              </a:r>
              <a:endParaRPr kumimoji="0" lang="zh-CN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79FDF82B-1BF0-4B1F-A45F-7EC46C216E81}"/>
                </a:ext>
              </a:extLst>
            </p:cNvPr>
            <p:cNvSpPr/>
            <p:nvPr/>
          </p:nvSpPr>
          <p:spPr bwMode="auto">
            <a:xfrm>
              <a:off x="4142357" y="5557925"/>
              <a:ext cx="3302792" cy="237147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ctr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1200" dirty="0">
                  <a:solidFill>
                    <a:schemeClr val="bg1"/>
                  </a:solidFill>
                  <a:latin typeface="Arial" panose="020B0604020202020204" pitchFamily="34" charset="0"/>
                </a:rPr>
                <a:t>SEAL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C5794908-2E6F-47F2-B976-4FBD5DD8F169}"/>
                </a:ext>
              </a:extLst>
            </p:cNvPr>
            <p:cNvSpPr/>
            <p:nvPr/>
          </p:nvSpPr>
          <p:spPr bwMode="auto">
            <a:xfrm>
              <a:off x="4099559" y="5074642"/>
              <a:ext cx="3682961" cy="772949"/>
            </a:xfrm>
            <a:prstGeom prst="rect">
              <a:avLst/>
            </a:prstGeom>
            <a:noFill/>
            <a:ln>
              <a:prstDash val="sysDot"/>
              <a:headEnd type="none" w="med" len="med"/>
              <a:tailEnd type="none" w="med" len="med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0" lang="zh-C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59BB80B6-FD6A-4E3C-B90C-B4CFE4D381C8}"/>
                </a:ext>
              </a:extLst>
            </p:cNvPr>
            <p:cNvSpPr txBox="1"/>
            <p:nvPr/>
          </p:nvSpPr>
          <p:spPr>
            <a:xfrm>
              <a:off x="6686800" y="5156860"/>
              <a:ext cx="116332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dirty="0"/>
                <a:t>GRIDAPP</a:t>
              </a:r>
              <a:endParaRPr lang="zh-CN" altLang="en-US" dirty="0"/>
            </a:p>
          </p:txBody>
        </p:sp>
        <p:cxnSp>
          <p:nvCxnSpPr>
            <p:cNvPr id="43" name="直接箭头连接符 42">
              <a:extLst>
                <a:ext uri="{FF2B5EF4-FFF2-40B4-BE49-F238E27FC236}">
                  <a16:creationId xmlns:a16="http://schemas.microsoft.com/office/drawing/2014/main" id="{15ED8147-4751-458B-9F64-652A76B114C6}"/>
                </a:ext>
              </a:extLst>
            </p:cNvPr>
            <p:cNvCxnSpPr>
              <a:cxnSpLocks/>
              <a:stCxn id="35" idx="2"/>
            </p:cNvCxnSpPr>
            <p:nvPr/>
          </p:nvCxnSpPr>
          <p:spPr bwMode="auto">
            <a:xfrm>
              <a:off x="2471162" y="4667485"/>
              <a:ext cx="0" cy="84377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  <p:cxnSp>
          <p:nvCxnSpPr>
            <p:cNvPr id="44" name="直接箭头连接符 43">
              <a:extLst>
                <a:ext uri="{FF2B5EF4-FFF2-40B4-BE49-F238E27FC236}">
                  <a16:creationId xmlns:a16="http://schemas.microsoft.com/office/drawing/2014/main" id="{542BEF32-FDA0-48EB-9B0B-C0E5C4DF0DA0}"/>
                </a:ext>
              </a:extLst>
            </p:cNvPr>
            <p:cNvCxnSpPr>
              <a:stCxn id="37" idx="2"/>
              <a:endCxn id="41" idx="0"/>
            </p:cNvCxnSpPr>
            <p:nvPr/>
          </p:nvCxnSpPr>
          <p:spPr bwMode="auto">
            <a:xfrm flipH="1">
              <a:off x="5941040" y="4668205"/>
              <a:ext cx="1" cy="40643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</p:spPr>
        </p:cxnSp>
      </p:grpSp>
      <p:sp>
        <p:nvSpPr>
          <p:cNvPr id="45" name="流程图: 过程 44">
            <a:extLst>
              <a:ext uri="{FF2B5EF4-FFF2-40B4-BE49-F238E27FC236}">
                <a16:creationId xmlns:a16="http://schemas.microsoft.com/office/drawing/2014/main" id="{E8D44E75-10D1-449E-9AEC-F2503D39928A}"/>
              </a:ext>
            </a:extLst>
          </p:cNvPr>
          <p:cNvSpPr/>
          <p:nvPr/>
        </p:nvSpPr>
        <p:spPr bwMode="auto">
          <a:xfrm>
            <a:off x="2155237" y="4202123"/>
            <a:ext cx="1057489" cy="367491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5G Control function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流程图: 过程 45">
            <a:extLst>
              <a:ext uri="{FF2B5EF4-FFF2-40B4-BE49-F238E27FC236}">
                <a16:creationId xmlns:a16="http://schemas.microsoft.com/office/drawing/2014/main" id="{744BC482-1DB9-4207-A569-63227BCE0532}"/>
              </a:ext>
            </a:extLst>
          </p:cNvPr>
          <p:cNvSpPr/>
          <p:nvPr/>
        </p:nvSpPr>
        <p:spPr bwMode="auto">
          <a:xfrm>
            <a:off x="3276341" y="4202123"/>
            <a:ext cx="836634" cy="367491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5G </a:t>
            </a:r>
            <a:r>
              <a:rPr kumimoji="0" lang="en-US" altLang="zh-CN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Mng</a:t>
            </a:r>
            <a:r>
              <a:rPr kumimoji="0" lang="en-US" altLang="zh-CN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function</a:t>
            </a:r>
            <a:endParaRPr kumimoji="0" lang="zh-CN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F912913-4BE1-4B4E-B33D-6A2926AA6BA4}"/>
              </a:ext>
            </a:extLst>
          </p:cNvPr>
          <p:cNvSpPr txBox="1"/>
          <p:nvPr/>
        </p:nvSpPr>
        <p:spPr>
          <a:xfrm>
            <a:off x="377173" y="4002068"/>
            <a:ext cx="16209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/>
              <a:t>5GS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1615683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EAE2331-F3B7-4805-A0DB-B52F90CDE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830948"/>
            <a:ext cx="7772400" cy="1500187"/>
          </a:xfrm>
        </p:spPr>
        <p:txBody>
          <a:bodyPr/>
          <a:lstStyle/>
          <a:p>
            <a:r>
              <a:rPr lang="en-US" altLang="zh-CN" sz="3600" dirty="0">
                <a:solidFill>
                  <a:schemeClr val="tx1"/>
                </a:solidFill>
              </a:rPr>
              <a:t>Thank you</a:t>
            </a:r>
            <a:endParaRPr lang="zh-CN" alt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904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14562</TotalTime>
  <Words>692</Words>
  <Application>Microsoft Office PowerPoint</Application>
  <PresentationFormat>全屏显示(4:3)</PresentationFormat>
  <Paragraphs>76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굴림</vt:lpstr>
      <vt:lpstr>宋体</vt:lpstr>
      <vt:lpstr>Arial</vt:lpstr>
      <vt:lpstr>Calibri</vt:lpstr>
      <vt:lpstr>Times New Roman</vt:lpstr>
      <vt:lpstr>Office Theme</vt:lpstr>
      <vt:lpstr>Custom Design</vt:lpstr>
      <vt:lpstr>3_Office Theme</vt:lpstr>
      <vt:lpstr>7_Office Theme</vt:lpstr>
      <vt:lpstr>   New SID of Smart Grid APP</vt:lpstr>
      <vt:lpstr>PowerPoint 演示文稿</vt:lpstr>
      <vt:lpstr>Use case of line current differential protection in power distribution grid (TR22.867 subclause 5.4) </vt:lpstr>
      <vt:lpstr>PowerPoint 演示文稿</vt:lpstr>
      <vt:lpstr>Use case of line current differential protection in power distribution grid (TR22.867 subclause 5.4)</vt:lpstr>
      <vt:lpstr>Potential Solution for Smart Grid APP on SA6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HuaWei</cp:lastModifiedBy>
  <cp:revision>1267</cp:revision>
  <dcterms:created xsi:type="dcterms:W3CDTF">2008-08-30T09:32:00Z</dcterms:created>
  <dcterms:modified xsi:type="dcterms:W3CDTF">2021-11-18T10:30:44Z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C:\Users\nishant.gup\AppData\Local\Temp\Temp2_S6-201319.zip\S6-201319_was1174_rev1 Outcomes from drafting session on service continuity post cc July 24 copy.ppt</vt:lpwstr>
  </property>
  <property fmtid="{D5CDD505-2E9C-101B-9397-08002B2CF9AE}" pid="4" name="KSOProductBuildVer">
    <vt:lpwstr>2052-11.1.0.10328</vt:lpwstr>
  </property>
  <property fmtid="{D5CDD505-2E9C-101B-9397-08002B2CF9AE}" pid="5" name="ICV">
    <vt:lpwstr>C3C3A9939FA94A83AFFEFDC68FE26E12</vt:lpwstr>
  </property>
  <property fmtid="{D5CDD505-2E9C-101B-9397-08002B2CF9AE}" pid="6" name="_2015_ms_pID_725343">
    <vt:lpwstr>(3)N2tzbazyspAe0roUIEfsMWIppHt329XMinkyT32ufZDWk6p+3Sona/vPA5yBwZfZ8zTq0VOR
kFNCbJVvm+ueEShbwWDGMKhWxprKXnXmAgdRTx6skOQ1+jr3icX/MhFSQEJ3PHhJbeVoHlAu
+SFvG25uJxhRFLirzyK76xdoDe6JCvtU4CJvPVJ4Vw5px1/SCZaecAM2r9L32Zl9TFHDU5Sb
r47F/svkquNobxhHVP</vt:lpwstr>
  </property>
  <property fmtid="{D5CDD505-2E9C-101B-9397-08002B2CF9AE}" pid="7" name="_2015_ms_pID_7253431">
    <vt:lpwstr>wuFKKn3+L9PA7bOwExxtAtAExRyE7A56CxPy7bE/6clYIMe0Mjr009
PiHos11RMqF0CdO93ohREhBB5FKkcg6XdwLgKSCwyGF8ZXsTTVsRffqtkLSFurwc2lvr2rQt
MKYilEfFaLiD94HVtMcM8weGPBeE8XLP6zpwt50SVHQSMjDFJ8mTvKY/zTrij7PaD+XXALk0
k2ydN2BCV6w4SCkbp/yAoS29uqOqw2kzhAeU</vt:lpwstr>
  </property>
  <property fmtid="{D5CDD505-2E9C-101B-9397-08002B2CF9AE}" pid="8" name="_2015_ms_pID_7253432">
    <vt:lpwstr>4Q==</vt:lpwstr>
  </property>
</Properties>
</file>