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5146" r:id="rId1"/>
  </p:sldMasterIdLst>
  <p:notesMasterIdLst>
    <p:notesMasterId r:id="rId12"/>
  </p:notesMasterIdLst>
  <p:handoutMasterIdLst>
    <p:handoutMasterId r:id="rId13"/>
  </p:handoutMasterIdLst>
  <p:sldIdLst>
    <p:sldId id="528" r:id="rId2"/>
    <p:sldId id="534" r:id="rId3"/>
    <p:sldId id="547" r:id="rId4"/>
    <p:sldId id="548" r:id="rId5"/>
    <p:sldId id="549" r:id="rId6"/>
    <p:sldId id="551" r:id="rId7"/>
    <p:sldId id="550" r:id="rId8"/>
    <p:sldId id="552" r:id="rId9"/>
    <p:sldId id="537" r:id="rId10"/>
    <p:sldId id="545" r:id="rId11"/>
  </p:sldIdLst>
  <p:sldSz cx="12192000" cy="6858000"/>
  <p:notesSz cx="6921500" cy="100838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185" userDrawn="1">
          <p15:clr>
            <a:srgbClr val="A4A3A4"/>
          </p15:clr>
        </p15:guide>
        <p15:guide id="2" pos="7197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>
          <p15:clr>
            <a:srgbClr val="A4A3A4"/>
          </p15:clr>
        </p15:guide>
        <p15:guide id="2" pos="21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3399FF"/>
    <a:srgbClr val="0066FF"/>
    <a:srgbClr val="FFFFFF"/>
    <a:srgbClr val="EAEFF7"/>
    <a:srgbClr val="FF6600"/>
    <a:srgbClr val="1A4669"/>
    <a:srgbClr val="C6D254"/>
    <a:srgbClr val="B1D254"/>
    <a:srgbClr val="2A6EA8"/>
    <a:srgbClr val="0F5C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A488322-F2BA-4B5B-9748-0D474271808F}" styleName="Medium Style 3 - 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45" autoAdjust="0"/>
    <p:restoredTop sz="99112" autoAdjust="0"/>
  </p:normalViewPr>
  <p:slideViewPr>
    <p:cSldViewPr snapToGrid="0">
      <p:cViewPr varScale="1">
        <p:scale>
          <a:sx n="85" d="100"/>
          <a:sy n="85" d="100"/>
        </p:scale>
        <p:origin x="598" y="41"/>
      </p:cViewPr>
      <p:guideLst>
        <p:guide orient="horz" pos="1185"/>
        <p:guide pos="7197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2" d="100"/>
          <a:sy n="42" d="100"/>
        </p:scale>
        <p:origin x="-2850" y="-96"/>
      </p:cViewPr>
      <p:guideLst>
        <p:guide orient="horz" pos="3176"/>
        <p:guide pos="218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99782B-1646-48C5-B03C-2D29BD99097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1126333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1125" y="0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3" y="755650"/>
            <a:ext cx="6721475" cy="37814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789488"/>
            <a:ext cx="5073650" cy="4538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/>
              <a:t>Click to edit Master text styles</a:t>
            </a:r>
          </a:p>
          <a:p>
            <a:pPr lvl="1"/>
            <a:r>
              <a:rPr lang="en-GB" noProof="0"/>
              <a:t>Second level</a:t>
            </a:r>
          </a:p>
          <a:p>
            <a:pPr lvl="2"/>
            <a:r>
              <a:rPr lang="en-GB" noProof="0"/>
              <a:t>Third level</a:t>
            </a:r>
          </a:p>
          <a:p>
            <a:pPr lvl="3"/>
            <a:r>
              <a:rPr lang="en-GB" noProof="0"/>
              <a:t>Fourth level</a:t>
            </a:r>
          </a:p>
          <a:p>
            <a:pPr lvl="4"/>
            <a:r>
              <a:rPr lang="en-GB" noProof="0"/>
              <a:t>Fifth level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defTabSz="944563" eaLnBrk="1" hangingPunct="1">
              <a:defRPr sz="1200">
                <a:latin typeface="Times New Roman" pitchFamily="18" charset="0"/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1125" y="9578975"/>
            <a:ext cx="300037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426" tIns="47213" rIns="94426" bIns="47213" numCol="1" anchor="b" anchorCtr="0" compatLnSpc="1">
            <a:prstTxWarp prst="textNoShape">
              <a:avLst/>
            </a:prstTxWarp>
          </a:bodyPr>
          <a:lstStyle>
            <a:lvl1pPr algn="r" defTabSz="944563" eaLnBrk="1" hangingPunct="1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D5440688-9C35-4353-934E-C9AE90237507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22994383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defTabSz="930275"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defTabSz="930275" eaLnBrk="0" fontAlgn="base" hangingPunct="0">
              <a:spcBef>
                <a:spcPct val="0"/>
              </a:spcBef>
              <a:spcAft>
                <a:spcPct val="0"/>
              </a:spcAft>
              <a:defRPr sz="100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C246FE57-3F04-4823-B38D-EE8F3A94D2B1}" type="slidenum">
              <a:rPr lang="en-GB" altLang="en-US" sz="1200" smtClean="0">
                <a:latin typeface="Times New Roman" panose="02020603050405020304" pitchFamily="18" charset="0"/>
              </a:rPr>
              <a:pPr/>
              <a:t>1</a:t>
            </a:fld>
            <a:endParaRPr lang="en-GB" altLang="en-US" sz="1200" smtClean="0">
              <a:latin typeface="Times New Roman" panose="02020603050405020304" pitchFamily="18" charset="0"/>
            </a:endParaRPr>
          </a:p>
        </p:txBody>
      </p:sp>
      <p:sp>
        <p:nvSpPr>
          <p:cNvPr id="6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88900" y="742950"/>
            <a:ext cx="6621463" cy="3725863"/>
          </a:xfrm>
          <a:ln/>
        </p:spPr>
      </p:sp>
      <p:sp>
        <p:nvSpPr>
          <p:cNvPr id="614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04875" y="4718050"/>
            <a:ext cx="4987925" cy="446722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0663293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64483970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234779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09227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8541778"/>
      </p:ext>
    </p:extLst>
  </p:cSld>
  <p:clrMapOvr>
    <a:masterClrMapping/>
  </p:clrMapOvr>
  <p:transition spd="slow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Snip Single Corner Rectangle 11"/>
          <p:cNvSpPr/>
          <p:nvPr userDrawn="1"/>
        </p:nvSpPr>
        <p:spPr>
          <a:xfrm>
            <a:off x="0" y="6413500"/>
            <a:ext cx="12199938" cy="182563"/>
          </a:xfrm>
          <a:prstGeom prst="snip1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838200" y="138740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 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7" name="Snip Single Corner Rectangle 6"/>
          <p:cNvSpPr/>
          <p:nvPr userDrawn="1"/>
        </p:nvSpPr>
        <p:spPr>
          <a:xfrm>
            <a:off x="-7938" y="125598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9" name="TextBox 7"/>
          <p:cNvSpPr txBox="1">
            <a:spLocks noChangeArrowheads="1"/>
          </p:cNvSpPr>
          <p:nvPr userDrawn="1"/>
        </p:nvSpPr>
        <p:spPr bwMode="auto">
          <a:xfrm>
            <a:off x="11191875" y="6592888"/>
            <a:ext cx="987425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defRPr/>
            </a:pPr>
            <a:r>
              <a:rPr lang="en-GB" altLang="en-US" sz="1000" b="1" dirty="0">
                <a:ln w="0"/>
                <a:latin typeface="Calibri" panose="020F0502020204030204" pitchFamily="34" charset="0"/>
              </a:rPr>
              <a:t>© 3GPP </a:t>
            </a:r>
            <a:r>
              <a:rPr lang="en-GB" altLang="en-US" sz="1000" b="1" dirty="0" smtClean="0">
                <a:ln w="0"/>
                <a:latin typeface="Calibri" panose="020F0502020204030204" pitchFamily="34" charset="0"/>
              </a:rPr>
              <a:t>2021</a:t>
            </a:r>
            <a:endParaRPr lang="en-GB" altLang="en-US" sz="1000" b="1" dirty="0">
              <a:ln w="0"/>
              <a:latin typeface="Calibri" panose="020F0502020204030204" pitchFamily="34" charset="0"/>
            </a:endParaRPr>
          </a:p>
        </p:txBody>
      </p:sp>
      <p:pic>
        <p:nvPicPr>
          <p:cNvPr id="1031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67900" y="338644"/>
            <a:ext cx="1408113" cy="819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4" name="TextBox 2"/>
          <p:cNvSpPr txBox="1">
            <a:spLocks noChangeArrowheads="1"/>
          </p:cNvSpPr>
          <p:nvPr userDrawn="1"/>
        </p:nvSpPr>
        <p:spPr bwMode="auto">
          <a:xfrm>
            <a:off x="11495088" y="6351588"/>
            <a:ext cx="396875" cy="306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cs typeface="Arial" pitchFamily="34" charset="0"/>
              </a:defRPr>
            </a:lvl9pPr>
          </a:lstStyle>
          <a:p>
            <a:pPr>
              <a:defRPr/>
            </a:pPr>
            <a:fld id="{4F90773A-FBA2-44A3-9C23-E06B115DB1E3}" type="slidenum">
              <a:rPr lang="en-GB" altLang="en-US" sz="1400" smtClean="0">
                <a:latin typeface="Calibri" pitchFamily="34" charset="0"/>
              </a:rPr>
              <a:pPr>
                <a:defRPr/>
              </a:pPr>
              <a:t>‹#›</a:t>
            </a:fld>
            <a:endParaRPr lang="en-GB" altLang="en-US" sz="1400">
              <a:latin typeface="Calibri" pitchFamily="34" charset="0"/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31072" y="6391922"/>
            <a:ext cx="294294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0" kern="120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3GPP SA6#45-BIS-e, 11 – 19 Oct</a:t>
            </a:r>
            <a:r>
              <a:rPr lang="en-GB" sz="1100" b="0" kern="1200" baseline="0" dirty="0" smtClean="0">
                <a:solidFill>
                  <a:schemeClr val="tx1"/>
                </a:solidFill>
                <a:effectLst/>
                <a:latin typeface="Arial" pitchFamily="34" charset="0"/>
                <a:ea typeface="+mn-ea"/>
                <a:cs typeface="Arial" pitchFamily="34" charset="0"/>
              </a:rPr>
              <a:t> 2021</a:t>
            </a:r>
            <a:endParaRPr lang="en-US" sz="1100" b="0" dirty="0"/>
          </a:p>
        </p:txBody>
      </p:sp>
      <p:sp>
        <p:nvSpPr>
          <p:cNvPr id="13" name="TextBox 12"/>
          <p:cNvSpPr txBox="1"/>
          <p:nvPr userDrawn="1"/>
        </p:nvSpPr>
        <p:spPr>
          <a:xfrm>
            <a:off x="10041584" y="1212137"/>
            <a:ext cx="15757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chemeClr val="bg1"/>
                </a:solidFill>
              </a:rPr>
              <a:t>S6-212459</a:t>
            </a:r>
            <a:endParaRPr lang="en-US" b="1" dirty="0">
              <a:solidFill>
                <a:schemeClr val="bg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5167" r:id="rId1"/>
    <p:sldLayoutId id="2147485165" r:id="rId2"/>
    <p:sldLayoutId id="2147485166" r:id="rId3"/>
    <p:sldLayoutId id="2147485168" r:id="rId4"/>
  </p:sldLayoutIdLst>
  <p:transition>
    <p:wipe dir="r"/>
  </p:transition>
  <p:timing>
    <p:tnLst>
      <p:par>
        <p:cTn id="1" dur="indefinite" restart="never" nodeType="tmRoot"/>
      </p:par>
    </p:tnLst>
  </p:timing>
  <p:hf hdr="0" ftr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Blip>
          <a:blip r:embed="rId7"/>
        </a:buBlip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Clr>
          <a:srgbClr val="C00000"/>
        </a:buClr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2">
            <a:extLst>
              <a:ext uri="{FF2B5EF4-FFF2-40B4-BE49-F238E27FC236}"/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1604589" y="2338950"/>
            <a:ext cx="8547940" cy="1470025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en-GB" sz="2900" b="1" i="1" dirty="0" smtClean="0">
                <a:effectLst>
                  <a:outerShdw blurRad="38100" dist="38100" dir="2700000" algn="tl">
                    <a:srgbClr val="C0C0C0"/>
                  </a:outerShdw>
                </a:effectLst>
              </a:rPr>
              <a:t>  </a:t>
            </a:r>
            <a:r>
              <a:rPr lang="en-GB" sz="2900" dirty="0" smtClean="0"/>
              <a:t/>
            </a:r>
            <a:br>
              <a:rPr lang="en-GB" sz="2900" dirty="0" smtClean="0"/>
            </a:br>
            <a:r>
              <a:rPr lang="en-US" sz="5300" b="1" dirty="0" smtClean="0"/>
              <a:t>SA6#45-BIS-e Work Plan Review</a:t>
            </a:r>
            <a:endParaRPr lang="en-GB" sz="2500" dirty="0">
              <a:effectLst>
                <a:outerShdw blurRad="38100" dist="38100" dir="2700000" algn="tl">
                  <a:srgbClr val="C0C0C0"/>
                </a:outerShdw>
              </a:effectLst>
            </a:endParaRPr>
          </a:p>
        </p:txBody>
      </p:sp>
      <p:sp>
        <p:nvSpPr>
          <p:cNvPr id="5123" name="Subtitle 6"/>
          <p:cNvSpPr>
            <a:spLocks noGrp="1"/>
          </p:cNvSpPr>
          <p:nvPr>
            <p:ph type="subTitle" idx="1"/>
          </p:nvPr>
        </p:nvSpPr>
        <p:spPr>
          <a:xfrm>
            <a:off x="2832847" y="4119284"/>
            <a:ext cx="6400800" cy="114748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en-US" altLang="en-US" sz="1800" dirty="0" smtClean="0"/>
              <a:t/>
            </a:r>
            <a:br>
              <a:rPr lang="en-US" altLang="en-US" sz="1800" dirty="0" smtClean="0"/>
            </a:br>
            <a:r>
              <a:rPr lang="en-US" altLang="en-US" sz="2400" dirty="0" smtClean="0">
                <a:latin typeface="Arial" panose="020B0604020202020204" pitchFamily="34" charset="0"/>
              </a:rPr>
              <a:t>Suresh </a:t>
            </a:r>
            <a:r>
              <a:rPr lang="en-US" altLang="en-US" sz="2400" dirty="0" err="1" smtClean="0">
                <a:latin typeface="Arial" panose="020B0604020202020204" pitchFamily="34" charset="0"/>
              </a:rPr>
              <a:t>Chitturi</a:t>
            </a:r>
            <a:endParaRPr lang="en-US" altLang="en-US" sz="2400" dirty="0" smtClean="0">
              <a:latin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en-US" altLang="en-US" sz="2000" dirty="0" smtClean="0">
                <a:latin typeface="Arial" panose="020B0604020202020204" pitchFamily="34" charset="0"/>
              </a:rPr>
              <a:t>SA6 Chair</a:t>
            </a:r>
          </a:p>
          <a:p>
            <a:pPr>
              <a:lnSpc>
                <a:spcPct val="80000"/>
              </a:lnSpc>
            </a:pPr>
            <a:r>
              <a:rPr lang="en-US" altLang="en-US" sz="1800" dirty="0" smtClean="0">
                <a:latin typeface="Arial" panose="020B0604020202020204" pitchFamily="34" charset="0"/>
              </a:rPr>
              <a:t>SAMSUNG</a:t>
            </a:r>
            <a:endParaRPr lang="en-US" altLang="en-US" sz="2000" dirty="0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4147803"/>
      </p:ext>
    </p:extLst>
  </p:cSld>
  <p:clrMapOvr>
    <a:masterClrMapping/>
  </p:clrMapOvr>
  <p:transition spd="slow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1"/>
          <p:cNvSpPr>
            <a:spLocks noGrp="1"/>
          </p:cNvSpPr>
          <p:nvPr>
            <p:ph type="title"/>
          </p:nvPr>
        </p:nvSpPr>
        <p:spPr>
          <a:xfrm>
            <a:off x="2246779" y="3266328"/>
            <a:ext cx="6827838" cy="1143000"/>
          </a:xfrm>
        </p:spPr>
        <p:txBody>
          <a:bodyPr/>
          <a:lstStyle/>
          <a:p>
            <a:pPr algn="ctr"/>
            <a:r>
              <a:rPr lang="en-GB" altLang="fr-FR" sz="4800" dirty="0" smtClean="0">
                <a:solidFill>
                  <a:srgbClr val="72AF2F"/>
                </a:solidFill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2078828090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Rel-17 Work Items – 1/2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56668307"/>
              </p:ext>
            </p:extLst>
          </p:nvPr>
        </p:nvGraphicFramePr>
        <p:xfrm>
          <a:off x="245967" y="1752602"/>
          <a:ext cx="11605374" cy="4406151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519645"/>
                <a:gridCol w="1483658"/>
                <a:gridCol w="1125071"/>
                <a:gridCol w="977153"/>
                <a:gridCol w="1080247"/>
                <a:gridCol w="1084729"/>
                <a:gridCol w="1324530"/>
                <a:gridCol w="2010341"/>
              </a:tblGrid>
              <a:tr h="6678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</a:t>
                      </a:r>
                      <a:r>
                        <a:rPr lang="en-US" sz="1800" baseline="0" dirty="0" smtClean="0"/>
                        <a:t> Item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Approved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SA#93-e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SA6#45-BIS-e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SA6#46-e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Completion</a:t>
                      </a:r>
                      <a:endParaRPr lang="en-US" sz="16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</a:tr>
              <a:tr h="951765">
                <a:tc>
                  <a:txBody>
                    <a:bodyPr/>
                    <a:lstStyle/>
                    <a:p>
                      <a:r>
                        <a:rPr lang="en-US" altLang="en-US" sz="1400" dirty="0" smtClean="0"/>
                        <a:t>Enhancements to Application Architecture for the Mobile Communication System for Railways Phase 2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eMONASTERY2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SA#84</a:t>
                      </a:r>
                    </a:p>
                    <a:p>
                      <a:pPr algn="l"/>
                      <a:r>
                        <a:rPr lang="en-US" sz="1600" dirty="0" smtClean="0"/>
                        <a:t>(06/2019)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US" sz="1400" kern="1200" dirty="0" smtClean="0">
                          <a:effectLst/>
                        </a:rPr>
                        <a:t>MC services support on IOPS mode of operation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kern="1200" dirty="0" smtClean="0">
                          <a:effectLst/>
                        </a:rPr>
                        <a:t>MCIOPS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SA#84</a:t>
                      </a:r>
                    </a:p>
                    <a:p>
                      <a:pPr algn="l"/>
                      <a:r>
                        <a:rPr lang="en-US" sz="1600" dirty="0" smtClean="0"/>
                        <a:t>(06/2019)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Enhanced Mission Critical Push-to-talk architecture phase 3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enh3MCPTT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SA#87</a:t>
                      </a:r>
                    </a:p>
                    <a:p>
                      <a:pPr algn="l"/>
                      <a:r>
                        <a:rPr lang="en-US" sz="1600" dirty="0" smtClean="0"/>
                        <a:t>(03/2020)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1452" marR="91452" marT="45570" marB="45570"/>
                </a:tc>
              </a:tr>
              <a:tr h="734153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Enhancements for functional architecture and information flows for Mission Critical Data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eMCData3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SA#86</a:t>
                      </a:r>
                    </a:p>
                    <a:p>
                      <a:pPr algn="l"/>
                      <a:r>
                        <a:rPr lang="en-US" sz="1600" dirty="0" smtClean="0"/>
                        <a:t>(12/2019)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73441">
                <a:tc>
                  <a:txBody>
                    <a:bodyPr/>
                    <a:lstStyle/>
                    <a:p>
                      <a:r>
                        <a:rPr lang="en-IN" sz="1400" dirty="0" smtClean="0"/>
                        <a:t>Architecture for enabling Edge Applications</a:t>
                      </a:r>
                      <a:endParaRPr lang="en-US" sz="14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EDGEAPP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 smtClean="0"/>
                        <a:t>SA#86</a:t>
                      </a:r>
                    </a:p>
                    <a:p>
                      <a:pPr algn="l"/>
                      <a:r>
                        <a:rPr lang="en-US" sz="1600" dirty="0" smtClean="0"/>
                        <a:t>(12/2019)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99%</a:t>
                      </a:r>
                      <a:endParaRPr lang="en-US" sz="1600" b="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1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rgbClr val="FF0000"/>
                        </a:solidFill>
                      </a:endParaRPr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 marL="91452" marR="91452" marT="45570" marB="455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7680748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838200" y="89438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Rel-17 Work Items – 2/2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825675"/>
              </p:ext>
            </p:extLst>
          </p:nvPr>
        </p:nvGraphicFramePr>
        <p:xfrm>
          <a:off x="270902" y="1748118"/>
          <a:ext cx="11650196" cy="442217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739279"/>
                <a:gridCol w="1210236"/>
                <a:gridCol w="1111623"/>
                <a:gridCol w="981636"/>
                <a:gridCol w="1116105"/>
                <a:gridCol w="1084730"/>
                <a:gridCol w="1192306"/>
                <a:gridCol w="2214281"/>
              </a:tblGrid>
              <a:tr h="66787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Work</a:t>
                      </a:r>
                      <a:r>
                        <a:rPr lang="en-US" sz="1800" baseline="0" dirty="0" smtClean="0"/>
                        <a:t> Item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Approved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SA#93-e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SA6#45-BIS-e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smtClean="0"/>
                        <a:t>SA6#46-e</a:t>
                      </a:r>
                    </a:p>
                    <a:p>
                      <a:pPr algn="ctr"/>
                      <a:endParaRPr lang="en-US" sz="18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600" baseline="0" dirty="0" smtClean="0"/>
                        <a:t>Completion</a:t>
                      </a:r>
                      <a:endParaRPr lang="en-US" sz="1600" dirty="0"/>
                    </a:p>
                  </a:txBody>
                  <a:tcPr marL="91452" marR="91452" marT="45570" marB="45570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52" marR="91452" marT="45570" marB="45570"/>
                </a:tc>
              </a:tr>
              <a:tr h="95176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Enhanced application layer support for V2X services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eV2XAPP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l"/>
                      <a:endParaRPr lang="en-US" sz="14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Application Architecture for MSGin5G Service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5GMARCH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90%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baseline="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Mission Critical Services</a:t>
                      </a:r>
                      <a:r>
                        <a:rPr lang="en-US" sz="1600" baseline="0" dirty="0" smtClean="0"/>
                        <a:t> over 5GS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MCOver5GS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SA#89</a:t>
                      </a:r>
                    </a:p>
                    <a:p>
                      <a:r>
                        <a:rPr lang="en-US" sz="1600" dirty="0" smtClean="0"/>
                        <a:t>(09/2020)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  <a:tr h="734153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Enhanced Service Enabler Architecture Layer for Verticals 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eSEAL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/>
                    </a:p>
                  </a:txBody>
                  <a:tcPr marL="91452" marR="91452" marT="45570" marB="45570"/>
                </a:tc>
              </a:tr>
              <a:tr h="689460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Application layer support for </a:t>
                      </a:r>
                      <a:r>
                        <a:rPr lang="en-IN" sz="1600" dirty="0" err="1" smtClean="0"/>
                        <a:t>Uncrewed</a:t>
                      </a:r>
                      <a:r>
                        <a:rPr lang="en-IN" sz="1600" dirty="0" smtClean="0"/>
                        <a:t> Aerial System (UAS)</a:t>
                      </a:r>
                      <a:endParaRPr lang="en-US" sz="160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UASAPP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SA#90</a:t>
                      </a:r>
                    </a:p>
                    <a:p>
                      <a:r>
                        <a:rPr lang="en-US" sz="1600" dirty="0" smtClean="0"/>
                        <a:t>(12/2020)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100%</a:t>
                      </a:r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SA#92</a:t>
                      </a:r>
                    </a:p>
                    <a:p>
                      <a:r>
                        <a:rPr lang="en-US" sz="1600" dirty="0" smtClean="0"/>
                        <a:t>(06/2021)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2" marB="45572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40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52" marR="91452" marT="45570" marB="4557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3047923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14748876"/>
              </p:ext>
            </p:extLst>
          </p:nvPr>
        </p:nvGraphicFramePr>
        <p:xfrm>
          <a:off x="176214" y="1951788"/>
          <a:ext cx="11580997" cy="3916515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4565"/>
                <a:gridCol w="1339257"/>
                <a:gridCol w="1065693"/>
                <a:gridCol w="909918"/>
                <a:gridCol w="1008529"/>
                <a:gridCol w="981636"/>
                <a:gridCol w="1083338"/>
                <a:gridCol w="2498061"/>
              </a:tblGrid>
              <a:tr h="613695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SA6#45-BIS-e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SA6#46-e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Study on Mission Critical Services support over 5G System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FS_MCOver5GS 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SA#80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(06/2018)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87%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82850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Study of Gateway UE function for Mission Critical Communication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FS_MCGWUE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SA#88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(06/2020)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SA#93</a:t>
                      </a:r>
                    </a:p>
                    <a:p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rgbClr val="0000FF"/>
                          </a:solidFill>
                        </a:rPr>
                        <a:t>Remove</a:t>
                      </a: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 from Agenda?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46" marR="91446" marT="45691" marB="45691"/>
                </a:tc>
              </a:tr>
              <a:tr h="828508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Study of Interconnection and Migration Aspects for Railways</a:t>
                      </a:r>
                      <a:r>
                        <a:rPr lang="en-GB" altLang="en-US" sz="1600" dirty="0" smtClean="0"/>
                        <a:t> 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FS_IRail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SA#88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(06/2020)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60%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SA#93</a:t>
                      </a:r>
                    </a:p>
                    <a:p>
                      <a:r>
                        <a:rPr lang="en-US" sz="1600" dirty="0" smtClean="0"/>
                        <a:t>(12/2021)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rgbClr val="0000FF"/>
                          </a:solidFill>
                        </a:rPr>
                        <a:t>TR for approval at SA#94-e?</a:t>
                      </a: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46" marR="91446" marT="45691" marB="45691"/>
                </a:tc>
              </a:tr>
              <a:tr h="583007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Study on Network Slice Capability Exposure for Application Layer Enablement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FS_NSCALE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SA#91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(03/2021)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25%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SA#95</a:t>
                      </a:r>
                    </a:p>
                    <a:p>
                      <a:r>
                        <a:rPr lang="en-US" sz="1600" b="0" dirty="0" smtClean="0">
                          <a:solidFill>
                            <a:schemeClr val="tx1"/>
                          </a:solidFill>
                        </a:rPr>
                        <a:t>(03/2022)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 smtClean="0">
                        <a:solidFill>
                          <a:srgbClr val="0000FF"/>
                        </a:solidFill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125424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42054467"/>
              </p:ext>
            </p:extLst>
          </p:nvPr>
        </p:nvGraphicFramePr>
        <p:xfrm>
          <a:off x="230003" y="1902484"/>
          <a:ext cx="11563066" cy="4144990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6973"/>
                <a:gridCol w="1398494"/>
                <a:gridCol w="1035424"/>
                <a:gridCol w="905435"/>
                <a:gridCol w="977153"/>
                <a:gridCol w="995082"/>
                <a:gridCol w="1059652"/>
                <a:gridCol w="2494853"/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SA6#45-BIS-e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SA6#46-e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application enablement aspects for subscriber-aware northbound API access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FS_SNAAPP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SA#95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Application Capability Exposure for </a:t>
                      </a:r>
                      <a:r>
                        <a:rPr lang="en-IN" sz="1600" dirty="0" err="1" smtClean="0"/>
                        <a:t>IoT</a:t>
                      </a:r>
                      <a:r>
                        <a:rPr lang="en-IN" sz="1600" dirty="0" smtClean="0"/>
                        <a:t> Platforms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FS_ACE_IOT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15%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SA#95</a:t>
                      </a:r>
                    </a:p>
                    <a:p>
                      <a:r>
                        <a:rPr lang="en-US" sz="1600" dirty="0" smtClean="0"/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enhanced Application Architecture for enabling Edge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FS_eEDGEAPP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10%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SA#95</a:t>
                      </a:r>
                    </a:p>
                    <a:p>
                      <a:r>
                        <a:rPr lang="en-US" sz="1600" dirty="0" smtClean="0"/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(target date – Jun</a:t>
                      </a:r>
                      <a:r>
                        <a:rPr lang="en-US" sz="1600" kern="1200" baseline="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2022)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5G-enabled fused location service capability exposure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FS_5GFLS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SA#92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(06/2021)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20%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SA#95</a:t>
                      </a:r>
                    </a:p>
                    <a:p>
                      <a:r>
                        <a:rPr lang="en-US" sz="1600" dirty="0" smtClean="0"/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532905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Ongoing Studies</a:t>
            </a: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1674992"/>
              </p:ext>
            </p:extLst>
          </p:nvPr>
        </p:nvGraphicFramePr>
        <p:xfrm>
          <a:off x="230003" y="1902484"/>
          <a:ext cx="11563066" cy="307824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6973"/>
                <a:gridCol w="1398494"/>
                <a:gridCol w="1035424"/>
                <a:gridCol w="905435"/>
                <a:gridCol w="977153"/>
                <a:gridCol w="995082"/>
                <a:gridCol w="1059652"/>
                <a:gridCol w="2494853"/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SID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SA6#45-BIS-e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SA6#46-e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enhanced architecture for UAS Applications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err="1" smtClean="0"/>
                        <a:t>FS_eUASAPP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SA#96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kern="1200" dirty="0" smtClean="0">
                          <a:solidFill>
                            <a:srgbClr val="0000FF"/>
                          </a:solidFill>
                          <a:latin typeface="+mn-lt"/>
                          <a:ea typeface="+mn-ea"/>
                          <a:cs typeface="+mn-cs"/>
                        </a:rPr>
                        <a:t>Revised SID (target date – Sep 2022)</a:t>
                      </a:r>
                    </a:p>
                  </a:txBody>
                  <a:tcPr marL="91446" marR="91446" marT="45691" marB="45691"/>
                </a:tc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SEAL data delivery enabler for vertical applications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FS_SEALDD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SA#96</a:t>
                      </a:r>
                    </a:p>
                    <a:p>
                      <a:r>
                        <a:rPr lang="en-US" sz="1600" dirty="0" smtClean="0"/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Study on enhancements to application layer support for V2X services; Phase 2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FS_eV2XAPP2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SA#96</a:t>
                      </a:r>
                    </a:p>
                    <a:p>
                      <a:r>
                        <a:rPr lang="en-US" sz="1600" dirty="0" smtClean="0"/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6022195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>
          <a:xfrm>
            <a:off x="838200" y="93920"/>
            <a:ext cx="10515600" cy="1325563"/>
          </a:xfrm>
        </p:spPr>
        <p:txBody>
          <a:bodyPr/>
          <a:lstStyle/>
          <a:p>
            <a:r>
              <a:rPr lang="en-US" altLang="en-US" dirty="0" smtClean="0"/>
              <a:t>Overview: Rel-18 Work-Items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4613352"/>
              </p:ext>
            </p:extLst>
          </p:nvPr>
        </p:nvGraphicFramePr>
        <p:xfrm>
          <a:off x="243450" y="1965237"/>
          <a:ext cx="11563066" cy="2590568"/>
        </p:xfrm>
        <a:graphic>
          <a:graphicData uri="http://schemas.openxmlformats.org/drawingml/2006/table">
            <a:tbl>
              <a:tblPr firstRow="1" bandRow="1">
                <a:tableStyleId>{2A488322-F2BA-4B5B-9748-0D474271808F}</a:tableStyleId>
              </a:tblPr>
              <a:tblGrid>
                <a:gridCol w="2696973"/>
                <a:gridCol w="1398494"/>
                <a:gridCol w="1035424"/>
                <a:gridCol w="905435"/>
                <a:gridCol w="977153"/>
                <a:gridCol w="995082"/>
                <a:gridCol w="1059652"/>
                <a:gridCol w="2494853"/>
              </a:tblGrid>
              <a:tr h="565922">
                <a:tc>
                  <a:txBody>
                    <a:bodyPr/>
                    <a:lstStyle/>
                    <a:p>
                      <a:r>
                        <a:rPr lang="en-US" sz="1800" baseline="0" dirty="0" smtClean="0"/>
                        <a:t>Study Item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 Code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WID </a:t>
                      </a:r>
                      <a:r>
                        <a:rPr lang="en-US" sz="1600" dirty="0" smtClean="0"/>
                        <a:t>Approved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SA#93-e</a:t>
                      </a: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SA6#45-BIS-e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SA6#46-e</a:t>
                      </a:r>
                      <a:endParaRPr lang="en-US" sz="16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Target</a:t>
                      </a:r>
                      <a:br>
                        <a:rPr lang="en-US" sz="1600" dirty="0" smtClean="0"/>
                      </a:br>
                      <a:r>
                        <a:rPr lang="en-US" sz="1400" baseline="0" dirty="0" smtClean="0"/>
                        <a:t>Completion</a:t>
                      </a:r>
                      <a:endParaRPr lang="en-US" sz="140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Remarks</a:t>
                      </a:r>
                      <a:endParaRPr lang="en-US" sz="1800" dirty="0"/>
                    </a:p>
                  </a:txBody>
                  <a:tcPr marL="91446" marR="91446" marT="45691" marB="45691"/>
                </a:tc>
              </a:tr>
              <a:tr h="506345">
                <a:tc>
                  <a:txBody>
                    <a:bodyPr/>
                    <a:lstStyle/>
                    <a:p>
                      <a:r>
                        <a:rPr lang="en-IN" sz="1600" dirty="0" smtClean="0"/>
                        <a:t>Mission Critical Services over 5MBS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MCOver5MBS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1" dirty="0" smtClean="0"/>
                        <a:t>TBD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SA#95</a:t>
                      </a:r>
                    </a:p>
                    <a:p>
                      <a:r>
                        <a:rPr lang="en-US" sz="1600" dirty="0" smtClean="0"/>
                        <a:t>(03/2022)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675749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Gateway UE function for Mission Critical Communication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MCGWUE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TBD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/>
                        <a:t>SA#96</a:t>
                      </a:r>
                    </a:p>
                    <a:p>
                      <a:r>
                        <a:rPr lang="en-US" sz="1600" dirty="0" smtClean="0"/>
                        <a:t>(06/2022)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  <a:tr h="524464">
                <a:tc>
                  <a:txBody>
                    <a:bodyPr/>
                    <a:lstStyle/>
                    <a:p>
                      <a:r>
                        <a:rPr lang="en-IN" sz="1600" b="0" dirty="0" smtClean="0">
                          <a:solidFill>
                            <a:schemeClr val="tx1"/>
                          </a:solidFill>
                        </a:rPr>
                        <a:t>Application layer support for Factories of the Future (FF)</a:t>
                      </a:r>
                      <a:endParaRPr lang="en-US" sz="1600" b="0" dirty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b="1" dirty="0" smtClean="0"/>
                        <a:t>FFAPP</a:t>
                      </a:r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SA#93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 smtClean="0"/>
                        <a:t>(09/2021)</a:t>
                      </a:r>
                      <a:endParaRPr lang="en-US" sz="1600" b="0" dirty="0" smtClean="0">
                        <a:solidFill>
                          <a:srgbClr val="FF0000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 smtClean="0"/>
                        <a:t>0%</a:t>
                      </a:r>
                      <a:endParaRPr lang="en-US" sz="1600" b="0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b="1" dirty="0" smtClean="0"/>
                        <a:t>TBD</a:t>
                      </a:r>
                    </a:p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algn="ctr"/>
                      <a:endParaRPr lang="en-US" sz="1600" b="1" dirty="0"/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SA#98</a:t>
                      </a:r>
                    </a:p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(12/2022)</a:t>
                      </a:r>
                      <a:endParaRPr lang="en-US" sz="1600" b="0" dirty="0" smtClean="0">
                        <a:solidFill>
                          <a:schemeClr val="tx1"/>
                        </a:solidFill>
                      </a:endParaRPr>
                    </a:p>
                  </a:txBody>
                  <a:tcPr marL="91446" marR="91446" marT="45691" marB="45691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kern="1200" dirty="0" smtClean="0">
                        <a:solidFill>
                          <a:srgbClr val="0000FF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91446" marR="91446" marT="45691" marB="45691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3388993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Rel-18 Work Planning (S6-212437)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z="2400" b="1" dirty="0"/>
              <a:t>Step 1</a:t>
            </a:r>
            <a:r>
              <a:rPr lang="en-GB" sz="2400" dirty="0"/>
              <a:t>: SA6 leadership to prepare the available TUs in Rel-18 based on the agreed meeting schedule and the template for Rapporteur inputs. The TUs will be based on regular F2F meetings (Deadline: Oct 22</a:t>
            </a:r>
            <a:r>
              <a:rPr lang="en-GB" sz="2400" baseline="30000" dirty="0"/>
              <a:t>nd</a:t>
            </a:r>
            <a:r>
              <a:rPr lang="en-GB" sz="2400" dirty="0"/>
              <a:t>, Friday) </a:t>
            </a:r>
            <a:endParaRPr lang="en-IN" sz="2400" dirty="0"/>
          </a:p>
          <a:p>
            <a:pPr lvl="0"/>
            <a:r>
              <a:rPr lang="en-GB" sz="2400" b="1" dirty="0"/>
              <a:t>Step 2</a:t>
            </a:r>
            <a:r>
              <a:rPr lang="en-GB" sz="2400" dirty="0"/>
              <a:t>: Rapporteurs to provide estimates of TUs for the proposed WID/SID objectives based on the provided template (Deadline: Oct 27</a:t>
            </a:r>
            <a:r>
              <a:rPr lang="en-GB" sz="2400" baseline="30000" dirty="0"/>
              <a:t>th</a:t>
            </a:r>
            <a:r>
              <a:rPr lang="en-GB" sz="2400" dirty="0"/>
              <a:t>, Wed)</a:t>
            </a:r>
            <a:endParaRPr lang="en-IN" sz="2400" dirty="0"/>
          </a:p>
          <a:p>
            <a:pPr lvl="0"/>
            <a:r>
              <a:rPr lang="en-GB" sz="2400" b="1" dirty="0"/>
              <a:t>Step 3</a:t>
            </a:r>
            <a:r>
              <a:rPr lang="en-GB" sz="2400" dirty="0"/>
              <a:t>: SA6 leadership to provide the aggregated summary of inputs (Deadline: Oct 29</a:t>
            </a:r>
            <a:r>
              <a:rPr lang="en-GB" sz="2400" baseline="30000" dirty="0"/>
              <a:t>th</a:t>
            </a:r>
            <a:r>
              <a:rPr lang="en-GB" sz="2400" dirty="0"/>
              <a:t>, Friday)</a:t>
            </a:r>
            <a:endParaRPr lang="en-IN" sz="2400" dirty="0"/>
          </a:p>
          <a:p>
            <a:pPr lvl="0"/>
            <a:r>
              <a:rPr lang="en-GB" sz="2400" b="1" dirty="0"/>
              <a:t>Step 4</a:t>
            </a:r>
            <a:r>
              <a:rPr lang="en-GB" sz="2400" dirty="0"/>
              <a:t>: SA6 to review the aggregated summary provided by the leadership over an informal conference call (Deadline: Nov 8</a:t>
            </a:r>
            <a:r>
              <a:rPr lang="en-GB" sz="2400" baseline="30000" dirty="0"/>
              <a:t>th</a:t>
            </a:r>
            <a:r>
              <a:rPr lang="en-GB" sz="2400" dirty="0"/>
              <a:t>, Monday)</a:t>
            </a:r>
            <a:endParaRPr lang="en-IN" sz="2400" dirty="0"/>
          </a:p>
          <a:p>
            <a:pPr lvl="0"/>
            <a:r>
              <a:rPr lang="en-GB" sz="2400" b="1" dirty="0"/>
              <a:t>Step 5</a:t>
            </a:r>
            <a:r>
              <a:rPr lang="en-GB" sz="2400" dirty="0"/>
              <a:t>: SA6 to endorse the workload assessment summary during SA6#46-e meeting.</a:t>
            </a:r>
            <a:endParaRPr lang="en-IN" sz="24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041542"/>
      </p:ext>
    </p:extLst>
  </p:cSld>
  <p:clrMapOvr>
    <a:masterClrMapping/>
  </p:clrMapOvr>
  <p:transition>
    <p:wipe dir="r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title"/>
          </p:nvPr>
        </p:nvSpPr>
        <p:spPr>
          <a:xfrm>
            <a:off x="838200" y="98402"/>
            <a:ext cx="10515600" cy="1325563"/>
          </a:xfrm>
        </p:spPr>
        <p:txBody>
          <a:bodyPr/>
          <a:lstStyle/>
          <a:p>
            <a:r>
              <a:rPr lang="en-GB" altLang="fr-FR" dirty="0" smtClean="0"/>
              <a:t>Conference calls and other items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352051" y="1590314"/>
            <a:ext cx="11382749" cy="4738776"/>
          </a:xfrm>
        </p:spPr>
        <p:txBody>
          <a:bodyPr/>
          <a:lstStyle/>
          <a:p>
            <a:pPr marL="354387" indent="-354387">
              <a:defRPr/>
            </a:pPr>
            <a:r>
              <a:rPr lang="en-GB" altLang="en-US" sz="2894" dirty="0" smtClean="0"/>
              <a:t>Pre-SA6#46-e </a:t>
            </a:r>
            <a:r>
              <a:rPr lang="en-GB" altLang="en-US" sz="2894" dirty="0"/>
              <a:t>conference calls</a:t>
            </a:r>
            <a:endParaRPr lang="en-IN" altLang="en-US" sz="2894" dirty="0"/>
          </a:p>
          <a:p>
            <a:pPr marL="767839" lvl="1" indent="-295323">
              <a:defRPr/>
            </a:pPr>
            <a:r>
              <a:rPr lang="en-GB" altLang="en-US" sz="1800" dirty="0" smtClean="0"/>
              <a:t>New WID/SIDs </a:t>
            </a:r>
            <a:r>
              <a:rPr lang="en-GB" altLang="en-US" sz="1800" dirty="0"/>
              <a:t>– 1 </a:t>
            </a:r>
            <a:r>
              <a:rPr lang="en-GB" altLang="en-US" sz="1800" dirty="0" smtClean="0"/>
              <a:t>(date TBD)</a:t>
            </a:r>
          </a:p>
          <a:p>
            <a:pPr marL="767839" lvl="1" indent="-295323">
              <a:defRPr/>
            </a:pPr>
            <a:r>
              <a:rPr lang="en-GB" altLang="en-US" sz="1800" dirty="0" err="1" smtClean="0"/>
              <a:t>eEDGEAPP</a:t>
            </a:r>
            <a:r>
              <a:rPr lang="en-GB" altLang="en-US" sz="1800" dirty="0" smtClean="0"/>
              <a:t> – 1 (date TBD)</a:t>
            </a:r>
            <a:endParaRPr lang="en-GB" altLang="en-US" sz="1800" dirty="0"/>
          </a:p>
          <a:p>
            <a:pPr marL="767839" lvl="1" indent="-295323">
              <a:defRPr/>
            </a:pPr>
            <a:r>
              <a:rPr lang="en-GB" altLang="en-US" sz="1800" dirty="0" smtClean="0"/>
              <a:t>Rel-18 work planning (Rapporteurs only) – 1 (Oct 26</a:t>
            </a:r>
            <a:r>
              <a:rPr lang="en-GB" altLang="en-US" sz="1800" baseline="30000" dirty="0" smtClean="0"/>
              <a:t>th</a:t>
            </a:r>
            <a:r>
              <a:rPr lang="en-GB" altLang="en-US" sz="1800" dirty="0" smtClean="0"/>
              <a:t>) </a:t>
            </a:r>
          </a:p>
          <a:p>
            <a:pPr marL="767839" lvl="1" indent="-295323">
              <a:defRPr/>
            </a:pPr>
            <a:r>
              <a:rPr lang="en-GB" altLang="en-US" sz="1800" dirty="0" smtClean="0"/>
              <a:t>Rel-18 Work planning – 1 (Nov 8</a:t>
            </a:r>
            <a:r>
              <a:rPr lang="en-GB" altLang="en-US" sz="1800" baseline="30000" dirty="0" smtClean="0"/>
              <a:t>th</a:t>
            </a:r>
            <a:r>
              <a:rPr lang="en-GB" altLang="en-US" sz="1800" dirty="0" smtClean="0"/>
              <a:t>)</a:t>
            </a:r>
          </a:p>
          <a:p>
            <a:pPr marL="354387" indent="-354387">
              <a:defRPr/>
            </a:pPr>
            <a:r>
              <a:rPr lang="en-GB" altLang="en-US" sz="2894" dirty="0" smtClean="0"/>
              <a:t>Q1/2022 SA6 meeting dates </a:t>
            </a:r>
            <a:r>
              <a:rPr lang="en-GB" altLang="en-US" sz="2894" dirty="0" smtClean="0"/>
              <a:t>-&gt; to </a:t>
            </a:r>
            <a:r>
              <a:rPr lang="en-GB" altLang="en-US" sz="2894" dirty="0" smtClean="0"/>
              <a:t>be </a:t>
            </a:r>
            <a:r>
              <a:rPr lang="en-GB" altLang="en-US" sz="2894" dirty="0" smtClean="0"/>
              <a:t>converted to e-meeting</a:t>
            </a:r>
            <a:endParaRPr lang="en-GB" altLang="en-US" sz="2894" dirty="0" smtClean="0"/>
          </a:p>
          <a:p>
            <a:pPr marL="0" indent="0">
              <a:buNone/>
              <a:defRPr/>
            </a:pPr>
            <a:endParaRPr lang="en-GB" altLang="en-US" sz="2894" dirty="0" smtClean="0"/>
          </a:p>
          <a:p>
            <a:pPr marL="354387" indent="-354387">
              <a:defRPr/>
            </a:pPr>
            <a:endParaRPr lang="en-GB" altLang="en-US" sz="2894" dirty="0" smtClean="0"/>
          </a:p>
          <a:p>
            <a:pPr marL="354387" indent="-354387">
              <a:defRPr/>
            </a:pPr>
            <a:r>
              <a:rPr lang="en-GB" altLang="en-US" sz="2894" dirty="0" smtClean="0"/>
              <a:t>Rapporteurs </a:t>
            </a:r>
            <a:r>
              <a:rPr lang="en-GB" altLang="en-US" sz="2894" dirty="0"/>
              <a:t>to make the draft TRs/TSs available within one week</a:t>
            </a:r>
            <a:r>
              <a:rPr lang="en-GB" altLang="en-US" sz="2894" dirty="0" smtClean="0"/>
              <a:t>!</a:t>
            </a:r>
          </a:p>
          <a:p>
            <a:pPr marL="354387" indent="-354387">
              <a:defRPr/>
            </a:pPr>
            <a:r>
              <a:rPr lang="en-GB" altLang="en-US" sz="2894" dirty="0" smtClean="0"/>
              <a:t>All revisions MUST be in the inbox folder!</a:t>
            </a:r>
          </a:p>
          <a:p>
            <a:pPr marL="354387" indent="-354387">
              <a:defRPr/>
            </a:pPr>
            <a:endParaRPr lang="en-GB" altLang="en-US" sz="2880" dirty="0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6427875"/>
              </p:ext>
            </p:extLst>
          </p:nvPr>
        </p:nvGraphicFramePr>
        <p:xfrm>
          <a:off x="1263314" y="3882087"/>
          <a:ext cx="6854227" cy="412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822"/>
                <a:gridCol w="2344331"/>
                <a:gridCol w="3247074"/>
              </a:tblGrid>
              <a:tr h="412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SA6#47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14 – 18 February 2022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To be converted to e-meeting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88029109"/>
              </p:ext>
            </p:extLst>
          </p:nvPr>
        </p:nvGraphicFramePr>
        <p:xfrm>
          <a:off x="1263313" y="4460444"/>
          <a:ext cx="6854227" cy="41200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262822"/>
                <a:gridCol w="2344331"/>
                <a:gridCol w="3247074"/>
              </a:tblGrid>
              <a:tr h="41200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SA6#47-e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>
                          <a:effectLst/>
                        </a:rPr>
                        <a:t>14 – </a:t>
                      </a:r>
                      <a:r>
                        <a:rPr lang="en-GB" sz="1600" dirty="0" smtClean="0">
                          <a:effectLst/>
                        </a:rPr>
                        <a:t>22 </a:t>
                      </a:r>
                      <a:r>
                        <a:rPr lang="en-GB" sz="1600" dirty="0">
                          <a:effectLst/>
                        </a:rPr>
                        <a:t>February 2022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en-GB" sz="1600" dirty="0" smtClean="0">
                          <a:effectLst/>
                        </a:rPr>
                        <a:t>Online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Malgun Gothic" panose="020B0503020000020004" pitchFamily="34" charset="-127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8700247" y="3882087"/>
            <a:ext cx="119230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Current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700247" y="4460444"/>
            <a:ext cx="13671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Proposed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1313708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25279</TotalTime>
  <Words>856</Words>
  <Application>Microsoft Office PowerPoint</Application>
  <PresentationFormat>Widescreen</PresentationFormat>
  <Paragraphs>281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6" baseType="lpstr">
      <vt:lpstr>Malgun Gothic</vt:lpstr>
      <vt:lpstr>Arial</vt:lpstr>
      <vt:lpstr>Calibri</vt:lpstr>
      <vt:lpstr>Calibri Light</vt:lpstr>
      <vt:lpstr>Times New Roman</vt:lpstr>
      <vt:lpstr>Office Theme</vt:lpstr>
      <vt:lpstr>   SA6#45-BIS-e Work Plan Review</vt:lpstr>
      <vt:lpstr>Overview: Rel-17 Work Items – 1/2</vt:lpstr>
      <vt:lpstr>Overview: Rel-17 Work Items – 2/2</vt:lpstr>
      <vt:lpstr>Overview: Ongoing Studies</vt:lpstr>
      <vt:lpstr>Overview: Ongoing Studies</vt:lpstr>
      <vt:lpstr>Overview: Ongoing Studies</vt:lpstr>
      <vt:lpstr>Overview: Rel-18 Work-Items</vt:lpstr>
      <vt:lpstr>Rel-18 Work Planning (S6-212437)</vt:lpstr>
      <vt:lpstr>Conference calls and other items</vt:lpstr>
      <vt:lpstr>Thank You!</vt:lpstr>
    </vt:vector>
  </TitlesOfParts>
  <Company>3GPP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3GPP template</dc:title>
  <dc:creator>Kevin Flynn</dc:creator>
  <dc:description>© 3GPP 2018</dc:description>
  <cp:lastModifiedBy>Suresh</cp:lastModifiedBy>
  <cp:revision>1807</cp:revision>
  <dcterms:created xsi:type="dcterms:W3CDTF">2010-02-05T13:52:04Z</dcterms:created>
  <dcterms:modified xsi:type="dcterms:W3CDTF">2021-10-19T07:43:45Z</dcterms:modified>
  <cp:contentStatus>Template 2017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C:\mySingle\TEMP\ETSI Webinar - Harmonizing Edge Computing Standards.pptx</vt:lpwstr>
  </property>
</Properties>
</file>