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34" r:id="rId3"/>
    <p:sldId id="547" r:id="rId4"/>
    <p:sldId id="548" r:id="rId5"/>
    <p:sldId id="549" r:id="rId6"/>
    <p:sldId id="550" r:id="rId7"/>
    <p:sldId id="537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66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SA6#44-e, 12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- 20 July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S6-211830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US" sz="5300" b="1" dirty="0" smtClean="0"/>
              <a:t>SA6#44-e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SAMSUNG</a:t>
            </a:r>
            <a:endParaRPr lang="en-US" altLang="en-US" sz="20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340172"/>
              </p:ext>
            </p:extLst>
          </p:nvPr>
        </p:nvGraphicFramePr>
        <p:xfrm>
          <a:off x="295273" y="1752602"/>
          <a:ext cx="11206444" cy="440615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92770"/>
                <a:gridCol w="1567707"/>
                <a:gridCol w="1210567"/>
                <a:gridCol w="1043593"/>
                <a:gridCol w="1136356"/>
                <a:gridCol w="1317369"/>
                <a:gridCol w="2138082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SA#92-e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SA6#44-e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73441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98%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99%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aseline="0" dirty="0" smtClean="0"/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7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854226"/>
              </p:ext>
            </p:extLst>
          </p:nvPr>
        </p:nvGraphicFramePr>
        <p:xfrm>
          <a:off x="174250" y="1743636"/>
          <a:ext cx="11363327" cy="44221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16999"/>
                <a:gridCol w="1265651"/>
                <a:gridCol w="1178595"/>
                <a:gridCol w="981212"/>
                <a:gridCol w="1075011"/>
                <a:gridCol w="1284181"/>
                <a:gridCol w="2561678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SA#92-e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SA6#44-e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75%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approval at SA#93-e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</a:t>
                      </a:r>
                      <a:r>
                        <a:rPr lang="en-IN" sz="1600" dirty="0" err="1" smtClean="0"/>
                        <a:t>Uncrewed</a:t>
                      </a:r>
                      <a:r>
                        <a:rPr lang="en-IN" sz="1600" dirty="0" smtClean="0"/>
                        <a:t>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9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980694"/>
              </p:ext>
            </p:extLst>
          </p:nvPr>
        </p:nvGraphicFramePr>
        <p:xfrm>
          <a:off x="176215" y="1696295"/>
          <a:ext cx="11307573" cy="449952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86461"/>
                <a:gridCol w="1495877"/>
                <a:gridCol w="1021977"/>
                <a:gridCol w="963705"/>
                <a:gridCol w="1098177"/>
                <a:gridCol w="1165412"/>
                <a:gridCol w="2675964"/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SA6#44-e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application layer support for Factories of the Future in 5G</a:t>
                      </a:r>
                      <a:r>
                        <a:rPr lang="en-US" sz="1600" baseline="0" dirty="0" smtClean="0"/>
                        <a:t> NW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(12/2018)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98%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SA#93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</a:rPr>
                        <a:t>TR for approval at SA#93-e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with new date (June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2022)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FF"/>
                          </a:solidFill>
                        </a:rPr>
                        <a:t>Completion planned for SA#93-e.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</a:rPr>
                        <a:t> TR for approval at SA#93. WID to be prepared.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FF"/>
                          </a:solidFill>
                        </a:rPr>
                        <a:t>Revised SID with new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</a:rPr>
                        <a:t> dates (12/2021). TR sent for information at SA#93-e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</a:t>
                      </a:r>
                      <a:r>
                        <a:rPr lang="en-US" sz="1600" b="1" dirty="0" smtClean="0"/>
                        <a:t>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227351"/>
              </p:ext>
            </p:extLst>
          </p:nvPr>
        </p:nvGraphicFramePr>
        <p:xfrm>
          <a:off x="162768" y="1660437"/>
          <a:ext cx="11271713" cy="427846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34538"/>
                <a:gridCol w="1376082"/>
                <a:gridCol w="1044388"/>
                <a:gridCol w="968189"/>
                <a:gridCol w="1089211"/>
                <a:gridCol w="1192306"/>
                <a:gridCol w="2666999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SA6#44-e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northbound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New Rel-18 Work-Items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420398"/>
              </p:ext>
            </p:extLst>
          </p:nvPr>
        </p:nvGraphicFramePr>
        <p:xfrm>
          <a:off x="238968" y="1736637"/>
          <a:ext cx="11222409" cy="118860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51165"/>
                <a:gridCol w="1394462"/>
                <a:gridCol w="1040169"/>
                <a:gridCol w="994746"/>
                <a:gridCol w="1135555"/>
                <a:gridCol w="1194605"/>
                <a:gridCol w="2711707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SA6#44-e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MCOver5MBS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Work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to begin in Q4/2021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894" dirty="0" smtClean="0"/>
              <a:t>Pre-SA6#45-e </a:t>
            </a:r>
            <a:r>
              <a:rPr lang="en-GB" altLang="en-US" sz="2894" dirty="0"/>
              <a:t>conference calls</a:t>
            </a:r>
            <a:endParaRPr lang="en-IN" altLang="en-US" sz="2894" dirty="0"/>
          </a:p>
          <a:p>
            <a:pPr marL="767839" lvl="1" indent="-295323">
              <a:defRPr/>
            </a:pPr>
            <a:r>
              <a:rPr lang="en-GB" altLang="en-US" sz="1800" dirty="0"/>
              <a:t>5GMARCH – 1 </a:t>
            </a:r>
            <a:r>
              <a:rPr lang="en-GB" altLang="en-US" sz="1800" dirty="0" smtClean="0"/>
              <a:t>(date TBD</a:t>
            </a:r>
            <a:r>
              <a:rPr lang="en-GB" altLang="en-US" sz="1800" dirty="0"/>
              <a:t>)</a:t>
            </a:r>
          </a:p>
          <a:p>
            <a:pPr marL="767839" lvl="1" indent="-295323">
              <a:defRPr/>
            </a:pPr>
            <a:r>
              <a:rPr lang="en-GB" altLang="en-US" sz="1800" dirty="0" smtClean="0"/>
              <a:t>MCX – 1 (date TBD)</a:t>
            </a:r>
          </a:p>
          <a:p>
            <a:pPr marL="767839" lvl="1" indent="-295323">
              <a:defRPr/>
            </a:pPr>
            <a:r>
              <a:rPr lang="en-GB" altLang="en-US" sz="1800" dirty="0" smtClean="0"/>
              <a:t>New WID/SIDs – 1 (date TBD</a:t>
            </a:r>
            <a:r>
              <a:rPr lang="en-GB" altLang="en-US" sz="1800" dirty="0" smtClean="0"/>
              <a:t>)</a:t>
            </a:r>
          </a:p>
          <a:p>
            <a:pPr marL="767839" lvl="1" indent="-295323">
              <a:defRPr/>
            </a:pPr>
            <a:r>
              <a:rPr lang="en-GB" altLang="en-US" sz="1800" dirty="0" smtClean="0"/>
              <a:t>EDGEAPP – 1 (TBD)</a:t>
            </a:r>
            <a:endParaRPr lang="it-IT" altLang="en-US" sz="2000" dirty="0"/>
          </a:p>
          <a:p>
            <a:pPr marL="354387" indent="-354387">
              <a:defRPr/>
            </a:pPr>
            <a:r>
              <a:rPr lang="en-GB" altLang="en-US" sz="2894" dirty="0" smtClean="0"/>
              <a:t> Q4/2021 SA6 meeting dates</a:t>
            </a:r>
          </a:p>
          <a:p>
            <a:pPr marL="354387" indent="-354387">
              <a:defRPr/>
            </a:pPr>
            <a:endParaRPr lang="en-GB" altLang="en-US" sz="2894" dirty="0" smtClean="0"/>
          </a:p>
          <a:p>
            <a:pPr marL="354387" indent="-354387">
              <a:defRPr/>
            </a:pPr>
            <a:endParaRPr lang="en-GB" altLang="en-US" sz="2894" dirty="0"/>
          </a:p>
          <a:p>
            <a:pPr marL="354387" indent="-354387">
              <a:defRPr/>
            </a:pPr>
            <a:r>
              <a:rPr lang="en-GB" altLang="en-US" sz="2894" dirty="0" smtClean="0"/>
              <a:t>Rapporteurs </a:t>
            </a:r>
            <a:r>
              <a:rPr lang="en-GB" altLang="en-US" sz="2894" dirty="0"/>
              <a:t>to make the draft TRs/TSs available within one week</a:t>
            </a:r>
            <a:r>
              <a:rPr lang="en-GB" altLang="en-US" sz="2894" dirty="0" smtClean="0"/>
              <a:t>!</a:t>
            </a:r>
          </a:p>
          <a:p>
            <a:pPr marL="354387" indent="-354387">
              <a:defRPr/>
            </a:pPr>
            <a:r>
              <a:rPr lang="en-GB" altLang="en-US" sz="2894" dirty="0" smtClean="0"/>
              <a:t>All revisions MUST be in the inbox folder!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038263"/>
              </p:ext>
            </p:extLst>
          </p:nvPr>
        </p:nvGraphicFramePr>
        <p:xfrm>
          <a:off x="1087720" y="3833407"/>
          <a:ext cx="5971987" cy="11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3059"/>
                <a:gridCol w="1926080"/>
                <a:gridCol w="2832848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Meeting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Current (F2F)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New (e-meeting)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SA6#45-BIS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 – 15 October 2021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 – 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or 07 – 15 October 2021</a:t>
                      </a: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(TBC)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SA6#46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 – 19 November 2021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15 – 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November 2021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25078</TotalTime>
  <Words>661</Words>
  <Application>Microsoft Office PowerPoint</Application>
  <PresentationFormat>Widescreen</PresentationFormat>
  <Paragraphs>232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Malgun Gothic</vt:lpstr>
      <vt:lpstr>Arial</vt:lpstr>
      <vt:lpstr>Calibri</vt:lpstr>
      <vt:lpstr>Calibri Light</vt:lpstr>
      <vt:lpstr>Times New Roman</vt:lpstr>
      <vt:lpstr>Office Theme</vt:lpstr>
      <vt:lpstr>   SA6#44-e Work Plan Review</vt:lpstr>
      <vt:lpstr>Overview: Rel-17 Work Items – 1/2</vt:lpstr>
      <vt:lpstr>Overview: Rel-17 Work Items – 2/2</vt:lpstr>
      <vt:lpstr>Overview: Ongoing Studies</vt:lpstr>
      <vt:lpstr>Overview: Ongoing Studies</vt:lpstr>
      <vt:lpstr>Overview: New Rel-18 Work-Items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1728</cp:revision>
  <dcterms:created xsi:type="dcterms:W3CDTF">2010-02-05T13:52:04Z</dcterms:created>
  <dcterms:modified xsi:type="dcterms:W3CDTF">2021-07-20T17:19:26Z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