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1"/>
  </p:sldMasterIdLst>
  <p:notesMasterIdLst>
    <p:notesMasterId r:id="rId8"/>
  </p:notesMasterIdLst>
  <p:handoutMasterIdLst>
    <p:handoutMasterId r:id="rId9"/>
  </p:handoutMasterIdLst>
  <p:sldIdLst>
    <p:sldId id="528" r:id="rId2"/>
    <p:sldId id="534" r:id="rId3"/>
    <p:sldId id="547" r:id="rId4"/>
    <p:sldId id="535" r:id="rId5"/>
    <p:sldId id="537" r:id="rId6"/>
    <p:sldId id="545" r:id="rId7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85" userDrawn="1">
          <p15:clr>
            <a:srgbClr val="A4A3A4"/>
          </p15:clr>
        </p15:guide>
        <p15:guide id="2" pos="71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3399FF"/>
    <a:srgbClr val="FFFFFF"/>
    <a:srgbClr val="EAEFF7"/>
    <a:srgbClr val="FF6600"/>
    <a:srgbClr val="1A4669"/>
    <a:srgbClr val="C6D254"/>
    <a:srgbClr val="B1D254"/>
    <a:srgbClr val="2A6EA8"/>
    <a:srgbClr val="0F5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5" autoAdjust="0"/>
    <p:restoredTop sz="99112" autoAdjust="0"/>
  </p:normalViewPr>
  <p:slideViewPr>
    <p:cSldViewPr snapToGrid="0">
      <p:cViewPr varScale="1">
        <p:scale>
          <a:sx n="85" d="100"/>
          <a:sy n="85" d="100"/>
        </p:scale>
        <p:origin x="598" y="41"/>
      </p:cViewPr>
      <p:guideLst>
        <p:guide orient="horz" pos="1185"/>
        <p:guide pos="71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99782B-1646-48C5-B03C-2D29BD9909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2633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5440688-9C35-4353-934E-C9AE902375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9943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246FE57-3F04-4823-B38D-EE8F3A94D2B1}" type="slidenum">
              <a:rPr lang="en-GB" altLang="en-US" sz="1200" smtClean="0">
                <a:latin typeface="Times New Roman" panose="02020603050405020304" pitchFamily="18" charset="0"/>
              </a:rPr>
              <a:pPr/>
              <a:t>1</a:t>
            </a:fld>
            <a:endParaRPr lang="en-GB" altLang="en-US" sz="1200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66329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44839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47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92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54177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138740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255984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b="1" dirty="0">
                <a:ln w="0"/>
                <a:latin typeface="Calibri" panose="020F0502020204030204" pitchFamily="34" charset="0"/>
              </a:rPr>
              <a:t>© 3GPP </a:t>
            </a:r>
            <a:r>
              <a:rPr lang="en-GB" altLang="en-US" sz="1000" b="1" dirty="0" smtClean="0">
                <a:ln w="0"/>
                <a:latin typeface="Calibri" panose="020F0502020204030204" pitchFamily="34" charset="0"/>
              </a:rPr>
              <a:t>2021</a:t>
            </a:r>
            <a:endParaRPr lang="en-GB" altLang="en-US" sz="1000" b="1" dirty="0">
              <a:ln w="0"/>
              <a:latin typeface="Calibri" panose="020F0502020204030204" pitchFamily="34" charset="0"/>
            </a:endParaRP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338644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fld id="{4F90773A-FBA2-44A3-9C23-E06B115DB1E3}" type="slidenum">
              <a:rPr lang="en-GB" altLang="en-US" sz="1400" smtClean="0">
                <a:latin typeface="Calibri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1072" y="6391922"/>
            <a:ext cx="29429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3GPP </a:t>
            </a:r>
            <a:r>
              <a:rPr lang="en-GB" sz="1100" b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SA6#42-BIS-e</a:t>
            </a:r>
            <a:r>
              <a:rPr lang="en-GB" sz="1100" b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GB" sz="1100" b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12-20</a:t>
            </a:r>
            <a:r>
              <a:rPr lang="en-GB" sz="1100" b="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April </a:t>
            </a:r>
            <a:r>
              <a:rPr lang="en-GB" sz="1100" b="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2021</a:t>
            </a:r>
            <a:endParaRPr lang="en-US" sz="1100" b="0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0041584" y="1212137"/>
            <a:ext cx="157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S6-211081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7" r:id="rId1"/>
    <p:sldLayoutId id="2147485165" r:id="rId2"/>
    <p:sldLayoutId id="2147485166" r:id="rId3"/>
    <p:sldLayoutId id="2147485168" r:id="rId4"/>
  </p:sldLayoutIdLst>
  <p:transition>
    <p:wipe dir="r"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04589" y="2338950"/>
            <a:ext cx="8547940" cy="14700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29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2900" dirty="0" smtClean="0"/>
              <a:t/>
            </a:r>
            <a:br>
              <a:rPr lang="en-GB" sz="2900" dirty="0" smtClean="0"/>
            </a:br>
            <a:r>
              <a:rPr lang="en-US" sz="5300" b="1" dirty="0" smtClean="0"/>
              <a:t>SA6#42-BIS-e </a:t>
            </a:r>
            <a:r>
              <a:rPr lang="en-US" sz="5300" b="1" dirty="0" smtClean="0"/>
              <a:t>Work Plan Review</a:t>
            </a:r>
            <a:endParaRPr lang="en-GB" sz="25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/>
          <p:cNvSpPr>
            <a:spLocks noGrp="1"/>
          </p:cNvSpPr>
          <p:nvPr>
            <p:ph type="subTitle" idx="1"/>
          </p:nvPr>
        </p:nvSpPr>
        <p:spPr>
          <a:xfrm>
            <a:off x="2832847" y="4119284"/>
            <a:ext cx="6400800" cy="114748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r>
              <a:rPr lang="en-US" altLang="en-US" sz="2400" dirty="0" smtClean="0">
                <a:latin typeface="Arial" panose="020B0604020202020204" pitchFamily="34" charset="0"/>
              </a:rPr>
              <a:t>Suresh </a:t>
            </a:r>
            <a:r>
              <a:rPr lang="en-US" altLang="en-US" sz="2400" dirty="0" err="1" smtClean="0">
                <a:latin typeface="Arial" panose="020B0604020202020204" pitchFamily="34" charset="0"/>
              </a:rPr>
              <a:t>Chitturi</a:t>
            </a:r>
            <a:endParaRPr lang="en-US" altLang="en-US" sz="2400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latin typeface="Arial" panose="020B0604020202020204" pitchFamily="34" charset="0"/>
              </a:rPr>
              <a:t>SA6 Chairman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latin typeface="Arial" panose="020B0604020202020204" pitchFamily="34" charset="0"/>
              </a:rPr>
              <a:t>SAMSUNG</a:t>
            </a:r>
          </a:p>
        </p:txBody>
      </p:sp>
    </p:spTree>
    <p:extLst>
      <p:ext uri="{BB962C8B-B14F-4D97-AF65-F5344CB8AC3E}">
        <p14:creationId xmlns:p14="http://schemas.microsoft.com/office/powerpoint/2010/main" val="42241478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 smtClean="0"/>
              <a:t>Overview: Rel-17 Work Items – 1/2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556586"/>
              </p:ext>
            </p:extLst>
          </p:nvPr>
        </p:nvGraphicFramePr>
        <p:xfrm>
          <a:off x="286309" y="1622614"/>
          <a:ext cx="10829926" cy="446393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744705"/>
                <a:gridCol w="1535400"/>
                <a:gridCol w="1162051"/>
                <a:gridCol w="835370"/>
                <a:gridCol w="975483"/>
                <a:gridCol w="1360153"/>
                <a:gridCol w="2216764"/>
              </a:tblGrid>
              <a:tr h="66787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Work</a:t>
                      </a:r>
                      <a:r>
                        <a:rPr lang="en-US" sz="1800" baseline="0" dirty="0" smtClean="0"/>
                        <a:t> Item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 Code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WID Approved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SA#91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SA6#42-BIS-e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Target</a:t>
                      </a:r>
                      <a:br>
                        <a:rPr lang="en-US" sz="1800" dirty="0" smtClean="0"/>
                      </a:br>
                      <a:r>
                        <a:rPr lang="en-US" sz="1800" baseline="0" dirty="0" smtClean="0"/>
                        <a:t>Completion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Remarks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</a:tr>
              <a:tr h="951765">
                <a:tc>
                  <a:txBody>
                    <a:bodyPr/>
                    <a:lstStyle/>
                    <a:p>
                      <a:r>
                        <a:rPr lang="en-US" altLang="en-US" sz="1400" dirty="0" smtClean="0"/>
                        <a:t>Enhancements to Application Architecture for the Mobile Communication System for Railways Phase 2</a:t>
                      </a:r>
                      <a:endParaRPr lang="en-US" sz="14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eMONASTERY2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SA#84</a:t>
                      </a:r>
                    </a:p>
                    <a:p>
                      <a:pPr algn="l"/>
                      <a:r>
                        <a:rPr lang="en-US" sz="1600" dirty="0" smtClean="0"/>
                        <a:t>(06/2019)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100%</a:t>
                      </a:r>
                      <a:endParaRPr lang="en-US" sz="1600" b="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100%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SA#89</a:t>
                      </a:r>
                    </a:p>
                    <a:p>
                      <a:r>
                        <a:rPr lang="en-US" sz="1600" dirty="0" smtClean="0"/>
                        <a:t>(09/2020)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Declared 100%</a:t>
                      </a:r>
                    </a:p>
                    <a:p>
                      <a:pPr algn="l"/>
                      <a:endParaRPr lang="en-US" sz="1400" dirty="0" smtClean="0"/>
                    </a:p>
                    <a:p>
                      <a:pPr algn="l"/>
                      <a:endParaRPr lang="en-US" sz="1400" dirty="0" smtClean="0">
                        <a:solidFill>
                          <a:srgbClr val="0000FF"/>
                        </a:solidFill>
                      </a:endParaRPr>
                    </a:p>
                  </a:txBody>
                  <a:tcPr marL="91452" marR="91452" marT="45570" marB="45570"/>
                </a:tc>
              </a:tr>
              <a:tr h="689460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effectLst/>
                        </a:rPr>
                        <a:t>MC services support on IOPS mode of operation</a:t>
                      </a:r>
                      <a:endParaRPr lang="en-US" sz="14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effectLst/>
                        </a:rPr>
                        <a:t>MCIOPS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SA#84</a:t>
                      </a:r>
                    </a:p>
                    <a:p>
                      <a:pPr algn="l"/>
                      <a:r>
                        <a:rPr lang="en-US" sz="1600" dirty="0" smtClean="0"/>
                        <a:t>(06/2019)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100%</a:t>
                      </a:r>
                      <a:endParaRPr lang="en-US" sz="1600" b="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100%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SA#89</a:t>
                      </a:r>
                    </a:p>
                    <a:p>
                      <a:r>
                        <a:rPr lang="en-US" sz="1600" dirty="0" smtClean="0"/>
                        <a:t>(09/2020)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Declared 100%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  <a:p>
                      <a:pPr algn="l"/>
                      <a:endParaRPr lang="en-US" sz="1400" dirty="0" smtClean="0">
                        <a:solidFill>
                          <a:srgbClr val="0000FF"/>
                        </a:solidFill>
                      </a:endParaRPr>
                    </a:p>
                  </a:txBody>
                  <a:tcPr marL="91452" marR="91452" marT="45570" marB="45570"/>
                </a:tc>
              </a:tr>
              <a:tr h="689460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Enhanced Mission Critical Push-to-talk architecture phase 3</a:t>
                      </a:r>
                      <a:endParaRPr lang="en-US" sz="14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enh3MCPTT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SA#87</a:t>
                      </a:r>
                    </a:p>
                    <a:p>
                      <a:pPr algn="l"/>
                      <a:r>
                        <a:rPr lang="en-US" sz="1600" dirty="0" smtClean="0"/>
                        <a:t>(03/2020)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60%</a:t>
                      </a:r>
                      <a:endParaRPr lang="en-US" sz="1600" b="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SA#92</a:t>
                      </a:r>
                    </a:p>
                    <a:p>
                      <a:r>
                        <a:rPr lang="en-US" sz="1600" dirty="0" smtClean="0"/>
                        <a:t>(06/2021)</a:t>
                      </a:r>
                      <a:endParaRPr lang="en-US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None</a:t>
                      </a:r>
                    </a:p>
                  </a:txBody>
                  <a:tcPr marL="91452" marR="91452" marT="45570" marB="45570"/>
                </a:tc>
              </a:tr>
              <a:tr h="734153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Enhancements for functional architecture and information flows for Mission Critical Data</a:t>
                      </a:r>
                      <a:endParaRPr lang="en-US" sz="14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eMCData3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SA#86</a:t>
                      </a:r>
                    </a:p>
                    <a:p>
                      <a:pPr algn="l"/>
                      <a:r>
                        <a:rPr lang="en-US" sz="1600" dirty="0" smtClean="0"/>
                        <a:t>(12/2019)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90%</a:t>
                      </a:r>
                      <a:endParaRPr lang="en-US" sz="1600" b="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SA#92</a:t>
                      </a:r>
                    </a:p>
                    <a:p>
                      <a:r>
                        <a:rPr lang="en-US" sz="1600" dirty="0" smtClean="0"/>
                        <a:t>(06/2021)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0000FF"/>
                        </a:solidFill>
                      </a:endParaRPr>
                    </a:p>
                  </a:txBody>
                  <a:tcPr marL="91452" marR="91452" marT="45570" marB="45570"/>
                </a:tc>
              </a:tr>
              <a:tr h="689460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Architecture for enabling Edge Applications</a:t>
                      </a:r>
                      <a:endParaRPr lang="en-US" sz="14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EDGEAPP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SA#86</a:t>
                      </a:r>
                    </a:p>
                    <a:p>
                      <a:pPr algn="l"/>
                      <a:r>
                        <a:rPr lang="en-US" sz="1600" dirty="0" smtClean="0"/>
                        <a:t>(12/2019)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95%</a:t>
                      </a:r>
                      <a:endParaRPr lang="en-US" sz="1600" b="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SA#90</a:t>
                      </a:r>
                    </a:p>
                    <a:p>
                      <a:r>
                        <a:rPr lang="en-US" sz="1600" dirty="0" smtClean="0"/>
                        <a:t>(12/2020)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TS for</a:t>
                      </a:r>
                      <a:r>
                        <a:rPr lang="en-US" sz="1400" baseline="0" dirty="0" smtClean="0"/>
                        <a:t> approval at </a:t>
                      </a:r>
                      <a:r>
                        <a:rPr lang="en-US" sz="1400" baseline="0" dirty="0" smtClean="0"/>
                        <a:t>SA#92</a:t>
                      </a:r>
                      <a:endParaRPr lang="en-US" sz="1400" baseline="0" dirty="0" smtClean="0"/>
                    </a:p>
                  </a:txBody>
                  <a:tcPr marL="91452" marR="91452" marT="45570" marB="4557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68074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838200" y="89438"/>
            <a:ext cx="10515600" cy="1325563"/>
          </a:xfrm>
        </p:spPr>
        <p:txBody>
          <a:bodyPr/>
          <a:lstStyle/>
          <a:p>
            <a:r>
              <a:rPr lang="en-US" altLang="en-US" dirty="0" smtClean="0"/>
              <a:t>Overview: Rel-17 Work Items – 2/2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371196"/>
              </p:ext>
            </p:extLst>
          </p:nvPr>
        </p:nvGraphicFramePr>
        <p:xfrm>
          <a:off x="160803" y="1609166"/>
          <a:ext cx="11192998" cy="446393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971776"/>
                <a:gridCol w="1356416"/>
                <a:gridCol w="1205980"/>
                <a:gridCol w="811717"/>
                <a:gridCol w="969421"/>
                <a:gridCol w="1354408"/>
                <a:gridCol w="2523280"/>
              </a:tblGrid>
              <a:tr h="66787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Work</a:t>
                      </a:r>
                      <a:r>
                        <a:rPr lang="en-US" sz="1800" baseline="0" dirty="0" smtClean="0"/>
                        <a:t> Item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 Code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WID Approved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SA#91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SA6#42-BIS-e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Target</a:t>
                      </a:r>
                      <a:br>
                        <a:rPr lang="en-US" sz="1800" dirty="0" smtClean="0"/>
                      </a:br>
                      <a:r>
                        <a:rPr lang="en-US" sz="1800" baseline="0" dirty="0" smtClean="0"/>
                        <a:t>Completion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Remarks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</a:tr>
              <a:tr h="951765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Enhanced application layer support for V2X services</a:t>
                      </a:r>
                      <a:endParaRPr lang="en-US" sz="160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eV2XAPP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SA#89</a:t>
                      </a:r>
                    </a:p>
                    <a:p>
                      <a:r>
                        <a:rPr lang="en-US" sz="1600" dirty="0" smtClean="0"/>
                        <a:t>(09/2020)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55%</a:t>
                      </a:r>
                      <a:endParaRPr lang="en-US" sz="1600" b="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SA#92</a:t>
                      </a:r>
                    </a:p>
                    <a:p>
                      <a:r>
                        <a:rPr lang="en-US" sz="1600" dirty="0" smtClean="0"/>
                        <a:t>(06/2021)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None</a:t>
                      </a:r>
                    </a:p>
                    <a:p>
                      <a:pPr algn="l"/>
                      <a:endParaRPr lang="en-US" sz="1400" dirty="0" smtClean="0">
                        <a:solidFill>
                          <a:srgbClr val="0000FF"/>
                        </a:solidFill>
                      </a:endParaRPr>
                    </a:p>
                  </a:txBody>
                  <a:tcPr marL="91452" marR="91452" marT="45570" marB="45570"/>
                </a:tc>
              </a:tr>
              <a:tr h="689460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Application Architecture for MSGin5G Service</a:t>
                      </a:r>
                      <a:endParaRPr lang="en-US" sz="160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5GMARCH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SA#89</a:t>
                      </a:r>
                    </a:p>
                    <a:p>
                      <a:r>
                        <a:rPr lang="en-US" sz="1600" dirty="0" smtClean="0"/>
                        <a:t>(09/2020)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25%</a:t>
                      </a:r>
                      <a:endParaRPr lang="en-US" sz="1600" b="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SA#92</a:t>
                      </a:r>
                    </a:p>
                    <a:p>
                      <a:r>
                        <a:rPr lang="en-US" sz="1600" dirty="0" smtClean="0"/>
                        <a:t>(06/2021)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for information and approval at SA#92?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</a:tr>
              <a:tr h="6894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Mission Critical Services</a:t>
                      </a:r>
                      <a:r>
                        <a:rPr lang="en-US" sz="1600" baseline="0" dirty="0" smtClean="0"/>
                        <a:t> over 5GS</a:t>
                      </a:r>
                      <a:endParaRPr lang="en-US" sz="160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MCOver5GS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SA#89</a:t>
                      </a:r>
                    </a:p>
                    <a:p>
                      <a:r>
                        <a:rPr lang="en-US" sz="1600" dirty="0" smtClean="0"/>
                        <a:t>(09/2020)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65%</a:t>
                      </a:r>
                      <a:endParaRPr lang="en-US" sz="1600" b="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SA#92</a:t>
                      </a:r>
                    </a:p>
                    <a:p>
                      <a:r>
                        <a:rPr lang="en-US" sz="1600" dirty="0" smtClean="0"/>
                        <a:t>(06/2021)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TS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for approval at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SA#92?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</a:tr>
              <a:tr h="734153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Enhanced Service Enabler Architecture Layer for Verticals </a:t>
                      </a:r>
                      <a:endParaRPr lang="en-US" sz="160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eSEAL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SA#90</a:t>
                      </a:r>
                    </a:p>
                    <a:p>
                      <a:r>
                        <a:rPr lang="en-US" sz="1600" dirty="0" smtClean="0"/>
                        <a:t>(12/2020)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35%</a:t>
                      </a:r>
                      <a:endParaRPr lang="en-US" sz="1600" b="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SA#92</a:t>
                      </a:r>
                    </a:p>
                    <a:p>
                      <a:r>
                        <a:rPr lang="en-US" sz="1600" dirty="0" smtClean="0"/>
                        <a:t>(06/2021)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None</a:t>
                      </a:r>
                    </a:p>
                  </a:txBody>
                  <a:tcPr marL="91452" marR="91452" marT="45570" marB="45570"/>
                </a:tc>
              </a:tr>
              <a:tr h="689460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Application layer support for Unmanned Aerial System (UAS)</a:t>
                      </a:r>
                      <a:endParaRPr lang="en-US" sz="160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UASAPP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SA#90</a:t>
                      </a:r>
                    </a:p>
                    <a:p>
                      <a:r>
                        <a:rPr lang="en-US" sz="1600" dirty="0" smtClean="0"/>
                        <a:t>(12/2020)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25%</a:t>
                      </a:r>
                      <a:endParaRPr lang="en-US" sz="1600" b="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SA#92</a:t>
                      </a:r>
                    </a:p>
                    <a:p>
                      <a:r>
                        <a:rPr lang="en-US" sz="1600" dirty="0" smtClean="0"/>
                        <a:t>(06/2021)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for information and approval at SA#92?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4792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 smtClean="0"/>
              <a:t>Overview: Studies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547598"/>
              </p:ext>
            </p:extLst>
          </p:nvPr>
        </p:nvGraphicFramePr>
        <p:xfrm>
          <a:off x="279307" y="1664919"/>
          <a:ext cx="11137245" cy="478242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787117"/>
                <a:gridCol w="1417204"/>
                <a:gridCol w="1093970"/>
                <a:gridCol w="769806"/>
                <a:gridCol w="864946"/>
                <a:gridCol w="1126802"/>
                <a:gridCol w="3077400"/>
              </a:tblGrid>
              <a:tr h="635721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Study Item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 Code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SID </a:t>
                      </a:r>
                      <a:r>
                        <a:rPr lang="en-US" sz="1400" dirty="0" smtClean="0"/>
                        <a:t>Approved</a:t>
                      </a:r>
                      <a:endParaRPr lang="en-US" sz="14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SA#91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SA6#42-BIS-e</a:t>
                      </a:r>
                      <a:endParaRPr lang="en-US" sz="1600" dirty="0" smtClean="0"/>
                    </a:p>
                    <a:p>
                      <a:pPr algn="ctr"/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Target</a:t>
                      </a:r>
                      <a:br>
                        <a:rPr lang="en-US" sz="1600" dirty="0" smtClean="0"/>
                      </a:br>
                      <a:r>
                        <a:rPr lang="en-US" sz="1400" baseline="0" dirty="0" smtClean="0"/>
                        <a:t>Completion</a:t>
                      </a:r>
                      <a:endParaRPr lang="en-US" sz="14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Remarks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</a:tr>
              <a:tr h="56879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Study on Mission Critical Services support over 5G System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FS_MCOver5GS </a:t>
                      </a:r>
                      <a:endParaRPr lang="en-US" sz="14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SA#80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(06/2018)</a:t>
                      </a:r>
                      <a:endParaRPr lang="en-US" sz="14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70%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SA#93</a:t>
                      </a:r>
                    </a:p>
                    <a:p>
                      <a:r>
                        <a:rPr lang="en-US" sz="1400" dirty="0" smtClean="0"/>
                        <a:t>(09/2021)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Rel-18 study</a:t>
                      </a:r>
                      <a:endParaRPr lang="en-US" sz="1400" kern="120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  <a:tr h="66040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Study on application layer support for Factories of the Future in 5G</a:t>
                      </a:r>
                      <a:r>
                        <a:rPr lang="en-US" sz="1400" baseline="0" dirty="0" smtClean="0"/>
                        <a:t> NW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FS_FFAPP</a:t>
                      </a:r>
                      <a:endParaRPr lang="en-US" sz="14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SA#82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(12/2018)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90%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SA#92</a:t>
                      </a:r>
                    </a:p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(06/2021)</a:t>
                      </a:r>
                      <a:endParaRPr lang="en-US" sz="14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 </a:t>
                      </a:r>
                      <a:r>
                        <a:rPr lang="en-US" sz="1400" dirty="0" smtClean="0"/>
                        <a:t>for approval </a:t>
                      </a:r>
                      <a:r>
                        <a:rPr lang="en-US" sz="1400" baseline="0" dirty="0" smtClean="0"/>
                        <a:t>at</a:t>
                      </a:r>
                      <a:r>
                        <a:rPr lang="en-US" sz="1400" dirty="0" smtClean="0"/>
                        <a:t> SA#92</a:t>
                      </a:r>
                      <a:endParaRPr lang="en-US" sz="1400" kern="1200" baseline="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  <a:tr h="59816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Study on support of the 5GMSG Service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FS_5GMARCH</a:t>
                      </a:r>
                      <a:endParaRPr lang="en-US" sz="14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SA#84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(06/2019)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95%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SA#90</a:t>
                      </a:r>
                    </a:p>
                    <a:p>
                      <a:r>
                        <a:rPr lang="en-US" sz="1400" dirty="0" smtClean="0"/>
                        <a:t>(12/2020)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 for approval</a:t>
                      </a:r>
                      <a:r>
                        <a:rPr lang="en-US" sz="1400" baseline="0" dirty="0" smtClean="0"/>
                        <a:t> at SA#91</a:t>
                      </a:r>
                      <a:endParaRPr lang="en-US" sz="1400" kern="1200" baseline="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  <a:tr h="59816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Study of Gateway UE function for Mission Critical Communication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FS_MCGWUE</a:t>
                      </a:r>
                      <a:endParaRPr lang="en-US" sz="14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SA#88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(06/2020)</a:t>
                      </a:r>
                      <a:endParaRPr lang="en-US" sz="14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40%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SA#93</a:t>
                      </a:r>
                    </a:p>
                    <a:p>
                      <a:r>
                        <a:rPr lang="en-US" sz="1400" dirty="0" smtClean="0"/>
                        <a:t>(09/2021)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Rel-18 study. Will </a:t>
                      </a:r>
                      <a:r>
                        <a:rPr lang="en-US" sz="1400" dirty="0" smtClean="0"/>
                        <a:t>not be </a:t>
                      </a:r>
                      <a:r>
                        <a:rPr lang="en-IN" sz="1400" dirty="0" smtClean="0"/>
                        <a:t>on the agenda for </a:t>
                      </a:r>
                      <a:r>
                        <a:rPr lang="en-IN" sz="1400" dirty="0" smtClean="0"/>
                        <a:t>SA6#42-BIS-e</a:t>
                      </a:r>
                      <a:endParaRPr lang="en-IN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0000FF"/>
                        </a:solidFill>
                      </a:endParaRPr>
                    </a:p>
                  </a:txBody>
                  <a:tcPr marL="91446" marR="91446" marT="45691" marB="45691"/>
                </a:tc>
              </a:tr>
              <a:tr h="59816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Study of Interconnection and Migration Aspects for Railways</a:t>
                      </a:r>
                      <a:r>
                        <a:rPr lang="en-GB" altLang="en-US" sz="1400" dirty="0" smtClean="0"/>
                        <a:t> 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FS_IRail</a:t>
                      </a:r>
                      <a:endParaRPr lang="en-US" sz="14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SA#88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(06/2020)</a:t>
                      </a:r>
                      <a:endParaRPr lang="en-US" sz="14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15%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SA#93</a:t>
                      </a:r>
                    </a:p>
                    <a:p>
                      <a:r>
                        <a:rPr lang="en-US" sz="1400" dirty="0" smtClean="0"/>
                        <a:t>(09/2021)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Rel-18 study.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Will </a:t>
                      </a:r>
                      <a:r>
                        <a:rPr lang="en-US" sz="1400" dirty="0" smtClean="0"/>
                        <a:t>be </a:t>
                      </a:r>
                      <a:r>
                        <a:rPr lang="en-IN" sz="1400" dirty="0" smtClean="0"/>
                        <a:t>on the agenda for </a:t>
                      </a:r>
                      <a:r>
                        <a:rPr lang="en-IN" sz="1400" dirty="0" smtClean="0"/>
                        <a:t>SA6#42-BIS-e</a:t>
                      </a:r>
                      <a:endParaRPr lang="en-US" sz="1400" dirty="0" smtClean="0">
                        <a:solidFill>
                          <a:srgbClr val="0000FF"/>
                        </a:solidFill>
                      </a:endParaRPr>
                    </a:p>
                  </a:txBody>
                  <a:tcPr marL="91446" marR="91446" marT="45691" marB="45691"/>
                </a:tc>
              </a:tr>
              <a:tr h="598167">
                <a:tc>
                  <a:txBody>
                    <a:bodyPr/>
                    <a:lstStyle/>
                    <a:p>
                      <a:r>
                        <a:rPr lang="en-IN" sz="1400" b="0" dirty="0" smtClean="0">
                          <a:solidFill>
                            <a:schemeClr val="tx1"/>
                          </a:solidFill>
                        </a:rPr>
                        <a:t>Study on Network Slice Capability Exposure for Application Layer Enablement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FS_NSCALE</a:t>
                      </a:r>
                      <a:endParaRPr lang="en-US" sz="14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SA#91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(03/2021)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0%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0%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SA#95</a:t>
                      </a: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(03/2022)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Rel-18 study. To be on the agenda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from SA6#44-e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7089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38200" y="98402"/>
            <a:ext cx="10515600" cy="1325563"/>
          </a:xfrm>
        </p:spPr>
        <p:txBody>
          <a:bodyPr/>
          <a:lstStyle/>
          <a:p>
            <a:r>
              <a:rPr lang="en-GB" altLang="fr-FR" dirty="0" smtClean="0"/>
              <a:t>Conference calls and other items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52051" y="1590314"/>
            <a:ext cx="11382749" cy="4738776"/>
          </a:xfrm>
        </p:spPr>
        <p:txBody>
          <a:bodyPr/>
          <a:lstStyle/>
          <a:p>
            <a:pPr marL="354387" indent="-354387">
              <a:defRPr/>
            </a:pPr>
            <a:r>
              <a:rPr lang="en-GB" altLang="en-US" sz="2894" dirty="0" smtClean="0"/>
              <a:t>Congratulations to Alan and </a:t>
            </a:r>
            <a:r>
              <a:rPr lang="en-GB" altLang="en-US" sz="2894" dirty="0" err="1" smtClean="0"/>
              <a:t>Jukka</a:t>
            </a:r>
            <a:r>
              <a:rPr lang="en-GB" altLang="en-US" sz="2894" dirty="0" smtClean="0"/>
              <a:t> for the re-elections!</a:t>
            </a:r>
          </a:p>
          <a:p>
            <a:pPr marL="354387" indent="-354387">
              <a:defRPr/>
            </a:pPr>
            <a:r>
              <a:rPr lang="en-GB" altLang="en-US" sz="2894" dirty="0" smtClean="0"/>
              <a:t>2022/2023 future meeting calendar agreed!</a:t>
            </a:r>
            <a:endParaRPr lang="en-GB" altLang="en-US" sz="2894" dirty="0" smtClean="0"/>
          </a:p>
          <a:p>
            <a:pPr marL="354387" indent="-354387">
              <a:defRPr/>
            </a:pPr>
            <a:r>
              <a:rPr lang="en-GB" altLang="en-US" sz="2894" dirty="0" smtClean="0"/>
              <a:t>Pre-SA6#43-e </a:t>
            </a:r>
            <a:r>
              <a:rPr lang="en-GB" altLang="en-US" sz="2894" dirty="0"/>
              <a:t>conference calls</a:t>
            </a:r>
            <a:endParaRPr lang="en-IN" altLang="en-US" sz="2894" dirty="0"/>
          </a:p>
          <a:p>
            <a:pPr marL="767839" lvl="1" indent="-295323">
              <a:defRPr/>
            </a:pPr>
            <a:r>
              <a:rPr lang="en-GB" altLang="en-US" sz="2000" dirty="0"/>
              <a:t>5GMARCH – 1 (TBD)</a:t>
            </a:r>
          </a:p>
          <a:p>
            <a:pPr marL="767839" lvl="1" indent="-295323">
              <a:defRPr/>
            </a:pPr>
            <a:r>
              <a:rPr lang="en-GB" altLang="en-US" sz="2000" dirty="0" smtClean="0"/>
              <a:t>UASAPP </a:t>
            </a:r>
            <a:r>
              <a:rPr lang="en-GB" altLang="en-US" sz="2000" dirty="0"/>
              <a:t>– 1 (TBD</a:t>
            </a:r>
            <a:r>
              <a:rPr lang="en-GB" altLang="en-US" sz="2000" dirty="0" smtClean="0"/>
              <a:t>)</a:t>
            </a:r>
          </a:p>
          <a:p>
            <a:pPr marL="767839" lvl="1" indent="-295323">
              <a:defRPr/>
            </a:pPr>
            <a:r>
              <a:rPr lang="en-GB" altLang="en-US" sz="2000" dirty="0" smtClean="0"/>
              <a:t>EDGEAPP – 1 (TBD)</a:t>
            </a:r>
            <a:endParaRPr lang="it-IT" altLang="en-US" dirty="0"/>
          </a:p>
          <a:p>
            <a:pPr marL="354387" indent="-354387">
              <a:defRPr/>
            </a:pPr>
            <a:r>
              <a:rPr lang="en-GB" altLang="en-US" sz="2894" dirty="0" smtClean="0"/>
              <a:t>Rapporteurs </a:t>
            </a:r>
            <a:r>
              <a:rPr lang="en-GB" altLang="en-US" sz="2894" dirty="0"/>
              <a:t>to make the draft TRs/TSs available within one week</a:t>
            </a:r>
            <a:r>
              <a:rPr lang="en-GB" altLang="en-US" sz="2894" dirty="0" smtClean="0"/>
              <a:t>!</a:t>
            </a:r>
          </a:p>
          <a:p>
            <a:pPr marL="354387" indent="-354387">
              <a:defRPr/>
            </a:pPr>
            <a:r>
              <a:rPr lang="en-GB" altLang="en-US" sz="2894" dirty="0" smtClean="0"/>
              <a:t>All revisions MUST be in the inbox folder!</a:t>
            </a:r>
          </a:p>
          <a:p>
            <a:pPr marL="354387" indent="-354387">
              <a:defRPr/>
            </a:pPr>
            <a:endParaRPr lang="en-GB" altLang="en-US" sz="2880" dirty="0"/>
          </a:p>
        </p:txBody>
      </p:sp>
    </p:spTree>
    <p:extLst>
      <p:ext uri="{BB962C8B-B14F-4D97-AF65-F5344CB8AC3E}">
        <p14:creationId xmlns:p14="http://schemas.microsoft.com/office/powerpoint/2010/main" val="422131370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2246779" y="3266328"/>
            <a:ext cx="6827838" cy="1143000"/>
          </a:xfrm>
        </p:spPr>
        <p:txBody>
          <a:bodyPr/>
          <a:lstStyle/>
          <a:p>
            <a:pPr algn="ctr"/>
            <a:r>
              <a:rPr lang="en-GB" altLang="fr-FR" sz="4800" dirty="0" smtClean="0">
                <a:solidFill>
                  <a:srgbClr val="72AF2F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0788280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24729</TotalTime>
  <Words>522</Words>
  <Application>Microsoft Office PowerPoint</Application>
  <PresentationFormat>Widescreen</PresentationFormat>
  <Paragraphs>183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   SA6#42-BIS-e Work Plan Review</vt:lpstr>
      <vt:lpstr>Overview: Rel-17 Work Items – 1/2</vt:lpstr>
      <vt:lpstr>Overview: Rel-17 Work Items – 2/2</vt:lpstr>
      <vt:lpstr>Overview: Studies</vt:lpstr>
      <vt:lpstr>Conference calls and other items</vt:lpstr>
      <vt:lpstr>Thank You!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Suresh</cp:lastModifiedBy>
  <cp:revision>1627</cp:revision>
  <dcterms:created xsi:type="dcterms:W3CDTF">2010-02-05T13:52:04Z</dcterms:created>
  <dcterms:modified xsi:type="dcterms:W3CDTF">2021-04-20T11:20:20Z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C:\mySingle\TEMP\ETSI Webinar - Harmonizing Edge Computing Standards.pptx</vt:lpwstr>
  </property>
</Properties>
</file>