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4"/>
  </p:notesMasterIdLst>
  <p:handoutMasterIdLst>
    <p:handoutMasterId r:id="rId15"/>
  </p:handoutMasterIdLst>
  <p:sldIdLst>
    <p:sldId id="341" r:id="rId5"/>
    <p:sldId id="367" r:id="rId6"/>
    <p:sldId id="371" r:id="rId7"/>
    <p:sldId id="375" r:id="rId8"/>
    <p:sldId id="370" r:id="rId9"/>
    <p:sldId id="366" r:id="rId10"/>
    <p:sldId id="365" r:id="rId11"/>
    <p:sldId id="368" r:id="rId12"/>
    <p:sldId id="373" r:id="rId1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87799" autoAdjust="0"/>
  </p:normalViewPr>
  <p:slideViewPr>
    <p:cSldViewPr snapToGrid="0">
      <p:cViewPr varScale="1">
        <p:scale>
          <a:sx n="93" d="100"/>
          <a:sy n="93" d="100"/>
        </p:scale>
        <p:origin x="112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56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12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</a:t>
            </a:r>
            <a:r>
              <a:rPr lang="en-US" altLang="en-US" sz="1200" dirty="0"/>
              <a:t>ETSI EN 300396-3 (clause 6.4.2)</a:t>
            </a:r>
          </a:p>
          <a:p>
            <a:r>
              <a:rPr lang="en-US" dirty="0"/>
              <a:t>** https://www.nist.gov/ctl/pscr/prose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39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‹Nr.›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49" y="73025"/>
            <a:ext cx="3703027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3GPP TSG-SA WG6 Meeting #58</a:t>
            </a:r>
          </a:p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Chicago, USA, 13th – 17th November 2023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S6-23xxxx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2268537"/>
            <a:ext cx="7612562" cy="1234951"/>
          </a:xfrm>
        </p:spPr>
        <p:txBody>
          <a:bodyPr/>
          <a:lstStyle/>
          <a:p>
            <a:pPr eaLnBrk="1" hangingPunct="1"/>
            <a:r>
              <a:rPr lang="en-GB" altLang="en-US" sz="3600" b="1" dirty="0"/>
              <a:t>Discussion on serving non-3GPP direct communication via MC gateway UE</a:t>
            </a:r>
            <a:endParaRPr lang="en-GB" altLang="en-US" sz="36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/>
              <a:t>BDBOS:</a:t>
            </a:r>
            <a:endParaRPr lang="en-US" altLang="en-US" dirty="0"/>
          </a:p>
          <a:p>
            <a:pPr marL="0" indent="0" eaLnBrk="1" hangingPunct="1">
              <a:buFontTx/>
              <a:buNone/>
            </a:pPr>
            <a:r>
              <a:rPr lang="en-US" altLang="en-US" dirty="0"/>
              <a:t>Frank Koersten</a:t>
            </a:r>
          </a:p>
          <a:p>
            <a:pPr marL="0" indent="0" eaLnBrk="1" hangingPunct="1">
              <a:buFontTx/>
              <a:buNone/>
            </a:pPr>
            <a:r>
              <a:rPr lang="en-US" altLang="en-US" dirty="0"/>
              <a:t>Dania Azem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Functional Architecture in TS 23.280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07357304-A0AD-42D6-8811-A95B9CEDC9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6625" y="1828799"/>
            <a:ext cx="8114424" cy="4331855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CD5E6A29-47CB-4C9B-9D69-17D19823001D}"/>
              </a:ext>
            </a:extLst>
          </p:cNvPr>
          <p:cNvSpPr/>
          <p:nvPr/>
        </p:nvSpPr>
        <p:spPr>
          <a:xfrm>
            <a:off x="4054764" y="1828799"/>
            <a:ext cx="1019175" cy="69514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EADF11-9B2C-4B8B-BB71-CD2EC30DD62F}"/>
              </a:ext>
            </a:extLst>
          </p:cNvPr>
          <p:cNvSpPr/>
          <p:nvPr/>
        </p:nvSpPr>
        <p:spPr>
          <a:xfrm>
            <a:off x="2260951" y="4822375"/>
            <a:ext cx="4476750" cy="133827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095190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B1297C30-6C38-4C2E-8ADC-405A58E245D4}"/>
              </a:ext>
            </a:extLst>
          </p:cNvPr>
          <p:cNvCxnSpPr/>
          <p:nvPr/>
        </p:nvCxnSpPr>
        <p:spPr>
          <a:xfrm>
            <a:off x="1495425" y="4314825"/>
            <a:ext cx="9839325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6964726C-DBAC-4077-A7A6-925805AD4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DMO support </a:t>
            </a:r>
            <a:r>
              <a:rPr lang="de-DE" dirty="0" err="1"/>
              <a:t>by</a:t>
            </a:r>
            <a:r>
              <a:rPr lang="de-DE" dirty="0"/>
              <a:t> MC </a:t>
            </a:r>
            <a:r>
              <a:rPr lang="de-DE" dirty="0" err="1"/>
              <a:t>gateway</a:t>
            </a:r>
            <a:r>
              <a:rPr lang="de-DE" dirty="0"/>
              <a:t> UE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F6C39D62-CA07-48D6-A758-7826B2EDE8FC}"/>
              </a:ext>
            </a:extLst>
          </p:cNvPr>
          <p:cNvCxnSpPr/>
          <p:nvPr/>
        </p:nvCxnSpPr>
        <p:spPr>
          <a:xfrm>
            <a:off x="1190625" y="4505325"/>
            <a:ext cx="9839325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EF46EB67-E343-425C-958C-40EA105D50CF}"/>
              </a:ext>
            </a:extLst>
          </p:cNvPr>
          <p:cNvSpPr txBox="1"/>
          <p:nvPr/>
        </p:nvSpPr>
        <p:spPr>
          <a:xfrm>
            <a:off x="7925153" y="4930666"/>
            <a:ext cx="32367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Underground </a:t>
            </a:r>
            <a:r>
              <a:rPr lang="de-DE" dirty="0" err="1"/>
              <a:t>system</a:t>
            </a:r>
            <a:r>
              <a:rPr lang="de-DE" dirty="0"/>
              <a:t>: </a:t>
            </a:r>
          </a:p>
          <a:p>
            <a:r>
              <a:rPr lang="de-DE" b="1" dirty="0" err="1">
                <a:solidFill>
                  <a:srgbClr val="FF0000"/>
                </a:solidFill>
              </a:rPr>
              <a:t>No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radio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networks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available</a:t>
            </a:r>
            <a:endParaRPr lang="de-DE" b="1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15" name="Cube 14">
            <a:extLst>
              <a:ext uri="{FF2B5EF4-FFF2-40B4-BE49-F238E27FC236}">
                <a16:creationId xmlns:a16="http://schemas.microsoft.com/office/drawing/2014/main" id="{0760034B-FB7E-493E-979E-AC0D52D0AB32}"/>
              </a:ext>
            </a:extLst>
          </p:cNvPr>
          <p:cNvSpPr/>
          <p:nvPr/>
        </p:nvSpPr>
        <p:spPr>
          <a:xfrm>
            <a:off x="2349381" y="4732900"/>
            <a:ext cx="1485900" cy="1105919"/>
          </a:xfrm>
          <a:prstGeom prst="cub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7844DE09-D05B-4BDD-A076-3C3F565F3D9A}"/>
              </a:ext>
            </a:extLst>
          </p:cNvPr>
          <p:cNvSpPr/>
          <p:nvPr/>
        </p:nvSpPr>
        <p:spPr>
          <a:xfrm>
            <a:off x="3590925" y="4909628"/>
            <a:ext cx="1257300" cy="752462"/>
          </a:xfrm>
          <a:prstGeom prst="cub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33166031-DD17-423C-885F-0152A172C1A4}"/>
              </a:ext>
            </a:extLst>
          </p:cNvPr>
          <p:cNvSpPr/>
          <p:nvPr/>
        </p:nvSpPr>
        <p:spPr>
          <a:xfrm>
            <a:off x="4603870" y="4514849"/>
            <a:ext cx="1485900" cy="1410369"/>
          </a:xfrm>
          <a:prstGeom prst="cub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A092BF54-09A7-4F88-A4E1-A47480A175CC}"/>
              </a:ext>
            </a:extLst>
          </p:cNvPr>
          <p:cNvSpPr/>
          <p:nvPr/>
        </p:nvSpPr>
        <p:spPr>
          <a:xfrm>
            <a:off x="5805399" y="4912532"/>
            <a:ext cx="2043201" cy="646328"/>
          </a:xfrm>
          <a:prstGeom prst="cub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Cube 16">
            <a:extLst>
              <a:ext uri="{FF2B5EF4-FFF2-40B4-BE49-F238E27FC236}">
                <a16:creationId xmlns:a16="http://schemas.microsoft.com/office/drawing/2014/main" id="{6C0906B2-6B4B-4745-9DFC-9641620A810B}"/>
              </a:ext>
            </a:extLst>
          </p:cNvPr>
          <p:cNvSpPr/>
          <p:nvPr/>
        </p:nvSpPr>
        <p:spPr>
          <a:xfrm>
            <a:off x="2136895" y="2542674"/>
            <a:ext cx="1485900" cy="2132914"/>
          </a:xfrm>
          <a:prstGeom prst="cub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ahmen 21">
            <a:extLst>
              <a:ext uri="{FF2B5EF4-FFF2-40B4-BE49-F238E27FC236}">
                <a16:creationId xmlns:a16="http://schemas.microsoft.com/office/drawing/2014/main" id="{4EACFAE3-D47E-4BE2-9335-13D92D65C2A1}"/>
              </a:ext>
            </a:extLst>
          </p:cNvPr>
          <p:cNvSpPr/>
          <p:nvPr/>
        </p:nvSpPr>
        <p:spPr>
          <a:xfrm>
            <a:off x="2235081" y="3101584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3" name="Rahmen 22">
            <a:extLst>
              <a:ext uri="{FF2B5EF4-FFF2-40B4-BE49-F238E27FC236}">
                <a16:creationId xmlns:a16="http://schemas.microsoft.com/office/drawing/2014/main" id="{9CFA5FF6-67C9-4653-A1F3-49D89547D56B}"/>
              </a:ext>
            </a:extLst>
          </p:cNvPr>
          <p:cNvSpPr/>
          <p:nvPr/>
        </p:nvSpPr>
        <p:spPr>
          <a:xfrm>
            <a:off x="2455624" y="3104483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Rahmen 23">
            <a:extLst>
              <a:ext uri="{FF2B5EF4-FFF2-40B4-BE49-F238E27FC236}">
                <a16:creationId xmlns:a16="http://schemas.microsoft.com/office/drawing/2014/main" id="{FEB1CE84-B1BB-4743-A22B-7B4105277A0F}"/>
              </a:ext>
            </a:extLst>
          </p:cNvPr>
          <p:cNvSpPr/>
          <p:nvPr/>
        </p:nvSpPr>
        <p:spPr>
          <a:xfrm>
            <a:off x="2699980" y="3104483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Rahmen 24">
            <a:extLst>
              <a:ext uri="{FF2B5EF4-FFF2-40B4-BE49-F238E27FC236}">
                <a16:creationId xmlns:a16="http://schemas.microsoft.com/office/drawing/2014/main" id="{5DAFBC9E-6C60-472D-A310-04F58FA5A9BE}"/>
              </a:ext>
            </a:extLst>
          </p:cNvPr>
          <p:cNvSpPr/>
          <p:nvPr/>
        </p:nvSpPr>
        <p:spPr>
          <a:xfrm>
            <a:off x="2950368" y="3101583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3" name="Rahmen 42">
            <a:extLst>
              <a:ext uri="{FF2B5EF4-FFF2-40B4-BE49-F238E27FC236}">
                <a16:creationId xmlns:a16="http://schemas.microsoft.com/office/drawing/2014/main" id="{078C3C55-FD6D-4DD7-8E85-A3E8FB7CD42C}"/>
              </a:ext>
            </a:extLst>
          </p:cNvPr>
          <p:cNvSpPr/>
          <p:nvPr/>
        </p:nvSpPr>
        <p:spPr>
          <a:xfrm>
            <a:off x="2244606" y="3396859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4" name="Rahmen 43">
            <a:extLst>
              <a:ext uri="{FF2B5EF4-FFF2-40B4-BE49-F238E27FC236}">
                <a16:creationId xmlns:a16="http://schemas.microsoft.com/office/drawing/2014/main" id="{FDC5A63F-7670-4241-901B-50287EEBDB4C}"/>
              </a:ext>
            </a:extLst>
          </p:cNvPr>
          <p:cNvSpPr/>
          <p:nvPr/>
        </p:nvSpPr>
        <p:spPr>
          <a:xfrm>
            <a:off x="2465149" y="3399758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5" name="Rahmen 44">
            <a:extLst>
              <a:ext uri="{FF2B5EF4-FFF2-40B4-BE49-F238E27FC236}">
                <a16:creationId xmlns:a16="http://schemas.microsoft.com/office/drawing/2014/main" id="{7E1CCB2D-1626-4D48-BF2D-38FE3B7DE2FC}"/>
              </a:ext>
            </a:extLst>
          </p:cNvPr>
          <p:cNvSpPr/>
          <p:nvPr/>
        </p:nvSpPr>
        <p:spPr>
          <a:xfrm>
            <a:off x="2709505" y="3399758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6" name="Rahmen 45">
            <a:extLst>
              <a:ext uri="{FF2B5EF4-FFF2-40B4-BE49-F238E27FC236}">
                <a16:creationId xmlns:a16="http://schemas.microsoft.com/office/drawing/2014/main" id="{F206F73B-ED80-47CB-A8B0-DFA78C160816}"/>
              </a:ext>
            </a:extLst>
          </p:cNvPr>
          <p:cNvSpPr/>
          <p:nvPr/>
        </p:nvSpPr>
        <p:spPr>
          <a:xfrm>
            <a:off x="2959893" y="3396858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7" name="Rahmen 46">
            <a:extLst>
              <a:ext uri="{FF2B5EF4-FFF2-40B4-BE49-F238E27FC236}">
                <a16:creationId xmlns:a16="http://schemas.microsoft.com/office/drawing/2014/main" id="{7D516E19-1BA5-4047-A219-817254BC3465}"/>
              </a:ext>
            </a:extLst>
          </p:cNvPr>
          <p:cNvSpPr/>
          <p:nvPr/>
        </p:nvSpPr>
        <p:spPr>
          <a:xfrm>
            <a:off x="2244606" y="3673084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8" name="Rahmen 47">
            <a:extLst>
              <a:ext uri="{FF2B5EF4-FFF2-40B4-BE49-F238E27FC236}">
                <a16:creationId xmlns:a16="http://schemas.microsoft.com/office/drawing/2014/main" id="{B1839391-3349-4CB5-8451-41DDC3F242CC}"/>
              </a:ext>
            </a:extLst>
          </p:cNvPr>
          <p:cNvSpPr/>
          <p:nvPr/>
        </p:nvSpPr>
        <p:spPr>
          <a:xfrm>
            <a:off x="2465149" y="3675983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9" name="Rahmen 48">
            <a:extLst>
              <a:ext uri="{FF2B5EF4-FFF2-40B4-BE49-F238E27FC236}">
                <a16:creationId xmlns:a16="http://schemas.microsoft.com/office/drawing/2014/main" id="{0FD5095A-0607-41F3-9641-F130F1C10275}"/>
              </a:ext>
            </a:extLst>
          </p:cNvPr>
          <p:cNvSpPr/>
          <p:nvPr/>
        </p:nvSpPr>
        <p:spPr>
          <a:xfrm>
            <a:off x="2709505" y="3675983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0" name="Rahmen 49">
            <a:extLst>
              <a:ext uri="{FF2B5EF4-FFF2-40B4-BE49-F238E27FC236}">
                <a16:creationId xmlns:a16="http://schemas.microsoft.com/office/drawing/2014/main" id="{5321152E-93C0-4562-8D75-070471357F93}"/>
              </a:ext>
            </a:extLst>
          </p:cNvPr>
          <p:cNvSpPr/>
          <p:nvPr/>
        </p:nvSpPr>
        <p:spPr>
          <a:xfrm>
            <a:off x="2959893" y="3673083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1" name="Rahmen 50">
            <a:extLst>
              <a:ext uri="{FF2B5EF4-FFF2-40B4-BE49-F238E27FC236}">
                <a16:creationId xmlns:a16="http://schemas.microsoft.com/office/drawing/2014/main" id="{F569C1B5-2CA7-4440-A25B-48AF35BF5E5E}"/>
              </a:ext>
            </a:extLst>
          </p:cNvPr>
          <p:cNvSpPr/>
          <p:nvPr/>
        </p:nvSpPr>
        <p:spPr>
          <a:xfrm>
            <a:off x="2244606" y="3949309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2" name="Rahmen 51">
            <a:extLst>
              <a:ext uri="{FF2B5EF4-FFF2-40B4-BE49-F238E27FC236}">
                <a16:creationId xmlns:a16="http://schemas.microsoft.com/office/drawing/2014/main" id="{5B452E23-AC06-4D01-8A5A-4515A6CB3ECB}"/>
              </a:ext>
            </a:extLst>
          </p:cNvPr>
          <p:cNvSpPr/>
          <p:nvPr/>
        </p:nvSpPr>
        <p:spPr>
          <a:xfrm>
            <a:off x="2465149" y="3952208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3" name="Rahmen 52">
            <a:extLst>
              <a:ext uri="{FF2B5EF4-FFF2-40B4-BE49-F238E27FC236}">
                <a16:creationId xmlns:a16="http://schemas.microsoft.com/office/drawing/2014/main" id="{907A5F39-F345-4A38-BE7F-B5F318D3A10F}"/>
              </a:ext>
            </a:extLst>
          </p:cNvPr>
          <p:cNvSpPr/>
          <p:nvPr/>
        </p:nvSpPr>
        <p:spPr>
          <a:xfrm>
            <a:off x="2709505" y="3952208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4" name="Rahmen 53">
            <a:extLst>
              <a:ext uri="{FF2B5EF4-FFF2-40B4-BE49-F238E27FC236}">
                <a16:creationId xmlns:a16="http://schemas.microsoft.com/office/drawing/2014/main" id="{C8E19C52-0F5A-48E1-8BEE-E3054801E7B8}"/>
              </a:ext>
            </a:extLst>
          </p:cNvPr>
          <p:cNvSpPr/>
          <p:nvPr/>
        </p:nvSpPr>
        <p:spPr>
          <a:xfrm>
            <a:off x="2959893" y="3949308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5" name="Rahmen 54">
            <a:extLst>
              <a:ext uri="{FF2B5EF4-FFF2-40B4-BE49-F238E27FC236}">
                <a16:creationId xmlns:a16="http://schemas.microsoft.com/office/drawing/2014/main" id="{C0A3E44E-FFE3-4CE2-BA40-7153AC7BE4DE}"/>
              </a:ext>
            </a:extLst>
          </p:cNvPr>
          <p:cNvSpPr/>
          <p:nvPr/>
        </p:nvSpPr>
        <p:spPr>
          <a:xfrm>
            <a:off x="2244606" y="4225534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6" name="Rahmen 55">
            <a:extLst>
              <a:ext uri="{FF2B5EF4-FFF2-40B4-BE49-F238E27FC236}">
                <a16:creationId xmlns:a16="http://schemas.microsoft.com/office/drawing/2014/main" id="{D3D61CAE-3F95-45E2-870B-C02854B617BF}"/>
              </a:ext>
            </a:extLst>
          </p:cNvPr>
          <p:cNvSpPr/>
          <p:nvPr/>
        </p:nvSpPr>
        <p:spPr>
          <a:xfrm>
            <a:off x="2465149" y="4228433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7" name="Rahmen 56">
            <a:extLst>
              <a:ext uri="{FF2B5EF4-FFF2-40B4-BE49-F238E27FC236}">
                <a16:creationId xmlns:a16="http://schemas.microsoft.com/office/drawing/2014/main" id="{F9400870-7800-4CC0-9E56-5F229DFE4EA5}"/>
              </a:ext>
            </a:extLst>
          </p:cNvPr>
          <p:cNvSpPr/>
          <p:nvPr/>
        </p:nvSpPr>
        <p:spPr>
          <a:xfrm>
            <a:off x="2709505" y="4228433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8" name="Rahmen 57">
            <a:extLst>
              <a:ext uri="{FF2B5EF4-FFF2-40B4-BE49-F238E27FC236}">
                <a16:creationId xmlns:a16="http://schemas.microsoft.com/office/drawing/2014/main" id="{EB0108CE-896B-4C90-B06E-4991462F1DF6}"/>
              </a:ext>
            </a:extLst>
          </p:cNvPr>
          <p:cNvSpPr/>
          <p:nvPr/>
        </p:nvSpPr>
        <p:spPr>
          <a:xfrm>
            <a:off x="2959893" y="4225533"/>
            <a:ext cx="142875" cy="205131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A1985698-9137-4A62-B8A2-BCFB7EC55292}"/>
              </a:ext>
            </a:extLst>
          </p:cNvPr>
          <p:cNvCxnSpPr/>
          <p:nvPr/>
        </p:nvCxnSpPr>
        <p:spPr>
          <a:xfrm>
            <a:off x="790575" y="4667250"/>
            <a:ext cx="9839325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5" name="Wolke 64">
            <a:extLst>
              <a:ext uri="{FF2B5EF4-FFF2-40B4-BE49-F238E27FC236}">
                <a16:creationId xmlns:a16="http://schemas.microsoft.com/office/drawing/2014/main" id="{296374BE-2324-4B02-B794-6F39C30DDF33}"/>
              </a:ext>
            </a:extLst>
          </p:cNvPr>
          <p:cNvSpPr/>
          <p:nvPr/>
        </p:nvSpPr>
        <p:spPr>
          <a:xfrm>
            <a:off x="5419725" y="1881187"/>
            <a:ext cx="5915025" cy="189446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4A855D9E-45A7-4DAA-96AE-2EF6F791F4CB}"/>
              </a:ext>
            </a:extLst>
          </p:cNvPr>
          <p:cNvSpPr txBox="1"/>
          <p:nvPr/>
        </p:nvSpPr>
        <p:spPr>
          <a:xfrm>
            <a:off x="8582954" y="2031031"/>
            <a:ext cx="1472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MC System</a:t>
            </a:r>
          </a:p>
          <a:p>
            <a:pPr algn="ctr"/>
            <a:r>
              <a:rPr lang="de-DE" dirty="0"/>
              <a:t>Broadband</a:t>
            </a:r>
          </a:p>
          <a:p>
            <a:pPr algn="ctr"/>
            <a:r>
              <a:rPr lang="de-DE" dirty="0"/>
              <a:t>network</a:t>
            </a:r>
          </a:p>
          <a:p>
            <a:endParaRPr lang="de-DE" dirty="0"/>
          </a:p>
        </p:txBody>
      </p:sp>
      <p:pic>
        <p:nvPicPr>
          <p:cNvPr id="74" name="Grafik 73">
            <a:extLst>
              <a:ext uri="{FF2B5EF4-FFF2-40B4-BE49-F238E27FC236}">
                <a16:creationId xmlns:a16="http://schemas.microsoft.com/office/drawing/2014/main" id="{C9A972FE-9535-47C7-9331-A90E06AEB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260" y="5083306"/>
            <a:ext cx="246888" cy="499097"/>
          </a:xfrm>
          <a:prstGeom prst="rect">
            <a:avLst/>
          </a:prstGeom>
        </p:spPr>
      </p:pic>
      <p:sp>
        <p:nvSpPr>
          <p:cNvPr id="80" name="Pfeil: nach links und rechts 79">
            <a:extLst>
              <a:ext uri="{FF2B5EF4-FFF2-40B4-BE49-F238E27FC236}">
                <a16:creationId xmlns:a16="http://schemas.microsoft.com/office/drawing/2014/main" id="{0F955C63-F6C0-4DD3-89B4-581DED9310E1}"/>
              </a:ext>
            </a:extLst>
          </p:cNvPr>
          <p:cNvSpPr/>
          <p:nvPr/>
        </p:nvSpPr>
        <p:spPr>
          <a:xfrm rot="18750722">
            <a:off x="4924128" y="4635629"/>
            <a:ext cx="1224610" cy="219397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Pfeil: nach links und rechts 80">
            <a:extLst>
              <a:ext uri="{FF2B5EF4-FFF2-40B4-BE49-F238E27FC236}">
                <a16:creationId xmlns:a16="http://schemas.microsoft.com/office/drawing/2014/main" id="{5B8DDE5A-3214-405A-B835-DF92823EB2A5}"/>
              </a:ext>
            </a:extLst>
          </p:cNvPr>
          <p:cNvSpPr/>
          <p:nvPr/>
        </p:nvSpPr>
        <p:spPr>
          <a:xfrm rot="19895173">
            <a:off x="7281681" y="2783015"/>
            <a:ext cx="1480433" cy="484407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4" name="Grafik 83">
            <a:extLst>
              <a:ext uri="{FF2B5EF4-FFF2-40B4-BE49-F238E27FC236}">
                <a16:creationId xmlns:a16="http://schemas.microsoft.com/office/drawing/2014/main" id="{5CAA3AD2-3EB8-4DA8-BF1F-92856D61C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087" y="5097156"/>
            <a:ext cx="246888" cy="499097"/>
          </a:xfrm>
          <a:prstGeom prst="rect">
            <a:avLst/>
          </a:prstGeom>
        </p:spPr>
      </p:pic>
      <p:sp>
        <p:nvSpPr>
          <p:cNvPr id="85" name="Rechteck 84">
            <a:extLst>
              <a:ext uri="{FF2B5EF4-FFF2-40B4-BE49-F238E27FC236}">
                <a16:creationId xmlns:a16="http://schemas.microsoft.com/office/drawing/2014/main" id="{AA1AD608-C6FE-4F8A-94BF-46A65BCE22EC}"/>
              </a:ext>
            </a:extLst>
          </p:cNvPr>
          <p:cNvSpPr/>
          <p:nvPr/>
        </p:nvSpPr>
        <p:spPr>
          <a:xfrm>
            <a:off x="5501515" y="2875105"/>
            <a:ext cx="1722638" cy="10917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6F7F10AA-D70C-4A0B-80FF-9D4EC80F002D}"/>
              </a:ext>
            </a:extLst>
          </p:cNvPr>
          <p:cNvSpPr txBox="1"/>
          <p:nvPr/>
        </p:nvSpPr>
        <p:spPr>
          <a:xfrm>
            <a:off x="5600600" y="2834581"/>
            <a:ext cx="1593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MC GW UE:</a:t>
            </a:r>
          </a:p>
          <a:p>
            <a:r>
              <a:rPr lang="de-DE" dirty="0"/>
              <a:t>*MC </a:t>
            </a:r>
            <a:r>
              <a:rPr lang="de-DE" dirty="0" err="1"/>
              <a:t>clients</a:t>
            </a:r>
            <a:r>
              <a:rPr lang="de-DE" dirty="0"/>
              <a:t>*</a:t>
            </a:r>
          </a:p>
          <a:p>
            <a:endParaRPr lang="de-DE" dirty="0"/>
          </a:p>
        </p:txBody>
      </p:sp>
      <p:sp>
        <p:nvSpPr>
          <p:cNvPr id="88" name="Pfeil: nach links und rechts 87">
            <a:extLst>
              <a:ext uri="{FF2B5EF4-FFF2-40B4-BE49-F238E27FC236}">
                <a16:creationId xmlns:a16="http://schemas.microsoft.com/office/drawing/2014/main" id="{BB04279E-B726-4C1D-AC34-633A6E529AF5}"/>
              </a:ext>
            </a:extLst>
          </p:cNvPr>
          <p:cNvSpPr/>
          <p:nvPr/>
        </p:nvSpPr>
        <p:spPr>
          <a:xfrm rot="5400000">
            <a:off x="5868224" y="4565608"/>
            <a:ext cx="917795" cy="19857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pic>
        <p:nvPicPr>
          <p:cNvPr id="89" name="Grafik 88">
            <a:extLst>
              <a:ext uri="{FF2B5EF4-FFF2-40B4-BE49-F238E27FC236}">
                <a16:creationId xmlns:a16="http://schemas.microsoft.com/office/drawing/2014/main" id="{4FE3DFFE-4C1E-4BA8-905D-4BAA17E8B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2541" y="3805278"/>
            <a:ext cx="509651" cy="475441"/>
          </a:xfrm>
          <a:prstGeom prst="rect">
            <a:avLst/>
          </a:prstGeom>
        </p:spPr>
      </p:pic>
      <p:sp>
        <p:nvSpPr>
          <p:cNvPr id="91" name="Stern: 7 Zacken 90">
            <a:extLst>
              <a:ext uri="{FF2B5EF4-FFF2-40B4-BE49-F238E27FC236}">
                <a16:creationId xmlns:a16="http://schemas.microsoft.com/office/drawing/2014/main" id="{C7F911A5-9913-4BB8-AC6B-9482FA61EA72}"/>
              </a:ext>
            </a:extLst>
          </p:cNvPr>
          <p:cNvSpPr/>
          <p:nvPr/>
        </p:nvSpPr>
        <p:spPr>
          <a:xfrm>
            <a:off x="6304452" y="3844910"/>
            <a:ext cx="963256" cy="749874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>
                <a:solidFill>
                  <a:srgbClr val="FFFF00"/>
                </a:solidFill>
              </a:rPr>
              <a:t>new</a:t>
            </a:r>
            <a:endParaRPr lang="de-DE" sz="1400" dirty="0">
              <a:solidFill>
                <a:srgbClr val="FFFF00"/>
              </a:solidFill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52779DCE-46DE-4C6A-98F6-8B27058A0791}"/>
              </a:ext>
            </a:extLst>
          </p:cNvPr>
          <p:cNvSpPr txBox="1"/>
          <p:nvPr/>
        </p:nvSpPr>
        <p:spPr>
          <a:xfrm>
            <a:off x="4863788" y="548737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DMO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847BC922-DC80-4836-927A-D5E99928BCCD}"/>
              </a:ext>
            </a:extLst>
          </p:cNvPr>
          <p:cNvSpPr txBox="1"/>
          <p:nvPr/>
        </p:nvSpPr>
        <p:spPr>
          <a:xfrm>
            <a:off x="6470672" y="516203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DMO</a:t>
            </a:r>
          </a:p>
        </p:txBody>
      </p:sp>
      <p:pic>
        <p:nvPicPr>
          <p:cNvPr id="96" name="Grafik 95">
            <a:extLst>
              <a:ext uri="{FF2B5EF4-FFF2-40B4-BE49-F238E27FC236}">
                <a16:creationId xmlns:a16="http://schemas.microsoft.com/office/drawing/2014/main" id="{06117DF9-7005-49DC-BA82-70F1857A30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9234" y="5114343"/>
            <a:ext cx="619954" cy="506281"/>
          </a:xfrm>
          <a:prstGeom prst="rect">
            <a:avLst/>
          </a:prstGeom>
        </p:spPr>
      </p:pic>
      <p:pic>
        <p:nvPicPr>
          <p:cNvPr id="97" name="Grafik 96">
            <a:extLst>
              <a:ext uri="{FF2B5EF4-FFF2-40B4-BE49-F238E27FC236}">
                <a16:creationId xmlns:a16="http://schemas.microsoft.com/office/drawing/2014/main" id="{49BECA68-E130-4273-8E32-DB29B26F8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7604" y="5142783"/>
            <a:ext cx="246888" cy="499097"/>
          </a:xfrm>
          <a:prstGeom prst="rect">
            <a:avLst/>
          </a:prstGeom>
        </p:spPr>
      </p:pic>
      <p:sp>
        <p:nvSpPr>
          <p:cNvPr id="99" name="Pfeil: nach links und rechts 98">
            <a:extLst>
              <a:ext uri="{FF2B5EF4-FFF2-40B4-BE49-F238E27FC236}">
                <a16:creationId xmlns:a16="http://schemas.microsoft.com/office/drawing/2014/main" id="{CB40EAD2-D599-4A4A-92CC-796FE744F1D5}"/>
              </a:ext>
            </a:extLst>
          </p:cNvPr>
          <p:cNvSpPr/>
          <p:nvPr/>
        </p:nvSpPr>
        <p:spPr>
          <a:xfrm>
            <a:off x="3436578" y="5630147"/>
            <a:ext cx="1317242" cy="17900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4BEFB1BA-3C82-405D-BA1B-6029717FDBBA}"/>
              </a:ext>
            </a:extLst>
          </p:cNvPr>
          <p:cNvSpPr txBox="1"/>
          <p:nvPr/>
        </p:nvSpPr>
        <p:spPr>
          <a:xfrm>
            <a:off x="2272113" y="551269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DMO</a:t>
            </a:r>
          </a:p>
        </p:txBody>
      </p:sp>
      <p:pic>
        <p:nvPicPr>
          <p:cNvPr id="106" name="Grafik 105">
            <a:extLst>
              <a:ext uri="{FF2B5EF4-FFF2-40B4-BE49-F238E27FC236}">
                <a16:creationId xmlns:a16="http://schemas.microsoft.com/office/drawing/2014/main" id="{68F4008D-8538-4047-A2CD-FFF774978C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8940" y="2247725"/>
            <a:ext cx="462907" cy="699308"/>
          </a:xfrm>
          <a:prstGeom prst="rect">
            <a:avLst/>
          </a:prstGeom>
        </p:spPr>
      </p:pic>
      <p:sp>
        <p:nvSpPr>
          <p:cNvPr id="110" name="Pfeil: nach links und rechts 109">
            <a:extLst>
              <a:ext uri="{FF2B5EF4-FFF2-40B4-BE49-F238E27FC236}">
                <a16:creationId xmlns:a16="http://schemas.microsoft.com/office/drawing/2014/main" id="{33FF3B51-6480-49F1-9D7E-C89228FD124A}"/>
              </a:ext>
            </a:extLst>
          </p:cNvPr>
          <p:cNvSpPr/>
          <p:nvPr/>
        </p:nvSpPr>
        <p:spPr>
          <a:xfrm>
            <a:off x="5190771" y="5326548"/>
            <a:ext cx="590700" cy="205568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Pfeil: nach links und rechts 69">
            <a:extLst>
              <a:ext uri="{FF2B5EF4-FFF2-40B4-BE49-F238E27FC236}">
                <a16:creationId xmlns:a16="http://schemas.microsoft.com/office/drawing/2014/main" id="{87EFDACD-D200-418C-ADD4-3D028DCE9E26}"/>
              </a:ext>
            </a:extLst>
          </p:cNvPr>
          <p:cNvSpPr/>
          <p:nvPr/>
        </p:nvSpPr>
        <p:spPr>
          <a:xfrm>
            <a:off x="3025685" y="5902519"/>
            <a:ext cx="3212265" cy="168198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Pfeil: nach links und rechts 58">
            <a:extLst>
              <a:ext uri="{FF2B5EF4-FFF2-40B4-BE49-F238E27FC236}">
                <a16:creationId xmlns:a16="http://schemas.microsoft.com/office/drawing/2014/main" id="{B3EF1BFE-649E-45C8-B14F-F1A8D64373DE}"/>
              </a:ext>
            </a:extLst>
          </p:cNvPr>
          <p:cNvSpPr/>
          <p:nvPr/>
        </p:nvSpPr>
        <p:spPr>
          <a:xfrm rot="20340961">
            <a:off x="3337730" y="4451538"/>
            <a:ext cx="2572482" cy="179488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62ACA0A-07B5-4D48-B47C-50BB406908DA}"/>
              </a:ext>
            </a:extLst>
          </p:cNvPr>
          <p:cNvSpPr txBox="1"/>
          <p:nvPr/>
        </p:nvSpPr>
        <p:spPr>
          <a:xfrm>
            <a:off x="5605086" y="3376512"/>
            <a:ext cx="1459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*Non-3GPP </a:t>
            </a:r>
          </a:p>
          <a:p>
            <a:pPr algn="ctr"/>
            <a:r>
              <a:rPr lang="de-DE" sz="1400" dirty="0" err="1"/>
              <a:t>conversion</a:t>
            </a:r>
            <a:r>
              <a:rPr lang="de-DE" sz="1400" dirty="0"/>
              <a:t> </a:t>
            </a:r>
            <a:r>
              <a:rPr lang="de-DE" sz="1400" dirty="0" err="1"/>
              <a:t>unit</a:t>
            </a:r>
            <a:r>
              <a:rPr lang="de-DE" sz="14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40691228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E0AEE-FD63-44D6-9EA0-FBB51B5BA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Outline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21B114-B6E8-4809-BB8F-B5FED8606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Extending the MC gateway UE capability to support non-IP capable devices behind the gateway e.g. Direct Mode Operation</a:t>
            </a:r>
          </a:p>
          <a:p>
            <a:r>
              <a:rPr lang="de-DE" dirty="0"/>
              <a:t>MC </a:t>
            </a:r>
            <a:r>
              <a:rPr lang="de-DE" dirty="0" err="1"/>
              <a:t>gateway</a:t>
            </a:r>
            <a:r>
              <a:rPr lang="de-DE" dirty="0"/>
              <a:t> UE </a:t>
            </a:r>
            <a:r>
              <a:rPr lang="de-DE" dirty="0" err="1"/>
              <a:t>can</a:t>
            </a:r>
            <a:r>
              <a:rPr lang="de-DE" dirty="0"/>
              <a:t> host </a:t>
            </a:r>
            <a:r>
              <a:rPr lang="de-DE" dirty="0" err="1"/>
              <a:t>single</a:t>
            </a:r>
            <a:r>
              <a:rPr lang="de-DE" dirty="0"/>
              <a:t>/multiple MC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clients</a:t>
            </a:r>
            <a:r>
              <a:rPr lang="de-DE" dirty="0"/>
              <a:t> on behalf </a:t>
            </a:r>
            <a:r>
              <a:rPr lang="de-DE" dirty="0" err="1"/>
              <a:t>of</a:t>
            </a:r>
            <a:r>
              <a:rPr lang="de-DE" dirty="0"/>
              <a:t> such </a:t>
            </a:r>
            <a:r>
              <a:rPr lang="de-DE" dirty="0" err="1"/>
              <a:t>devices</a:t>
            </a:r>
            <a:endParaRPr lang="de-DE" dirty="0"/>
          </a:p>
          <a:p>
            <a:r>
              <a:rPr lang="de-DE" dirty="0" err="1"/>
              <a:t>Connecting</a:t>
            </a:r>
            <a:r>
              <a:rPr lang="de-DE" dirty="0"/>
              <a:t> Public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devices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legacy</a:t>
            </a:r>
            <a:r>
              <a:rPr lang="de-DE" dirty="0"/>
              <a:t> non-3GPP DMO </a:t>
            </a:r>
            <a:r>
              <a:rPr lang="de-DE" dirty="0" err="1"/>
              <a:t>transmission</a:t>
            </a:r>
            <a:r>
              <a:rPr lang="de-DE" dirty="0"/>
              <a:t> </a:t>
            </a:r>
            <a:r>
              <a:rPr lang="de-DE" dirty="0" err="1"/>
              <a:t>technologies</a:t>
            </a:r>
            <a:r>
              <a:rPr lang="de-DE" dirty="0"/>
              <a:t> (TETRA-DMO, P25-DMO, etc.) </a:t>
            </a:r>
            <a:r>
              <a:rPr lang="de-DE" dirty="0" err="1"/>
              <a:t>to</a:t>
            </a:r>
            <a:r>
              <a:rPr lang="de-DE" dirty="0"/>
              <a:t> MC </a:t>
            </a:r>
            <a:r>
              <a:rPr lang="de-DE" dirty="0" err="1"/>
              <a:t>services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desired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users</a:t>
            </a:r>
            <a:endParaRPr lang="de-DE" dirty="0"/>
          </a:p>
          <a:p>
            <a:r>
              <a:rPr lang="de-DE" dirty="0"/>
              <a:t>Goal </a:t>
            </a:r>
            <a:r>
              <a:rPr lang="de-DE" dirty="0" err="1"/>
              <a:t>of</a:t>
            </a:r>
            <a:r>
              <a:rPr lang="de-DE" dirty="0"/>
              <a:t> CR: </a:t>
            </a:r>
            <a:r>
              <a:rPr lang="de-DE" dirty="0" err="1"/>
              <a:t>completing</a:t>
            </a:r>
            <a:r>
              <a:rPr lang="de-DE" dirty="0"/>
              <a:t> </a:t>
            </a:r>
            <a:r>
              <a:rPr lang="de-DE" dirty="0" err="1"/>
              <a:t>routing</a:t>
            </a:r>
            <a:r>
              <a:rPr lang="de-DE" dirty="0"/>
              <a:t> </a:t>
            </a:r>
            <a:r>
              <a:rPr lang="de-DE" dirty="0" err="1"/>
              <a:t>capabilities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MC </a:t>
            </a:r>
            <a:r>
              <a:rPr lang="de-DE" dirty="0" err="1"/>
              <a:t>gateway</a:t>
            </a:r>
            <a:r>
              <a:rPr lang="de-DE" dirty="0"/>
              <a:t> UE, </a:t>
            </a:r>
            <a:r>
              <a:rPr lang="de-DE" dirty="0" err="1"/>
              <a:t>introduction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„N3GPP </a:t>
            </a:r>
            <a:r>
              <a:rPr lang="de-DE" dirty="0" err="1"/>
              <a:t>conversion</a:t>
            </a:r>
            <a:r>
              <a:rPr lang="de-DE" dirty="0"/>
              <a:t> </a:t>
            </a:r>
            <a:r>
              <a:rPr lang="de-DE" dirty="0" err="1"/>
              <a:t>unit</a:t>
            </a:r>
            <a:r>
              <a:rPr lang="de-DE" dirty="0"/>
              <a:t>“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couple</a:t>
            </a:r>
            <a:r>
              <a:rPr lang="de-DE" dirty="0"/>
              <a:t> N3GPP </a:t>
            </a:r>
            <a:r>
              <a:rPr lang="de-DE" dirty="0" err="1"/>
              <a:t>devices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MC </a:t>
            </a:r>
            <a:r>
              <a:rPr lang="de-DE" dirty="0" err="1"/>
              <a:t>services</a:t>
            </a:r>
            <a:r>
              <a:rPr lang="de-DE" dirty="0"/>
              <a:t>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286410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E0AEE-FD63-44D6-9EA0-FBB51B5BA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Benefits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21B114-B6E8-4809-BB8F-B5FED8606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err="1"/>
              <a:t>Supporting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non-IP </a:t>
            </a:r>
            <a:r>
              <a:rPr lang="de-DE" sz="2400" dirty="0" err="1"/>
              <a:t>connectivity</a:t>
            </a:r>
            <a:r>
              <a:rPr lang="de-DE" sz="2400" dirty="0"/>
              <a:t> like in V2X (</a:t>
            </a:r>
            <a:r>
              <a:rPr lang="en-US" altLang="en-US" sz="2400" dirty="0"/>
              <a:t>TS 23.287, clause 5.2.1)</a:t>
            </a:r>
            <a:endParaRPr lang="de-DE" sz="2400" dirty="0"/>
          </a:p>
          <a:p>
            <a:r>
              <a:rPr lang="de-DE" sz="2400" dirty="0"/>
              <a:t>Off-network </a:t>
            </a:r>
            <a:r>
              <a:rPr lang="de-DE" sz="2400" dirty="0" err="1"/>
              <a:t>case</a:t>
            </a:r>
            <a:r>
              <a:rPr lang="de-DE" sz="2400" dirty="0"/>
              <a:t>: </a:t>
            </a:r>
            <a:r>
              <a:rPr lang="de-DE" sz="2400" dirty="0" err="1"/>
              <a:t>filling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gap</a:t>
            </a:r>
            <a:r>
              <a:rPr lang="de-DE" sz="2400" dirty="0"/>
              <a:t> </a:t>
            </a:r>
            <a:r>
              <a:rPr lang="de-DE" sz="2400" dirty="0" err="1"/>
              <a:t>until</a:t>
            </a:r>
            <a:r>
              <a:rPr lang="de-DE" sz="2400" dirty="0"/>
              <a:t> ProSe </a:t>
            </a:r>
            <a:r>
              <a:rPr lang="de-DE" sz="2400" dirty="0" err="1"/>
              <a:t>capable</a:t>
            </a:r>
            <a:r>
              <a:rPr lang="de-DE" sz="2400" dirty="0"/>
              <a:t> </a:t>
            </a:r>
            <a:r>
              <a:rPr lang="de-DE" sz="2400" dirty="0" err="1"/>
              <a:t>devices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procured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PPDR </a:t>
            </a:r>
            <a:r>
              <a:rPr lang="de-DE" sz="2400" dirty="0" err="1"/>
              <a:t>organisations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well</a:t>
            </a:r>
            <a:r>
              <a:rPr lang="de-DE" sz="2400" dirty="0"/>
              <a:t> </a:t>
            </a:r>
            <a:r>
              <a:rPr lang="de-DE" sz="2400" dirty="0" err="1"/>
              <a:t>proven</a:t>
            </a:r>
            <a:r>
              <a:rPr lang="de-DE" sz="2400" dirty="0"/>
              <a:t> DMO </a:t>
            </a:r>
            <a:r>
              <a:rPr lang="de-DE" sz="2400" dirty="0" err="1"/>
              <a:t>technology</a:t>
            </a:r>
            <a:r>
              <a:rPr lang="de-DE" sz="2400" dirty="0"/>
              <a:t> </a:t>
            </a:r>
          </a:p>
          <a:p>
            <a:r>
              <a:rPr lang="de-DE" sz="2400" dirty="0"/>
              <a:t>Benefitting </a:t>
            </a:r>
            <a:r>
              <a:rPr lang="de-DE" sz="2400" dirty="0" err="1"/>
              <a:t>from</a:t>
            </a:r>
            <a:r>
              <a:rPr lang="de-DE" sz="2400" dirty="0"/>
              <a:t> DMOs high </a:t>
            </a:r>
            <a:r>
              <a:rPr lang="de-DE" sz="2400" dirty="0" err="1"/>
              <a:t>transmit</a:t>
            </a:r>
            <a:r>
              <a:rPr lang="de-DE" sz="2400" dirty="0"/>
              <a:t> power (3W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handhelds</a:t>
            </a:r>
            <a:r>
              <a:rPr lang="de-DE" sz="2400" dirty="0"/>
              <a:t> </a:t>
            </a:r>
            <a:r>
              <a:rPr lang="de-DE" sz="2400" dirty="0" err="1"/>
              <a:t>up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10W …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gateways</a:t>
            </a:r>
            <a:r>
              <a:rPr lang="de-DE" sz="2400" dirty="0"/>
              <a:t>*) and larger </a:t>
            </a:r>
            <a:r>
              <a:rPr lang="de-DE" sz="2400" dirty="0" err="1"/>
              <a:t>coverage</a:t>
            </a:r>
            <a:r>
              <a:rPr lang="de-DE" sz="2400" dirty="0"/>
              <a:t>** in </a:t>
            </a:r>
            <a:r>
              <a:rPr lang="de-DE" sz="2400" dirty="0" err="1"/>
              <a:t>daily</a:t>
            </a:r>
            <a:r>
              <a:rPr lang="de-DE" sz="2400" dirty="0"/>
              <a:t> </a:t>
            </a:r>
            <a:r>
              <a:rPr lang="de-DE" sz="2400" dirty="0" err="1"/>
              <a:t>operation</a:t>
            </a:r>
            <a:endParaRPr lang="de-DE" sz="2400" dirty="0"/>
          </a:p>
          <a:p>
            <a:r>
              <a:rPr lang="de-DE" sz="2400" dirty="0" err="1"/>
              <a:t>Current</a:t>
            </a:r>
            <a:r>
              <a:rPr lang="de-DE" sz="2400" dirty="0"/>
              <a:t> DMO </a:t>
            </a:r>
            <a:r>
              <a:rPr lang="de-DE" sz="2400" dirty="0" err="1"/>
              <a:t>capable</a:t>
            </a:r>
            <a:r>
              <a:rPr lang="de-DE" sz="2400" dirty="0"/>
              <a:t> </a:t>
            </a:r>
            <a:r>
              <a:rPr lang="de-DE" sz="2400" dirty="0" err="1"/>
              <a:t>devices</a:t>
            </a:r>
            <a:r>
              <a:rPr lang="de-DE" sz="2400" dirty="0"/>
              <a:t> </a:t>
            </a:r>
            <a:r>
              <a:rPr lang="de-DE" sz="2400" dirty="0" err="1"/>
              <a:t>stay</a:t>
            </a:r>
            <a:r>
              <a:rPr lang="de-DE" sz="2400" dirty="0"/>
              <a:t> in </a:t>
            </a:r>
            <a:r>
              <a:rPr lang="de-DE" sz="2400" dirty="0" err="1"/>
              <a:t>use</a:t>
            </a:r>
            <a:r>
              <a:rPr lang="de-DE" sz="2400" dirty="0"/>
              <a:t> </a:t>
            </a:r>
            <a:r>
              <a:rPr lang="de-DE" sz="2400" dirty="0" err="1"/>
              <a:t>even</a:t>
            </a:r>
            <a:r>
              <a:rPr lang="de-DE" sz="2400" dirty="0"/>
              <a:t> </a:t>
            </a:r>
            <a:r>
              <a:rPr lang="de-DE" sz="2400" dirty="0" err="1"/>
              <a:t>when</a:t>
            </a:r>
            <a:r>
              <a:rPr lang="de-DE" sz="2400" dirty="0"/>
              <a:t> </a:t>
            </a:r>
            <a:r>
              <a:rPr lang="de-DE" sz="2400" dirty="0" err="1"/>
              <a:t>legacy</a:t>
            </a:r>
            <a:r>
              <a:rPr lang="de-DE" sz="2400" dirty="0"/>
              <a:t> </a:t>
            </a:r>
            <a:r>
              <a:rPr lang="de-DE" sz="2400" dirty="0" err="1"/>
              <a:t>networks</a:t>
            </a:r>
            <a:r>
              <a:rPr lang="de-DE" sz="2400" dirty="0"/>
              <a:t> </a:t>
            </a:r>
            <a:r>
              <a:rPr lang="de-DE" sz="2400" dirty="0" err="1"/>
              <a:t>become</a:t>
            </a:r>
            <a:r>
              <a:rPr lang="de-DE" sz="2400" dirty="0"/>
              <a:t> EOL</a:t>
            </a:r>
          </a:p>
          <a:p>
            <a:r>
              <a:rPr lang="de-DE" sz="2400" dirty="0"/>
              <a:t>DMO </a:t>
            </a:r>
            <a:r>
              <a:rPr lang="de-DE" sz="2400" dirty="0" err="1"/>
              <a:t>devices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individually</a:t>
            </a:r>
            <a:r>
              <a:rPr lang="de-DE" sz="2400" dirty="0"/>
              <a:t> </a:t>
            </a:r>
            <a:r>
              <a:rPr lang="de-DE" sz="2400" dirty="0" err="1"/>
              <a:t>addressed</a:t>
            </a:r>
            <a:r>
              <a:rPr lang="de-DE" sz="2400" dirty="0"/>
              <a:t> </a:t>
            </a:r>
            <a:r>
              <a:rPr lang="de-DE" sz="2400" dirty="0" err="1"/>
              <a:t>behind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MC </a:t>
            </a:r>
            <a:r>
              <a:rPr lang="de-DE" sz="2400" dirty="0" err="1"/>
              <a:t>gateway</a:t>
            </a:r>
            <a:r>
              <a:rPr lang="de-DE" sz="2400" dirty="0"/>
              <a:t> UE</a:t>
            </a:r>
          </a:p>
          <a:p>
            <a:r>
              <a:rPr lang="de-DE" sz="2400" dirty="0"/>
              <a:t>Group </a:t>
            </a:r>
            <a:r>
              <a:rPr lang="de-DE" sz="2400" dirty="0" err="1"/>
              <a:t>communication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DMO </a:t>
            </a:r>
            <a:r>
              <a:rPr lang="de-DE" sz="2400" dirty="0" err="1"/>
              <a:t>groups</a:t>
            </a:r>
            <a:r>
              <a:rPr lang="de-DE" sz="2400" dirty="0"/>
              <a:t> and MCX </a:t>
            </a:r>
            <a:r>
              <a:rPr lang="de-DE" sz="2400" dirty="0" err="1"/>
              <a:t>groups</a:t>
            </a:r>
            <a:r>
              <a:rPr lang="de-DE" sz="2400" dirty="0"/>
              <a:t> (Mapping)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covered</a:t>
            </a:r>
            <a:endParaRPr lang="de-DE" sz="2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56F34DC-808F-42F4-AEAC-149C7F0745A7}"/>
              </a:ext>
            </a:extLst>
          </p:cNvPr>
          <p:cNvSpPr txBox="1"/>
          <p:nvPr/>
        </p:nvSpPr>
        <p:spPr>
          <a:xfrm>
            <a:off x="8587740" y="5564343"/>
            <a:ext cx="2827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30000"/>
              </a:spcBef>
              <a:defRPr/>
            </a:pPr>
            <a:r>
              <a:rPr lang="en-US" sz="1100" dirty="0"/>
              <a:t>*</a:t>
            </a:r>
            <a:r>
              <a:rPr lang="en-US" altLang="en-US" sz="1100" dirty="0"/>
              <a:t>ETSI EN 300396-3 (clause 6.4.2)</a:t>
            </a:r>
          </a:p>
          <a:p>
            <a:r>
              <a:rPr lang="en-US" sz="1100" dirty="0"/>
              <a:t>** https://www.nist.gov/ctl/pscr/prose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844356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State of play	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MC gateway UE could provide/host a conversion unit between DMO and MCX</a:t>
            </a:r>
            <a:endParaRPr lang="en-US" altLang="en-US" strike="sngStrike" dirty="0"/>
          </a:p>
          <a:p>
            <a:r>
              <a:rPr lang="en-US" altLang="en-US" dirty="0">
                <a:highlight>
                  <a:srgbClr val="FFFFFF"/>
                </a:highlight>
              </a:rPr>
              <a:t>A simple and cost-effective solution for a protocol conversion unit that is attractive to many manufacturers.</a:t>
            </a:r>
          </a:p>
          <a:p>
            <a:r>
              <a:rPr lang="en-US" altLang="en-US" dirty="0"/>
              <a:t>Protocol conversion concept may adapt on already specified TS 23.283 “Interworking with Land Mobile Radio Systems” on the 3GPP Mission Critical side, but in this case client-client 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IP connection to the network behind the MC gateway UE is not necessary</a:t>
            </a:r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2369293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highlight>
                  <a:srgbClr val="FFFFFF"/>
                </a:highlight>
              </a:rPr>
              <a:t>Proposed solution: N3GPP Conversion Unit 1/2</a:t>
            </a:r>
            <a:endParaRPr lang="en-GB" altLang="en-US" sz="4000" dirty="0">
              <a:highlight>
                <a:srgbClr val="FFFFFF"/>
              </a:highlight>
            </a:endParaRP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C5477516-3410-4DA5-A8CF-6FBDCB89CC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3743" y="2534622"/>
            <a:ext cx="8694812" cy="4056678"/>
          </a:xfrm>
          <a:prstGeom prst="rect">
            <a:avLst/>
          </a:prstGeom>
        </p:spPr>
      </p:pic>
      <p:sp>
        <p:nvSpPr>
          <p:cNvPr id="2" name="Sprechblase: rechteckig 1">
            <a:extLst>
              <a:ext uri="{FF2B5EF4-FFF2-40B4-BE49-F238E27FC236}">
                <a16:creationId xmlns:a16="http://schemas.microsoft.com/office/drawing/2014/main" id="{706118FA-EFC3-4572-832E-3E7534FF0CEE}"/>
              </a:ext>
            </a:extLst>
          </p:cNvPr>
          <p:cNvSpPr/>
          <p:nvPr/>
        </p:nvSpPr>
        <p:spPr>
          <a:xfrm>
            <a:off x="5196840" y="2118360"/>
            <a:ext cx="1127760" cy="716280"/>
          </a:xfrm>
          <a:prstGeom prst="wedgeRectCallout">
            <a:avLst>
              <a:gd name="adj1" fmla="val -83671"/>
              <a:gd name="adj2" fmla="val 805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Non IP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highlight>
                  <a:srgbClr val="FFFFFF"/>
                </a:highlight>
              </a:rPr>
              <a:t>Proposed solution: N3GPP Conversion Unit 2/2</a:t>
            </a:r>
            <a:endParaRPr lang="en-GB" altLang="en-US" sz="4000" dirty="0">
              <a:highlight>
                <a:srgbClr val="FFFFFF"/>
              </a:highlight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MC gateway UE provides the “N3GPP Conversion Unit” which is connected to the MC service client.</a:t>
            </a:r>
          </a:p>
          <a:p>
            <a:r>
              <a:rPr lang="en-US" altLang="en-US" dirty="0"/>
              <a:t>The MC traffic and media is exchanged over the MC service client to the N3GPP Conversion Unit.</a:t>
            </a:r>
          </a:p>
          <a:p>
            <a:r>
              <a:rPr lang="en-US" altLang="en-US" dirty="0"/>
              <a:t> The N3GPP Conversion Unit handles the authorization of the user at the MC gateway UE level, performs protocol conversion and couples N3GPP UEs with the corresponding MC service clients. </a:t>
            </a:r>
          </a:p>
          <a:p>
            <a:r>
              <a:rPr lang="en-US" altLang="en-US" dirty="0"/>
              <a:t> The binding between the N3GPP device and the MC service client  is out of scope of 3GPP.</a:t>
            </a:r>
          </a:p>
        </p:txBody>
      </p:sp>
    </p:spTree>
    <p:extLst>
      <p:ext uri="{BB962C8B-B14F-4D97-AF65-F5344CB8AC3E}">
        <p14:creationId xmlns:p14="http://schemas.microsoft.com/office/powerpoint/2010/main" val="3022836152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17" y="1875246"/>
            <a:ext cx="10515600" cy="4351338"/>
          </a:xfrm>
        </p:spPr>
        <p:txBody>
          <a:bodyPr/>
          <a:lstStyle/>
          <a:p>
            <a:r>
              <a:rPr lang="en-US" altLang="en-US" dirty="0"/>
              <a:t>Completing the view on support of MC gateway UE for N3GPP devices which cannot host an MC service client in the 3GPP specification</a:t>
            </a:r>
          </a:p>
          <a:p>
            <a:r>
              <a:rPr lang="en-US" altLang="en-US" dirty="0"/>
              <a:t>Clarification that non-IP and IP networks /devices are both supported behind the MC gateway UE</a:t>
            </a:r>
          </a:p>
          <a:p>
            <a:r>
              <a:rPr lang="en-US" altLang="en-US" dirty="0"/>
              <a:t>Introducing the use case DMO usage behind the MC gateway UE</a:t>
            </a:r>
          </a:p>
          <a:p>
            <a:r>
              <a:rPr lang="en-US" altLang="en-US" dirty="0"/>
              <a:t>New clause “11.4.4 </a:t>
            </a:r>
            <a:r>
              <a:rPr lang="en-GB" dirty="0"/>
              <a:t>Support of non-IP network behind the MC gateway UE” in TS 23.280 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617797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679a257e-872f-4c98-9e8a-0a9c104f72cd"/>
    <ds:schemaRef ds:uri="http://purl.org/dc/elements/1.1/"/>
    <ds:schemaRef ds:uri="http://schemas.openxmlformats.org/package/2006/metadata/core-properties"/>
    <ds:schemaRef ds:uri="http://purl.org/dc/terms/"/>
    <ds:schemaRef ds:uri="280d8efa-eff2-4910-88d2-79ca146720c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541</Words>
  <Application>Microsoft Office PowerPoint</Application>
  <PresentationFormat>Breitbild</PresentationFormat>
  <Paragraphs>54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Arial </vt:lpstr>
      <vt:lpstr>Calibri</vt:lpstr>
      <vt:lpstr>Calibri Light</vt:lpstr>
      <vt:lpstr>Times New Roman</vt:lpstr>
      <vt:lpstr>Office Theme</vt:lpstr>
      <vt:lpstr>Discussion on serving non-3GPP direct communication via MC gateway UE</vt:lpstr>
      <vt:lpstr>Functional Architecture in TS 23.280</vt:lpstr>
      <vt:lpstr>DMO support by MC gateway UE</vt:lpstr>
      <vt:lpstr>Outline</vt:lpstr>
      <vt:lpstr>Benefits</vt:lpstr>
      <vt:lpstr>State of play </vt:lpstr>
      <vt:lpstr>Proposed solution: N3GPP Conversion Unit 1/2</vt:lpstr>
      <vt:lpstr>Proposed solution: N3GPP Conversion Unit 2/2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BDBOS 1</cp:lastModifiedBy>
  <cp:revision>753</cp:revision>
  <dcterms:created xsi:type="dcterms:W3CDTF">2010-02-05T13:52:04Z</dcterms:created>
  <dcterms:modified xsi:type="dcterms:W3CDTF">2023-11-01T15:56:12Z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