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 id="2147485164" r:id="rId5"/>
  </p:sldMasterIdLst>
  <p:notesMasterIdLst>
    <p:notesMasterId r:id="rId11"/>
  </p:notesMasterIdLst>
  <p:handoutMasterIdLst>
    <p:handoutMasterId r:id="rId12"/>
  </p:handoutMasterIdLst>
  <p:sldIdLst>
    <p:sldId id="341" r:id="rId6"/>
    <p:sldId id="1156" r:id="rId7"/>
    <p:sldId id="1165" r:id="rId8"/>
    <p:sldId id="1166" r:id="rId9"/>
    <p:sldId id="1164"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FFFFF"/>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26" autoAdjust="0"/>
    <p:restoredTop sz="94889" autoAdjust="0"/>
  </p:normalViewPr>
  <p:slideViewPr>
    <p:cSldViewPr snapToGrid="0">
      <p:cViewPr varScale="1">
        <p:scale>
          <a:sx n="152" d="100"/>
          <a:sy n="152" d="100"/>
        </p:scale>
        <p:origin x="168" y="16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304" y="-1382"/>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1664142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CB452CC-48C9-4997-9257-C682E2A70ECE}" type="slidenum">
              <a:rPr lang="en-GB" altLang="en-US" smtClean="0"/>
              <a:pPr>
                <a:defRPr/>
              </a:pPr>
              <a:t>2</a:t>
            </a:fld>
            <a:endParaRPr lang="en-GB" altLang="en-US"/>
          </a:p>
        </p:txBody>
      </p:sp>
    </p:spTree>
    <p:extLst>
      <p:ext uri="{BB962C8B-B14F-4D97-AF65-F5344CB8AC3E}">
        <p14:creationId xmlns:p14="http://schemas.microsoft.com/office/powerpoint/2010/main" val="1615155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314740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50992-8EE2-4E9A-AFFD-677F4AE8D509}" type="datetimeFigureOut">
              <a:rPr lang="en-IN" smtClean="0"/>
              <a:t>02-11-2023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91684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150992-8EE2-4E9A-AFFD-677F4AE8D509}"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856806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150992-8EE2-4E9A-AFFD-677F4AE8D509}"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3800007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2220046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24447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863CA68-B42A-07E6-E9ED-09CA251C024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279333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F150992-8EE2-4E9A-AFFD-677F4AE8D509}"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301499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150992-8EE2-4E9A-AFFD-677F4AE8D509}"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890576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F150992-8EE2-4E9A-AFFD-677F4AE8D509}"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95050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F150992-8EE2-4E9A-AFFD-677F4AE8D509}" type="datetimeFigureOut">
              <a:rPr lang="en-IN" smtClean="0"/>
              <a:t>02-11-2023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413999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F150992-8EE2-4E9A-AFFD-677F4AE8D509}" type="datetimeFigureOut">
              <a:rPr lang="en-IN" smtClean="0"/>
              <a:t>02-11-2023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EE1ECD-22FF-4247-AD91-9F6445F0A690}" type="slidenum">
              <a:rPr lang="en-IN" smtClean="0"/>
              <a:t>‹#›</a:t>
            </a:fld>
            <a:endParaRPr lang="en-IN"/>
          </a:p>
        </p:txBody>
      </p:sp>
    </p:spTree>
    <p:extLst>
      <p:ext uri="{BB962C8B-B14F-4D97-AF65-F5344CB8AC3E}">
        <p14:creationId xmlns:p14="http://schemas.microsoft.com/office/powerpoint/2010/main" val="3632554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49" y="73025"/>
            <a:ext cx="3838575" cy="461665"/>
          </a:xfrm>
          <a:prstGeom prst="rect">
            <a:avLst/>
          </a:prstGeom>
          <a:noFill/>
          <a:ln>
            <a:noFill/>
          </a:ln>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TSG-SA WG6 Meeting #58</a:t>
            </a:r>
          </a:p>
          <a:p>
            <a:pPr eaLnBrk="1" hangingPunct="1">
              <a:defRPr/>
            </a:pPr>
            <a:r>
              <a:rPr lang="en-US" altLang="zh-CN" sz="1200" b="1" dirty="0">
                <a:latin typeface="Arial "/>
              </a:rPr>
              <a:t>Chicago</a:t>
            </a:r>
            <a:r>
              <a:rPr lang="en-IN" altLang="en-US" sz="1200" b="1" dirty="0">
                <a:latin typeface="Arial "/>
              </a:rPr>
              <a:t>, </a:t>
            </a:r>
            <a:r>
              <a:rPr lang="en-US" altLang="zh-CN" sz="1200" b="1" dirty="0">
                <a:latin typeface="Arial "/>
              </a:rPr>
              <a:t>US</a:t>
            </a:r>
            <a:r>
              <a:rPr lang="en-IN" altLang="en-US" sz="1200" b="1" dirty="0">
                <a:latin typeface="Arial "/>
              </a:rPr>
              <a:t>, 13</a:t>
            </a:r>
            <a:r>
              <a:rPr lang="en-US" altLang="zh-CN" sz="1200" b="1" baseline="30000" dirty="0" err="1">
                <a:latin typeface="Arial "/>
              </a:rPr>
              <a:t>th</a:t>
            </a:r>
            <a:r>
              <a:rPr lang="en-US" altLang="zh-CN" sz="1200" b="1" dirty="0">
                <a:latin typeface="Arial "/>
              </a:rPr>
              <a:t> </a:t>
            </a:r>
            <a:r>
              <a:rPr lang="en-IN" altLang="en-US" sz="1200" b="1" dirty="0">
                <a:latin typeface="Arial "/>
              </a:rPr>
              <a:t>– 17</a:t>
            </a:r>
            <a:r>
              <a:rPr lang="en-IN" altLang="en-US" sz="1200" b="1" baseline="30000" dirty="0">
                <a:latin typeface="Arial "/>
              </a:rPr>
              <a:t>th</a:t>
            </a:r>
            <a:r>
              <a:rPr lang="en-IN" altLang="en-US" sz="1200" b="1" dirty="0">
                <a:latin typeface="Arial "/>
              </a:rPr>
              <a:t> </a:t>
            </a:r>
            <a:r>
              <a:rPr lang="en-US" altLang="zh-CN" sz="1200" b="1" dirty="0">
                <a:latin typeface="Arial "/>
              </a:rPr>
              <a:t>November</a:t>
            </a:r>
            <a:r>
              <a:rPr lang="en-IN" altLang="en-US" sz="1200" b="1" dirty="0">
                <a:latin typeface="Arial "/>
              </a:rPr>
              <a:t> 2023</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S6-23xxxx</a:t>
            </a:r>
            <a:r>
              <a:rPr lang="en-GB" altLang="en-US" sz="1200" dirty="0"/>
              <a:t> </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50992-8EE2-4E9A-AFFD-677F4AE8D509}" type="datetimeFigureOut">
              <a:rPr lang="en-IN" smtClean="0"/>
              <a:t>02-11-2023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E1ECD-22FF-4247-AD91-9F6445F0A690}" type="slidenum">
              <a:rPr lang="en-IN" smtClean="0"/>
              <a:t>‹#›</a:t>
            </a:fld>
            <a:endParaRPr lang="en-IN"/>
          </a:p>
        </p:txBody>
      </p:sp>
    </p:spTree>
    <p:extLst>
      <p:ext uri="{BB962C8B-B14F-4D97-AF65-F5344CB8AC3E}">
        <p14:creationId xmlns:p14="http://schemas.microsoft.com/office/powerpoint/2010/main" val="2886855992"/>
      </p:ext>
    </p:extLst>
  </p:cSld>
  <p:clrMap bg1="lt1" tx1="dk1" bg2="lt2" tx2="dk2" accent1="accent1" accent2="accent2" accent3="accent3" accent4="accent4" accent5="accent5" accent6="accent6" hlink="hlink" folHlink="folHlink"/>
  <p:sldLayoutIdLst>
    <p:sldLayoutId id="2147485165" r:id="rId1"/>
    <p:sldLayoutId id="2147485166" r:id="rId2"/>
    <p:sldLayoutId id="2147485167" r:id="rId3"/>
    <p:sldLayoutId id="2147485168" r:id="rId4"/>
    <p:sldLayoutId id="2147485169" r:id="rId5"/>
    <p:sldLayoutId id="2147485170" r:id="rId6"/>
    <p:sldLayoutId id="2147485171" r:id="rId7"/>
    <p:sldLayoutId id="2147485172" r:id="rId8"/>
    <p:sldLayoutId id="2147485173" r:id="rId9"/>
    <p:sldLayoutId id="2147485174" r:id="rId10"/>
    <p:sldLayoutId id="2147485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158239" y="1709738"/>
            <a:ext cx="9674601" cy="2852737"/>
          </a:xfrm>
        </p:spPr>
        <p:txBody>
          <a:bodyPr/>
          <a:lstStyle/>
          <a:p>
            <a:pPr eaLnBrk="1" hangingPunct="1"/>
            <a:r>
              <a:rPr lang="en-US" altLang="zh-CN" sz="4800" dirty="0"/>
              <a:t>Way forward for MCGWUE </a:t>
            </a:r>
            <a:endParaRPr lang="en-GB" altLang="en-US" sz="4800"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1158240" y="5329628"/>
            <a:ext cx="7886700" cy="744602"/>
          </a:xfrm>
        </p:spPr>
        <p:txBody>
          <a:bodyPr/>
          <a:lstStyle/>
          <a:p>
            <a:pPr marL="0" indent="0" eaLnBrk="1" hangingPunct="1">
              <a:buFontTx/>
              <a:buNone/>
            </a:pPr>
            <a:r>
              <a:rPr lang="en-US" altLang="zh-CN" sz="1800" dirty="0"/>
              <a:t>Huawei</a:t>
            </a: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89857" y="550595"/>
            <a:ext cx="8958943" cy="1104917"/>
          </a:xfrm>
        </p:spPr>
        <p:txBody>
          <a:bodyPr/>
          <a:lstStyle/>
          <a:p>
            <a:r>
              <a:rPr lang="en-US" altLang="zh-CN" sz="3600" dirty="0"/>
              <a:t>Different level of access control at the GW UE</a:t>
            </a:r>
            <a:endParaRPr lang="en-US" altLang="en-US" sz="3600" dirty="0"/>
          </a:p>
        </p:txBody>
      </p:sp>
      <p:sp>
        <p:nvSpPr>
          <p:cNvPr id="3" name="Rectangle 93"/>
          <p:cNvSpPr>
            <a:spLocks noChangeArrowheads="1"/>
          </p:cNvSpPr>
          <p:nvPr/>
        </p:nvSpPr>
        <p:spPr bwMode="auto">
          <a:xfrm flipV="1">
            <a:off x="3947135" y="890079"/>
            <a:ext cx="90935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graphicFrame>
        <p:nvGraphicFramePr>
          <p:cNvPr id="5" name="表格 4">
            <a:extLst>
              <a:ext uri="{FF2B5EF4-FFF2-40B4-BE49-F238E27FC236}">
                <a16:creationId xmlns:a16="http://schemas.microsoft.com/office/drawing/2014/main" id="{2A9C23C2-6B0E-453F-B262-FE262009196E}"/>
              </a:ext>
            </a:extLst>
          </p:cNvPr>
          <p:cNvGraphicFramePr>
            <a:graphicFrameLocks noGrp="1"/>
          </p:cNvGraphicFramePr>
          <p:nvPr>
            <p:extLst>
              <p:ext uri="{D42A27DB-BD31-4B8C-83A1-F6EECF244321}">
                <p14:modId xmlns:p14="http://schemas.microsoft.com/office/powerpoint/2010/main" val="1467169887"/>
              </p:ext>
            </p:extLst>
          </p:nvPr>
        </p:nvGraphicFramePr>
        <p:xfrm>
          <a:off x="264861" y="1770307"/>
          <a:ext cx="11111536" cy="4673600"/>
        </p:xfrm>
        <a:graphic>
          <a:graphicData uri="http://schemas.openxmlformats.org/drawingml/2006/table">
            <a:tbl>
              <a:tblPr firstRow="1" bandRow="1">
                <a:tableStyleId>{5C22544A-7EE6-4342-B048-85BDC9FD1C3A}</a:tableStyleId>
              </a:tblPr>
              <a:tblGrid>
                <a:gridCol w="1981334">
                  <a:extLst>
                    <a:ext uri="{9D8B030D-6E8A-4147-A177-3AD203B41FA5}">
                      <a16:colId xmlns:a16="http://schemas.microsoft.com/office/drawing/2014/main" val="3806862985"/>
                    </a:ext>
                  </a:extLst>
                </a:gridCol>
                <a:gridCol w="4672553">
                  <a:extLst>
                    <a:ext uri="{9D8B030D-6E8A-4147-A177-3AD203B41FA5}">
                      <a16:colId xmlns:a16="http://schemas.microsoft.com/office/drawing/2014/main" val="3030360329"/>
                    </a:ext>
                  </a:extLst>
                </a:gridCol>
                <a:gridCol w="4457649">
                  <a:extLst>
                    <a:ext uri="{9D8B030D-6E8A-4147-A177-3AD203B41FA5}">
                      <a16:colId xmlns:a16="http://schemas.microsoft.com/office/drawing/2014/main" val="665797046"/>
                    </a:ext>
                  </a:extLst>
                </a:gridCol>
              </a:tblGrid>
              <a:tr h="370840">
                <a:tc>
                  <a:txBody>
                    <a:bodyPr/>
                    <a:lstStyle/>
                    <a:p>
                      <a:endParaRPr lang="zh-CN" altLang="en-US" sz="1200" dirty="0"/>
                    </a:p>
                  </a:txBody>
                  <a:tcPr/>
                </a:tc>
                <a:tc>
                  <a:txBody>
                    <a:bodyPr/>
                    <a:lstStyle/>
                    <a:p>
                      <a:r>
                        <a:rPr lang="en-US" altLang="zh-CN" sz="1200" dirty="0"/>
                        <a:t>Non-3GPP Device/Non-3GPP RAT connection level control</a:t>
                      </a:r>
                      <a:endParaRPr lang="zh-CN" altLang="en-US" sz="1200" dirty="0"/>
                    </a:p>
                  </a:txBody>
                  <a:tcPr/>
                </a:tc>
                <a:tc>
                  <a:txBody>
                    <a:bodyPr/>
                    <a:lstStyle/>
                    <a:p>
                      <a:r>
                        <a:rPr lang="en-US" altLang="zh-CN" sz="1200" dirty="0"/>
                        <a:t>User level control</a:t>
                      </a:r>
                      <a:endParaRPr lang="zh-CN" altLang="en-US" sz="1200" dirty="0"/>
                    </a:p>
                  </a:txBody>
                  <a:tcPr/>
                </a:tc>
                <a:extLst>
                  <a:ext uri="{0D108BD9-81ED-4DB2-BD59-A6C34878D82A}">
                    <a16:rowId xmlns:a16="http://schemas.microsoft.com/office/drawing/2014/main" val="1892771769"/>
                  </a:ext>
                </a:extLst>
              </a:tr>
              <a:tr h="370840">
                <a:tc>
                  <a:txBody>
                    <a:bodyPr/>
                    <a:lstStyle/>
                    <a:p>
                      <a:r>
                        <a:rPr lang="en-US" altLang="zh-CN" sz="1200" b="1" dirty="0"/>
                        <a:t>Granularity </a:t>
                      </a:r>
                      <a:endParaRPr lang="zh-CN" altLang="en-US" sz="1200" b="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Per pair of node (i.e., Non-3GPP device and the gateway UE)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Per single user using the gateway UE</a:t>
                      </a:r>
                    </a:p>
                  </a:txBody>
                  <a:tcPr/>
                </a:tc>
                <a:extLst>
                  <a:ext uri="{0D108BD9-81ED-4DB2-BD59-A6C34878D82A}">
                    <a16:rowId xmlns:a16="http://schemas.microsoft.com/office/drawing/2014/main" val="76808990"/>
                  </a:ext>
                </a:extLst>
              </a:tr>
              <a:tr h="370840">
                <a:tc>
                  <a:txBody>
                    <a:bodyPr/>
                    <a:lstStyle/>
                    <a:p>
                      <a:r>
                        <a:rPr lang="en-US" altLang="zh-CN" sz="1200" b="1" dirty="0"/>
                        <a:t>Purpose</a:t>
                      </a:r>
                      <a:endParaRPr lang="zh-CN" altLang="en-US" sz="1200" b="1" dirty="0"/>
                    </a:p>
                  </a:txBody>
                  <a:tcPr/>
                </a:tc>
                <a:tc>
                  <a:txBody>
                    <a:bodyPr/>
                    <a:lstStyle/>
                    <a:p>
                      <a:pPr marL="285750" indent="-285750">
                        <a:buFont typeface="Arial" panose="020B0604020202020204" pitchFamily="34" charset="0"/>
                        <a:buChar char="•"/>
                      </a:pPr>
                      <a:r>
                        <a:rPr lang="en-US" altLang="zh-CN" sz="1200" dirty="0"/>
                        <a:t>Restrict the N3GPP device/N3GPP-device-gateway-connection to connect to the GW UE</a:t>
                      </a:r>
                      <a:endParaRPr lang="zh-CN" altLang="en-US" sz="1200" dirty="0"/>
                    </a:p>
                  </a:txBody>
                  <a:tcPr/>
                </a:tc>
                <a:tc>
                  <a:txBody>
                    <a:bodyPr/>
                    <a:lstStyle/>
                    <a:p>
                      <a:pPr marL="285750" indent="-285750">
                        <a:buFont typeface="Arial" panose="020B0604020202020204" pitchFamily="34" charset="0"/>
                        <a:buChar char="•"/>
                      </a:pPr>
                      <a:r>
                        <a:rPr lang="en-US" altLang="zh-CN" sz="1200" dirty="0"/>
                        <a:t>Restrict the “traffic” through the GW UE to limited user (per user per service)</a:t>
                      </a:r>
                    </a:p>
                  </a:txBody>
                  <a:tcPr/>
                </a:tc>
                <a:extLst>
                  <a:ext uri="{0D108BD9-81ED-4DB2-BD59-A6C34878D82A}">
                    <a16:rowId xmlns:a16="http://schemas.microsoft.com/office/drawing/2014/main" val="291339432"/>
                  </a:ext>
                </a:extLst>
              </a:tr>
              <a:tr h="370840">
                <a:tc>
                  <a:txBody>
                    <a:bodyPr/>
                    <a:lstStyle/>
                    <a:p>
                      <a:r>
                        <a:rPr lang="en-US" altLang="zh-CN" sz="1200" b="1" dirty="0"/>
                        <a:t>Result</a:t>
                      </a:r>
                      <a:endParaRPr lang="zh-CN" altLang="en-US" sz="1200" b="1" dirty="0"/>
                    </a:p>
                  </a:txBody>
                  <a:tcPr/>
                </a:tc>
                <a:tc>
                  <a:txBody>
                    <a:bodyPr/>
                    <a:lstStyle/>
                    <a:p>
                      <a:pPr marL="285750" indent="-285750">
                        <a:buFont typeface="Arial" panose="020B0604020202020204" pitchFamily="34" charset="0"/>
                        <a:buChar char="•"/>
                      </a:pPr>
                      <a:r>
                        <a:rPr lang="en-US" altLang="zh-CN" sz="1200" dirty="0"/>
                        <a:t>Only the N3GPP device with the ‘set’ is allowed to connect to the gateway UE;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After this, all the users using this Non-3GPP device/ Non-3GPP RAT connection is automatically allowed.</a:t>
                      </a:r>
                    </a:p>
                  </a:txBody>
                  <a:tcPr/>
                </a:tc>
                <a:tc>
                  <a:txBody>
                    <a:bodyPr/>
                    <a:lstStyle/>
                    <a:p>
                      <a:pPr marL="285750" indent="-285750">
                        <a:buFont typeface="Arial" panose="020B0604020202020204" pitchFamily="34" charset="0"/>
                        <a:buChar char="•"/>
                      </a:pPr>
                      <a:r>
                        <a:rPr lang="en-US" altLang="zh-CN" sz="1200" dirty="0"/>
                        <a:t>Only the authorized user can communicate with the MC servers via the GW UE.</a:t>
                      </a:r>
                    </a:p>
                    <a:p>
                      <a:pPr marL="285750" indent="-285750">
                        <a:buFont typeface="Arial" panose="020B0604020202020204" pitchFamily="34" charset="0"/>
                        <a:buChar char="•"/>
                      </a:pPr>
                      <a:r>
                        <a:rPr lang="en-US" altLang="zh-CN" sz="1200" dirty="0"/>
                        <a:t>After this, the user is allowed to communicate with the MC server.</a:t>
                      </a:r>
                    </a:p>
                  </a:txBody>
                  <a:tcPr/>
                </a:tc>
                <a:extLst>
                  <a:ext uri="{0D108BD9-81ED-4DB2-BD59-A6C34878D82A}">
                    <a16:rowId xmlns:a16="http://schemas.microsoft.com/office/drawing/2014/main" val="2000559916"/>
                  </a:ext>
                </a:extLst>
              </a:tr>
              <a:tr h="370840">
                <a:tc>
                  <a:txBody>
                    <a:bodyPr/>
                    <a:lstStyle/>
                    <a:p>
                      <a:r>
                        <a:rPr lang="en-US" altLang="zh-CN" sz="1200" b="1" dirty="0"/>
                        <a:t>GW UE behavior</a:t>
                      </a:r>
                      <a:endParaRPr lang="zh-CN" altLang="en-US" sz="1200" b="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The GW UE DOSE NOT enforce any traffic filter, directly forward any traffic.</a:t>
                      </a:r>
                      <a:endParaRPr lang="zh-CN" altLang="en-US" sz="12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The GW UE DOES enforce the traffic filter, only allow the traffic of authorized user.</a:t>
                      </a:r>
                    </a:p>
                  </a:txBody>
                  <a:tcPr/>
                </a:tc>
                <a:extLst>
                  <a:ext uri="{0D108BD9-81ED-4DB2-BD59-A6C34878D82A}">
                    <a16:rowId xmlns:a16="http://schemas.microsoft.com/office/drawing/2014/main" val="2506880254"/>
                  </a:ext>
                </a:extLst>
              </a:tr>
              <a:tr h="370840">
                <a:tc>
                  <a:txBody>
                    <a:bodyPr/>
                    <a:lstStyle/>
                    <a:p>
                      <a:r>
                        <a:rPr lang="en-US" altLang="zh-CN" sz="1200" b="1" dirty="0"/>
                        <a:t>Scenarios applicability </a:t>
                      </a:r>
                      <a:endParaRPr lang="zh-CN" altLang="en-US" sz="1200" b="1" dirty="0"/>
                    </a:p>
                  </a:txBody>
                  <a:tcPr/>
                </a:tc>
                <a:tc>
                  <a:txBody>
                    <a:bodyPr/>
                    <a:lstStyle/>
                    <a:p>
                      <a:pPr marL="285750" indent="-285750">
                        <a:buFont typeface="Arial" panose="020B0604020202020204" pitchFamily="34" charset="0"/>
                        <a:buChar char="•"/>
                      </a:pPr>
                      <a:r>
                        <a:rPr lang="en-US" altLang="zh-CN" sz="1200" dirty="0"/>
                        <a:t>Single case: Not required for the Non-3GPP cannot host the MC client</a:t>
                      </a:r>
                      <a:endParaRPr lang="zh-CN" altLang="en-US" sz="1200" dirty="0"/>
                    </a:p>
                  </a:txBody>
                  <a:tcPr/>
                </a:tc>
                <a:tc>
                  <a:txBody>
                    <a:bodyPr/>
                    <a:lstStyle/>
                    <a:p>
                      <a:pPr marL="285750" indent="-285750">
                        <a:buFont typeface="Arial" panose="020B0604020202020204" pitchFamily="34" charset="0"/>
                        <a:buChar char="•"/>
                      </a:pPr>
                      <a:r>
                        <a:rPr lang="en-US" altLang="zh-CN" sz="1200" dirty="0"/>
                        <a:t>Both case: the Non-3GPP device hosting the MC client and not hosting the MC client</a:t>
                      </a:r>
                    </a:p>
                  </a:txBody>
                  <a:tcPr/>
                </a:tc>
                <a:extLst>
                  <a:ext uri="{0D108BD9-81ED-4DB2-BD59-A6C34878D82A}">
                    <a16:rowId xmlns:a16="http://schemas.microsoft.com/office/drawing/2014/main" val="3425720210"/>
                  </a:ext>
                </a:extLst>
              </a:tr>
              <a:tr h="370840">
                <a:tc>
                  <a:txBody>
                    <a:bodyPr/>
                    <a:lstStyle/>
                    <a:p>
                      <a:r>
                        <a:rPr lang="en-US" altLang="zh-CN" sz="1200" b="1" dirty="0"/>
                        <a:t>Mandatory</a:t>
                      </a:r>
                      <a:endParaRPr lang="zh-CN" altLang="en-US" sz="1200" b="1" dirty="0"/>
                    </a:p>
                  </a:txBody>
                  <a:tcPr/>
                </a:tc>
                <a:tc>
                  <a:txBody>
                    <a:bodyPr/>
                    <a:lstStyle/>
                    <a:p>
                      <a:pPr marL="285750" indent="-285750">
                        <a:buFont typeface="Arial" panose="020B0604020202020204" pitchFamily="34" charset="0"/>
                        <a:buChar char="•"/>
                      </a:pPr>
                      <a:r>
                        <a:rPr lang="en-US" altLang="zh-CN" sz="1200" dirty="0"/>
                        <a:t>Yes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t>The authorization is valid regardless of user’s login/logoff</a:t>
                      </a:r>
                    </a:p>
                  </a:txBody>
                  <a:tcPr/>
                </a:tc>
                <a:tc>
                  <a:txBody>
                    <a:bodyPr/>
                    <a:lstStyle/>
                    <a:p>
                      <a:pPr marL="285750" indent="-285750">
                        <a:buFont typeface="Arial" panose="020B0604020202020204" pitchFamily="34" charset="0"/>
                        <a:buChar char="•"/>
                      </a:pPr>
                      <a:r>
                        <a:rPr lang="en-US" altLang="zh-CN" sz="1200" dirty="0"/>
                        <a:t>No, it is optional.</a:t>
                      </a:r>
                    </a:p>
                  </a:txBody>
                  <a:tcPr/>
                </a:tc>
                <a:extLst>
                  <a:ext uri="{0D108BD9-81ED-4DB2-BD59-A6C34878D82A}">
                    <a16:rowId xmlns:a16="http://schemas.microsoft.com/office/drawing/2014/main" val="1933307196"/>
                  </a:ext>
                </a:extLst>
              </a:tr>
              <a:tr h="370840">
                <a:tc>
                  <a:txBody>
                    <a:bodyPr/>
                    <a:lstStyle/>
                    <a:p>
                      <a:r>
                        <a:rPr lang="en-US" altLang="zh-CN" sz="1200" b="1" dirty="0"/>
                        <a:t>Pros and Cons</a:t>
                      </a:r>
                      <a:endParaRPr lang="zh-CN" altLang="en-US" sz="1200" b="1" dirty="0"/>
                    </a:p>
                  </a:txBody>
                  <a:tcPr/>
                </a:tc>
                <a:tc>
                  <a:txBody>
                    <a:bodyPr/>
                    <a:lstStyle/>
                    <a:p>
                      <a:pPr marL="285750" indent="-285750">
                        <a:buFont typeface="Arial" panose="020B0604020202020204" pitchFamily="34" charset="0"/>
                        <a:buChar char="•"/>
                      </a:pPr>
                      <a:r>
                        <a:rPr lang="en-US" altLang="zh-CN" sz="1200" dirty="0"/>
                        <a:t>Per node/n3GPP</a:t>
                      </a:r>
                      <a:r>
                        <a:rPr lang="zh-CN" altLang="en-US" sz="1200" dirty="0"/>
                        <a:t> </a:t>
                      </a:r>
                      <a:r>
                        <a:rPr lang="en-US" altLang="zh-CN" sz="1200" dirty="0"/>
                        <a:t>connection</a:t>
                      </a:r>
                      <a:r>
                        <a:rPr lang="zh-CN" altLang="en-US" sz="1200" dirty="0"/>
                        <a:t> </a:t>
                      </a:r>
                      <a:r>
                        <a:rPr lang="en-US" altLang="zh-CN" sz="1200" dirty="0"/>
                        <a:t>access control </a:t>
                      </a:r>
                    </a:p>
                    <a:p>
                      <a:pPr marL="285750" indent="-285750">
                        <a:buFont typeface="Arial" panose="020B0604020202020204" pitchFamily="34" charset="0"/>
                        <a:buChar char="•"/>
                      </a:pPr>
                      <a:r>
                        <a:rPr lang="en-US" altLang="zh-CN" sz="1200" dirty="0"/>
                        <a:t>Waste of GW UE resource (e.g., </a:t>
                      </a:r>
                      <a:r>
                        <a:rPr lang="en-US" altLang="zh-CN" sz="1200" dirty="0" err="1"/>
                        <a:t>Uu</a:t>
                      </a:r>
                      <a:r>
                        <a:rPr lang="en-US" altLang="zh-CN" sz="1200" dirty="0"/>
                        <a:t>) if a user is not authorized by the MC server (IDM, MC service server)</a:t>
                      </a:r>
                    </a:p>
                  </a:txBody>
                  <a:tcPr/>
                </a:tc>
                <a:tc>
                  <a:txBody>
                    <a:bodyPr/>
                    <a:lstStyle/>
                    <a:p>
                      <a:pPr marL="285750" indent="-285750">
                        <a:buFont typeface="Arial" panose="020B0604020202020204" pitchFamily="34" charset="0"/>
                        <a:buChar char="•"/>
                      </a:pPr>
                      <a:r>
                        <a:rPr lang="en-US" altLang="zh-CN" sz="1200" dirty="0"/>
                        <a:t>The traffic can be initially controlled at the GW UE </a:t>
                      </a:r>
                    </a:p>
                    <a:p>
                      <a:pPr marL="285750" indent="-285750">
                        <a:buFont typeface="Arial" panose="020B0604020202020204" pitchFamily="34" charset="0"/>
                        <a:buChar char="•"/>
                      </a:pPr>
                      <a:r>
                        <a:rPr lang="en-US" altLang="zh-CN" sz="1200" dirty="0"/>
                        <a:t>The </a:t>
                      </a:r>
                      <a:r>
                        <a:rPr lang="en-US" altLang="zh-CN" sz="1200" dirty="0" err="1"/>
                        <a:t>Uu</a:t>
                      </a:r>
                      <a:r>
                        <a:rPr lang="en-US" altLang="zh-CN" sz="1200" dirty="0"/>
                        <a:t> of GW UE is only used for authorized traffic.</a:t>
                      </a:r>
                    </a:p>
                  </a:txBody>
                  <a:tcPr/>
                </a:tc>
                <a:extLst>
                  <a:ext uri="{0D108BD9-81ED-4DB2-BD59-A6C34878D82A}">
                    <a16:rowId xmlns:a16="http://schemas.microsoft.com/office/drawing/2014/main" val="2689097502"/>
                  </a:ext>
                </a:extLst>
              </a:tr>
              <a:tr h="370840">
                <a:tc>
                  <a:txBody>
                    <a:bodyPr/>
                    <a:lstStyle/>
                    <a:p>
                      <a:r>
                        <a:rPr lang="en-US" altLang="zh-CN" sz="1200" b="1" dirty="0"/>
                        <a:t>Impact to SA6 work</a:t>
                      </a:r>
                      <a:endParaRPr lang="zh-CN" altLang="en-US" sz="1200" b="1" dirty="0"/>
                    </a:p>
                  </a:txBody>
                  <a:tcPr/>
                </a:tc>
                <a:tc>
                  <a:txBody>
                    <a:bodyPr/>
                    <a:lstStyle/>
                    <a:p>
                      <a:pPr marL="285750" indent="-285750">
                        <a:buFont typeface="Arial" panose="020B0604020202020204" pitchFamily="34" charset="0"/>
                        <a:buChar char="•"/>
                      </a:pPr>
                      <a:r>
                        <a:rPr lang="en-US" altLang="zh-CN" sz="1200" b="0" dirty="0"/>
                        <a:t>No impact.</a:t>
                      </a:r>
                    </a:p>
                    <a:p>
                      <a:pPr marL="285750" indent="-285750">
                        <a:buFont typeface="Arial" panose="020B0604020202020204" pitchFamily="34" charset="0"/>
                        <a:buChar char="•"/>
                      </a:pPr>
                      <a:r>
                        <a:rPr lang="en-US" altLang="zh-CN" sz="1200" b="0" dirty="0"/>
                        <a:t>Non-3GPP connection/device</a:t>
                      </a:r>
                      <a:r>
                        <a:rPr lang="zh-CN" altLang="en-US" sz="1200" b="0" dirty="0"/>
                        <a:t> </a:t>
                      </a:r>
                      <a:r>
                        <a:rPr lang="en-US" altLang="zh-CN" sz="1200" b="0" dirty="0"/>
                        <a:t>authentication</a:t>
                      </a:r>
                      <a:r>
                        <a:rPr lang="zh-CN" altLang="en-US" sz="1200" b="0" dirty="0"/>
                        <a:t> </a:t>
                      </a:r>
                      <a:r>
                        <a:rPr lang="en-US" altLang="zh-CN" sz="1200" b="0" dirty="0"/>
                        <a:t>and</a:t>
                      </a:r>
                      <a:r>
                        <a:rPr lang="zh-CN" altLang="en-US" sz="1200" b="0" dirty="0"/>
                        <a:t> </a:t>
                      </a:r>
                      <a:r>
                        <a:rPr lang="en-US" altLang="zh-CN" sz="1200" b="0" dirty="0"/>
                        <a:t>service</a:t>
                      </a:r>
                      <a:r>
                        <a:rPr lang="zh-CN" altLang="en-US" sz="1200" b="0" dirty="0"/>
                        <a:t> </a:t>
                      </a:r>
                      <a:r>
                        <a:rPr lang="en-US" altLang="zh-CN" sz="1200" b="0" dirty="0"/>
                        <a:t>authorization is guaranteed by the low layer e.g., WPA2-PSK</a:t>
                      </a:r>
                      <a:endParaRPr lang="zh-CN" altLang="en-US" sz="1200" b="0" dirty="0"/>
                    </a:p>
                  </a:txBody>
                  <a:tcPr/>
                </a:tc>
                <a:tc>
                  <a:txBody>
                    <a:bodyPr/>
                    <a:lstStyle/>
                    <a:p>
                      <a:pPr marL="285750" indent="-285750">
                        <a:buFont typeface="Arial" panose="020B0604020202020204" pitchFamily="34" charset="0"/>
                        <a:buChar char="•"/>
                      </a:pPr>
                      <a:r>
                        <a:rPr lang="en-US" altLang="zh-CN" sz="1200" b="0" dirty="0"/>
                        <a:t>Has impact.</a:t>
                      </a:r>
                    </a:p>
                    <a:p>
                      <a:pPr marL="285750" indent="-285750">
                        <a:buFont typeface="Arial" panose="020B0604020202020204" pitchFamily="34" charset="0"/>
                        <a:buChar char="•"/>
                      </a:pPr>
                      <a:r>
                        <a:rPr lang="en-US" altLang="zh-CN" sz="1200" b="0" dirty="0"/>
                        <a:t>The GW UE needs to filter the ‘traffic’, i.e., distinguish, forward or discard certain traffic (per user per traffic)</a:t>
                      </a:r>
                    </a:p>
                  </a:txBody>
                  <a:tcPr/>
                </a:tc>
                <a:extLst>
                  <a:ext uri="{0D108BD9-81ED-4DB2-BD59-A6C34878D82A}">
                    <a16:rowId xmlns:a16="http://schemas.microsoft.com/office/drawing/2014/main" val="3601505020"/>
                  </a:ext>
                </a:extLst>
              </a:tr>
            </a:tbl>
          </a:graphicData>
        </a:graphic>
      </p:graphicFrame>
    </p:spTree>
    <p:extLst>
      <p:ext uri="{BB962C8B-B14F-4D97-AF65-F5344CB8AC3E}">
        <p14:creationId xmlns:p14="http://schemas.microsoft.com/office/powerpoint/2010/main" val="4177526721"/>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0A23EF7-C673-6A06-E962-E2DD03BE23BE}"/>
              </a:ext>
            </a:extLst>
          </p:cNvPr>
          <p:cNvSpPr>
            <a:spLocks noGrp="1"/>
          </p:cNvSpPr>
          <p:nvPr>
            <p:ph type="title"/>
          </p:nvPr>
        </p:nvSpPr>
        <p:spPr/>
        <p:txBody>
          <a:bodyPr/>
          <a:lstStyle/>
          <a:p>
            <a:r>
              <a:rPr lang="en-US" dirty="0"/>
              <a:t>Controversial issues and way forward </a:t>
            </a:r>
          </a:p>
        </p:txBody>
      </p:sp>
      <p:sp>
        <p:nvSpPr>
          <p:cNvPr id="4" name="TextBox 3">
            <a:extLst>
              <a:ext uri="{FF2B5EF4-FFF2-40B4-BE49-F238E27FC236}">
                <a16:creationId xmlns:a16="http://schemas.microsoft.com/office/drawing/2014/main" id="{C5381582-9534-55E2-3303-DD829715058A}"/>
              </a:ext>
            </a:extLst>
          </p:cNvPr>
          <p:cNvSpPr txBox="1"/>
          <p:nvPr/>
        </p:nvSpPr>
        <p:spPr>
          <a:xfrm>
            <a:off x="492807" y="1690688"/>
            <a:ext cx="10979302" cy="4616648"/>
          </a:xfrm>
          <a:prstGeom prst="rect">
            <a:avLst/>
          </a:prstGeom>
          <a:noFill/>
        </p:spPr>
        <p:txBody>
          <a:bodyPr wrap="square" rtlCol="0">
            <a:spAutoFit/>
          </a:bodyPr>
          <a:lstStyle/>
          <a:p>
            <a:pPr marL="342900" indent="-342900">
              <a:buAutoNum type="arabicPeriod"/>
            </a:pPr>
            <a:r>
              <a:rPr lang="en-GB" sz="1400" b="1" dirty="0">
                <a:latin typeface="Times New Roman" panose="02020603050405020304" pitchFamily="18" charset="0"/>
              </a:rPr>
              <a:t>Whether to have user level access control at the GW UE ?</a:t>
            </a:r>
          </a:p>
          <a:p>
            <a:pPr marL="800100" lvl="1" indent="-342900">
              <a:buAutoNum type="alphaLcPeriod"/>
            </a:pPr>
            <a:r>
              <a:rPr lang="en-GB" sz="1400" dirty="0">
                <a:latin typeface="Times New Roman" panose="02020603050405020304" pitchFamily="18" charset="0"/>
              </a:rPr>
              <a:t>No forever.</a:t>
            </a:r>
          </a:p>
          <a:p>
            <a:pPr marL="800100" lvl="1" indent="-342900">
              <a:buAutoNum type="alphaLcPeriod"/>
            </a:pPr>
            <a:r>
              <a:rPr lang="en-GB" sz="1400" dirty="0">
                <a:latin typeface="Times New Roman" panose="02020603050405020304" pitchFamily="18" charset="0"/>
              </a:rPr>
              <a:t>No for Rel-19, yes for Rel-19</a:t>
            </a:r>
          </a:p>
          <a:p>
            <a:pPr marL="800100" lvl="1" indent="-342900">
              <a:buAutoNum type="alphaLcPeriod"/>
            </a:pPr>
            <a:r>
              <a:rPr lang="en-GB" sz="1400" dirty="0">
                <a:latin typeface="Times New Roman" panose="02020603050405020304" pitchFamily="18" charset="0"/>
              </a:rPr>
              <a:t>Yes from Rel-18</a:t>
            </a:r>
          </a:p>
          <a:p>
            <a:pPr marL="342900" indent="-342900">
              <a:buAutoNum type="arabicPeriod"/>
            </a:pPr>
            <a:r>
              <a:rPr lang="en-GB" sz="1400" b="1" dirty="0">
                <a:latin typeface="Times New Roman" panose="02020603050405020304" pitchFamily="18" charset="0"/>
              </a:rPr>
              <a:t>If the user level </a:t>
            </a:r>
            <a:r>
              <a:rPr lang="en-GB" altLang="zh-CN" sz="1400" b="1" dirty="0">
                <a:latin typeface="Times New Roman" panose="02020603050405020304" pitchFamily="18" charset="0"/>
              </a:rPr>
              <a:t>access control at the GW UE is needed</a:t>
            </a:r>
            <a:r>
              <a:rPr lang="en-GB" sz="1400" b="1" dirty="0">
                <a:latin typeface="Times New Roman" panose="02020603050405020304" pitchFamily="18" charset="0"/>
              </a:rPr>
              <a:t>, what is it used for: </a:t>
            </a:r>
          </a:p>
          <a:p>
            <a:pPr marL="800100" lvl="1" indent="-342900">
              <a:buAutoNum type="alphaLcPeriod"/>
            </a:pPr>
            <a:r>
              <a:rPr lang="en-GB" sz="1400" dirty="0">
                <a:latin typeface="Times New Roman" panose="02020603050405020304" pitchFamily="18" charset="0"/>
              </a:rPr>
              <a:t>restrict the usage of GW UE resource, per user per service.</a:t>
            </a:r>
            <a:endParaRPr lang="en-US" sz="1400" dirty="0">
              <a:latin typeface="Times New Roman" panose="02020603050405020304" pitchFamily="18" charset="0"/>
            </a:endParaRPr>
          </a:p>
          <a:p>
            <a:pPr marL="800100" lvl="1" indent="-342900">
              <a:buAutoNum type="alphaLcPeriod"/>
            </a:pPr>
            <a:r>
              <a:rPr lang="en-US" altLang="zh-CN" sz="1400" dirty="0">
                <a:latin typeface="Times New Roman" panose="02020603050405020304" pitchFamily="18" charset="0"/>
              </a:rPr>
              <a:t>restrict the numbers of user-GW UE association (i.e., require the MC service server to know the GW UE which the user is connected and used) ? (</a:t>
            </a:r>
            <a:r>
              <a:rPr lang="en-US" altLang="zh-CN" sz="1200" i="1" dirty="0">
                <a:solidFill>
                  <a:srgbClr val="FF0000"/>
                </a:solidFill>
                <a:latin typeface="Times New Roman" panose="02020603050405020304" pitchFamily="18" charset="0"/>
              </a:rPr>
              <a:t>Questions from Huawei</a:t>
            </a:r>
            <a:r>
              <a:rPr lang="en-US" altLang="zh-CN" sz="1200" i="1" dirty="0">
                <a:latin typeface="Times New Roman" panose="02020603050405020304" pitchFamily="18" charset="0"/>
              </a:rPr>
              <a:t>: If a user is already service authorized by the MC service server, the MC service server can always reject the 2</a:t>
            </a:r>
            <a:r>
              <a:rPr lang="en-US" altLang="zh-CN" sz="1200" i="1" baseline="30000" dirty="0">
                <a:latin typeface="Times New Roman" panose="02020603050405020304" pitchFamily="18" charset="0"/>
              </a:rPr>
              <a:t>nd</a:t>
            </a:r>
            <a:r>
              <a:rPr lang="en-US" altLang="zh-CN" sz="1200" i="1" dirty="0">
                <a:latin typeface="Times New Roman" panose="02020603050405020304" pitchFamily="18" charset="0"/>
              </a:rPr>
              <a:t> service authorization of the same user from the 2</a:t>
            </a:r>
            <a:r>
              <a:rPr lang="en-US" altLang="zh-CN" sz="1200" i="1" baseline="30000" dirty="0">
                <a:latin typeface="Times New Roman" panose="02020603050405020304" pitchFamily="18" charset="0"/>
              </a:rPr>
              <a:t>nd</a:t>
            </a:r>
            <a:r>
              <a:rPr lang="en-US" altLang="zh-CN" sz="1200" i="1" dirty="0">
                <a:latin typeface="Times New Roman" panose="02020603050405020304" pitchFamily="18" charset="0"/>
              </a:rPr>
              <a:t> GW UE. The MC service server will not open the gate at the 2</a:t>
            </a:r>
            <a:r>
              <a:rPr lang="en-US" altLang="zh-CN" sz="1200" i="1" baseline="30000" dirty="0">
                <a:latin typeface="Times New Roman" panose="02020603050405020304" pitchFamily="18" charset="0"/>
              </a:rPr>
              <a:t>nd</a:t>
            </a:r>
            <a:r>
              <a:rPr lang="en-US" altLang="zh-CN" sz="1200" i="1" dirty="0">
                <a:latin typeface="Times New Roman" panose="02020603050405020304" pitchFamily="18" charset="0"/>
              </a:rPr>
              <a:t> GW UE for this user.</a:t>
            </a:r>
            <a:r>
              <a:rPr lang="en-US" altLang="zh-CN" sz="1400" dirty="0">
                <a:latin typeface="Times New Roman" panose="02020603050405020304" pitchFamily="18" charset="0"/>
              </a:rPr>
              <a:t>)</a:t>
            </a:r>
            <a:endParaRPr lang="en-GB" altLang="zh-CN" sz="1400" dirty="0">
              <a:latin typeface="Times New Roman" panose="02020603050405020304" pitchFamily="18" charset="0"/>
            </a:endParaRPr>
          </a:p>
          <a:p>
            <a:pPr marL="342900" indent="-342900">
              <a:buAutoNum type="arabicPeriod"/>
            </a:pPr>
            <a:r>
              <a:rPr lang="en-US" sz="1400" b="1" dirty="0">
                <a:latin typeface="Times New Roman" panose="02020603050405020304" pitchFamily="18" charset="0"/>
              </a:rPr>
              <a:t>Whether the MC server needs know the GW UE used by the MC service? - Yes</a:t>
            </a:r>
          </a:p>
          <a:p>
            <a:pPr marL="800100" lvl="1" indent="-342900">
              <a:buAutoNum type="alphaLcPeriod"/>
            </a:pPr>
            <a:r>
              <a:rPr lang="en-US" sz="1400" dirty="0">
                <a:latin typeface="Times New Roman" panose="02020603050405020304" pitchFamily="18" charset="0"/>
              </a:rPr>
              <a:t>It is used for the MC server to request to open the gate for traffic of the MC service user</a:t>
            </a:r>
          </a:p>
          <a:p>
            <a:pPr marL="800100" lvl="1" indent="-342900">
              <a:buAutoNum type="alphaLcPeriod"/>
            </a:pPr>
            <a:r>
              <a:rPr lang="en-US" sz="1400" dirty="0">
                <a:latin typeface="Times New Roman" panose="02020603050405020304" pitchFamily="18" charset="0"/>
              </a:rPr>
              <a:t>It is used for reject the 2</a:t>
            </a:r>
            <a:r>
              <a:rPr lang="en-US" sz="1400" baseline="30000" dirty="0">
                <a:latin typeface="Times New Roman" panose="02020603050405020304" pitchFamily="18" charset="0"/>
              </a:rPr>
              <a:t>nd</a:t>
            </a:r>
            <a:r>
              <a:rPr lang="en-US" sz="1400" dirty="0">
                <a:latin typeface="Times New Roman" panose="02020603050405020304" pitchFamily="18" charset="0"/>
              </a:rPr>
              <a:t> MC client-MC server connection from the 2</a:t>
            </a:r>
            <a:r>
              <a:rPr lang="en-US" sz="1400" baseline="30000" dirty="0">
                <a:latin typeface="Times New Roman" panose="02020603050405020304" pitchFamily="18" charset="0"/>
              </a:rPr>
              <a:t>nd</a:t>
            </a:r>
            <a:r>
              <a:rPr lang="en-US" sz="1400" dirty="0">
                <a:latin typeface="Times New Roman" panose="02020603050405020304" pitchFamily="18" charset="0"/>
              </a:rPr>
              <a:t> GW UE. (</a:t>
            </a:r>
            <a:r>
              <a:rPr lang="en-US" sz="1200" i="1" dirty="0">
                <a:solidFill>
                  <a:srgbClr val="FF0000"/>
                </a:solidFill>
                <a:latin typeface="Times New Roman" panose="02020603050405020304" pitchFamily="18" charset="0"/>
              </a:rPr>
              <a:t>Huawei’s question is also applied here</a:t>
            </a:r>
            <a:r>
              <a:rPr lang="en-US" sz="1400" dirty="0">
                <a:latin typeface="Times New Roman" panose="02020603050405020304" pitchFamily="18" charset="0"/>
              </a:rPr>
              <a:t>)</a:t>
            </a:r>
          </a:p>
          <a:p>
            <a:pPr marL="342900" indent="-342900">
              <a:buAutoNum type="arabicPeriod"/>
            </a:pPr>
            <a:r>
              <a:rPr lang="en-US" altLang="zh-CN" sz="1400" b="1" dirty="0">
                <a:latin typeface="Times New Roman" panose="02020603050405020304" pitchFamily="18" charset="0"/>
              </a:rPr>
              <a:t>When</a:t>
            </a:r>
            <a:r>
              <a:rPr lang="zh-CN" altLang="en-US" sz="1400" b="1" dirty="0">
                <a:latin typeface="Times New Roman" panose="02020603050405020304" pitchFamily="18" charset="0"/>
              </a:rPr>
              <a:t> </a:t>
            </a:r>
            <a:r>
              <a:rPr lang="en-US" altLang="zh-CN" sz="1400" b="1" dirty="0">
                <a:latin typeface="Times New Roman" panose="02020603050405020304" pitchFamily="18" charset="0"/>
              </a:rPr>
              <a:t>the</a:t>
            </a:r>
            <a:r>
              <a:rPr lang="zh-CN" altLang="en-US" sz="1400" b="1" dirty="0">
                <a:latin typeface="Times New Roman" panose="02020603050405020304" pitchFamily="18" charset="0"/>
              </a:rPr>
              <a:t> </a:t>
            </a:r>
            <a:r>
              <a:rPr lang="en-US" altLang="zh-CN" sz="1400" b="1" dirty="0">
                <a:latin typeface="Times New Roman" panose="02020603050405020304" pitchFamily="18" charset="0"/>
              </a:rPr>
              <a:t>MC</a:t>
            </a:r>
            <a:r>
              <a:rPr lang="zh-CN" altLang="en-US" sz="1400" b="1" dirty="0">
                <a:latin typeface="Times New Roman" panose="02020603050405020304" pitchFamily="18" charset="0"/>
              </a:rPr>
              <a:t> </a:t>
            </a:r>
            <a:r>
              <a:rPr lang="en-US" altLang="zh-CN" sz="1400" b="1" dirty="0">
                <a:latin typeface="Times New Roman" panose="02020603050405020304" pitchFamily="18" charset="0"/>
              </a:rPr>
              <a:t>service</a:t>
            </a:r>
            <a:r>
              <a:rPr lang="zh-CN" altLang="en-US" sz="1400" b="1" dirty="0">
                <a:latin typeface="Times New Roman" panose="02020603050405020304" pitchFamily="18" charset="0"/>
              </a:rPr>
              <a:t> </a:t>
            </a:r>
            <a:r>
              <a:rPr lang="en-US" altLang="zh-CN" sz="1400" b="1" dirty="0">
                <a:latin typeface="Times New Roman" panose="02020603050405020304" pitchFamily="18" charset="0"/>
              </a:rPr>
              <a:t>server</a:t>
            </a:r>
            <a:r>
              <a:rPr lang="zh-CN" altLang="en-US" sz="1400" b="1" dirty="0">
                <a:latin typeface="Times New Roman" panose="02020603050405020304" pitchFamily="18" charset="0"/>
              </a:rPr>
              <a:t> </a:t>
            </a:r>
            <a:r>
              <a:rPr lang="en-US" altLang="zh-CN" sz="1400" b="1" dirty="0">
                <a:latin typeface="Times New Roman" panose="02020603050405020304" pitchFamily="18" charset="0"/>
              </a:rPr>
              <a:t>is</a:t>
            </a:r>
            <a:r>
              <a:rPr lang="zh-CN" altLang="en-US" sz="1400" b="1" dirty="0">
                <a:latin typeface="Times New Roman" panose="02020603050405020304" pitchFamily="18" charset="0"/>
              </a:rPr>
              <a:t> </a:t>
            </a:r>
            <a:r>
              <a:rPr lang="en-US" altLang="zh-CN" sz="1400" b="1" dirty="0">
                <a:latin typeface="Times New Roman" panose="02020603050405020304" pitchFamily="18" charset="0"/>
              </a:rPr>
              <a:t>aware of the GW UE information used by the MC service user and open the gate for the authorized user at the GW UE ?</a:t>
            </a:r>
          </a:p>
          <a:p>
            <a:pPr marL="800100" lvl="1" indent="-342900">
              <a:buFont typeface="+mj-lt"/>
              <a:buAutoNum type="alphaLcPeriod"/>
            </a:pPr>
            <a:r>
              <a:rPr lang="en-US" sz="1400" dirty="0">
                <a:latin typeface="Times New Roman" panose="02020603050405020304" pitchFamily="18" charset="0"/>
              </a:rPr>
              <a:t>as current solution, the MC service user provide the GW UE information during the connection authorization before the identity authentication. The MC service user can be identified by the “MC ID”. The gate open can be deferred after the service authorization.</a:t>
            </a:r>
          </a:p>
          <a:p>
            <a:pPr marL="800100" lvl="1" indent="-342900">
              <a:buFont typeface="+mj-lt"/>
              <a:buAutoNum type="alphaLcPeriod"/>
            </a:pPr>
            <a:r>
              <a:rPr lang="en-US" sz="1400" dirty="0">
                <a:latin typeface="Times New Roman" panose="02020603050405020304" pitchFamily="18" charset="0"/>
              </a:rPr>
              <a:t>As proposed by E///, during the service authorization, the MC service client include extra IE of the MC GW UE identity to the MC service server. The MC service user is identified by the “MC service ID</a:t>
            </a:r>
            <a:r>
              <a:rPr lang="en-US" altLang="zh-CN" sz="1400" dirty="0">
                <a:latin typeface="Times New Roman" panose="02020603050405020304" pitchFamily="18" charset="0"/>
              </a:rPr>
              <a:t>”. The gate open is after the service authorization.</a:t>
            </a:r>
            <a:endParaRPr lang="en-US" sz="1400" dirty="0">
              <a:latin typeface="Times New Roman" panose="02020603050405020304" pitchFamily="18" charset="0"/>
            </a:endParaRPr>
          </a:p>
          <a:p>
            <a:pPr marL="800100" lvl="1" indent="-342900">
              <a:buFont typeface="+mj-lt"/>
              <a:buAutoNum type="alphaLcPeriod"/>
            </a:pPr>
            <a:r>
              <a:rPr lang="en-US" sz="1400" dirty="0">
                <a:latin typeface="Times New Roman" panose="02020603050405020304" pitchFamily="18" charset="0"/>
              </a:rPr>
              <a:t>New Options, after the service authorization, the </a:t>
            </a:r>
            <a:r>
              <a:rPr lang="en-US" altLang="zh-CN" sz="1400" dirty="0">
                <a:latin typeface="Times New Roman" panose="02020603050405020304" pitchFamily="18" charset="0"/>
              </a:rPr>
              <a:t>MC service user requests the connection authorization and uses the “MC service ID”. The gate open is after the connection authorization.</a:t>
            </a:r>
            <a:endParaRPr lang="en-US" sz="1400" dirty="0">
              <a:latin typeface="Times New Roman" panose="02020603050405020304" pitchFamily="18" charset="0"/>
            </a:endParaRPr>
          </a:p>
          <a:p>
            <a:pPr marL="342900" indent="-342900">
              <a:buFont typeface="+mj-lt"/>
              <a:buAutoNum type="arabicPeriod"/>
            </a:pPr>
            <a:r>
              <a:rPr lang="en-US" sz="1400" b="1" dirty="0">
                <a:latin typeface="Times New Roman" panose="02020603050405020304" pitchFamily="18" charset="0"/>
              </a:rPr>
              <a:t>Whether the GW UE and the MC service user use the same MC service server ? – Yes, by using the same configuration.</a:t>
            </a:r>
          </a:p>
        </p:txBody>
      </p:sp>
    </p:spTree>
    <p:extLst>
      <p:ext uri="{BB962C8B-B14F-4D97-AF65-F5344CB8AC3E}">
        <p14:creationId xmlns:p14="http://schemas.microsoft.com/office/powerpoint/2010/main" val="11679681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0D036A-6587-5123-A1D7-FC7817052ADA}"/>
              </a:ext>
            </a:extLst>
          </p:cNvPr>
          <p:cNvSpPr>
            <a:spLocks noGrp="1"/>
          </p:cNvSpPr>
          <p:nvPr>
            <p:ph type="title"/>
          </p:nvPr>
        </p:nvSpPr>
        <p:spPr>
          <a:xfrm>
            <a:off x="235974" y="557409"/>
            <a:ext cx="10859729" cy="1104917"/>
          </a:xfrm>
        </p:spPr>
        <p:txBody>
          <a:bodyPr/>
          <a:lstStyle/>
          <a:p>
            <a:r>
              <a:rPr lang="en-US" dirty="0"/>
              <a:t>Proposals</a:t>
            </a:r>
          </a:p>
        </p:txBody>
      </p:sp>
      <p:sp>
        <p:nvSpPr>
          <p:cNvPr id="4" name="TextBox 3">
            <a:extLst>
              <a:ext uri="{FF2B5EF4-FFF2-40B4-BE49-F238E27FC236}">
                <a16:creationId xmlns:a16="http://schemas.microsoft.com/office/drawing/2014/main" id="{53676D79-9BE8-A681-EDF7-2841DD7649E9}"/>
              </a:ext>
            </a:extLst>
          </p:cNvPr>
          <p:cNvSpPr txBox="1"/>
          <p:nvPr/>
        </p:nvSpPr>
        <p:spPr>
          <a:xfrm>
            <a:off x="346587" y="1399631"/>
            <a:ext cx="9062884" cy="400110"/>
          </a:xfrm>
          <a:prstGeom prst="rect">
            <a:avLst/>
          </a:prstGeom>
          <a:noFill/>
        </p:spPr>
        <p:txBody>
          <a:bodyPr wrap="square" rtlCol="0">
            <a:spAutoFit/>
          </a:bodyPr>
          <a:lstStyle/>
          <a:p>
            <a:pPr marL="900430" indent="-900430">
              <a:spcBef>
                <a:spcPts val="600"/>
              </a:spcBef>
              <a:spcAft>
                <a:spcPts val="900"/>
              </a:spcAft>
            </a:pPr>
            <a:r>
              <a:rPr lang="en-US" altLang="zh-CN" sz="2000" b="1" dirty="0">
                <a:cs typeface="Times New Roman" panose="02020603050405020304" pitchFamily="18" charset="0"/>
              </a:rPr>
              <a:t>Way forward proposal #1 no user level control at the GW UE</a:t>
            </a:r>
            <a:endParaRPr lang="en-US" sz="2000" dirty="0"/>
          </a:p>
        </p:txBody>
      </p:sp>
      <p:sp>
        <p:nvSpPr>
          <p:cNvPr id="18" name="文本框 17">
            <a:extLst>
              <a:ext uri="{FF2B5EF4-FFF2-40B4-BE49-F238E27FC236}">
                <a16:creationId xmlns:a16="http://schemas.microsoft.com/office/drawing/2014/main" id="{BE0784EF-9EFA-4F7F-996D-D33F182E097E}"/>
              </a:ext>
            </a:extLst>
          </p:cNvPr>
          <p:cNvSpPr txBox="1"/>
          <p:nvPr/>
        </p:nvSpPr>
        <p:spPr>
          <a:xfrm>
            <a:off x="445667" y="2154150"/>
            <a:ext cx="1314784" cy="261610"/>
          </a:xfrm>
          <a:prstGeom prst="rect">
            <a:avLst/>
          </a:prstGeom>
          <a:noFill/>
        </p:spPr>
        <p:txBody>
          <a:bodyPr wrap="none" rtlCol="0">
            <a:spAutoFit/>
          </a:bodyPr>
          <a:lstStyle/>
          <a:p>
            <a:r>
              <a:rPr lang="en-US" altLang="zh-CN" sz="1050" dirty="0"/>
              <a:t>Non-3GPP device</a:t>
            </a:r>
            <a:endParaRPr lang="zh-CN" altLang="en-US" sz="1050" dirty="0"/>
          </a:p>
        </p:txBody>
      </p:sp>
      <p:sp>
        <p:nvSpPr>
          <p:cNvPr id="19" name="矩形 18">
            <a:extLst>
              <a:ext uri="{FF2B5EF4-FFF2-40B4-BE49-F238E27FC236}">
                <a16:creationId xmlns:a16="http://schemas.microsoft.com/office/drawing/2014/main" id="{BF9B1EEF-71BD-4056-8B09-FF8820E6F715}"/>
              </a:ext>
            </a:extLst>
          </p:cNvPr>
          <p:cNvSpPr/>
          <p:nvPr/>
        </p:nvSpPr>
        <p:spPr>
          <a:xfrm>
            <a:off x="601614" y="2399261"/>
            <a:ext cx="821606" cy="332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a:extLst>
              <a:ext uri="{FF2B5EF4-FFF2-40B4-BE49-F238E27FC236}">
                <a16:creationId xmlns:a16="http://schemas.microsoft.com/office/drawing/2014/main" id="{47C9F746-28ED-4BE1-9847-50DE600F1A4A}"/>
              </a:ext>
            </a:extLst>
          </p:cNvPr>
          <p:cNvSpPr txBox="1"/>
          <p:nvPr/>
        </p:nvSpPr>
        <p:spPr>
          <a:xfrm>
            <a:off x="657740" y="2438801"/>
            <a:ext cx="747320" cy="253916"/>
          </a:xfrm>
          <a:prstGeom prst="rect">
            <a:avLst/>
          </a:prstGeom>
          <a:noFill/>
        </p:spPr>
        <p:txBody>
          <a:bodyPr wrap="none" rtlCol="0">
            <a:spAutoFit/>
          </a:bodyPr>
          <a:lstStyle/>
          <a:p>
            <a:r>
              <a:rPr lang="en-US" altLang="zh-CN" sz="1050" dirty="0"/>
              <a:t>MC client</a:t>
            </a:r>
            <a:endParaRPr lang="zh-CN" altLang="en-US" sz="1050" dirty="0"/>
          </a:p>
        </p:txBody>
      </p:sp>
      <p:sp>
        <p:nvSpPr>
          <p:cNvPr id="22" name="矩形 21">
            <a:extLst>
              <a:ext uri="{FF2B5EF4-FFF2-40B4-BE49-F238E27FC236}">
                <a16:creationId xmlns:a16="http://schemas.microsoft.com/office/drawing/2014/main" id="{D24D1FDC-6DEE-42B5-B643-DDAA56FBD94D}"/>
              </a:ext>
            </a:extLst>
          </p:cNvPr>
          <p:cNvSpPr/>
          <p:nvPr/>
        </p:nvSpPr>
        <p:spPr>
          <a:xfrm>
            <a:off x="2177981" y="2402838"/>
            <a:ext cx="821606" cy="332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a16="http://schemas.microsoft.com/office/drawing/2014/main" id="{223586E0-87B7-4467-A184-574217DA9478}"/>
              </a:ext>
            </a:extLst>
          </p:cNvPr>
          <p:cNvSpPr txBox="1"/>
          <p:nvPr/>
        </p:nvSpPr>
        <p:spPr>
          <a:xfrm>
            <a:off x="2234107" y="2442378"/>
            <a:ext cx="639919" cy="253916"/>
          </a:xfrm>
          <a:prstGeom prst="rect">
            <a:avLst/>
          </a:prstGeom>
          <a:noFill/>
        </p:spPr>
        <p:txBody>
          <a:bodyPr wrap="none" rtlCol="0">
            <a:spAutoFit/>
          </a:bodyPr>
          <a:lstStyle/>
          <a:p>
            <a:r>
              <a:rPr lang="en-US" altLang="zh-CN" sz="1050" dirty="0"/>
              <a:t>GW UE</a:t>
            </a:r>
            <a:endParaRPr lang="zh-CN" altLang="en-US" sz="1050" dirty="0"/>
          </a:p>
        </p:txBody>
      </p:sp>
      <p:sp>
        <p:nvSpPr>
          <p:cNvPr id="30" name="矩形 29">
            <a:extLst>
              <a:ext uri="{FF2B5EF4-FFF2-40B4-BE49-F238E27FC236}">
                <a16:creationId xmlns:a16="http://schemas.microsoft.com/office/drawing/2014/main" id="{8697F6BD-7E15-4D64-8C85-27439339071D}"/>
              </a:ext>
            </a:extLst>
          </p:cNvPr>
          <p:cNvSpPr/>
          <p:nvPr/>
        </p:nvSpPr>
        <p:spPr>
          <a:xfrm>
            <a:off x="1890306" y="3410268"/>
            <a:ext cx="2990528" cy="4222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4">
            <a:extLst>
              <a:ext uri="{FF2B5EF4-FFF2-40B4-BE49-F238E27FC236}">
                <a16:creationId xmlns:a16="http://schemas.microsoft.com/office/drawing/2014/main" id="{60A27F7C-EE79-4F59-9736-F8FA42135C29}"/>
              </a:ext>
            </a:extLst>
          </p:cNvPr>
          <p:cNvSpPr txBox="1"/>
          <p:nvPr/>
        </p:nvSpPr>
        <p:spPr>
          <a:xfrm>
            <a:off x="1875953" y="3393000"/>
            <a:ext cx="3302148" cy="430887"/>
          </a:xfrm>
          <a:prstGeom prst="rect">
            <a:avLst/>
          </a:prstGeom>
          <a:noFill/>
        </p:spPr>
        <p:txBody>
          <a:bodyPr wrap="square" rtlCol="0">
            <a:spAutoFit/>
          </a:bodyPr>
          <a:lstStyle/>
          <a:p>
            <a:r>
              <a:rPr lang="en-US" altLang="zh-CN" sz="1100" dirty="0"/>
              <a:t>Identity authentication, SIP registration/authorization,</a:t>
            </a:r>
            <a:r>
              <a:rPr lang="zh-CN" altLang="en-US" sz="1100" dirty="0"/>
              <a:t> </a:t>
            </a:r>
            <a:r>
              <a:rPr lang="en-US" altLang="zh-CN" sz="1100" dirty="0"/>
              <a:t>service</a:t>
            </a:r>
            <a:r>
              <a:rPr lang="zh-CN" altLang="en-US" sz="1100" dirty="0"/>
              <a:t> </a:t>
            </a:r>
            <a:r>
              <a:rPr lang="en-US" altLang="zh-CN" sz="1100" dirty="0"/>
              <a:t>authorization </a:t>
            </a:r>
            <a:endParaRPr lang="en-US" sz="1100" dirty="0"/>
          </a:p>
        </p:txBody>
      </p:sp>
      <p:sp>
        <p:nvSpPr>
          <p:cNvPr id="33" name="矩形 32">
            <a:extLst>
              <a:ext uri="{FF2B5EF4-FFF2-40B4-BE49-F238E27FC236}">
                <a16:creationId xmlns:a16="http://schemas.microsoft.com/office/drawing/2014/main" id="{C06D401D-BC62-403D-9CE9-C3B33A4567A4}"/>
              </a:ext>
            </a:extLst>
          </p:cNvPr>
          <p:cNvSpPr/>
          <p:nvPr/>
        </p:nvSpPr>
        <p:spPr>
          <a:xfrm>
            <a:off x="3923854" y="2395828"/>
            <a:ext cx="821606" cy="332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a:extLst>
              <a:ext uri="{FF2B5EF4-FFF2-40B4-BE49-F238E27FC236}">
                <a16:creationId xmlns:a16="http://schemas.microsoft.com/office/drawing/2014/main" id="{A819F3F9-2901-440C-A133-DEF87D82C671}"/>
              </a:ext>
            </a:extLst>
          </p:cNvPr>
          <p:cNvSpPr txBox="1"/>
          <p:nvPr/>
        </p:nvSpPr>
        <p:spPr>
          <a:xfrm>
            <a:off x="3930665" y="2437084"/>
            <a:ext cx="843501" cy="253916"/>
          </a:xfrm>
          <a:prstGeom prst="rect">
            <a:avLst/>
          </a:prstGeom>
          <a:noFill/>
        </p:spPr>
        <p:txBody>
          <a:bodyPr wrap="none" rtlCol="0">
            <a:spAutoFit/>
          </a:bodyPr>
          <a:lstStyle/>
          <a:p>
            <a:r>
              <a:rPr lang="en-US" altLang="zh-CN" sz="1050" dirty="0"/>
              <a:t>MC  server</a:t>
            </a:r>
            <a:endParaRPr lang="zh-CN" altLang="en-US" sz="1050" dirty="0"/>
          </a:p>
        </p:txBody>
      </p:sp>
      <p:grpSp>
        <p:nvGrpSpPr>
          <p:cNvPr id="45" name="组合 44">
            <a:extLst>
              <a:ext uri="{FF2B5EF4-FFF2-40B4-BE49-F238E27FC236}">
                <a16:creationId xmlns:a16="http://schemas.microsoft.com/office/drawing/2014/main" id="{31E45C12-F9E7-46C9-94C7-05654C3F238F}"/>
              </a:ext>
            </a:extLst>
          </p:cNvPr>
          <p:cNvGrpSpPr/>
          <p:nvPr/>
        </p:nvGrpSpPr>
        <p:grpSpPr>
          <a:xfrm>
            <a:off x="974641" y="2682871"/>
            <a:ext cx="3377775" cy="3589357"/>
            <a:chOff x="974641" y="2682872"/>
            <a:chExt cx="3377775" cy="2629216"/>
          </a:xfrm>
        </p:grpSpPr>
        <p:cxnSp>
          <p:nvCxnSpPr>
            <p:cNvPr id="25" name="直接连接符 24">
              <a:extLst>
                <a:ext uri="{FF2B5EF4-FFF2-40B4-BE49-F238E27FC236}">
                  <a16:creationId xmlns:a16="http://schemas.microsoft.com/office/drawing/2014/main" id="{ACAAA9F9-4D23-4A5D-A2BC-10C70F65C86F}"/>
                </a:ext>
              </a:extLst>
            </p:cNvPr>
            <p:cNvCxnSpPr>
              <a:cxnSpLocks/>
              <a:stCxn id="19" idx="2"/>
            </p:cNvCxnSpPr>
            <p:nvPr/>
          </p:nvCxnSpPr>
          <p:spPr>
            <a:xfrm flipH="1">
              <a:off x="974641" y="2732257"/>
              <a:ext cx="37776" cy="2579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42C67552-E0E7-4055-A1AF-2D10D69CDC9E}"/>
                </a:ext>
              </a:extLst>
            </p:cNvPr>
            <p:cNvCxnSpPr>
              <a:cxnSpLocks/>
              <a:stCxn id="22" idx="2"/>
            </p:cNvCxnSpPr>
            <p:nvPr/>
          </p:nvCxnSpPr>
          <p:spPr>
            <a:xfrm flipH="1">
              <a:off x="2540575" y="2735834"/>
              <a:ext cx="48209" cy="2576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a16="http://schemas.microsoft.com/office/drawing/2014/main" id="{C7D78E01-269E-4C1E-94D0-0C0FD4B70A71}"/>
                </a:ext>
              </a:extLst>
            </p:cNvPr>
            <p:cNvCxnSpPr>
              <a:cxnSpLocks/>
            </p:cNvCxnSpPr>
            <p:nvPr/>
          </p:nvCxnSpPr>
          <p:spPr>
            <a:xfrm flipH="1">
              <a:off x="4304207" y="2682872"/>
              <a:ext cx="48209" cy="2576254"/>
            </a:xfrm>
            <a:prstGeom prst="line">
              <a:avLst/>
            </a:prstGeom>
          </p:spPr>
          <p:style>
            <a:lnRef idx="1">
              <a:schemeClr val="accent1"/>
            </a:lnRef>
            <a:fillRef idx="0">
              <a:schemeClr val="accent1"/>
            </a:fillRef>
            <a:effectRef idx="0">
              <a:schemeClr val="accent1"/>
            </a:effectRef>
            <a:fontRef idx="minor">
              <a:schemeClr val="tx1"/>
            </a:fontRef>
          </p:style>
        </p:cxnSp>
      </p:grpSp>
      <p:sp>
        <p:nvSpPr>
          <p:cNvPr id="36" name="矩形 35">
            <a:extLst>
              <a:ext uri="{FF2B5EF4-FFF2-40B4-BE49-F238E27FC236}">
                <a16:creationId xmlns:a16="http://schemas.microsoft.com/office/drawing/2014/main" id="{1FBDB7F0-0E05-4A2B-9E01-A7BB7AD5DA14}"/>
              </a:ext>
            </a:extLst>
          </p:cNvPr>
          <p:cNvSpPr/>
          <p:nvPr/>
        </p:nvSpPr>
        <p:spPr>
          <a:xfrm>
            <a:off x="472193" y="3630758"/>
            <a:ext cx="1046678" cy="422219"/>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TextBox 4">
            <a:extLst>
              <a:ext uri="{FF2B5EF4-FFF2-40B4-BE49-F238E27FC236}">
                <a16:creationId xmlns:a16="http://schemas.microsoft.com/office/drawing/2014/main" id="{2D0500D6-60BC-4FC2-96CF-1CC340A3B7A8}"/>
              </a:ext>
            </a:extLst>
          </p:cNvPr>
          <p:cNvSpPr txBox="1"/>
          <p:nvPr/>
        </p:nvSpPr>
        <p:spPr>
          <a:xfrm>
            <a:off x="467276" y="3642984"/>
            <a:ext cx="1401947" cy="430887"/>
          </a:xfrm>
          <a:prstGeom prst="rect">
            <a:avLst/>
          </a:prstGeom>
          <a:noFill/>
        </p:spPr>
        <p:txBody>
          <a:bodyPr wrap="square" rtlCol="0">
            <a:spAutoFit/>
          </a:bodyPr>
          <a:lstStyle/>
          <a:p>
            <a:r>
              <a:rPr lang="en-US" altLang="zh-CN" sz="1100" dirty="0"/>
              <a:t>Get </a:t>
            </a:r>
            <a:r>
              <a:rPr lang="en-US" altLang="zh-CN" sz="1100" dirty="0" err="1"/>
              <a:t>intial</a:t>
            </a:r>
            <a:r>
              <a:rPr lang="en-US" altLang="zh-CN" sz="1100" dirty="0"/>
              <a:t> UE configuration</a:t>
            </a:r>
            <a:endParaRPr lang="en-US" sz="1100" dirty="0"/>
          </a:p>
        </p:txBody>
      </p:sp>
      <p:sp>
        <p:nvSpPr>
          <p:cNvPr id="9" name="矩形 8">
            <a:extLst>
              <a:ext uri="{FF2B5EF4-FFF2-40B4-BE49-F238E27FC236}">
                <a16:creationId xmlns:a16="http://schemas.microsoft.com/office/drawing/2014/main" id="{A40D101C-DBF5-4B7F-8D97-EC7D66744C50}"/>
              </a:ext>
            </a:extLst>
          </p:cNvPr>
          <p:cNvSpPr/>
          <p:nvPr/>
        </p:nvSpPr>
        <p:spPr>
          <a:xfrm>
            <a:off x="533841" y="2857093"/>
            <a:ext cx="2532761" cy="422219"/>
          </a:xfrm>
          <a:prstGeom prst="rect">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4">
            <a:extLst>
              <a:ext uri="{FF2B5EF4-FFF2-40B4-BE49-F238E27FC236}">
                <a16:creationId xmlns:a16="http://schemas.microsoft.com/office/drawing/2014/main" id="{6B569EEB-AAB2-4BD6-A899-7CCC8B74BC5C}"/>
              </a:ext>
            </a:extLst>
          </p:cNvPr>
          <p:cNvSpPr txBox="1"/>
          <p:nvPr/>
        </p:nvSpPr>
        <p:spPr>
          <a:xfrm>
            <a:off x="582049" y="2834009"/>
            <a:ext cx="2532762" cy="430887"/>
          </a:xfrm>
          <a:prstGeom prst="rect">
            <a:avLst/>
          </a:prstGeom>
          <a:noFill/>
        </p:spPr>
        <p:txBody>
          <a:bodyPr wrap="square" rtlCol="0">
            <a:spAutoFit/>
          </a:bodyPr>
          <a:lstStyle/>
          <a:p>
            <a:r>
              <a:rPr lang="en-US" altLang="zh-CN" sz="1100" dirty="0"/>
              <a:t>Connect to the GW UE at low layer with security e.g., </a:t>
            </a:r>
            <a:r>
              <a:rPr lang="en-US" altLang="zh-CN" sz="1100" dirty="0" err="1"/>
              <a:t>WiFi</a:t>
            </a:r>
            <a:r>
              <a:rPr lang="en-US" altLang="zh-CN" sz="1100" dirty="0"/>
              <a:t> WPA2-PSK</a:t>
            </a:r>
            <a:endParaRPr lang="en-US" sz="1100" dirty="0"/>
          </a:p>
        </p:txBody>
      </p:sp>
      <p:sp>
        <p:nvSpPr>
          <p:cNvPr id="39" name="TextBox 4">
            <a:extLst>
              <a:ext uri="{FF2B5EF4-FFF2-40B4-BE49-F238E27FC236}">
                <a16:creationId xmlns:a16="http://schemas.microsoft.com/office/drawing/2014/main" id="{197967AA-6E8B-4CA9-AA59-B93065C6E172}"/>
              </a:ext>
            </a:extLst>
          </p:cNvPr>
          <p:cNvSpPr txBox="1"/>
          <p:nvPr/>
        </p:nvSpPr>
        <p:spPr>
          <a:xfrm>
            <a:off x="542132" y="4203691"/>
            <a:ext cx="4479694" cy="430887"/>
          </a:xfrm>
          <a:prstGeom prst="rect">
            <a:avLst/>
          </a:prstGeom>
          <a:noFill/>
        </p:spPr>
        <p:txBody>
          <a:bodyPr wrap="square" rtlCol="0">
            <a:spAutoFit/>
          </a:bodyPr>
          <a:lstStyle/>
          <a:p>
            <a:r>
              <a:rPr lang="en-US" altLang="zh-CN" sz="1100" dirty="0"/>
              <a:t>Identity authentication, SIP registration/authorization,</a:t>
            </a:r>
            <a:r>
              <a:rPr lang="zh-CN" altLang="en-US" sz="1100" dirty="0"/>
              <a:t> </a:t>
            </a:r>
            <a:r>
              <a:rPr lang="en-US" altLang="zh-CN" sz="1100" dirty="0"/>
              <a:t>service</a:t>
            </a:r>
            <a:r>
              <a:rPr lang="zh-CN" altLang="en-US" sz="1100" dirty="0"/>
              <a:t> </a:t>
            </a:r>
            <a:r>
              <a:rPr lang="en-US" altLang="zh-CN" sz="1100" dirty="0"/>
              <a:t>authorization via the GW UE </a:t>
            </a:r>
            <a:endParaRPr lang="en-US" sz="1100" dirty="0"/>
          </a:p>
        </p:txBody>
      </p:sp>
      <p:sp>
        <p:nvSpPr>
          <p:cNvPr id="40" name="矩形 39">
            <a:extLst>
              <a:ext uri="{FF2B5EF4-FFF2-40B4-BE49-F238E27FC236}">
                <a16:creationId xmlns:a16="http://schemas.microsoft.com/office/drawing/2014/main" id="{A192E18F-7790-4534-824D-3565E66EEB3E}"/>
              </a:ext>
            </a:extLst>
          </p:cNvPr>
          <p:cNvSpPr/>
          <p:nvPr/>
        </p:nvSpPr>
        <p:spPr>
          <a:xfrm>
            <a:off x="1749882" y="2099835"/>
            <a:ext cx="2230098" cy="253916"/>
          </a:xfrm>
          <a:prstGeom prst="rect">
            <a:avLst/>
          </a:prstGeom>
        </p:spPr>
        <p:txBody>
          <a:bodyPr wrap="none">
            <a:spAutoFit/>
          </a:bodyPr>
          <a:lstStyle/>
          <a:p>
            <a:r>
              <a:rPr lang="en-US" altLang="zh-CN" sz="1050" dirty="0"/>
              <a:t>GW UE only forward transparently</a:t>
            </a:r>
            <a:endParaRPr lang="zh-CN" altLang="en-US" sz="1050" dirty="0"/>
          </a:p>
        </p:txBody>
      </p:sp>
      <p:cxnSp>
        <p:nvCxnSpPr>
          <p:cNvPr id="42" name="直接箭头连接符 41">
            <a:extLst>
              <a:ext uri="{FF2B5EF4-FFF2-40B4-BE49-F238E27FC236}">
                <a16:creationId xmlns:a16="http://schemas.microsoft.com/office/drawing/2014/main" id="{1595B0E8-8B75-47D7-902F-56C3735324A3}"/>
              </a:ext>
            </a:extLst>
          </p:cNvPr>
          <p:cNvCxnSpPr/>
          <p:nvPr/>
        </p:nvCxnSpPr>
        <p:spPr>
          <a:xfrm>
            <a:off x="974641" y="5058696"/>
            <a:ext cx="332956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直接箭头连接符 42">
            <a:extLst>
              <a:ext uri="{FF2B5EF4-FFF2-40B4-BE49-F238E27FC236}">
                <a16:creationId xmlns:a16="http://schemas.microsoft.com/office/drawing/2014/main" id="{9B183679-F786-41FC-884B-3FC2820FED74}"/>
              </a:ext>
            </a:extLst>
          </p:cNvPr>
          <p:cNvCxnSpPr/>
          <p:nvPr/>
        </p:nvCxnSpPr>
        <p:spPr>
          <a:xfrm>
            <a:off x="974641" y="4634578"/>
            <a:ext cx="332956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TextBox 4">
            <a:extLst>
              <a:ext uri="{FF2B5EF4-FFF2-40B4-BE49-F238E27FC236}">
                <a16:creationId xmlns:a16="http://schemas.microsoft.com/office/drawing/2014/main" id="{D188669E-582A-4A88-9C7B-12D35DA8216A}"/>
              </a:ext>
            </a:extLst>
          </p:cNvPr>
          <p:cNvSpPr txBox="1"/>
          <p:nvPr/>
        </p:nvSpPr>
        <p:spPr>
          <a:xfrm>
            <a:off x="956687" y="4777053"/>
            <a:ext cx="4479694" cy="261610"/>
          </a:xfrm>
          <a:prstGeom prst="rect">
            <a:avLst/>
          </a:prstGeom>
          <a:noFill/>
        </p:spPr>
        <p:txBody>
          <a:bodyPr wrap="square" rtlCol="0">
            <a:spAutoFit/>
          </a:bodyPr>
          <a:lstStyle/>
          <a:p>
            <a:r>
              <a:rPr lang="en-US" altLang="zh-CN" sz="1100" dirty="0"/>
              <a:t>Get configurations” UE configuration, user profile, group configuration</a:t>
            </a:r>
            <a:endParaRPr lang="en-US" sz="1100" dirty="0"/>
          </a:p>
        </p:txBody>
      </p:sp>
      <p:cxnSp>
        <p:nvCxnSpPr>
          <p:cNvPr id="46" name="直接箭头连接符 45">
            <a:extLst>
              <a:ext uri="{FF2B5EF4-FFF2-40B4-BE49-F238E27FC236}">
                <a16:creationId xmlns:a16="http://schemas.microsoft.com/office/drawing/2014/main" id="{46D896FF-7943-440C-93FB-77A37660603A}"/>
              </a:ext>
            </a:extLst>
          </p:cNvPr>
          <p:cNvCxnSpPr/>
          <p:nvPr/>
        </p:nvCxnSpPr>
        <p:spPr>
          <a:xfrm>
            <a:off x="992595" y="5544673"/>
            <a:ext cx="332956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
            <a:extLst>
              <a:ext uri="{FF2B5EF4-FFF2-40B4-BE49-F238E27FC236}">
                <a16:creationId xmlns:a16="http://schemas.microsoft.com/office/drawing/2014/main" id="{95E0B5C1-DF3C-4B65-84DE-26378BCE0E09}"/>
              </a:ext>
            </a:extLst>
          </p:cNvPr>
          <p:cNvSpPr txBox="1"/>
          <p:nvPr/>
        </p:nvSpPr>
        <p:spPr>
          <a:xfrm>
            <a:off x="992595" y="5151874"/>
            <a:ext cx="4479694" cy="430887"/>
          </a:xfrm>
          <a:prstGeom prst="rect">
            <a:avLst/>
          </a:prstGeom>
          <a:noFill/>
        </p:spPr>
        <p:txBody>
          <a:bodyPr wrap="square" rtlCol="0">
            <a:spAutoFit/>
          </a:bodyPr>
          <a:lstStyle/>
          <a:p>
            <a:r>
              <a:rPr lang="en-US" altLang="zh-CN" sz="1100" dirty="0"/>
              <a:t>MC  service operation(s): affiliation, call establishment/release, floor control, media packet</a:t>
            </a:r>
            <a:endParaRPr lang="en-US" sz="1100" dirty="0"/>
          </a:p>
        </p:txBody>
      </p:sp>
      <p:cxnSp>
        <p:nvCxnSpPr>
          <p:cNvPr id="48" name="直接箭头连接符 47">
            <a:extLst>
              <a:ext uri="{FF2B5EF4-FFF2-40B4-BE49-F238E27FC236}">
                <a16:creationId xmlns:a16="http://schemas.microsoft.com/office/drawing/2014/main" id="{D336B839-925B-45AC-8347-E5842FEC67E5}"/>
              </a:ext>
            </a:extLst>
          </p:cNvPr>
          <p:cNvCxnSpPr/>
          <p:nvPr/>
        </p:nvCxnSpPr>
        <p:spPr>
          <a:xfrm>
            <a:off x="992595" y="5961933"/>
            <a:ext cx="332956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
            <a:extLst>
              <a:ext uri="{FF2B5EF4-FFF2-40B4-BE49-F238E27FC236}">
                <a16:creationId xmlns:a16="http://schemas.microsoft.com/office/drawing/2014/main" id="{C9063197-E1D1-44CB-A531-97C1A16160CB}"/>
              </a:ext>
            </a:extLst>
          </p:cNvPr>
          <p:cNvSpPr txBox="1"/>
          <p:nvPr/>
        </p:nvSpPr>
        <p:spPr>
          <a:xfrm>
            <a:off x="974641" y="5672778"/>
            <a:ext cx="3596454" cy="261610"/>
          </a:xfrm>
          <a:prstGeom prst="rect">
            <a:avLst/>
          </a:prstGeom>
          <a:noFill/>
        </p:spPr>
        <p:txBody>
          <a:bodyPr wrap="square" rtlCol="0">
            <a:spAutoFit/>
          </a:bodyPr>
          <a:lstStyle/>
          <a:p>
            <a:r>
              <a:rPr lang="en-US" altLang="zh-CN" sz="1100" dirty="0"/>
              <a:t>MC service user logoff</a:t>
            </a:r>
            <a:endParaRPr lang="en-US" sz="1100" dirty="0"/>
          </a:p>
        </p:txBody>
      </p:sp>
      <p:sp>
        <p:nvSpPr>
          <p:cNvPr id="50" name="文本框 49">
            <a:extLst>
              <a:ext uri="{FF2B5EF4-FFF2-40B4-BE49-F238E27FC236}">
                <a16:creationId xmlns:a16="http://schemas.microsoft.com/office/drawing/2014/main" id="{5C3BDE48-CFE7-4B44-8802-FA9611F2D189}"/>
              </a:ext>
            </a:extLst>
          </p:cNvPr>
          <p:cNvSpPr txBox="1"/>
          <p:nvPr/>
        </p:nvSpPr>
        <p:spPr>
          <a:xfrm>
            <a:off x="4026367" y="3156351"/>
            <a:ext cx="859531" cy="253916"/>
          </a:xfrm>
          <a:prstGeom prst="rect">
            <a:avLst/>
          </a:prstGeom>
          <a:noFill/>
        </p:spPr>
        <p:txBody>
          <a:bodyPr wrap="none" rtlCol="0">
            <a:spAutoFit/>
          </a:bodyPr>
          <a:lstStyle/>
          <a:p>
            <a:r>
              <a:rPr lang="en-US" altLang="zh-CN" sz="1050" dirty="0"/>
              <a:t>Per service</a:t>
            </a:r>
            <a:endParaRPr lang="zh-CN" altLang="en-US" sz="1050" dirty="0"/>
          </a:p>
        </p:txBody>
      </p:sp>
      <p:sp>
        <p:nvSpPr>
          <p:cNvPr id="51" name="任意多边形: 形状 50">
            <a:extLst>
              <a:ext uri="{FF2B5EF4-FFF2-40B4-BE49-F238E27FC236}">
                <a16:creationId xmlns:a16="http://schemas.microsoft.com/office/drawing/2014/main" id="{35A2DA60-2433-47A0-9E9F-FB6588E9CDA8}"/>
              </a:ext>
            </a:extLst>
          </p:cNvPr>
          <p:cNvSpPr/>
          <p:nvPr/>
        </p:nvSpPr>
        <p:spPr>
          <a:xfrm>
            <a:off x="346587" y="3539613"/>
            <a:ext cx="5102942" cy="2588342"/>
          </a:xfrm>
          <a:custGeom>
            <a:avLst/>
            <a:gdLst>
              <a:gd name="connsiteX0" fmla="*/ 0 w 5102942"/>
              <a:gd name="connsiteY0" fmla="*/ 14748 h 2588342"/>
              <a:gd name="connsiteX1" fmla="*/ 36871 w 5102942"/>
              <a:gd name="connsiteY1" fmla="*/ 1378974 h 2588342"/>
              <a:gd name="connsiteX2" fmla="*/ 361336 w 5102942"/>
              <a:gd name="connsiteY2" fmla="*/ 2580968 h 2588342"/>
              <a:gd name="connsiteX3" fmla="*/ 1283110 w 5102942"/>
              <a:gd name="connsiteY3" fmla="*/ 2588342 h 2588342"/>
              <a:gd name="connsiteX4" fmla="*/ 3664974 w 5102942"/>
              <a:gd name="connsiteY4" fmla="*/ 2580968 h 2588342"/>
              <a:gd name="connsiteX5" fmla="*/ 4933336 w 5102942"/>
              <a:gd name="connsiteY5" fmla="*/ 2448232 h 2588342"/>
              <a:gd name="connsiteX6" fmla="*/ 5102942 w 5102942"/>
              <a:gd name="connsiteY6" fmla="*/ 1319981 h 2588342"/>
              <a:gd name="connsiteX7" fmla="*/ 4778478 w 5102942"/>
              <a:gd name="connsiteY7" fmla="*/ 604684 h 2588342"/>
              <a:gd name="connsiteX8" fmla="*/ 2300748 w 5102942"/>
              <a:gd name="connsiteY8" fmla="*/ 612058 h 2588342"/>
              <a:gd name="connsiteX9" fmla="*/ 2123768 w 5102942"/>
              <a:gd name="connsiteY9" fmla="*/ 604684 h 2588342"/>
              <a:gd name="connsiteX10" fmla="*/ 1283110 w 5102942"/>
              <a:gd name="connsiteY10" fmla="*/ 560439 h 2588342"/>
              <a:gd name="connsiteX11" fmla="*/ 1290484 w 5102942"/>
              <a:gd name="connsiteY11" fmla="*/ 0 h 2588342"/>
              <a:gd name="connsiteX12" fmla="*/ 0 w 5102942"/>
              <a:gd name="connsiteY12" fmla="*/ 14748 h 2588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02942" h="2588342">
                <a:moveTo>
                  <a:pt x="0" y="14748"/>
                </a:moveTo>
                <a:lnTo>
                  <a:pt x="36871" y="1378974"/>
                </a:lnTo>
                <a:lnTo>
                  <a:pt x="361336" y="2580968"/>
                </a:lnTo>
                <a:lnTo>
                  <a:pt x="1283110" y="2588342"/>
                </a:lnTo>
                <a:lnTo>
                  <a:pt x="3664974" y="2580968"/>
                </a:lnTo>
                <a:lnTo>
                  <a:pt x="4933336" y="2448232"/>
                </a:lnTo>
                <a:lnTo>
                  <a:pt x="5102942" y="1319981"/>
                </a:lnTo>
                <a:lnTo>
                  <a:pt x="4778478" y="604684"/>
                </a:lnTo>
                <a:lnTo>
                  <a:pt x="2300748" y="612058"/>
                </a:lnTo>
                <a:cubicBezTo>
                  <a:pt x="2163135" y="603457"/>
                  <a:pt x="2222167" y="604684"/>
                  <a:pt x="2123768" y="604684"/>
                </a:cubicBezTo>
                <a:lnTo>
                  <a:pt x="1283110" y="560439"/>
                </a:lnTo>
                <a:lnTo>
                  <a:pt x="1290484" y="0"/>
                </a:lnTo>
                <a:lnTo>
                  <a:pt x="0" y="14748"/>
                </a:lnTo>
                <a:close/>
              </a:path>
            </a:pathLst>
          </a:custGeom>
          <a:noFill/>
          <a:ln w="12700">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文本框 51">
            <a:extLst>
              <a:ext uri="{FF2B5EF4-FFF2-40B4-BE49-F238E27FC236}">
                <a16:creationId xmlns:a16="http://schemas.microsoft.com/office/drawing/2014/main" id="{F51EF8CB-DA0D-46F0-964E-431A4C6081C4}"/>
              </a:ext>
            </a:extLst>
          </p:cNvPr>
          <p:cNvSpPr txBox="1"/>
          <p:nvPr/>
        </p:nvSpPr>
        <p:spPr>
          <a:xfrm>
            <a:off x="4838268" y="5634874"/>
            <a:ext cx="1152880" cy="253916"/>
          </a:xfrm>
          <a:prstGeom prst="rect">
            <a:avLst/>
          </a:prstGeom>
          <a:solidFill>
            <a:schemeClr val="bg1"/>
          </a:solidFill>
          <a:ln w="12700">
            <a:solidFill>
              <a:srgbClr val="FF6600"/>
            </a:solidFill>
          </a:ln>
        </p:spPr>
        <p:txBody>
          <a:bodyPr wrap="none" rtlCol="0">
            <a:spAutoFit/>
          </a:bodyPr>
          <a:lstStyle/>
          <a:p>
            <a:r>
              <a:rPr lang="en-US" altLang="zh-CN" sz="1050" dirty="0"/>
              <a:t>Repeat per user</a:t>
            </a:r>
            <a:endParaRPr lang="zh-CN" altLang="en-US" sz="1050" dirty="0"/>
          </a:p>
        </p:txBody>
      </p:sp>
      <p:sp>
        <p:nvSpPr>
          <p:cNvPr id="53" name="TextBox 3">
            <a:extLst>
              <a:ext uri="{FF2B5EF4-FFF2-40B4-BE49-F238E27FC236}">
                <a16:creationId xmlns:a16="http://schemas.microsoft.com/office/drawing/2014/main" id="{44FE5B32-A7D2-4BCA-BDCA-C6ED05668455}"/>
              </a:ext>
            </a:extLst>
          </p:cNvPr>
          <p:cNvSpPr txBox="1"/>
          <p:nvPr/>
        </p:nvSpPr>
        <p:spPr>
          <a:xfrm>
            <a:off x="6706259" y="2533103"/>
            <a:ext cx="4581589" cy="2108269"/>
          </a:xfrm>
          <a:prstGeom prst="rect">
            <a:avLst/>
          </a:prstGeom>
          <a:noFill/>
        </p:spPr>
        <p:txBody>
          <a:bodyPr wrap="square" rtlCol="0">
            <a:spAutoFit/>
          </a:bodyPr>
          <a:lstStyle/>
          <a:p>
            <a:pPr marL="900430" indent="-900430">
              <a:spcBef>
                <a:spcPts val="0"/>
              </a:spcBef>
              <a:spcAft>
                <a:spcPts val="600"/>
              </a:spcAft>
            </a:pPr>
            <a:r>
              <a:rPr lang="en-US" altLang="zh-CN" sz="1400" b="1" dirty="0">
                <a:cs typeface="Times New Roman" panose="02020603050405020304" pitchFamily="18" charset="0"/>
              </a:rPr>
              <a:t>In summary</a:t>
            </a:r>
            <a:r>
              <a:rPr lang="zh-CN" altLang="en-US" sz="1400" b="1" dirty="0">
                <a:cs typeface="Times New Roman" panose="02020603050405020304" pitchFamily="18" charset="0"/>
              </a:rPr>
              <a:t>：</a:t>
            </a:r>
            <a:endParaRPr lang="en-US" altLang="zh-CN" sz="1400" b="1" dirty="0">
              <a:cs typeface="Times New Roman" panose="02020603050405020304" pitchFamily="18" charset="0"/>
            </a:endParaRPr>
          </a:p>
          <a:p>
            <a:pPr marL="432000" indent="-216000">
              <a:spcBef>
                <a:spcPts val="0"/>
              </a:spcBef>
              <a:spcAft>
                <a:spcPts val="0"/>
              </a:spcAft>
              <a:buFont typeface="Arial" panose="020B0604020202020204" pitchFamily="34" charset="0"/>
              <a:buChar char="•"/>
            </a:pPr>
            <a:r>
              <a:rPr lang="en-US" altLang="zh-CN" sz="1400" dirty="0"/>
              <a:t>No connection authorization is</a:t>
            </a:r>
            <a:r>
              <a:rPr lang="zh-CN" altLang="en-US" sz="1400" dirty="0"/>
              <a:t> </a:t>
            </a:r>
            <a:r>
              <a:rPr lang="en-US" altLang="zh-CN" sz="1400" dirty="0"/>
              <a:t>needed</a:t>
            </a:r>
            <a:r>
              <a:rPr lang="zh-CN" altLang="en-US" sz="1400" dirty="0"/>
              <a:t> </a:t>
            </a:r>
            <a:r>
              <a:rPr lang="en-US" altLang="zh-CN" sz="1400" dirty="0"/>
              <a:t>for</a:t>
            </a:r>
            <a:r>
              <a:rPr lang="zh-CN" altLang="en-US" sz="1400" dirty="0"/>
              <a:t> </a:t>
            </a:r>
            <a:r>
              <a:rPr lang="en-US" altLang="zh-CN" sz="1400" dirty="0"/>
              <a:t>SA6.</a:t>
            </a:r>
            <a:r>
              <a:rPr lang="zh-CN" altLang="en-US" sz="1400" dirty="0"/>
              <a:t> </a:t>
            </a:r>
            <a:endParaRPr lang="en-US" altLang="zh-CN" sz="1400" dirty="0"/>
          </a:p>
          <a:p>
            <a:pPr marL="432000" indent="-216000">
              <a:spcBef>
                <a:spcPts val="0"/>
              </a:spcBef>
              <a:spcAft>
                <a:spcPts val="0"/>
              </a:spcAft>
              <a:buFont typeface="Arial" panose="020B0604020202020204" pitchFamily="34" charset="0"/>
              <a:buChar char="•"/>
            </a:pPr>
            <a:r>
              <a:rPr lang="en-US" sz="1400" dirty="0"/>
              <a:t>Only modify the pre-conditions and assumptions.</a:t>
            </a:r>
          </a:p>
          <a:p>
            <a:pPr marL="432000" indent="-216000">
              <a:spcBef>
                <a:spcPts val="0"/>
              </a:spcBef>
              <a:spcAft>
                <a:spcPts val="0"/>
              </a:spcAft>
              <a:buFont typeface="Arial" panose="020B0604020202020204" pitchFamily="34" charset="0"/>
              <a:buChar char="•"/>
            </a:pPr>
            <a:r>
              <a:rPr lang="en-US" sz="1400" dirty="0"/>
              <a:t>Void the connection authorization related content.</a:t>
            </a:r>
          </a:p>
          <a:p>
            <a:pPr marL="889200" lvl="1" indent="-216000">
              <a:spcBef>
                <a:spcPts val="0"/>
              </a:spcBef>
              <a:spcAft>
                <a:spcPts val="0"/>
              </a:spcAft>
              <a:buFont typeface="Arial" panose="020B0604020202020204" pitchFamily="34" charset="0"/>
              <a:buChar char="•"/>
            </a:pPr>
            <a:r>
              <a:rPr lang="en-US" sz="1400" dirty="0"/>
              <a:t>No need for the MC gateway client</a:t>
            </a:r>
          </a:p>
          <a:p>
            <a:pPr marL="889200" lvl="1" indent="-216000">
              <a:spcBef>
                <a:spcPts val="0"/>
              </a:spcBef>
              <a:spcAft>
                <a:spcPts val="0"/>
              </a:spcAft>
              <a:buFont typeface="Arial" panose="020B0604020202020204" pitchFamily="34" charset="0"/>
              <a:buChar char="•"/>
            </a:pPr>
            <a:r>
              <a:rPr lang="en-US" sz="1400" dirty="0"/>
              <a:t>No need for the GW-core </a:t>
            </a:r>
          </a:p>
          <a:p>
            <a:pPr marL="889200" lvl="1" indent="-216000">
              <a:spcBef>
                <a:spcPts val="0"/>
              </a:spcBef>
              <a:spcAft>
                <a:spcPts val="0"/>
              </a:spcAft>
              <a:buFont typeface="Arial" panose="020B0604020202020204" pitchFamily="34" charset="0"/>
              <a:buChar char="•"/>
            </a:pPr>
            <a:r>
              <a:rPr lang="en-US" sz="1400" dirty="0"/>
              <a:t>The GW-Local is between the MC client ant he GW UE (some proxy client)</a:t>
            </a:r>
          </a:p>
          <a:p>
            <a:pPr marL="900430" indent="-900430">
              <a:spcBef>
                <a:spcPts val="0"/>
              </a:spcBef>
              <a:spcAft>
                <a:spcPts val="600"/>
              </a:spcAft>
            </a:pPr>
            <a:endParaRPr lang="en-US" sz="1400" dirty="0"/>
          </a:p>
        </p:txBody>
      </p:sp>
      <p:sp>
        <p:nvSpPr>
          <p:cNvPr id="38" name="对话气泡: 圆角矩形 37">
            <a:extLst>
              <a:ext uri="{FF2B5EF4-FFF2-40B4-BE49-F238E27FC236}">
                <a16:creationId xmlns:a16="http://schemas.microsoft.com/office/drawing/2014/main" id="{86BA3964-F0D4-4D27-84F6-A0D57EEA32A4}"/>
              </a:ext>
            </a:extLst>
          </p:cNvPr>
          <p:cNvSpPr/>
          <p:nvPr/>
        </p:nvSpPr>
        <p:spPr>
          <a:xfrm>
            <a:off x="2689462" y="6247261"/>
            <a:ext cx="1672953" cy="361824"/>
          </a:xfrm>
          <a:prstGeom prst="wedgeRoundRectCallout">
            <a:avLst>
              <a:gd name="adj1" fmla="val -58477"/>
              <a:gd name="adj2" fmla="val -41769"/>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41" name="矩形 40">
            <a:extLst>
              <a:ext uri="{FF2B5EF4-FFF2-40B4-BE49-F238E27FC236}">
                <a16:creationId xmlns:a16="http://schemas.microsoft.com/office/drawing/2014/main" id="{07605581-4FD0-4B97-B1E5-AD8F9BCA29FF}"/>
              </a:ext>
            </a:extLst>
          </p:cNvPr>
          <p:cNvSpPr/>
          <p:nvPr/>
        </p:nvSpPr>
        <p:spPr>
          <a:xfrm>
            <a:off x="2684032" y="6236519"/>
            <a:ext cx="1620175" cy="400110"/>
          </a:xfrm>
          <a:prstGeom prst="rect">
            <a:avLst/>
          </a:prstGeom>
        </p:spPr>
        <p:txBody>
          <a:bodyPr wrap="square">
            <a:spAutoFit/>
          </a:bodyPr>
          <a:lstStyle/>
          <a:p>
            <a:r>
              <a:rPr lang="en-US" altLang="zh-CN" sz="1000" dirty="0"/>
              <a:t>Not enforce traffic control at the GW UE</a:t>
            </a:r>
            <a:endParaRPr lang="zh-CN" altLang="en-US" sz="1000" dirty="0"/>
          </a:p>
        </p:txBody>
      </p:sp>
    </p:spTree>
    <p:extLst>
      <p:ext uri="{BB962C8B-B14F-4D97-AF65-F5344CB8AC3E}">
        <p14:creationId xmlns:p14="http://schemas.microsoft.com/office/powerpoint/2010/main" val="293313596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0D036A-6587-5123-A1D7-FC7817052ADA}"/>
              </a:ext>
            </a:extLst>
          </p:cNvPr>
          <p:cNvSpPr>
            <a:spLocks noGrp="1"/>
          </p:cNvSpPr>
          <p:nvPr>
            <p:ph type="title"/>
          </p:nvPr>
        </p:nvSpPr>
        <p:spPr>
          <a:xfrm>
            <a:off x="235974" y="557409"/>
            <a:ext cx="10859729" cy="632085"/>
          </a:xfrm>
        </p:spPr>
        <p:txBody>
          <a:bodyPr/>
          <a:lstStyle/>
          <a:p>
            <a:r>
              <a:rPr lang="en-US" dirty="0"/>
              <a:t>Proposals</a:t>
            </a:r>
          </a:p>
        </p:txBody>
      </p:sp>
      <p:sp>
        <p:nvSpPr>
          <p:cNvPr id="4" name="TextBox 3">
            <a:extLst>
              <a:ext uri="{FF2B5EF4-FFF2-40B4-BE49-F238E27FC236}">
                <a16:creationId xmlns:a16="http://schemas.microsoft.com/office/drawing/2014/main" id="{53676D79-9BE8-A681-EDF7-2841DD7649E9}"/>
              </a:ext>
            </a:extLst>
          </p:cNvPr>
          <p:cNvSpPr txBox="1"/>
          <p:nvPr/>
        </p:nvSpPr>
        <p:spPr>
          <a:xfrm>
            <a:off x="70003" y="1092152"/>
            <a:ext cx="11478294" cy="707886"/>
          </a:xfrm>
          <a:prstGeom prst="rect">
            <a:avLst/>
          </a:prstGeom>
          <a:noFill/>
        </p:spPr>
        <p:txBody>
          <a:bodyPr wrap="square" rtlCol="0">
            <a:spAutoFit/>
          </a:bodyPr>
          <a:lstStyle/>
          <a:p>
            <a:pPr marL="900430" indent="-900430">
              <a:spcBef>
                <a:spcPts val="0"/>
              </a:spcBef>
              <a:spcAft>
                <a:spcPts val="0"/>
              </a:spcAft>
            </a:pPr>
            <a:r>
              <a:rPr lang="en-US" altLang="zh-CN" sz="2000" b="1" dirty="0">
                <a:cs typeface="Times New Roman" panose="02020603050405020304" pitchFamily="18" charset="0"/>
              </a:rPr>
              <a:t>Way forward proposal #2 user level control at the GW UE only for :</a:t>
            </a:r>
          </a:p>
          <a:p>
            <a:pPr marL="900430" indent="-900430">
              <a:spcBef>
                <a:spcPts val="0"/>
              </a:spcBef>
              <a:spcAft>
                <a:spcPts val="0"/>
              </a:spcAft>
            </a:pPr>
            <a:r>
              <a:rPr lang="en-US" altLang="zh-CN" sz="2000" b="1" dirty="0">
                <a:cs typeface="Times New Roman" panose="02020603050405020304" pitchFamily="18" charset="0"/>
              </a:rPr>
              <a:t>the configuration retrieve, affiliation, call control, floor control, media packet</a:t>
            </a:r>
            <a:endParaRPr lang="en-US" sz="2000" dirty="0"/>
          </a:p>
        </p:txBody>
      </p:sp>
      <p:sp>
        <p:nvSpPr>
          <p:cNvPr id="18" name="文本框 17">
            <a:extLst>
              <a:ext uri="{FF2B5EF4-FFF2-40B4-BE49-F238E27FC236}">
                <a16:creationId xmlns:a16="http://schemas.microsoft.com/office/drawing/2014/main" id="{BE0784EF-9EFA-4F7F-996D-D33F182E097E}"/>
              </a:ext>
            </a:extLst>
          </p:cNvPr>
          <p:cNvSpPr txBox="1"/>
          <p:nvPr/>
        </p:nvSpPr>
        <p:spPr>
          <a:xfrm>
            <a:off x="389347" y="1678540"/>
            <a:ext cx="1314784" cy="261610"/>
          </a:xfrm>
          <a:prstGeom prst="rect">
            <a:avLst/>
          </a:prstGeom>
          <a:noFill/>
        </p:spPr>
        <p:txBody>
          <a:bodyPr wrap="none" rtlCol="0">
            <a:spAutoFit/>
          </a:bodyPr>
          <a:lstStyle/>
          <a:p>
            <a:r>
              <a:rPr lang="en-US" altLang="zh-CN" sz="1050" dirty="0"/>
              <a:t>Non-3GPP device</a:t>
            </a:r>
            <a:endParaRPr lang="zh-CN" altLang="en-US" sz="1050" dirty="0"/>
          </a:p>
        </p:txBody>
      </p:sp>
      <p:sp>
        <p:nvSpPr>
          <p:cNvPr id="19" name="矩形 18">
            <a:extLst>
              <a:ext uri="{FF2B5EF4-FFF2-40B4-BE49-F238E27FC236}">
                <a16:creationId xmlns:a16="http://schemas.microsoft.com/office/drawing/2014/main" id="{BF9B1EEF-71BD-4056-8B09-FF8820E6F715}"/>
              </a:ext>
            </a:extLst>
          </p:cNvPr>
          <p:cNvSpPr/>
          <p:nvPr/>
        </p:nvSpPr>
        <p:spPr>
          <a:xfrm>
            <a:off x="545294" y="1923651"/>
            <a:ext cx="821606" cy="332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a:extLst>
              <a:ext uri="{FF2B5EF4-FFF2-40B4-BE49-F238E27FC236}">
                <a16:creationId xmlns:a16="http://schemas.microsoft.com/office/drawing/2014/main" id="{47C9F746-28ED-4BE1-9847-50DE600F1A4A}"/>
              </a:ext>
            </a:extLst>
          </p:cNvPr>
          <p:cNvSpPr txBox="1"/>
          <p:nvPr/>
        </p:nvSpPr>
        <p:spPr>
          <a:xfrm>
            <a:off x="601420" y="1963191"/>
            <a:ext cx="747320" cy="253916"/>
          </a:xfrm>
          <a:prstGeom prst="rect">
            <a:avLst/>
          </a:prstGeom>
          <a:noFill/>
        </p:spPr>
        <p:txBody>
          <a:bodyPr wrap="none" rtlCol="0">
            <a:spAutoFit/>
          </a:bodyPr>
          <a:lstStyle/>
          <a:p>
            <a:r>
              <a:rPr lang="en-US" altLang="zh-CN" sz="1050" dirty="0"/>
              <a:t>MC client</a:t>
            </a:r>
            <a:endParaRPr lang="zh-CN" altLang="en-US" sz="1050" dirty="0"/>
          </a:p>
        </p:txBody>
      </p:sp>
      <p:sp>
        <p:nvSpPr>
          <p:cNvPr id="22" name="矩形 21">
            <a:extLst>
              <a:ext uri="{FF2B5EF4-FFF2-40B4-BE49-F238E27FC236}">
                <a16:creationId xmlns:a16="http://schemas.microsoft.com/office/drawing/2014/main" id="{D24D1FDC-6DEE-42B5-B643-DDAA56FBD94D}"/>
              </a:ext>
            </a:extLst>
          </p:cNvPr>
          <p:cNvSpPr/>
          <p:nvPr/>
        </p:nvSpPr>
        <p:spPr>
          <a:xfrm>
            <a:off x="2121661" y="1927228"/>
            <a:ext cx="821606" cy="332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a16="http://schemas.microsoft.com/office/drawing/2014/main" id="{223586E0-87B7-4467-A184-574217DA9478}"/>
              </a:ext>
            </a:extLst>
          </p:cNvPr>
          <p:cNvSpPr txBox="1"/>
          <p:nvPr/>
        </p:nvSpPr>
        <p:spPr>
          <a:xfrm>
            <a:off x="2177787" y="1966768"/>
            <a:ext cx="639919" cy="253916"/>
          </a:xfrm>
          <a:prstGeom prst="rect">
            <a:avLst/>
          </a:prstGeom>
          <a:noFill/>
        </p:spPr>
        <p:txBody>
          <a:bodyPr wrap="none" rtlCol="0">
            <a:spAutoFit/>
          </a:bodyPr>
          <a:lstStyle/>
          <a:p>
            <a:r>
              <a:rPr lang="en-US" altLang="zh-CN" sz="1050" dirty="0"/>
              <a:t>GW UE</a:t>
            </a:r>
            <a:endParaRPr lang="zh-CN" altLang="en-US" sz="1050" dirty="0"/>
          </a:p>
        </p:txBody>
      </p:sp>
      <p:sp>
        <p:nvSpPr>
          <p:cNvPr id="30" name="矩形 29">
            <a:extLst>
              <a:ext uri="{FF2B5EF4-FFF2-40B4-BE49-F238E27FC236}">
                <a16:creationId xmlns:a16="http://schemas.microsoft.com/office/drawing/2014/main" id="{8697F6BD-7E15-4D64-8C85-27439339071D}"/>
              </a:ext>
            </a:extLst>
          </p:cNvPr>
          <p:cNvSpPr/>
          <p:nvPr/>
        </p:nvSpPr>
        <p:spPr>
          <a:xfrm>
            <a:off x="1817217" y="2878129"/>
            <a:ext cx="2990528" cy="4222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31" name="TextBox 4">
            <a:extLst>
              <a:ext uri="{FF2B5EF4-FFF2-40B4-BE49-F238E27FC236}">
                <a16:creationId xmlns:a16="http://schemas.microsoft.com/office/drawing/2014/main" id="{60A27F7C-EE79-4F59-9736-F8FA42135C29}"/>
              </a:ext>
            </a:extLst>
          </p:cNvPr>
          <p:cNvSpPr txBox="1"/>
          <p:nvPr/>
        </p:nvSpPr>
        <p:spPr>
          <a:xfrm>
            <a:off x="1802864" y="2860861"/>
            <a:ext cx="3302148" cy="400110"/>
          </a:xfrm>
          <a:prstGeom prst="rect">
            <a:avLst/>
          </a:prstGeom>
          <a:noFill/>
        </p:spPr>
        <p:txBody>
          <a:bodyPr wrap="square" rtlCol="0">
            <a:spAutoFit/>
          </a:bodyPr>
          <a:lstStyle/>
          <a:p>
            <a:r>
              <a:rPr lang="en-US" altLang="zh-CN" sz="1000" dirty="0"/>
              <a:t>Identity authentication, SIP registration/authorization,</a:t>
            </a:r>
            <a:r>
              <a:rPr lang="zh-CN" altLang="en-US" sz="1000" dirty="0"/>
              <a:t> </a:t>
            </a:r>
            <a:r>
              <a:rPr lang="en-US" altLang="zh-CN" sz="1000" dirty="0"/>
              <a:t>service</a:t>
            </a:r>
            <a:r>
              <a:rPr lang="zh-CN" altLang="en-US" sz="1000" dirty="0"/>
              <a:t> </a:t>
            </a:r>
            <a:r>
              <a:rPr lang="en-US" altLang="zh-CN" sz="1000" dirty="0"/>
              <a:t>authorization </a:t>
            </a:r>
            <a:endParaRPr lang="en-US" sz="1000" dirty="0"/>
          </a:p>
        </p:txBody>
      </p:sp>
      <p:sp>
        <p:nvSpPr>
          <p:cNvPr id="33" name="矩形 32">
            <a:extLst>
              <a:ext uri="{FF2B5EF4-FFF2-40B4-BE49-F238E27FC236}">
                <a16:creationId xmlns:a16="http://schemas.microsoft.com/office/drawing/2014/main" id="{C06D401D-BC62-403D-9CE9-C3B33A4567A4}"/>
              </a:ext>
            </a:extLst>
          </p:cNvPr>
          <p:cNvSpPr/>
          <p:nvPr/>
        </p:nvSpPr>
        <p:spPr>
          <a:xfrm>
            <a:off x="3867534" y="1920218"/>
            <a:ext cx="821606" cy="332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a:extLst>
              <a:ext uri="{FF2B5EF4-FFF2-40B4-BE49-F238E27FC236}">
                <a16:creationId xmlns:a16="http://schemas.microsoft.com/office/drawing/2014/main" id="{A819F3F9-2901-440C-A133-DEF87D82C671}"/>
              </a:ext>
            </a:extLst>
          </p:cNvPr>
          <p:cNvSpPr txBox="1"/>
          <p:nvPr/>
        </p:nvSpPr>
        <p:spPr>
          <a:xfrm>
            <a:off x="3874345" y="1961474"/>
            <a:ext cx="843501" cy="253916"/>
          </a:xfrm>
          <a:prstGeom prst="rect">
            <a:avLst/>
          </a:prstGeom>
          <a:noFill/>
        </p:spPr>
        <p:txBody>
          <a:bodyPr wrap="none" rtlCol="0">
            <a:spAutoFit/>
          </a:bodyPr>
          <a:lstStyle/>
          <a:p>
            <a:r>
              <a:rPr lang="en-US" altLang="zh-CN" sz="1050" dirty="0"/>
              <a:t>MC  server</a:t>
            </a:r>
            <a:endParaRPr lang="zh-CN" altLang="en-US" sz="1050" dirty="0"/>
          </a:p>
        </p:txBody>
      </p:sp>
      <p:grpSp>
        <p:nvGrpSpPr>
          <p:cNvPr id="45" name="组合 44">
            <a:extLst>
              <a:ext uri="{FF2B5EF4-FFF2-40B4-BE49-F238E27FC236}">
                <a16:creationId xmlns:a16="http://schemas.microsoft.com/office/drawing/2014/main" id="{31E45C12-F9E7-46C9-94C7-05654C3F238F}"/>
              </a:ext>
            </a:extLst>
          </p:cNvPr>
          <p:cNvGrpSpPr/>
          <p:nvPr/>
        </p:nvGrpSpPr>
        <p:grpSpPr>
          <a:xfrm>
            <a:off x="918321" y="2207259"/>
            <a:ext cx="3460505" cy="4577204"/>
            <a:chOff x="918321" y="2402154"/>
            <a:chExt cx="3460505" cy="2593977"/>
          </a:xfrm>
        </p:grpSpPr>
        <p:cxnSp>
          <p:nvCxnSpPr>
            <p:cNvPr id="25" name="直接连接符 24">
              <a:extLst>
                <a:ext uri="{FF2B5EF4-FFF2-40B4-BE49-F238E27FC236}">
                  <a16:creationId xmlns:a16="http://schemas.microsoft.com/office/drawing/2014/main" id="{ACAAA9F9-4D23-4A5D-A2BC-10C70F65C86F}"/>
                </a:ext>
              </a:extLst>
            </p:cNvPr>
            <p:cNvCxnSpPr>
              <a:cxnSpLocks/>
              <a:stCxn id="19" idx="2"/>
            </p:cNvCxnSpPr>
            <p:nvPr/>
          </p:nvCxnSpPr>
          <p:spPr>
            <a:xfrm flipH="1">
              <a:off x="918321" y="2402154"/>
              <a:ext cx="37776" cy="2579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42C67552-E0E7-4055-A1AF-2D10D69CDC9E}"/>
                </a:ext>
              </a:extLst>
            </p:cNvPr>
            <p:cNvCxnSpPr>
              <a:cxnSpLocks/>
              <a:stCxn id="22" idx="2"/>
            </p:cNvCxnSpPr>
            <p:nvPr/>
          </p:nvCxnSpPr>
          <p:spPr>
            <a:xfrm flipH="1">
              <a:off x="2484255" y="2405732"/>
              <a:ext cx="48209" cy="2576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a16="http://schemas.microsoft.com/office/drawing/2014/main" id="{C7D78E01-269E-4C1E-94D0-0C0FD4B70A71}"/>
                </a:ext>
              </a:extLst>
            </p:cNvPr>
            <p:cNvCxnSpPr>
              <a:cxnSpLocks/>
            </p:cNvCxnSpPr>
            <p:nvPr/>
          </p:nvCxnSpPr>
          <p:spPr>
            <a:xfrm flipH="1">
              <a:off x="4330617" y="2419877"/>
              <a:ext cx="48209" cy="2576254"/>
            </a:xfrm>
            <a:prstGeom prst="line">
              <a:avLst/>
            </a:prstGeom>
          </p:spPr>
          <p:style>
            <a:lnRef idx="1">
              <a:schemeClr val="accent1"/>
            </a:lnRef>
            <a:fillRef idx="0">
              <a:schemeClr val="accent1"/>
            </a:fillRef>
            <a:effectRef idx="0">
              <a:schemeClr val="accent1"/>
            </a:effectRef>
            <a:fontRef idx="minor">
              <a:schemeClr val="tx1"/>
            </a:fontRef>
          </p:style>
        </p:cxnSp>
      </p:grpSp>
      <p:sp>
        <p:nvSpPr>
          <p:cNvPr id="36" name="矩形 35">
            <a:extLst>
              <a:ext uri="{FF2B5EF4-FFF2-40B4-BE49-F238E27FC236}">
                <a16:creationId xmlns:a16="http://schemas.microsoft.com/office/drawing/2014/main" id="{1FBDB7F0-0E05-4A2B-9E01-A7BB7AD5DA14}"/>
              </a:ext>
            </a:extLst>
          </p:cNvPr>
          <p:cNvSpPr/>
          <p:nvPr/>
        </p:nvSpPr>
        <p:spPr>
          <a:xfrm>
            <a:off x="476520" y="2852550"/>
            <a:ext cx="1046678" cy="422219"/>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37" name="TextBox 4">
            <a:extLst>
              <a:ext uri="{FF2B5EF4-FFF2-40B4-BE49-F238E27FC236}">
                <a16:creationId xmlns:a16="http://schemas.microsoft.com/office/drawing/2014/main" id="{2D0500D6-60BC-4FC2-96CF-1CC340A3B7A8}"/>
              </a:ext>
            </a:extLst>
          </p:cNvPr>
          <p:cNvSpPr txBox="1"/>
          <p:nvPr/>
        </p:nvSpPr>
        <p:spPr>
          <a:xfrm>
            <a:off x="497539" y="2840158"/>
            <a:ext cx="1401947" cy="400110"/>
          </a:xfrm>
          <a:prstGeom prst="rect">
            <a:avLst/>
          </a:prstGeom>
          <a:noFill/>
        </p:spPr>
        <p:txBody>
          <a:bodyPr wrap="square" rtlCol="0">
            <a:spAutoFit/>
          </a:bodyPr>
          <a:lstStyle/>
          <a:p>
            <a:r>
              <a:rPr lang="en-US" altLang="zh-CN" sz="1000" dirty="0"/>
              <a:t>Get </a:t>
            </a:r>
            <a:r>
              <a:rPr lang="en-US" altLang="zh-CN" sz="1000" dirty="0" err="1"/>
              <a:t>intial</a:t>
            </a:r>
            <a:r>
              <a:rPr lang="en-US" altLang="zh-CN" sz="1000" dirty="0"/>
              <a:t> UE configuration</a:t>
            </a:r>
            <a:endParaRPr lang="en-US" sz="1000" dirty="0"/>
          </a:p>
        </p:txBody>
      </p:sp>
      <p:sp>
        <p:nvSpPr>
          <p:cNvPr id="9" name="矩形 8">
            <a:extLst>
              <a:ext uri="{FF2B5EF4-FFF2-40B4-BE49-F238E27FC236}">
                <a16:creationId xmlns:a16="http://schemas.microsoft.com/office/drawing/2014/main" id="{A40D101C-DBF5-4B7F-8D97-EC7D66744C50}"/>
              </a:ext>
            </a:extLst>
          </p:cNvPr>
          <p:cNvSpPr/>
          <p:nvPr/>
        </p:nvSpPr>
        <p:spPr>
          <a:xfrm>
            <a:off x="460752" y="2363318"/>
            <a:ext cx="2532761" cy="422219"/>
          </a:xfrm>
          <a:prstGeom prst="rect">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10" name="TextBox 4">
            <a:extLst>
              <a:ext uri="{FF2B5EF4-FFF2-40B4-BE49-F238E27FC236}">
                <a16:creationId xmlns:a16="http://schemas.microsoft.com/office/drawing/2014/main" id="{6B569EEB-AAB2-4BD6-A899-7CCC8B74BC5C}"/>
              </a:ext>
            </a:extLst>
          </p:cNvPr>
          <p:cNvSpPr txBox="1"/>
          <p:nvPr/>
        </p:nvSpPr>
        <p:spPr>
          <a:xfrm>
            <a:off x="508960" y="2340234"/>
            <a:ext cx="2532762" cy="400110"/>
          </a:xfrm>
          <a:prstGeom prst="rect">
            <a:avLst/>
          </a:prstGeom>
          <a:noFill/>
        </p:spPr>
        <p:txBody>
          <a:bodyPr wrap="square" rtlCol="0">
            <a:spAutoFit/>
          </a:bodyPr>
          <a:lstStyle/>
          <a:p>
            <a:r>
              <a:rPr lang="en-US" altLang="zh-CN" sz="1000" dirty="0"/>
              <a:t>Connect to the GW UE at low layer with security e.g., </a:t>
            </a:r>
            <a:r>
              <a:rPr lang="en-US" altLang="zh-CN" sz="1000" dirty="0" err="1"/>
              <a:t>WiFi</a:t>
            </a:r>
            <a:r>
              <a:rPr lang="en-US" altLang="zh-CN" sz="1000" dirty="0"/>
              <a:t> WPA2-PSK</a:t>
            </a:r>
            <a:endParaRPr lang="en-US" sz="1000" dirty="0"/>
          </a:p>
        </p:txBody>
      </p:sp>
      <p:sp>
        <p:nvSpPr>
          <p:cNvPr id="39" name="TextBox 4">
            <a:extLst>
              <a:ext uri="{FF2B5EF4-FFF2-40B4-BE49-F238E27FC236}">
                <a16:creationId xmlns:a16="http://schemas.microsoft.com/office/drawing/2014/main" id="{197967AA-6E8B-4CA9-AA59-B93065C6E172}"/>
              </a:ext>
            </a:extLst>
          </p:cNvPr>
          <p:cNvSpPr txBox="1"/>
          <p:nvPr/>
        </p:nvSpPr>
        <p:spPr>
          <a:xfrm>
            <a:off x="974051" y="3670810"/>
            <a:ext cx="3991455" cy="369332"/>
          </a:xfrm>
          <a:prstGeom prst="rect">
            <a:avLst/>
          </a:prstGeom>
          <a:noFill/>
        </p:spPr>
        <p:txBody>
          <a:bodyPr wrap="square" rtlCol="0">
            <a:spAutoFit/>
          </a:bodyPr>
          <a:lstStyle/>
          <a:p>
            <a:r>
              <a:rPr lang="en-US" altLang="zh-CN" sz="900" dirty="0"/>
              <a:t>Identity authentication, SIP registration/authorization,</a:t>
            </a:r>
            <a:r>
              <a:rPr lang="zh-CN" altLang="en-US" sz="900" dirty="0"/>
              <a:t> </a:t>
            </a:r>
            <a:r>
              <a:rPr lang="en-US" altLang="zh-CN" sz="900" dirty="0"/>
              <a:t>service</a:t>
            </a:r>
            <a:r>
              <a:rPr lang="zh-CN" altLang="en-US" sz="900" dirty="0"/>
              <a:t> </a:t>
            </a:r>
            <a:r>
              <a:rPr lang="en-US" altLang="zh-CN" sz="900" dirty="0"/>
              <a:t>authorization via the GW UE </a:t>
            </a:r>
            <a:endParaRPr lang="en-US" sz="900" dirty="0"/>
          </a:p>
        </p:txBody>
      </p:sp>
      <p:sp>
        <p:nvSpPr>
          <p:cNvPr id="40" name="矩形 39">
            <a:extLst>
              <a:ext uri="{FF2B5EF4-FFF2-40B4-BE49-F238E27FC236}">
                <a16:creationId xmlns:a16="http://schemas.microsoft.com/office/drawing/2014/main" id="{A192E18F-7790-4534-824D-3565E66EEB3E}"/>
              </a:ext>
            </a:extLst>
          </p:cNvPr>
          <p:cNvSpPr/>
          <p:nvPr/>
        </p:nvSpPr>
        <p:spPr>
          <a:xfrm>
            <a:off x="1670784" y="1701173"/>
            <a:ext cx="2230098" cy="253916"/>
          </a:xfrm>
          <a:prstGeom prst="rect">
            <a:avLst/>
          </a:prstGeom>
        </p:spPr>
        <p:txBody>
          <a:bodyPr wrap="none">
            <a:spAutoFit/>
          </a:bodyPr>
          <a:lstStyle/>
          <a:p>
            <a:r>
              <a:rPr lang="en-US" altLang="zh-CN" sz="1050" dirty="0"/>
              <a:t>GW UE only forward transparently</a:t>
            </a:r>
            <a:endParaRPr lang="zh-CN" altLang="en-US" sz="1050" dirty="0"/>
          </a:p>
        </p:txBody>
      </p:sp>
      <p:cxnSp>
        <p:nvCxnSpPr>
          <p:cNvPr id="42" name="直接箭头连接符 41">
            <a:extLst>
              <a:ext uri="{FF2B5EF4-FFF2-40B4-BE49-F238E27FC236}">
                <a16:creationId xmlns:a16="http://schemas.microsoft.com/office/drawing/2014/main" id="{1595B0E8-8B75-47D7-902F-56C3735324A3}"/>
              </a:ext>
            </a:extLst>
          </p:cNvPr>
          <p:cNvCxnSpPr>
            <a:cxnSpLocks/>
          </p:cNvCxnSpPr>
          <p:nvPr/>
        </p:nvCxnSpPr>
        <p:spPr>
          <a:xfrm>
            <a:off x="936273" y="5906033"/>
            <a:ext cx="340896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直接箭头连接符 42">
            <a:extLst>
              <a:ext uri="{FF2B5EF4-FFF2-40B4-BE49-F238E27FC236}">
                <a16:creationId xmlns:a16="http://schemas.microsoft.com/office/drawing/2014/main" id="{9B183679-F786-41FC-884B-3FC2820FED74}"/>
              </a:ext>
            </a:extLst>
          </p:cNvPr>
          <p:cNvCxnSpPr>
            <a:cxnSpLocks/>
          </p:cNvCxnSpPr>
          <p:nvPr/>
        </p:nvCxnSpPr>
        <p:spPr>
          <a:xfrm>
            <a:off x="945759" y="4041915"/>
            <a:ext cx="340896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TextBox 4">
            <a:extLst>
              <a:ext uri="{FF2B5EF4-FFF2-40B4-BE49-F238E27FC236}">
                <a16:creationId xmlns:a16="http://schemas.microsoft.com/office/drawing/2014/main" id="{D188669E-582A-4A88-9C7B-12D35DA8216A}"/>
              </a:ext>
            </a:extLst>
          </p:cNvPr>
          <p:cNvSpPr txBox="1"/>
          <p:nvPr/>
        </p:nvSpPr>
        <p:spPr>
          <a:xfrm>
            <a:off x="918319" y="5675445"/>
            <a:ext cx="4479694" cy="230832"/>
          </a:xfrm>
          <a:prstGeom prst="rect">
            <a:avLst/>
          </a:prstGeom>
          <a:noFill/>
        </p:spPr>
        <p:txBody>
          <a:bodyPr wrap="square" rtlCol="0">
            <a:spAutoFit/>
          </a:bodyPr>
          <a:lstStyle/>
          <a:p>
            <a:r>
              <a:rPr lang="en-US" altLang="zh-CN" sz="900" dirty="0"/>
              <a:t>Get configurations” UE configuration, user profile, group configuration</a:t>
            </a:r>
            <a:endParaRPr lang="en-US" sz="900" dirty="0"/>
          </a:p>
        </p:txBody>
      </p:sp>
      <p:cxnSp>
        <p:nvCxnSpPr>
          <p:cNvPr id="46" name="直接箭头连接符 45">
            <a:extLst>
              <a:ext uri="{FF2B5EF4-FFF2-40B4-BE49-F238E27FC236}">
                <a16:creationId xmlns:a16="http://schemas.microsoft.com/office/drawing/2014/main" id="{46D896FF-7943-440C-93FB-77A37660603A}"/>
              </a:ext>
            </a:extLst>
          </p:cNvPr>
          <p:cNvCxnSpPr/>
          <p:nvPr/>
        </p:nvCxnSpPr>
        <p:spPr>
          <a:xfrm>
            <a:off x="918320" y="6256573"/>
            <a:ext cx="332956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
            <a:extLst>
              <a:ext uri="{FF2B5EF4-FFF2-40B4-BE49-F238E27FC236}">
                <a16:creationId xmlns:a16="http://schemas.microsoft.com/office/drawing/2014/main" id="{95E0B5C1-DF3C-4B65-84DE-26378BCE0E09}"/>
              </a:ext>
            </a:extLst>
          </p:cNvPr>
          <p:cNvSpPr txBox="1"/>
          <p:nvPr/>
        </p:nvSpPr>
        <p:spPr>
          <a:xfrm>
            <a:off x="918319" y="5909809"/>
            <a:ext cx="4479694" cy="369332"/>
          </a:xfrm>
          <a:prstGeom prst="rect">
            <a:avLst/>
          </a:prstGeom>
          <a:noFill/>
        </p:spPr>
        <p:txBody>
          <a:bodyPr wrap="square" rtlCol="0">
            <a:spAutoFit/>
          </a:bodyPr>
          <a:lstStyle/>
          <a:p>
            <a:r>
              <a:rPr lang="en-US" altLang="zh-CN" sz="900" dirty="0"/>
              <a:t>MC  service operation(s): affiliation, call establishment/release, floor control, media packet</a:t>
            </a:r>
            <a:endParaRPr lang="en-US" sz="900" dirty="0"/>
          </a:p>
        </p:txBody>
      </p:sp>
      <p:cxnSp>
        <p:nvCxnSpPr>
          <p:cNvPr id="48" name="直接箭头连接符 47">
            <a:extLst>
              <a:ext uri="{FF2B5EF4-FFF2-40B4-BE49-F238E27FC236}">
                <a16:creationId xmlns:a16="http://schemas.microsoft.com/office/drawing/2014/main" id="{D336B839-925B-45AC-8347-E5842FEC67E5}"/>
              </a:ext>
            </a:extLst>
          </p:cNvPr>
          <p:cNvCxnSpPr/>
          <p:nvPr/>
        </p:nvCxnSpPr>
        <p:spPr>
          <a:xfrm>
            <a:off x="936275" y="6559443"/>
            <a:ext cx="332956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
            <a:extLst>
              <a:ext uri="{FF2B5EF4-FFF2-40B4-BE49-F238E27FC236}">
                <a16:creationId xmlns:a16="http://schemas.microsoft.com/office/drawing/2014/main" id="{C9063197-E1D1-44CB-A531-97C1A16160CB}"/>
              </a:ext>
            </a:extLst>
          </p:cNvPr>
          <p:cNvSpPr txBox="1"/>
          <p:nvPr/>
        </p:nvSpPr>
        <p:spPr>
          <a:xfrm>
            <a:off x="923432" y="6369064"/>
            <a:ext cx="3596454" cy="230832"/>
          </a:xfrm>
          <a:prstGeom prst="rect">
            <a:avLst/>
          </a:prstGeom>
          <a:noFill/>
        </p:spPr>
        <p:txBody>
          <a:bodyPr wrap="square" rtlCol="0">
            <a:spAutoFit/>
          </a:bodyPr>
          <a:lstStyle/>
          <a:p>
            <a:r>
              <a:rPr lang="en-US" altLang="zh-CN" sz="900" dirty="0"/>
              <a:t>MC service user logoff</a:t>
            </a:r>
            <a:endParaRPr lang="en-US" sz="900" dirty="0"/>
          </a:p>
        </p:txBody>
      </p:sp>
      <p:sp>
        <p:nvSpPr>
          <p:cNvPr id="50" name="文本框 49">
            <a:extLst>
              <a:ext uri="{FF2B5EF4-FFF2-40B4-BE49-F238E27FC236}">
                <a16:creationId xmlns:a16="http://schemas.microsoft.com/office/drawing/2014/main" id="{5C3BDE48-CFE7-4B44-8802-FA9611F2D189}"/>
              </a:ext>
            </a:extLst>
          </p:cNvPr>
          <p:cNvSpPr txBox="1"/>
          <p:nvPr/>
        </p:nvSpPr>
        <p:spPr>
          <a:xfrm>
            <a:off x="3953278" y="2662576"/>
            <a:ext cx="824265" cy="246221"/>
          </a:xfrm>
          <a:prstGeom prst="rect">
            <a:avLst/>
          </a:prstGeom>
          <a:noFill/>
        </p:spPr>
        <p:txBody>
          <a:bodyPr wrap="none" rtlCol="0">
            <a:spAutoFit/>
          </a:bodyPr>
          <a:lstStyle/>
          <a:p>
            <a:r>
              <a:rPr lang="en-US" altLang="zh-CN" sz="1000" dirty="0"/>
              <a:t>Per service</a:t>
            </a:r>
            <a:endParaRPr lang="zh-CN" altLang="en-US" sz="1000" dirty="0"/>
          </a:p>
        </p:txBody>
      </p:sp>
      <p:sp>
        <p:nvSpPr>
          <p:cNvPr id="53" name="TextBox 3">
            <a:extLst>
              <a:ext uri="{FF2B5EF4-FFF2-40B4-BE49-F238E27FC236}">
                <a16:creationId xmlns:a16="http://schemas.microsoft.com/office/drawing/2014/main" id="{44FE5B32-A7D2-4BCA-BDCA-C6ED05668455}"/>
              </a:ext>
            </a:extLst>
          </p:cNvPr>
          <p:cNvSpPr txBox="1"/>
          <p:nvPr/>
        </p:nvSpPr>
        <p:spPr>
          <a:xfrm>
            <a:off x="6094969" y="4101020"/>
            <a:ext cx="5689921" cy="2539157"/>
          </a:xfrm>
          <a:prstGeom prst="rect">
            <a:avLst/>
          </a:prstGeom>
          <a:noFill/>
        </p:spPr>
        <p:txBody>
          <a:bodyPr wrap="square" rtlCol="0">
            <a:spAutoFit/>
          </a:bodyPr>
          <a:lstStyle/>
          <a:p>
            <a:pPr marL="900430" indent="-900430">
              <a:spcBef>
                <a:spcPts val="0"/>
              </a:spcBef>
              <a:spcAft>
                <a:spcPts val="600"/>
              </a:spcAft>
            </a:pPr>
            <a:r>
              <a:rPr lang="en-US" altLang="zh-CN" sz="1400" b="1" dirty="0">
                <a:cs typeface="Times New Roman" panose="02020603050405020304" pitchFamily="18" charset="0"/>
              </a:rPr>
              <a:t>In summary</a:t>
            </a:r>
            <a:r>
              <a:rPr lang="zh-CN" altLang="en-US" sz="1400" b="1" dirty="0">
                <a:cs typeface="Times New Roman" panose="02020603050405020304" pitchFamily="18" charset="0"/>
              </a:rPr>
              <a:t>：</a:t>
            </a:r>
            <a:endParaRPr lang="en-US" altLang="zh-CN" sz="1400" b="1" dirty="0">
              <a:cs typeface="Times New Roman" panose="02020603050405020304" pitchFamily="18" charset="0"/>
            </a:endParaRPr>
          </a:p>
          <a:p>
            <a:pPr marL="432000" indent="-216000">
              <a:spcBef>
                <a:spcPts val="0"/>
              </a:spcBef>
              <a:spcAft>
                <a:spcPts val="0"/>
              </a:spcAft>
              <a:buFont typeface="Arial" panose="020B0604020202020204" pitchFamily="34" charset="0"/>
              <a:buChar char="•"/>
            </a:pPr>
            <a:r>
              <a:rPr lang="en-US" sz="1400" dirty="0"/>
              <a:t>The GW-local (for the interaction of MBMS, location aspect) and GW-core (for the access control at the GW UE) </a:t>
            </a:r>
          </a:p>
          <a:p>
            <a:pPr marL="432000" indent="-216000">
              <a:spcBef>
                <a:spcPts val="0"/>
              </a:spcBef>
              <a:spcAft>
                <a:spcPts val="0"/>
              </a:spcAft>
              <a:buFont typeface="Arial" panose="020B0604020202020204" pitchFamily="34" charset="0"/>
              <a:buChar char="•"/>
            </a:pPr>
            <a:r>
              <a:rPr lang="en-US" sz="1400" dirty="0"/>
              <a:t>The connection authorization is performed for the following traffic b/w the client and server.</a:t>
            </a:r>
          </a:p>
          <a:p>
            <a:pPr marL="432000" indent="-216000">
              <a:spcBef>
                <a:spcPts val="0"/>
              </a:spcBef>
              <a:spcAft>
                <a:spcPts val="0"/>
              </a:spcAft>
              <a:buFont typeface="Arial" panose="020B0604020202020204" pitchFamily="34" charset="0"/>
              <a:buChar char="•"/>
            </a:pPr>
            <a:r>
              <a:rPr lang="en-US" sz="1400" dirty="0"/>
              <a:t>The GW UE enforce the traffic control (open the gate) per the configuration from the MC service server.</a:t>
            </a:r>
          </a:p>
          <a:p>
            <a:pPr marL="432000" indent="-216000">
              <a:spcBef>
                <a:spcPts val="0"/>
              </a:spcBef>
              <a:spcAft>
                <a:spcPts val="0"/>
              </a:spcAft>
              <a:buFont typeface="Arial" panose="020B0604020202020204" pitchFamily="34" charset="0"/>
              <a:buChar char="•"/>
            </a:pPr>
            <a:r>
              <a:rPr lang="en-US" sz="1400" dirty="0"/>
              <a:t>The MC client may not have to know the MC service </a:t>
            </a:r>
            <a:r>
              <a:rPr lang="en-US" altLang="zh-CN" sz="1400" dirty="0"/>
              <a:t>ID of the MC gateway UE. In this way, the MC service user may use any GW UE without acquiring the MC service ID of the GW UE (currently no one know when and how it happened)</a:t>
            </a:r>
          </a:p>
        </p:txBody>
      </p:sp>
      <p:sp>
        <p:nvSpPr>
          <p:cNvPr id="54" name="TextBox 3">
            <a:extLst>
              <a:ext uri="{FF2B5EF4-FFF2-40B4-BE49-F238E27FC236}">
                <a16:creationId xmlns:a16="http://schemas.microsoft.com/office/drawing/2014/main" id="{AE1AD056-E655-4EB9-8855-D140FDE706EB}"/>
              </a:ext>
            </a:extLst>
          </p:cNvPr>
          <p:cNvSpPr txBox="1"/>
          <p:nvPr/>
        </p:nvSpPr>
        <p:spPr>
          <a:xfrm>
            <a:off x="6033815" y="1806735"/>
            <a:ext cx="5183544" cy="2108269"/>
          </a:xfrm>
          <a:prstGeom prst="rect">
            <a:avLst/>
          </a:prstGeom>
          <a:noFill/>
        </p:spPr>
        <p:txBody>
          <a:bodyPr wrap="square" rtlCol="0">
            <a:spAutoFit/>
          </a:bodyPr>
          <a:lstStyle/>
          <a:p>
            <a:pPr marL="900430" indent="-900430">
              <a:spcBef>
                <a:spcPts val="0"/>
              </a:spcBef>
              <a:spcAft>
                <a:spcPts val="600"/>
              </a:spcAft>
            </a:pPr>
            <a:r>
              <a:rPr lang="en-US" altLang="zh-CN" sz="1400" b="1" dirty="0">
                <a:cs typeface="Times New Roman" panose="02020603050405020304" pitchFamily="18" charset="0"/>
              </a:rPr>
              <a:t>Some pre-conditions</a:t>
            </a:r>
            <a:r>
              <a:rPr lang="zh-CN" altLang="en-US" sz="1400" b="1" dirty="0">
                <a:cs typeface="Times New Roman" panose="02020603050405020304" pitchFamily="18" charset="0"/>
              </a:rPr>
              <a:t>：</a:t>
            </a:r>
            <a:endParaRPr lang="en-US" altLang="zh-CN" sz="1400" b="1" dirty="0">
              <a:cs typeface="Times New Roman" panose="02020603050405020304" pitchFamily="18" charset="0"/>
            </a:endParaRPr>
          </a:p>
          <a:p>
            <a:pPr marL="432000" indent="-216000">
              <a:spcBef>
                <a:spcPts val="0"/>
              </a:spcBef>
              <a:spcAft>
                <a:spcPts val="0"/>
              </a:spcAft>
              <a:buFont typeface="Arial" panose="020B0604020202020204" pitchFamily="34" charset="0"/>
              <a:buChar char="•"/>
            </a:pPr>
            <a:r>
              <a:rPr lang="en-US" altLang="zh-CN" sz="1400" dirty="0"/>
              <a:t>Non-3GPP connection is already established via security protection.</a:t>
            </a:r>
            <a:r>
              <a:rPr lang="zh-CN" altLang="en-US" sz="1400" dirty="0"/>
              <a:t> </a:t>
            </a:r>
            <a:endParaRPr lang="en-US" altLang="zh-CN" sz="1400" dirty="0"/>
          </a:p>
          <a:p>
            <a:pPr marL="432000" indent="-216000">
              <a:spcBef>
                <a:spcPts val="0"/>
              </a:spcBef>
              <a:spcAft>
                <a:spcPts val="0"/>
              </a:spcAft>
              <a:buFont typeface="Arial" panose="020B0604020202020204" pitchFamily="34" charset="0"/>
              <a:buChar char="•"/>
            </a:pPr>
            <a:r>
              <a:rPr lang="en-US" altLang="zh-CN" sz="1400" dirty="0"/>
              <a:t>The GW UE and the MC Client on the N3GPP device share the same initial UE configuration (except the MC service UE label)</a:t>
            </a:r>
          </a:p>
          <a:p>
            <a:pPr marL="432000" indent="-216000">
              <a:spcBef>
                <a:spcPts val="0"/>
              </a:spcBef>
              <a:spcAft>
                <a:spcPts val="0"/>
              </a:spcAft>
              <a:buFont typeface="Arial" panose="020B0604020202020204" pitchFamily="34" charset="0"/>
              <a:buChar char="•"/>
            </a:pPr>
            <a:r>
              <a:rPr lang="en-US" altLang="zh-CN" sz="1400" dirty="0"/>
              <a:t>The GW UE is pre-configured the initial allowed traffic (identity authentication, service authorization).</a:t>
            </a:r>
          </a:p>
          <a:p>
            <a:pPr marL="216000">
              <a:spcBef>
                <a:spcPts val="0"/>
              </a:spcBef>
              <a:spcAft>
                <a:spcPts val="0"/>
              </a:spcAft>
            </a:pPr>
            <a:endParaRPr lang="en-US" altLang="zh-CN" sz="1400" dirty="0"/>
          </a:p>
        </p:txBody>
      </p:sp>
      <p:sp>
        <p:nvSpPr>
          <p:cNvPr id="56" name="对话气泡: 圆角矩形 55">
            <a:extLst>
              <a:ext uri="{FF2B5EF4-FFF2-40B4-BE49-F238E27FC236}">
                <a16:creationId xmlns:a16="http://schemas.microsoft.com/office/drawing/2014/main" id="{0FE9165B-EE51-4F7E-88DC-E739B0378510}"/>
              </a:ext>
            </a:extLst>
          </p:cNvPr>
          <p:cNvSpPr/>
          <p:nvPr/>
        </p:nvSpPr>
        <p:spPr>
          <a:xfrm>
            <a:off x="2692457" y="3302636"/>
            <a:ext cx="1672953" cy="361824"/>
          </a:xfrm>
          <a:prstGeom prst="wedgeRoundRectCallout">
            <a:avLst>
              <a:gd name="adj1" fmla="val -58477"/>
              <a:gd name="adj2" fmla="val -41769"/>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57" name="矩形 56">
            <a:extLst>
              <a:ext uri="{FF2B5EF4-FFF2-40B4-BE49-F238E27FC236}">
                <a16:creationId xmlns:a16="http://schemas.microsoft.com/office/drawing/2014/main" id="{585613AF-4C4E-4B92-AE88-044291D4DD7E}"/>
              </a:ext>
            </a:extLst>
          </p:cNvPr>
          <p:cNvSpPr/>
          <p:nvPr/>
        </p:nvSpPr>
        <p:spPr>
          <a:xfrm>
            <a:off x="2687027" y="3291894"/>
            <a:ext cx="2061428" cy="400110"/>
          </a:xfrm>
          <a:prstGeom prst="rect">
            <a:avLst/>
          </a:prstGeom>
        </p:spPr>
        <p:txBody>
          <a:bodyPr wrap="square">
            <a:spAutoFit/>
          </a:bodyPr>
          <a:lstStyle/>
          <a:p>
            <a:r>
              <a:rPr lang="en-US" altLang="zh-CN" sz="1000" dirty="0"/>
              <a:t>Pre-configured traffic filter to allow certain traffic</a:t>
            </a:r>
            <a:endParaRPr lang="zh-CN" altLang="en-US" sz="1000" dirty="0"/>
          </a:p>
        </p:txBody>
      </p:sp>
      <p:cxnSp>
        <p:nvCxnSpPr>
          <p:cNvPr id="60" name="直接箭头连接符 59">
            <a:extLst>
              <a:ext uri="{FF2B5EF4-FFF2-40B4-BE49-F238E27FC236}">
                <a16:creationId xmlns:a16="http://schemas.microsoft.com/office/drawing/2014/main" id="{EBEF00E9-1BC5-4FD9-97C2-7CAEDC01BBAD}"/>
              </a:ext>
            </a:extLst>
          </p:cNvPr>
          <p:cNvCxnSpPr/>
          <p:nvPr/>
        </p:nvCxnSpPr>
        <p:spPr>
          <a:xfrm>
            <a:off x="936275" y="4540026"/>
            <a:ext cx="1561471" cy="0"/>
          </a:xfrm>
          <a:prstGeom prst="straightConnector1">
            <a:avLst/>
          </a:prstGeom>
          <a:ln w="12700">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4">
            <a:extLst>
              <a:ext uri="{FF2B5EF4-FFF2-40B4-BE49-F238E27FC236}">
                <a16:creationId xmlns:a16="http://schemas.microsoft.com/office/drawing/2014/main" id="{3BFA0BB3-209E-4EB5-ACFA-73C541EFBB01}"/>
              </a:ext>
            </a:extLst>
          </p:cNvPr>
          <p:cNvSpPr txBox="1"/>
          <p:nvPr/>
        </p:nvSpPr>
        <p:spPr>
          <a:xfrm>
            <a:off x="911001" y="4077395"/>
            <a:ext cx="2032266" cy="369332"/>
          </a:xfrm>
          <a:prstGeom prst="rect">
            <a:avLst/>
          </a:prstGeom>
          <a:noFill/>
        </p:spPr>
        <p:txBody>
          <a:bodyPr wrap="square" rtlCol="0">
            <a:spAutoFit/>
          </a:bodyPr>
          <a:lstStyle/>
          <a:p>
            <a:r>
              <a:rPr lang="en-US" altLang="zh-CN" sz="900" dirty="0"/>
              <a:t>Conn authorization (MC</a:t>
            </a:r>
            <a:r>
              <a:rPr lang="zh-CN" altLang="en-US" sz="900" dirty="0"/>
              <a:t> </a:t>
            </a:r>
            <a:r>
              <a:rPr lang="en-US" altLang="zh-CN" sz="900" dirty="0"/>
              <a:t>service</a:t>
            </a:r>
            <a:r>
              <a:rPr lang="zh-CN" altLang="en-US" sz="900" dirty="0"/>
              <a:t> </a:t>
            </a:r>
            <a:r>
              <a:rPr lang="en-US" altLang="zh-CN" sz="900" dirty="0"/>
              <a:t>ID, requested traffic filter)</a:t>
            </a:r>
            <a:endParaRPr lang="en-US" sz="900" dirty="0"/>
          </a:p>
        </p:txBody>
      </p:sp>
      <p:cxnSp>
        <p:nvCxnSpPr>
          <p:cNvPr id="62" name="直接箭头连接符 61">
            <a:extLst>
              <a:ext uri="{FF2B5EF4-FFF2-40B4-BE49-F238E27FC236}">
                <a16:creationId xmlns:a16="http://schemas.microsoft.com/office/drawing/2014/main" id="{1F9CEA3F-26D2-4357-A26C-29F11F63B67E}"/>
              </a:ext>
            </a:extLst>
          </p:cNvPr>
          <p:cNvCxnSpPr>
            <a:cxnSpLocks/>
          </p:cNvCxnSpPr>
          <p:nvPr/>
        </p:nvCxnSpPr>
        <p:spPr>
          <a:xfrm>
            <a:off x="2501548" y="4744075"/>
            <a:ext cx="1838821" cy="0"/>
          </a:xfrm>
          <a:prstGeom prst="straightConnector1">
            <a:avLst/>
          </a:prstGeom>
          <a:ln w="12700">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接箭头连接符 64">
            <a:extLst>
              <a:ext uri="{FF2B5EF4-FFF2-40B4-BE49-F238E27FC236}">
                <a16:creationId xmlns:a16="http://schemas.microsoft.com/office/drawing/2014/main" id="{C849EFD6-EBE4-4C40-93A1-9273C8EC5A94}"/>
              </a:ext>
            </a:extLst>
          </p:cNvPr>
          <p:cNvCxnSpPr/>
          <p:nvPr/>
        </p:nvCxnSpPr>
        <p:spPr>
          <a:xfrm>
            <a:off x="936275" y="5205036"/>
            <a:ext cx="1561471" cy="0"/>
          </a:xfrm>
          <a:prstGeom prst="straightConnector1">
            <a:avLst/>
          </a:prstGeom>
          <a:ln w="12700">
            <a:solidFill>
              <a:srgbClr val="FF66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直接箭头连接符 65">
            <a:extLst>
              <a:ext uri="{FF2B5EF4-FFF2-40B4-BE49-F238E27FC236}">
                <a16:creationId xmlns:a16="http://schemas.microsoft.com/office/drawing/2014/main" id="{FA71FA33-0987-426D-9AD4-FD159915242E}"/>
              </a:ext>
            </a:extLst>
          </p:cNvPr>
          <p:cNvCxnSpPr>
            <a:cxnSpLocks/>
          </p:cNvCxnSpPr>
          <p:nvPr/>
        </p:nvCxnSpPr>
        <p:spPr>
          <a:xfrm flipV="1">
            <a:off x="2519501" y="5155155"/>
            <a:ext cx="1845909" cy="4553"/>
          </a:xfrm>
          <a:prstGeom prst="straightConnector1">
            <a:avLst/>
          </a:prstGeom>
          <a:ln w="12700">
            <a:solidFill>
              <a:srgbClr val="FF66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TextBox 4">
            <a:extLst>
              <a:ext uri="{FF2B5EF4-FFF2-40B4-BE49-F238E27FC236}">
                <a16:creationId xmlns:a16="http://schemas.microsoft.com/office/drawing/2014/main" id="{828710B0-51C1-4E5E-9E75-54E2D8D22A1E}"/>
              </a:ext>
            </a:extLst>
          </p:cNvPr>
          <p:cNvSpPr txBox="1"/>
          <p:nvPr/>
        </p:nvSpPr>
        <p:spPr>
          <a:xfrm>
            <a:off x="2546803" y="4819111"/>
            <a:ext cx="2308985" cy="369332"/>
          </a:xfrm>
          <a:prstGeom prst="rect">
            <a:avLst/>
          </a:prstGeom>
          <a:noFill/>
        </p:spPr>
        <p:txBody>
          <a:bodyPr wrap="square" rtlCol="0">
            <a:spAutoFit/>
          </a:bodyPr>
          <a:lstStyle/>
          <a:p>
            <a:r>
              <a:rPr lang="en-US" altLang="zh-CN" sz="900" dirty="0"/>
              <a:t>Conn authorization (MC</a:t>
            </a:r>
            <a:r>
              <a:rPr lang="zh-CN" altLang="en-US" sz="900" dirty="0"/>
              <a:t> </a:t>
            </a:r>
            <a:r>
              <a:rPr lang="en-US" altLang="zh-CN" sz="900" dirty="0"/>
              <a:t>service</a:t>
            </a:r>
            <a:r>
              <a:rPr lang="zh-CN" altLang="en-US" sz="900" dirty="0"/>
              <a:t> </a:t>
            </a:r>
            <a:r>
              <a:rPr lang="en-US" altLang="zh-CN" sz="900" dirty="0"/>
              <a:t>ID, allowed traffic filter)</a:t>
            </a:r>
            <a:endParaRPr lang="en-US" sz="900" dirty="0"/>
          </a:p>
        </p:txBody>
      </p:sp>
      <p:sp>
        <p:nvSpPr>
          <p:cNvPr id="68" name="对话气泡: 圆角矩形 67">
            <a:extLst>
              <a:ext uri="{FF2B5EF4-FFF2-40B4-BE49-F238E27FC236}">
                <a16:creationId xmlns:a16="http://schemas.microsoft.com/office/drawing/2014/main" id="{7E66A473-A17B-49F1-982A-84680438906A}"/>
              </a:ext>
            </a:extLst>
          </p:cNvPr>
          <p:cNvSpPr/>
          <p:nvPr/>
        </p:nvSpPr>
        <p:spPr>
          <a:xfrm>
            <a:off x="2601058" y="5288862"/>
            <a:ext cx="1739311" cy="361824"/>
          </a:xfrm>
          <a:prstGeom prst="wedgeRoundRectCallout">
            <a:avLst>
              <a:gd name="adj1" fmla="val -55536"/>
              <a:gd name="adj2" fmla="val -27631"/>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a:p>
        </p:txBody>
      </p:sp>
      <p:sp>
        <p:nvSpPr>
          <p:cNvPr id="69" name="矩形 68">
            <a:extLst>
              <a:ext uri="{FF2B5EF4-FFF2-40B4-BE49-F238E27FC236}">
                <a16:creationId xmlns:a16="http://schemas.microsoft.com/office/drawing/2014/main" id="{80878F40-4109-4FCE-A04D-7A9F35B36F9C}"/>
              </a:ext>
            </a:extLst>
          </p:cNvPr>
          <p:cNvSpPr/>
          <p:nvPr/>
        </p:nvSpPr>
        <p:spPr>
          <a:xfrm>
            <a:off x="2601058" y="5279889"/>
            <a:ext cx="1852787" cy="369332"/>
          </a:xfrm>
          <a:prstGeom prst="rect">
            <a:avLst/>
          </a:prstGeom>
        </p:spPr>
        <p:txBody>
          <a:bodyPr wrap="square">
            <a:spAutoFit/>
          </a:bodyPr>
          <a:lstStyle/>
          <a:p>
            <a:r>
              <a:rPr lang="en-US" altLang="zh-CN" sz="900" dirty="0"/>
              <a:t>Get new allowed traffic filter, and enforce the traffic control.</a:t>
            </a:r>
            <a:endParaRPr lang="zh-CN" altLang="en-US" sz="900" dirty="0"/>
          </a:p>
        </p:txBody>
      </p:sp>
      <p:sp>
        <p:nvSpPr>
          <p:cNvPr id="71" name="TextBox 4">
            <a:extLst>
              <a:ext uri="{FF2B5EF4-FFF2-40B4-BE49-F238E27FC236}">
                <a16:creationId xmlns:a16="http://schemas.microsoft.com/office/drawing/2014/main" id="{E3A8D454-A786-4C7C-B49B-D285BAD94ACD}"/>
              </a:ext>
            </a:extLst>
          </p:cNvPr>
          <p:cNvSpPr txBox="1"/>
          <p:nvPr/>
        </p:nvSpPr>
        <p:spPr>
          <a:xfrm>
            <a:off x="2600768" y="4234498"/>
            <a:ext cx="2032266" cy="507831"/>
          </a:xfrm>
          <a:prstGeom prst="rect">
            <a:avLst/>
          </a:prstGeom>
          <a:noFill/>
        </p:spPr>
        <p:txBody>
          <a:bodyPr wrap="square" rtlCol="0">
            <a:spAutoFit/>
          </a:bodyPr>
          <a:lstStyle/>
          <a:p>
            <a:r>
              <a:rPr lang="en-US" altLang="zh-CN" sz="900" dirty="0"/>
              <a:t>Conn authorization (MC</a:t>
            </a:r>
            <a:r>
              <a:rPr lang="zh-CN" altLang="en-US" sz="900" dirty="0"/>
              <a:t> </a:t>
            </a:r>
            <a:r>
              <a:rPr lang="en-US" altLang="zh-CN" sz="900" dirty="0"/>
              <a:t>service</a:t>
            </a:r>
            <a:r>
              <a:rPr lang="zh-CN" altLang="en-US" sz="900" dirty="0"/>
              <a:t> </a:t>
            </a:r>
            <a:r>
              <a:rPr lang="en-US" altLang="zh-CN" sz="900" dirty="0"/>
              <a:t>ID, requested traffic filter, MC service ID of the GW UE)</a:t>
            </a:r>
            <a:endParaRPr lang="en-US" sz="900" dirty="0"/>
          </a:p>
        </p:txBody>
      </p:sp>
      <p:sp>
        <p:nvSpPr>
          <p:cNvPr id="74" name="TextBox 4">
            <a:extLst>
              <a:ext uri="{FF2B5EF4-FFF2-40B4-BE49-F238E27FC236}">
                <a16:creationId xmlns:a16="http://schemas.microsoft.com/office/drawing/2014/main" id="{8374A2DC-EA58-4201-8E36-978EE3162848}"/>
              </a:ext>
            </a:extLst>
          </p:cNvPr>
          <p:cNvSpPr txBox="1"/>
          <p:nvPr/>
        </p:nvSpPr>
        <p:spPr>
          <a:xfrm>
            <a:off x="781747" y="4717595"/>
            <a:ext cx="1765056" cy="507831"/>
          </a:xfrm>
          <a:prstGeom prst="rect">
            <a:avLst/>
          </a:prstGeom>
          <a:noFill/>
        </p:spPr>
        <p:txBody>
          <a:bodyPr wrap="square" rtlCol="0">
            <a:spAutoFit/>
          </a:bodyPr>
          <a:lstStyle/>
          <a:p>
            <a:r>
              <a:rPr lang="en-US" altLang="zh-CN" sz="900" dirty="0"/>
              <a:t>Conn authorization (MC</a:t>
            </a:r>
            <a:r>
              <a:rPr lang="zh-CN" altLang="en-US" sz="900" dirty="0"/>
              <a:t> </a:t>
            </a:r>
            <a:r>
              <a:rPr lang="en-US" altLang="zh-CN" sz="900" dirty="0"/>
              <a:t>service</a:t>
            </a:r>
            <a:r>
              <a:rPr lang="zh-CN" altLang="en-US" sz="900" dirty="0"/>
              <a:t> </a:t>
            </a:r>
            <a:r>
              <a:rPr lang="en-US" altLang="zh-CN" sz="900" dirty="0"/>
              <a:t>ID, allowed traffic filter,</a:t>
            </a:r>
            <a:r>
              <a:rPr lang="zh-CN" altLang="en-US" sz="900" dirty="0"/>
              <a:t> </a:t>
            </a:r>
            <a:r>
              <a:rPr lang="en-US" altLang="zh-CN" sz="900" dirty="0">
                <a:solidFill>
                  <a:schemeClr val="accent2"/>
                </a:solidFill>
              </a:rPr>
              <a:t>GW-local</a:t>
            </a:r>
            <a:r>
              <a:rPr lang="zh-CN" altLang="en-US" sz="900" dirty="0">
                <a:solidFill>
                  <a:schemeClr val="accent2"/>
                </a:solidFill>
              </a:rPr>
              <a:t> </a:t>
            </a:r>
            <a:r>
              <a:rPr lang="en-US" altLang="zh-CN" sz="900" dirty="0">
                <a:solidFill>
                  <a:schemeClr val="accent2"/>
                </a:solidFill>
              </a:rPr>
              <a:t>identity for the user</a:t>
            </a:r>
            <a:r>
              <a:rPr lang="en-US" altLang="zh-CN" sz="900" dirty="0"/>
              <a:t>)</a:t>
            </a:r>
            <a:endParaRPr lang="en-US" sz="900" dirty="0"/>
          </a:p>
        </p:txBody>
      </p:sp>
      <p:sp>
        <p:nvSpPr>
          <p:cNvPr id="75" name="任意多边形: 形状 74">
            <a:extLst>
              <a:ext uri="{FF2B5EF4-FFF2-40B4-BE49-F238E27FC236}">
                <a16:creationId xmlns:a16="http://schemas.microsoft.com/office/drawing/2014/main" id="{E0C8EEE4-1D67-4218-800C-DDA6B19666E5}"/>
              </a:ext>
            </a:extLst>
          </p:cNvPr>
          <p:cNvSpPr/>
          <p:nvPr/>
        </p:nvSpPr>
        <p:spPr>
          <a:xfrm>
            <a:off x="409242" y="2817627"/>
            <a:ext cx="4124392" cy="3819766"/>
          </a:xfrm>
          <a:custGeom>
            <a:avLst/>
            <a:gdLst>
              <a:gd name="connsiteX0" fmla="*/ 0 w 4124392"/>
              <a:gd name="connsiteY0" fmla="*/ 0 h 3849432"/>
              <a:gd name="connsiteX1" fmla="*/ 140677 w 4124392"/>
              <a:gd name="connsiteY1" fmla="*/ 3823854 h 3849432"/>
              <a:gd name="connsiteX2" fmla="*/ 4124392 w 4124392"/>
              <a:gd name="connsiteY2" fmla="*/ 3849432 h 3849432"/>
              <a:gd name="connsiteX3" fmla="*/ 4066842 w 4124392"/>
              <a:gd name="connsiteY3" fmla="*/ 908005 h 3849432"/>
              <a:gd name="connsiteX4" fmla="*/ 1150993 w 4124392"/>
              <a:gd name="connsiteY4" fmla="*/ 837667 h 3849432"/>
              <a:gd name="connsiteX5" fmla="*/ 1214937 w 4124392"/>
              <a:gd name="connsiteY5" fmla="*/ 0 h 3849432"/>
              <a:gd name="connsiteX6" fmla="*/ 0 w 4124392"/>
              <a:gd name="connsiteY6" fmla="*/ 0 h 384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24392" h="3849432">
                <a:moveTo>
                  <a:pt x="0" y="0"/>
                </a:moveTo>
                <a:lnTo>
                  <a:pt x="140677" y="3823854"/>
                </a:lnTo>
                <a:lnTo>
                  <a:pt x="4124392" y="3849432"/>
                </a:lnTo>
                <a:lnTo>
                  <a:pt x="4066842" y="908005"/>
                </a:lnTo>
                <a:lnTo>
                  <a:pt x="1150993" y="837667"/>
                </a:lnTo>
                <a:lnTo>
                  <a:pt x="1214937" y="0"/>
                </a:lnTo>
                <a:lnTo>
                  <a:pt x="0" y="0"/>
                </a:lnTo>
                <a:close/>
              </a:path>
            </a:pathLst>
          </a:custGeom>
          <a:noFill/>
          <a:ln w="9525">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133057805"/>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CA3727-A4EB-4398-9783-D0148B061093}">
  <ds:schemaRefs>
    <ds:schemaRef ds:uri="http://purl.org/dc/elements/1.1/"/>
    <ds:schemaRef ds:uri="679a257e-872f-4c98-9e8a-0a9c104f72cd"/>
    <ds:schemaRef ds:uri="http://www.w3.org/XML/1998/namespac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280d8efa-eff2-4910-88d2-79ca146720c4"/>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12385</TotalTime>
  <Words>1287</Words>
  <Application>Microsoft Office PowerPoint</Application>
  <PresentationFormat>宽屏</PresentationFormat>
  <Paragraphs>110</Paragraphs>
  <Slides>5</Slides>
  <Notes>3</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5</vt:i4>
      </vt:variant>
    </vt:vector>
  </HeadingPairs>
  <TitlesOfParts>
    <vt:vector size="13" baseType="lpstr">
      <vt:lpstr>Arial </vt:lpstr>
      <vt:lpstr>宋体</vt:lpstr>
      <vt:lpstr>Arial</vt:lpstr>
      <vt:lpstr>Calibri</vt:lpstr>
      <vt:lpstr>Calibri Light</vt:lpstr>
      <vt:lpstr>Times New Roman</vt:lpstr>
      <vt:lpstr>Office Theme</vt:lpstr>
      <vt:lpstr>Custom Design</vt:lpstr>
      <vt:lpstr>Way forward for MCGWUE </vt:lpstr>
      <vt:lpstr>Different level of access control at the GW UE</vt:lpstr>
      <vt:lpstr>Controversial issues and way forward </vt:lpstr>
      <vt:lpstr>Proposals</vt:lpstr>
      <vt:lpstr>Proposals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gecuili</cp:lastModifiedBy>
  <cp:revision>773</cp:revision>
  <dcterms:created xsi:type="dcterms:W3CDTF">2010-02-05T13:52:04Z</dcterms:created>
  <dcterms:modified xsi:type="dcterms:W3CDTF">2023-11-02T02:39:19Z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(3)UExOYK9O+LR19/L+bQHYNwhk1+OjdHEeLiaZimsVgJkaGaJWESDWLRpiaFueLP4Cu0A6gM/f
jCOE7BUvgUR2c+9uID0WHbDrMPP6vSaRg61AAxliEym/z/hpywJHjdBT96L+a57zCT2/nYQv
ZnCF+5kGWzg+e7521Ao6U67vBolVhXb2n8NJV9fzry4Ju9VN3TwL0VCjeVhV6kM4XVH/YlAn
dgkLULUkjT6N33ktn5</vt:lpwstr>
  </property>
  <property fmtid="{D5CDD505-2E9C-101B-9397-08002B2CF9AE}" pid="4" name="_2015_ms_pID_7253431">
    <vt:lpwstr>zlVl8rv3hpRS8irVldcqcs6bzu8tUH6iT/pLBUtt8kpU/F85mf3ozG
SOnK4G1cxd9KxT6fFf3BuaM/+/TngHxCrV2RcYlZ+a3pFMZu5WAAxoTJKrwcUOycFAG+NFIK
ceBbNuwO7L3FwLqMAe9JSzXTwzGOxLjtWoyzFfCFAG4FpjePG2O4AQl/k0HJomXJV64Qh3+g
NGxMFWVxcAGC8yMSMTq3uo0cdpEnwA4bzkYT</vt:lpwstr>
  </property>
  <property fmtid="{D5CDD505-2E9C-101B-9397-08002B2CF9AE}" pid="5" name="_2015_ms_pID_7253432">
    <vt:lpwstr>9A==</vt:lpwstr>
  </property>
</Properties>
</file>