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146" r:id="rId4"/>
  </p:sldMasterIdLst>
  <p:notesMasterIdLst>
    <p:notesMasterId r:id="rId10"/>
  </p:notesMasterIdLst>
  <p:handoutMasterIdLst>
    <p:handoutMasterId r:id="rId11"/>
  </p:handoutMasterIdLst>
  <p:sldIdLst>
    <p:sldId id="341" r:id="rId5"/>
    <p:sldId id="364" r:id="rId6"/>
    <p:sldId id="366" r:id="rId7"/>
    <p:sldId id="367" r:id="rId8"/>
    <p:sldId id="365" r:id="rId9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6600"/>
    <a:srgbClr val="1A4669"/>
    <a:srgbClr val="C6D254"/>
    <a:srgbClr val="B1D254"/>
    <a:srgbClr val="2A6EA8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27" autoAdjust="0"/>
    <p:restoredTop sz="94679" autoAdjust="0"/>
  </p:normalViewPr>
  <p:slideViewPr>
    <p:cSldViewPr snapToGrid="0">
      <p:cViewPr varScale="1">
        <p:scale>
          <a:sx n="81" d="100"/>
          <a:sy n="81" d="100"/>
        </p:scale>
        <p:origin x="557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2532" y="72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xmlns="" id="{789072D9-2976-48D6-91CC-F3B81D5BC3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xmlns="" id="{5337DD13-51AD-4B02-8A68-D1AEA3BFD1E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xmlns="" id="{A3DFC17F-0481-4905-8632-1C02E3E3DC5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xmlns="" id="{EE81EF3A-A1DE-4C8C-8602-3BA1B0BECDBF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A3198B39-BF8D-4494-9821-E6701364FD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xmlns="" id="{A072CA75-53D7-445B-9EF5-6CAEF1776D6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xmlns="" id="{6A4E70E9-E8A6-4EC8-9A63-B36D4252779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xmlns="" id="{B0437FF1-442D-43A2-8C73-F8F083ADF65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xmlns="" id="{0EA3C5F4-38C2-4B34-837F-12B7982390F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xmlns="" id="{FCA29B65-32F6-409B-983D-A505954C0DC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xmlns="" id="{C32814BC-4525-4F02-B0DA-914D143EF2A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B452CC-48C9-4997-9257-C682E2A70EC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706721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76406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9935987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636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xmlns="" id="{4CEAFC18-F740-420D-8DA7-68B0EC97C46E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xmlns="" id="{4AFE2B5B-1B45-4E7A-A25D-B141A077B61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585771"/>
            <a:ext cx="10515600" cy="11049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xmlns="" id="{008F4169-1069-4316-B1D5-466056FF073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xmlns="" id="{C220C726-1B32-4CFD-B6FE-8C6E0C6B668C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xmlns="" id="{ED4BE506-C0F9-461F-89BC-4B3F6F61A38D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191875" y="6592888"/>
            <a:ext cx="987425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</a:rPr>
              <a:t>© 3GPP 2022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xmlns="" id="{5E9ECA3E-FE52-464F-8707-38070FE65DB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xmlns="" id="{4C62F9F5-7ED7-4782-9DFF-6089C2DCD9E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5420701A-B243-422E-826E-78BD4E22F668}" type="slidenum">
              <a:rPr lang="en-GB" altLang="en-US" sz="1400" smtClean="0">
                <a:latin typeface="Calibri" panose="020F0502020204030204" pitchFamily="34" charset="0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</a:endParaRPr>
          </a:p>
        </p:txBody>
      </p:sp>
      <p:sp>
        <p:nvSpPr>
          <p:cNvPr id="14" name="Text Box 14">
            <a:extLst>
              <a:ext uri="{FF2B5EF4-FFF2-40B4-BE49-F238E27FC236}">
                <a16:creationId xmlns:a16="http://schemas.microsoft.com/office/drawing/2014/main" xmlns="" id="{04953B71-6776-413E-AC69-E69762C9C33E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323850" y="73025"/>
            <a:ext cx="3486150" cy="46166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sv-SE" altLang="en-US" sz="1200" b="1" dirty="0">
                <a:latin typeface="Arial "/>
              </a:rPr>
              <a:t>3GPP TSG-SA WG6 Meeting #52</a:t>
            </a:r>
          </a:p>
          <a:p>
            <a:pPr eaLnBrk="1" hangingPunct="1">
              <a:defRPr/>
            </a:pPr>
            <a:r>
              <a:rPr lang="en-GB" altLang="en-US" sz="1200" b="1" dirty="0">
                <a:latin typeface="Arial "/>
              </a:rPr>
              <a:t>Toulouse, France 14</a:t>
            </a:r>
            <a:r>
              <a:rPr lang="en-GB" altLang="en-US" sz="1200" b="1" baseline="30000" dirty="0">
                <a:latin typeface="Arial "/>
              </a:rPr>
              <a:t>th </a:t>
            </a:r>
            <a:r>
              <a:rPr lang="en-GB" altLang="en-US" sz="1200" b="1" dirty="0">
                <a:latin typeface="Arial "/>
              </a:rPr>
              <a:t>– 18</a:t>
            </a:r>
            <a:r>
              <a:rPr lang="en-GB" altLang="en-US" sz="1200" b="1" baseline="30000" dirty="0">
                <a:latin typeface="Arial "/>
              </a:rPr>
              <a:t>th</a:t>
            </a:r>
            <a:r>
              <a:rPr lang="en-GB" altLang="en-US" sz="1200" b="1" dirty="0">
                <a:latin typeface="Arial "/>
              </a:rPr>
              <a:t> November 2022</a:t>
            </a:r>
            <a:endParaRPr lang="en-US" altLang="en-US" sz="1200" b="1" dirty="0">
              <a:latin typeface="Arial "/>
            </a:endParaRPr>
          </a:p>
        </p:txBody>
      </p:sp>
      <p:sp>
        <p:nvSpPr>
          <p:cNvPr id="15" name="Text Box 13">
            <a:extLst>
              <a:ext uri="{FF2B5EF4-FFF2-40B4-BE49-F238E27FC236}">
                <a16:creationId xmlns:a16="http://schemas.microsoft.com/office/drawing/2014/main" xmlns="" id="{897F339D-C9FE-4694-B4EA-980A7508C12C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9401961" y="73009"/>
            <a:ext cx="1463675" cy="27622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en-GB" altLang="en-US" sz="1200" b="1" dirty="0"/>
              <a:t>S6-22xxx</a:t>
            </a:r>
            <a:r>
              <a:rPr lang="en-GB" altLang="en-US" sz="1200" dirty="0"/>
              <a:t> </a:t>
            </a:r>
            <a:endParaRPr lang="en-GB" altLang="en-US" sz="1200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63" r:id="rId1"/>
    <p:sldLayoutId id="2147485161" r:id="rId2"/>
    <p:sldLayoutId id="2147485162" r:id="rId3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6BFCA172-672F-4297-B767-9F7EDE373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47888" y="1709738"/>
            <a:ext cx="7886700" cy="2852737"/>
          </a:xfrm>
        </p:spPr>
        <p:txBody>
          <a:bodyPr/>
          <a:lstStyle/>
          <a:p>
            <a:pPr eaLnBrk="1" hangingPunct="1"/>
            <a:r>
              <a:rPr lang="en-GB" altLang="en-US" dirty="0" smtClean="0"/>
              <a:t>Discussion about DAA</a:t>
            </a:r>
            <a:endParaRPr lang="en-GB" altLang="en-US" dirty="0"/>
          </a:p>
        </p:txBody>
      </p:sp>
      <p:sp>
        <p:nvSpPr>
          <p:cNvPr id="5123" name="Text Placeholder 2">
            <a:extLst>
              <a:ext uri="{FF2B5EF4-FFF2-40B4-BE49-F238E27FC236}">
                <a16:creationId xmlns:a16="http://schemas.microsoft.com/office/drawing/2014/main" xmlns="" id="{9FAD3684-801E-4E1E-85EB-F5F3E5D37277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2147888" y="4589463"/>
            <a:ext cx="7886700" cy="1500187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GB" altLang="en-US" dirty="0" smtClean="0"/>
              <a:t>Niranth (</a:t>
            </a:r>
            <a:r>
              <a:rPr lang="en-GB" altLang="en-US" dirty="0" smtClean="0"/>
              <a:t>Huawei)</a:t>
            </a:r>
            <a:endParaRPr lang="en-GB" altLang="en-US" dirty="0"/>
          </a:p>
          <a:p>
            <a:pPr marL="0" indent="0" eaLnBrk="1" hangingPunct="1">
              <a:buFontTx/>
              <a:buNone/>
            </a:pPr>
            <a:endParaRPr lang="en-GB" altLang="en-US" dirty="0"/>
          </a:p>
        </p:txBody>
      </p:sp>
    </p:spTree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xmlns="" id="{3794A7AC-F975-4B82-9FCA-9C67ECE037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dirty="0" smtClean="0"/>
              <a:t>KI on DAA</a:t>
            </a:r>
            <a:endParaRPr lang="en-GB" altLang="en-US" dirty="0"/>
          </a:p>
        </p:txBody>
      </p:sp>
      <p:sp>
        <p:nvSpPr>
          <p:cNvPr id="7171" name="Content Placeholder 2">
            <a:extLst>
              <a:ext uri="{FF2B5EF4-FFF2-40B4-BE49-F238E27FC236}">
                <a16:creationId xmlns:a16="http://schemas.microsoft.com/office/drawing/2014/main" xmlns="" id="{8B215120-9330-4C24-86C0-93DB3C460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b="1" dirty="0"/>
              <a:t>4.4	Key issue #4: Support of detect and avoid services and applications</a:t>
            </a:r>
            <a:endParaRPr lang="en-US" b="1" dirty="0"/>
          </a:p>
          <a:p>
            <a:pPr marL="457200" lvl="1" indent="0">
              <a:buNone/>
            </a:pPr>
            <a:r>
              <a:rPr lang="en-GB" dirty="0"/>
              <a:t>Development of the Support of Detect and Avoid Mechanism in 3GPP system is being studied in 3GPP TR 23.700-58 [6]. </a:t>
            </a:r>
            <a:r>
              <a:rPr lang="en-US" dirty="0"/>
              <a:t>The 5GC enhancement work for DAA includes services for network assisted DAA and direct DAA via PC5.</a:t>
            </a:r>
          </a:p>
          <a:p>
            <a:pPr marL="457200" lvl="1" indent="0">
              <a:buNone/>
            </a:pPr>
            <a:r>
              <a:rPr lang="en-US" dirty="0">
                <a:solidFill>
                  <a:srgbClr val="FF0000"/>
                </a:solidFill>
              </a:rPr>
              <a:t>Considering the stage 1 requirements and also 5GC enhancements for DAA, it is required to study the aspects that UAE layer and SEAL can be supported for DAA.</a:t>
            </a:r>
          </a:p>
          <a:p>
            <a:pPr marL="457200" lvl="1" indent="0">
              <a:buNone/>
            </a:pPr>
            <a:r>
              <a:rPr lang="en-US" dirty="0"/>
              <a:t>Further study is also required for UAE layer to support DAA scenarios where UAVs belong to multiple PLMNs.</a:t>
            </a:r>
          </a:p>
          <a:p>
            <a:pPr marL="457200" lvl="1" indent="0">
              <a:buNone/>
            </a:pPr>
            <a:r>
              <a:rPr lang="en-US" dirty="0"/>
              <a:t>It is required to study the following:</a:t>
            </a:r>
          </a:p>
          <a:p>
            <a:pPr marL="457200" lvl="1" indent="0">
              <a:buNone/>
            </a:pPr>
            <a:r>
              <a:rPr lang="en-US" b="1" dirty="0"/>
              <a:t>a)	Whether and how the UAE layer and/or SEAL services can be enhanced to support DAA services and applications</a:t>
            </a:r>
            <a:r>
              <a:rPr lang="en-GB" b="1" dirty="0"/>
              <a:t> for collision avoidance considering the Stage 1 requirements</a:t>
            </a:r>
            <a:r>
              <a:rPr lang="en-US" b="1" dirty="0"/>
              <a:t>.</a:t>
            </a:r>
          </a:p>
          <a:p>
            <a:pPr marL="457200" lvl="1" indent="0">
              <a:buNone/>
            </a:pPr>
            <a:r>
              <a:rPr lang="en-US" b="1" dirty="0"/>
              <a:t>b)	How the UAE layer can support DAA scenarios where UAVs belong to multiple PLMNs.</a:t>
            </a:r>
          </a:p>
          <a:p>
            <a:pPr marL="457200" lvl="1" indent="0">
              <a:buNone/>
            </a:pPr>
            <a:r>
              <a:rPr lang="en-US" dirty="0"/>
              <a:t>NOTE:	Solutions for DAA will be coordinated with the conclusions of the work outlined by 3GPP TR 23.</a:t>
            </a:r>
            <a:r>
              <a:rPr lang="en-GB" dirty="0"/>
              <a:t>700-58</a:t>
            </a:r>
            <a:r>
              <a:rPr lang="en-US" dirty="0"/>
              <a:t> [6] and based on requirements for DAA specified in 3GPP TS 22.125 [2].</a:t>
            </a:r>
          </a:p>
          <a:p>
            <a:endParaRPr lang="en-US" altLang="en-US" dirty="0" smtClean="0"/>
          </a:p>
          <a:p>
            <a:endParaRPr lang="en-US" altLang="en-US" dirty="0"/>
          </a:p>
        </p:txBody>
      </p:sp>
    </p:spTree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DAA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well understood based on several industry references that DAA is an application specific layer mechanism which deals with:</a:t>
            </a:r>
          </a:p>
          <a:p>
            <a:pPr lvl="1"/>
            <a:r>
              <a:rPr lang="en-US" dirty="0" smtClean="0"/>
              <a:t>A host UAV detecting other UAVs or objects with whom collision is possible.</a:t>
            </a:r>
          </a:p>
          <a:p>
            <a:pPr lvl="1"/>
            <a:r>
              <a:rPr lang="en-US" dirty="0" smtClean="0"/>
              <a:t>An USS detecting other UAVs or objects with whom a host UAV may collide.</a:t>
            </a:r>
          </a:p>
          <a:p>
            <a:pPr lvl="1"/>
            <a:r>
              <a:rPr lang="en-US" dirty="0" smtClean="0"/>
              <a:t>The action of a host UAV (either self initiated or as commanded by USS) to position the host UAV to avoid collisions.</a:t>
            </a:r>
          </a:p>
          <a:p>
            <a:pPr lvl="1"/>
            <a:r>
              <a:rPr lang="en-US" dirty="0" smtClean="0"/>
              <a:t>Interactions between host UAV and other UAVs or host UAV and USS for DAA related signaling.</a:t>
            </a:r>
          </a:p>
        </p:txBody>
      </p:sp>
    </p:spTree>
    <p:extLst>
      <p:ext uri="{BB962C8B-B14F-4D97-AF65-F5344CB8AC3E}">
        <p14:creationId xmlns:p14="http://schemas.microsoft.com/office/powerpoint/2010/main" val="2494304881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UAE layer support for DAA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TS 23.255, clause 7.5 provides a capability to report real-time UAV location update to UASS (USS).</a:t>
            </a:r>
          </a:p>
          <a:p>
            <a:pPr lvl="1"/>
            <a:r>
              <a:rPr lang="en-US" dirty="0" smtClean="0"/>
              <a:t>This capability further utilizes SEAL capabilities.</a:t>
            </a:r>
          </a:p>
          <a:p>
            <a:pPr lvl="1"/>
            <a:r>
              <a:rPr lang="en-US" dirty="0" smtClean="0"/>
              <a:t>The USS collects all the UAVs real-time information to manage DAA scenarios.</a:t>
            </a:r>
          </a:p>
          <a:p>
            <a:r>
              <a:rPr lang="en-US" dirty="0" smtClean="0"/>
              <a:t>Provide real-time location based UAVs report to host UAV or USS by using existing SEAL capabilities.</a:t>
            </a:r>
          </a:p>
          <a:p>
            <a:pPr lvl="1"/>
            <a:r>
              <a:rPr lang="en-US" dirty="0" smtClean="0"/>
              <a:t>Provides information of UAVs to support the application logic of DAA.</a:t>
            </a:r>
          </a:p>
          <a:p>
            <a:pPr lvl="1"/>
            <a:r>
              <a:rPr lang="en-US" dirty="0" smtClean="0"/>
              <a:t>Potential solution contribution to SA6#52.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592299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>
            <a:extLst>
              <a:ext uri="{FF2B5EF4-FFF2-40B4-BE49-F238E27FC236}">
                <a16:creationId xmlns:a16="http://schemas.microsoft.com/office/drawing/2014/main" xmlns="" id="{3AFF4909-1900-46CD-87F7-AE296C594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Summary</a:t>
            </a:r>
          </a:p>
        </p:txBody>
      </p:sp>
      <p:sp>
        <p:nvSpPr>
          <p:cNvPr id="8195" name="Content Placeholder 2">
            <a:extLst>
              <a:ext uri="{FF2B5EF4-FFF2-40B4-BE49-F238E27FC236}">
                <a16:creationId xmlns:a16="http://schemas.microsoft.com/office/drawing/2014/main" xmlns="" id="{A955EC6E-B2A1-4AA5-9F6A-E317D7FE32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Focus on capabilities at UAE layer to SUPPORT the mechanisms of DAA.</a:t>
            </a:r>
          </a:p>
          <a:p>
            <a:r>
              <a:rPr lang="en-US" altLang="en-US" dirty="0" smtClean="0"/>
              <a:t>Whether 3GPP can specify DAA mechanisms at UAE layer requires more clarifications from SA1 or suitable UAS fora.</a:t>
            </a:r>
          </a:p>
        </p:txBody>
      </p:sp>
    </p:spTree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3BEEBA675044A96DE28BDD893E607" ma:contentTypeVersion="13" ma:contentTypeDescription="Create a new document." ma:contentTypeScope="" ma:versionID="128a8422487fc329a7dc26f28cf6102c">
  <xsd:schema xmlns:xsd="http://www.w3.org/2001/XMLSchema" xmlns:xs="http://www.w3.org/2001/XMLSchema" xmlns:p="http://schemas.microsoft.com/office/2006/metadata/properties" xmlns:ns3="679a257e-872f-4c98-9e8a-0a9c104f72cd" xmlns:ns4="280d8efa-eff2-4910-88d2-79ca146720c4" targetNamespace="http://schemas.microsoft.com/office/2006/metadata/properties" ma:root="true" ma:fieldsID="5ee17176e517ccea8510c39d83da9bad" ns3:_="" ns4:_="">
    <xsd:import namespace="679a257e-872f-4c98-9e8a-0a9c104f72cd"/>
    <xsd:import namespace="280d8efa-eff2-4910-88d2-79ca146720c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9a257e-872f-4c98-9e8a-0a9c104f72c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0d8efa-eff2-4910-88d2-79ca146720c4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6692E6-AFB4-4AE6-8E62-2D7692F0CE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79a257e-872f-4c98-9e8a-0a9c104f72cd"/>
    <ds:schemaRef ds:uri="280d8efa-eff2-4910-88d2-79ca146720c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5CA3727-A4EB-4398-9783-D0148B061093}">
  <ds:schemaRefs>
    <ds:schemaRef ds:uri="http://schemas.microsoft.com/office/2006/documentManagement/types"/>
    <ds:schemaRef ds:uri="http://schemas.microsoft.com/office/2006/metadata/properties"/>
    <ds:schemaRef ds:uri="679a257e-872f-4c98-9e8a-0a9c104f72cd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280d8efa-eff2-4910-88d2-79ca146720c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7D3A830A-0AC8-45A7-9E99-DF047C23D0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5346</TotalTime>
  <Words>219</Words>
  <Application>Microsoft Office PowerPoint</Application>
  <PresentationFormat>Widescreen</PresentationFormat>
  <Paragraphs>27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Arial </vt:lpstr>
      <vt:lpstr>Calibri</vt:lpstr>
      <vt:lpstr>Calibri Light</vt:lpstr>
      <vt:lpstr>Times New Roman</vt:lpstr>
      <vt:lpstr>Office Theme</vt:lpstr>
      <vt:lpstr>Discussion about DAA</vt:lpstr>
      <vt:lpstr>KI on DAA</vt:lpstr>
      <vt:lpstr>Understanding DAA</vt:lpstr>
      <vt:lpstr>Possible UAE layer support for DAA</vt:lpstr>
      <vt:lpstr>Summary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3GPP template</dc:title>
  <dc:creator>Kevin Flynn</dc:creator>
  <dc:description>© 3GPP 2018</dc:description>
  <cp:lastModifiedBy>Niranth</cp:lastModifiedBy>
  <cp:revision>609</cp:revision>
  <dcterms:created xsi:type="dcterms:W3CDTF">2010-02-05T13:52:04Z</dcterms:created>
  <dcterms:modified xsi:type="dcterms:W3CDTF">2022-11-01T12:52:08Z</dcterms:modified>
  <cp:contentStatus>Template 2017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0x010100BB13BEEBA675044A96DE28BDD893E607</vt:lpwstr>
  </property>
</Properties>
</file>