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8"/>
  </p:notesMasterIdLst>
  <p:handoutMasterIdLst>
    <p:handoutMasterId r:id="rId9"/>
  </p:handoutMasterIdLst>
  <p:sldIdLst>
    <p:sldId id="341" r:id="rId5"/>
    <p:sldId id="364" r:id="rId6"/>
    <p:sldId id="365" r:id="rId7"/>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85" d="100"/>
          <a:sy n="85" d="100"/>
        </p:scale>
        <p:origin x="64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356990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#47-e</a:t>
            </a:r>
          </a:p>
          <a:p>
            <a:pPr eaLnBrk="1" hangingPunct="1">
              <a:defRPr/>
            </a:pPr>
            <a:r>
              <a:rPr lang="en-GB" altLang="en-US" sz="1200" b="1" dirty="0">
                <a:latin typeface="Arial "/>
              </a:rPr>
              <a:t>e-meeting, 14</a:t>
            </a:r>
            <a:r>
              <a:rPr lang="en-GB" altLang="en-US" sz="1200" b="1" baseline="30000" dirty="0">
                <a:latin typeface="Arial "/>
              </a:rPr>
              <a:t>th</a:t>
            </a:r>
            <a:r>
              <a:rPr lang="en-GB" altLang="en-US" sz="1200" b="1" dirty="0">
                <a:latin typeface="Arial "/>
              </a:rPr>
              <a:t> – 22</a:t>
            </a:r>
            <a:r>
              <a:rPr lang="en-GB" altLang="en-US" sz="1200" b="1" baseline="30000" dirty="0">
                <a:latin typeface="Arial "/>
              </a:rPr>
              <a:t>nd </a:t>
            </a:r>
            <a:r>
              <a:rPr lang="en-GB" altLang="en-US" sz="1200" b="1" dirty="0">
                <a:latin typeface="Arial "/>
              </a:rPr>
              <a:t>February 2022</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US" dirty="0"/>
              <a:t>ECS configuration information</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Nishant Gupta</a:t>
            </a:r>
          </a:p>
          <a:p>
            <a:pPr marL="0" indent="0" eaLnBrk="1" hangingPunct="1">
              <a:buFontTx/>
              <a:buNone/>
            </a:pPr>
            <a:r>
              <a:rPr lang="en-GB" altLang="en-US" dirty="0"/>
              <a:t>Delegate, Qualcomm</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dirty="0"/>
              <a:t>Current status</a:t>
            </a:r>
            <a:endParaRPr lang="en-GB" altLang="en-US" dirty="0"/>
          </a:p>
        </p:txBody>
      </p:sp>
      <p:sp>
        <p:nvSpPr>
          <p:cNvPr id="4" name="Subtitle 7">
            <a:extLst>
              <a:ext uri="{FF2B5EF4-FFF2-40B4-BE49-F238E27FC236}">
                <a16:creationId xmlns:a16="http://schemas.microsoft.com/office/drawing/2014/main" id="{A562B7EB-588B-465D-84FE-082F5C09FF31}"/>
              </a:ext>
            </a:extLst>
          </p:cNvPr>
          <p:cNvSpPr txBox="1">
            <a:spLocks/>
          </p:cNvSpPr>
          <p:nvPr/>
        </p:nvSpPr>
        <p:spPr>
          <a:xfrm>
            <a:off x="501889" y="1819312"/>
            <a:ext cx="4399720" cy="4401205"/>
          </a:xfrm>
          <a:prstGeom prst="rect">
            <a:avLst/>
          </a:prstGeom>
        </p:spPr>
        <p:txBody>
          <a:bodyPr vert="horz" wrap="square" lIns="0" tIns="0" rIns="0" bIns="0" rtlCol="0">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2000" kern="1200" baseline="0">
                <a:solidFill>
                  <a:schemeClr val="tx1"/>
                </a:solidFill>
                <a:latin typeface="+mn-lt"/>
                <a:ea typeface="+mn-ea"/>
                <a:cs typeface="+mn-cs"/>
              </a:defRPr>
            </a:lvl2pPr>
            <a:lvl3pPr marL="9144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6000"/>
              </a:lnSpc>
              <a:spcBef>
                <a:spcPts val="1800"/>
              </a:spcBef>
              <a:buClr>
                <a:srgbClr val="595959"/>
              </a:buClr>
              <a:buFont typeface="Microsoft Sans Serif" panose="020B0604020202020204" pitchFamily="34" charset="0"/>
              <a:buNone/>
              <a:tabLst/>
              <a:defRPr sz="1600" kern="1200" baseline="0">
                <a:solidFill>
                  <a:schemeClr val="tx1"/>
                </a:solidFill>
                <a:latin typeface="+mn-lt"/>
                <a:ea typeface="+mn-ea"/>
                <a:cs typeface="+mn-cs"/>
              </a:defRPr>
            </a:lvl5pPr>
            <a:lvl6pPr marL="2286000" indent="0" algn="ctr" defTabSz="914400" rtl="0" eaLnBrk="1" latinLnBrk="0" hangingPunct="1">
              <a:lnSpc>
                <a:spcPct val="96000"/>
              </a:lnSpc>
              <a:spcBef>
                <a:spcPts val="0"/>
              </a:spcBef>
              <a:buFont typeface="Microsoft Sans Serif"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solidFill>
                <a:latin typeface="+mn-lt"/>
                <a:ea typeface="+mn-ea"/>
                <a:cs typeface="+mn-cs"/>
              </a:defRPr>
            </a:lvl7pPr>
            <a:lvl8pPr marL="3200400" indent="0" algn="ctr" defTabSz="914400" rtl="0" eaLnBrk="1" latinLnBrk="0" hangingPunct="1">
              <a:lnSpc>
                <a:spcPct val="87000"/>
              </a:lnSpc>
              <a:spcBef>
                <a:spcPts val="1800"/>
              </a:spcBef>
              <a:buSzPct val="100000"/>
              <a:buFont typeface="Microsoft Sans Serif" panose="020B0604020202020204" pitchFamily="34" charset="0"/>
              <a:buNone/>
              <a:defRPr lang="en-US" sz="1600" kern="1200" baseline="0">
                <a:solidFill>
                  <a:schemeClr val="tx1"/>
                </a:solidFill>
                <a:latin typeface="+mn-lt"/>
                <a:ea typeface="+mn-ea"/>
                <a:cs typeface="+mn-cs"/>
              </a:defRPr>
            </a:lvl8pPr>
            <a:lvl9pPr marL="3657600" indent="0" algn="ctr" defTabSz="914400" rtl="0" eaLnBrk="1" latinLnBrk="0" hangingPunct="1">
              <a:lnSpc>
                <a:spcPct val="87000"/>
              </a:lnSpc>
              <a:spcBef>
                <a:spcPts val="1800"/>
              </a:spcBef>
              <a:buFont typeface="Microsoft Sans Serif" panose="020B0604020202020204" pitchFamily="34" charset="0"/>
              <a:buNone/>
              <a:defRPr sz="16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Requirements</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600" b="1" i="0" u="none" strike="noStrike" kern="1200" cap="none" spc="0" normalizeH="0" baseline="0" noProof="0" dirty="0">
              <a:ln>
                <a:noFill/>
              </a:ln>
              <a:solidFill>
                <a:srgbClr val="13171F"/>
              </a:solidFill>
              <a:effectLst/>
              <a:uLnTx/>
              <a:uFillTx/>
              <a:latin typeface="Microsoft Sans Serif"/>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6.3.4 Edge Configuration Server (ECS)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13171F"/>
                </a:solidFill>
                <a:effectLst/>
                <a:uLnTx/>
                <a:uFillTx/>
                <a:latin typeface="Microsoft Sans Serif"/>
                <a:ea typeface="+mn-ea"/>
                <a:cs typeface="+mn-cs"/>
              </a:rPr>
              <a:t>NOTE:  </a:t>
            </a:r>
            <a:r>
              <a:rPr kumimoji="0" lang="en-US" sz="1200" b="0" i="0" u="none" strike="noStrike" kern="1200" cap="none" spc="0" normalizeH="0" baseline="0" noProof="0" dirty="0">
                <a:ln>
                  <a:noFill/>
                </a:ln>
                <a:solidFill>
                  <a:srgbClr val="13171F"/>
                </a:solidFill>
                <a:effectLst/>
                <a:highlight>
                  <a:srgbClr val="FFFF00"/>
                </a:highlight>
                <a:uLnTx/>
                <a:uFillTx/>
                <a:latin typeface="Microsoft Sans Serif"/>
                <a:ea typeface="+mn-ea"/>
                <a:cs typeface="+mn-cs"/>
              </a:rPr>
              <a:t>The ECS can be deployed in the MNO domain or can be deployed in 3rd party domain by service provider.</a:t>
            </a:r>
            <a:endParaRPr kumimoji="0" lang="en-US" sz="1600" b="0" i="0" u="none" strike="noStrike" kern="1200" cap="none" spc="0" normalizeH="0" baseline="0" noProof="0" dirty="0">
              <a:ln>
                <a:noFill/>
              </a:ln>
              <a:solidFill>
                <a:srgbClr val="13171F"/>
              </a:solidFill>
              <a:effectLst/>
              <a:uLnTx/>
              <a:uFillTx/>
              <a:latin typeface="Microsoft Sans Serif"/>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8.3 ECS Discovery and Service provisioning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rPr>
              <a:t>If the ECS deployed by MNO is contracted with one or more ECSP(s), the ECS provides EES configuration information of MNO owned and ECSP owned EESs via MNO ECS as described in clause 8.3.3.3.3.</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Observations</a:t>
            </a: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highlight>
                  <a:srgbClr val="00FFFF"/>
                </a:highlight>
                <a:uLnTx/>
                <a:uFillTx/>
                <a:latin typeface="Microsoft Sans Serif"/>
                <a:ea typeface="+mn-ea"/>
                <a:cs typeface="+mn-cs"/>
              </a:rPr>
              <a:t>Description of the ECS provider identifier needs to be updated as it can be provided by non-ECSP MNOs also.</a:t>
            </a: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rPr>
              <a:t>Additional IEs are needed to list ECSPs which are supported by the ECS.</a:t>
            </a: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uLnTx/>
                <a:uFillTx/>
                <a:latin typeface="Microsoft Sans Serif"/>
                <a:ea typeface="+mn-ea"/>
                <a:cs typeface="+mn-cs"/>
              </a:rPr>
              <a:t>Additional IE is needed to include ECS’s Spatial Validity Conditions.</a:t>
            </a:r>
            <a:endParaRPr kumimoji="0" lang="en-US" sz="1800" b="0" i="0" u="none" strike="noStrike" kern="1200" cap="none" spc="0" normalizeH="0" baseline="0" noProof="0" dirty="0">
              <a:ln>
                <a:noFill/>
              </a:ln>
              <a:solidFill>
                <a:srgbClr val="13171F"/>
              </a:solidFill>
              <a:effectLst/>
              <a:uLnTx/>
              <a:uFillTx/>
              <a:latin typeface="Microsoft Sans Serif"/>
              <a:ea typeface="+mn-ea"/>
              <a:cs typeface="+mn-cs"/>
            </a:endParaRPr>
          </a:p>
        </p:txBody>
      </p:sp>
      <p:sp>
        <p:nvSpPr>
          <p:cNvPr id="5" name="Subtitle 7">
            <a:extLst>
              <a:ext uri="{FF2B5EF4-FFF2-40B4-BE49-F238E27FC236}">
                <a16:creationId xmlns:a16="http://schemas.microsoft.com/office/drawing/2014/main" id="{794E5950-3581-4DBC-9516-583A47AA0CA6}"/>
              </a:ext>
            </a:extLst>
          </p:cNvPr>
          <p:cNvSpPr txBox="1">
            <a:spLocks/>
          </p:cNvSpPr>
          <p:nvPr/>
        </p:nvSpPr>
        <p:spPr>
          <a:xfrm>
            <a:off x="4901609" y="1819312"/>
            <a:ext cx="6780803" cy="1028551"/>
          </a:xfrm>
          <a:prstGeom prst="rect">
            <a:avLst/>
          </a:prstGeom>
        </p:spPr>
        <p:txBody>
          <a:bodyPr vert="horz" wrap="square" lIns="0" tIns="0" rIns="0" bIns="0" rtlCol="0">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2000" kern="1200" baseline="0">
                <a:solidFill>
                  <a:schemeClr val="tx1"/>
                </a:solidFill>
                <a:latin typeface="+mn-lt"/>
                <a:ea typeface="+mn-ea"/>
                <a:cs typeface="+mn-cs"/>
              </a:defRPr>
            </a:lvl2pPr>
            <a:lvl3pPr marL="9144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6000"/>
              </a:lnSpc>
              <a:spcBef>
                <a:spcPts val="1800"/>
              </a:spcBef>
              <a:buClr>
                <a:srgbClr val="595959"/>
              </a:buClr>
              <a:buFont typeface="Microsoft Sans Serif" panose="020B0604020202020204" pitchFamily="34" charset="0"/>
              <a:buNone/>
              <a:tabLst/>
              <a:defRPr sz="1600" kern="1200" baseline="0">
                <a:solidFill>
                  <a:schemeClr val="tx1"/>
                </a:solidFill>
                <a:latin typeface="+mn-lt"/>
                <a:ea typeface="+mn-ea"/>
                <a:cs typeface="+mn-cs"/>
              </a:defRPr>
            </a:lvl5pPr>
            <a:lvl6pPr marL="2286000" indent="0" algn="ctr" defTabSz="914400" rtl="0" eaLnBrk="1" latinLnBrk="0" hangingPunct="1">
              <a:lnSpc>
                <a:spcPct val="96000"/>
              </a:lnSpc>
              <a:spcBef>
                <a:spcPts val="0"/>
              </a:spcBef>
              <a:buFont typeface="Microsoft Sans Serif"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solidFill>
                <a:latin typeface="+mn-lt"/>
                <a:ea typeface="+mn-ea"/>
                <a:cs typeface="+mn-cs"/>
              </a:defRPr>
            </a:lvl7pPr>
            <a:lvl8pPr marL="3200400" indent="0" algn="ctr" defTabSz="914400" rtl="0" eaLnBrk="1" latinLnBrk="0" hangingPunct="1">
              <a:lnSpc>
                <a:spcPct val="87000"/>
              </a:lnSpc>
              <a:spcBef>
                <a:spcPts val="1800"/>
              </a:spcBef>
              <a:buSzPct val="100000"/>
              <a:buFont typeface="Microsoft Sans Serif" panose="020B0604020202020204" pitchFamily="34" charset="0"/>
              <a:buNone/>
              <a:defRPr lang="en-US" sz="1600" kern="1200" baseline="0">
                <a:solidFill>
                  <a:schemeClr val="tx1"/>
                </a:solidFill>
                <a:latin typeface="+mn-lt"/>
                <a:ea typeface="+mn-ea"/>
                <a:cs typeface="+mn-cs"/>
              </a:defRPr>
            </a:lvl8pPr>
            <a:lvl9pPr marL="3657600" indent="0" algn="ctr" defTabSz="914400" rtl="0" eaLnBrk="1" latinLnBrk="0" hangingPunct="1">
              <a:lnSpc>
                <a:spcPct val="87000"/>
              </a:lnSpc>
              <a:spcBef>
                <a:spcPts val="1800"/>
              </a:spcBef>
              <a:buFont typeface="Microsoft Sans Serif" panose="020B0604020202020204" pitchFamily="34" charset="0"/>
              <a:buNone/>
              <a:defRPr sz="1600" kern="1200" baseline="0">
                <a:solidFill>
                  <a:schemeClr val="tx1"/>
                </a:solidFill>
                <a:latin typeface="+mn-lt"/>
                <a:ea typeface="+mn-ea"/>
                <a:cs typeface="+mn-cs"/>
              </a:defRPr>
            </a:lvl9pPr>
          </a:lstStyle>
          <a:p>
            <a:pPr algn="ctr"/>
            <a:r>
              <a:rPr lang="en-US" b="1" dirty="0"/>
              <a:t>Current specification</a:t>
            </a:r>
          </a:p>
          <a:p>
            <a:pPr algn="ctr"/>
            <a:endParaRPr lang="en-US" dirty="0"/>
          </a:p>
          <a:p>
            <a:pPr algn="ctr"/>
            <a:endParaRPr lang="en-US" dirty="0"/>
          </a:p>
        </p:txBody>
      </p:sp>
      <p:graphicFrame>
        <p:nvGraphicFramePr>
          <p:cNvPr id="6" name="Table 5">
            <a:extLst>
              <a:ext uri="{FF2B5EF4-FFF2-40B4-BE49-F238E27FC236}">
                <a16:creationId xmlns:a16="http://schemas.microsoft.com/office/drawing/2014/main" id="{74569209-C832-4FD4-8914-1CBA8A5A7588}"/>
              </a:ext>
            </a:extLst>
          </p:cNvPr>
          <p:cNvGraphicFramePr>
            <a:graphicFrameLocks noGrp="1"/>
          </p:cNvGraphicFramePr>
          <p:nvPr>
            <p:extLst>
              <p:ext uri="{D42A27DB-BD31-4B8C-83A1-F6EECF244321}">
                <p14:modId xmlns:p14="http://schemas.microsoft.com/office/powerpoint/2010/main" val="2566333702"/>
              </p:ext>
            </p:extLst>
          </p:nvPr>
        </p:nvGraphicFramePr>
        <p:xfrm>
          <a:off x="5111615" y="2847863"/>
          <a:ext cx="6360791" cy="1280160"/>
        </p:xfrm>
        <a:graphic>
          <a:graphicData uri="http://schemas.openxmlformats.org/drawingml/2006/table">
            <a:tbl>
              <a:tblPr>
                <a:tableStyleId>{5C22544A-7EE6-4342-B048-85BDC9FD1C3A}</a:tableStyleId>
              </a:tblPr>
              <a:tblGrid>
                <a:gridCol w="1637413">
                  <a:extLst>
                    <a:ext uri="{9D8B030D-6E8A-4147-A177-3AD203B41FA5}">
                      <a16:colId xmlns:a16="http://schemas.microsoft.com/office/drawing/2014/main" val="1170561736"/>
                    </a:ext>
                  </a:extLst>
                </a:gridCol>
                <a:gridCol w="765544">
                  <a:extLst>
                    <a:ext uri="{9D8B030D-6E8A-4147-A177-3AD203B41FA5}">
                      <a16:colId xmlns:a16="http://schemas.microsoft.com/office/drawing/2014/main" val="1646209265"/>
                    </a:ext>
                  </a:extLst>
                </a:gridCol>
                <a:gridCol w="3957834">
                  <a:extLst>
                    <a:ext uri="{9D8B030D-6E8A-4147-A177-3AD203B41FA5}">
                      <a16:colId xmlns:a16="http://schemas.microsoft.com/office/drawing/2014/main" val="184946951"/>
                    </a:ext>
                  </a:extLst>
                </a:gridCol>
              </a:tblGrid>
              <a:tr h="0">
                <a:tc>
                  <a:txBody>
                    <a:bodyPr/>
                    <a:lstStyle/>
                    <a:p>
                      <a:pPr marL="0" marR="0" algn="ctr">
                        <a:spcBef>
                          <a:spcPts val="0"/>
                        </a:spcBef>
                        <a:spcAft>
                          <a:spcPts val="0"/>
                        </a:spcAft>
                      </a:pPr>
                      <a:r>
                        <a:rPr lang="en-GB" sz="1400" b="1" dirty="0">
                          <a:effectLst/>
                        </a:rPr>
                        <a:t>Information element</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b="1" dirty="0">
                          <a:effectLst/>
                        </a:rPr>
                        <a:t>Status</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b="1" dirty="0">
                          <a:effectLst/>
                        </a:rPr>
                        <a:t>Description</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26057920"/>
                  </a:ext>
                </a:extLst>
              </a:tr>
              <a:tr h="151130">
                <a:tc>
                  <a:txBody>
                    <a:bodyPr/>
                    <a:lstStyle/>
                    <a:p>
                      <a:pPr marL="0" marR="0">
                        <a:spcBef>
                          <a:spcPts val="0"/>
                        </a:spcBef>
                        <a:spcAft>
                          <a:spcPts val="0"/>
                        </a:spcAft>
                      </a:pPr>
                      <a:r>
                        <a:rPr lang="en-GB" sz="1400">
                          <a:effectLst/>
                        </a:rPr>
                        <a:t>ECS address </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M</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dirty="0">
                          <a:effectLst/>
                        </a:rPr>
                        <a:t>One or more </a:t>
                      </a:r>
                      <a:r>
                        <a:rPr lang="en-IN" sz="1400" dirty="0">
                          <a:effectLst/>
                        </a:rPr>
                        <a:t>endpoint information (e.g. URI(s), FQDN(s), IP address(es)) </a:t>
                      </a:r>
                      <a:r>
                        <a:rPr lang="en-GB" sz="1400" dirty="0">
                          <a:effectLst/>
                        </a:rPr>
                        <a:t>of ECS(s)</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98386991"/>
                  </a:ext>
                </a:extLst>
              </a:tr>
              <a:tr h="0">
                <a:tc>
                  <a:txBody>
                    <a:bodyPr/>
                    <a:lstStyle/>
                    <a:p>
                      <a:pPr marL="0" marR="0">
                        <a:spcBef>
                          <a:spcPts val="0"/>
                        </a:spcBef>
                        <a:spcAft>
                          <a:spcPts val="0"/>
                        </a:spcAft>
                      </a:pPr>
                      <a:r>
                        <a:rPr lang="en-GB" sz="1400" dirty="0">
                          <a:effectLst/>
                          <a:highlight>
                            <a:srgbClr val="FFFF00"/>
                          </a:highlight>
                        </a:rPr>
                        <a:t>ECS Provider Identifier</a:t>
                      </a:r>
                      <a:endParaRPr lang="en-US" sz="1400" dirty="0">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O</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dirty="0">
                          <a:effectLst/>
                        </a:rPr>
                        <a:t>The identifier of the </a:t>
                      </a:r>
                      <a:r>
                        <a:rPr lang="en-GB" sz="1400" dirty="0">
                          <a:solidFill>
                            <a:schemeClr val="tx1"/>
                          </a:solidFill>
                          <a:effectLst/>
                          <a:highlight>
                            <a:srgbClr val="00FFFF"/>
                          </a:highlight>
                        </a:rPr>
                        <a:t>ECSP</a:t>
                      </a:r>
                      <a:r>
                        <a:rPr lang="en-GB" sz="1400" dirty="0">
                          <a:effectLst/>
                        </a:rPr>
                        <a:t> that provides the ECS. </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62650554"/>
                  </a:ext>
                </a:extLst>
              </a:tr>
            </a:tbl>
          </a:graphicData>
        </a:graphic>
      </p:graphicFrame>
      <p:sp>
        <p:nvSpPr>
          <p:cNvPr id="7" name="Rectangle 1">
            <a:extLst>
              <a:ext uri="{FF2B5EF4-FFF2-40B4-BE49-F238E27FC236}">
                <a16:creationId xmlns:a16="http://schemas.microsoft.com/office/drawing/2014/main" id="{75F07254-3AE3-4260-90E4-A6F55EE9CE65}"/>
              </a:ext>
            </a:extLst>
          </p:cNvPr>
          <p:cNvSpPr>
            <a:spLocks noChangeArrowheads="1"/>
          </p:cNvSpPr>
          <p:nvPr/>
        </p:nvSpPr>
        <p:spPr bwMode="auto">
          <a:xfrm>
            <a:off x="6323620" y="2549718"/>
            <a:ext cx="39367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Table 8.3.2.1-1: </a:t>
            </a:r>
            <a:r>
              <a:rPr kumimoji="0" lang="en-GB" altLang="zh-CN" sz="1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ECS configuration information </a:t>
            </a:r>
            <a:endParaRPr kumimoji="0" lang="en-US" altLang="zh-CN" sz="1200" b="0" i="0" u="none" strike="noStrike" cap="none" normalizeH="0" baseline="0" dirty="0">
              <a:ln>
                <a:noFill/>
              </a:ln>
              <a:solidFill>
                <a:schemeClr val="tx1"/>
              </a:solidFill>
              <a:effectLst/>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dirty="0"/>
              <a:t>Proposed changes</a:t>
            </a:r>
          </a:p>
        </p:txBody>
      </p:sp>
      <p:sp>
        <p:nvSpPr>
          <p:cNvPr id="7" name="Subtitle 7">
            <a:extLst>
              <a:ext uri="{FF2B5EF4-FFF2-40B4-BE49-F238E27FC236}">
                <a16:creationId xmlns:a16="http://schemas.microsoft.com/office/drawing/2014/main" id="{9B578F2F-40BF-4627-A8AD-1A64E27E7D45}"/>
              </a:ext>
            </a:extLst>
          </p:cNvPr>
          <p:cNvSpPr txBox="1">
            <a:spLocks/>
          </p:cNvSpPr>
          <p:nvPr/>
        </p:nvSpPr>
        <p:spPr>
          <a:xfrm>
            <a:off x="4901609" y="1819312"/>
            <a:ext cx="6780803" cy="1028551"/>
          </a:xfrm>
          <a:prstGeom prst="rect">
            <a:avLst/>
          </a:prstGeom>
        </p:spPr>
        <p:txBody>
          <a:bodyPr vert="horz" wrap="square" lIns="0" tIns="0" rIns="0" bIns="0" rtlCol="0">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2000" kern="1200" baseline="0">
                <a:solidFill>
                  <a:schemeClr val="tx1"/>
                </a:solidFill>
                <a:latin typeface="+mn-lt"/>
                <a:ea typeface="+mn-ea"/>
                <a:cs typeface="+mn-cs"/>
              </a:defRPr>
            </a:lvl2pPr>
            <a:lvl3pPr marL="9144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6000"/>
              </a:lnSpc>
              <a:spcBef>
                <a:spcPts val="1800"/>
              </a:spcBef>
              <a:buClr>
                <a:srgbClr val="595959"/>
              </a:buClr>
              <a:buFont typeface="Microsoft Sans Serif" panose="020B0604020202020204" pitchFamily="34" charset="0"/>
              <a:buNone/>
              <a:tabLst/>
              <a:defRPr sz="1600" kern="1200" baseline="0">
                <a:solidFill>
                  <a:schemeClr val="tx1"/>
                </a:solidFill>
                <a:latin typeface="+mn-lt"/>
                <a:ea typeface="+mn-ea"/>
                <a:cs typeface="+mn-cs"/>
              </a:defRPr>
            </a:lvl5pPr>
            <a:lvl6pPr marL="2286000" indent="0" algn="ctr" defTabSz="914400" rtl="0" eaLnBrk="1" latinLnBrk="0" hangingPunct="1">
              <a:lnSpc>
                <a:spcPct val="96000"/>
              </a:lnSpc>
              <a:spcBef>
                <a:spcPts val="0"/>
              </a:spcBef>
              <a:buFont typeface="Microsoft Sans Serif"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solidFill>
                <a:latin typeface="+mn-lt"/>
                <a:ea typeface="+mn-ea"/>
                <a:cs typeface="+mn-cs"/>
              </a:defRPr>
            </a:lvl7pPr>
            <a:lvl8pPr marL="3200400" indent="0" algn="ctr" defTabSz="914400" rtl="0" eaLnBrk="1" latinLnBrk="0" hangingPunct="1">
              <a:lnSpc>
                <a:spcPct val="87000"/>
              </a:lnSpc>
              <a:spcBef>
                <a:spcPts val="1800"/>
              </a:spcBef>
              <a:buSzPct val="100000"/>
              <a:buFont typeface="Microsoft Sans Serif" panose="020B0604020202020204" pitchFamily="34" charset="0"/>
              <a:buNone/>
              <a:defRPr lang="en-US" sz="1600" kern="1200" baseline="0">
                <a:solidFill>
                  <a:schemeClr val="tx1"/>
                </a:solidFill>
                <a:latin typeface="+mn-lt"/>
                <a:ea typeface="+mn-ea"/>
                <a:cs typeface="+mn-cs"/>
              </a:defRPr>
            </a:lvl8pPr>
            <a:lvl9pPr marL="3657600" indent="0" algn="ctr" defTabSz="914400" rtl="0" eaLnBrk="1" latinLnBrk="0" hangingPunct="1">
              <a:lnSpc>
                <a:spcPct val="87000"/>
              </a:lnSpc>
              <a:spcBef>
                <a:spcPts val="1800"/>
              </a:spcBef>
              <a:buFont typeface="Microsoft Sans Serif" panose="020B0604020202020204" pitchFamily="34" charset="0"/>
              <a:buNone/>
              <a:defRPr sz="1600" kern="1200" baseline="0">
                <a:solidFill>
                  <a:schemeClr val="tx1"/>
                </a:solidFill>
                <a:latin typeface="+mn-lt"/>
                <a:ea typeface="+mn-ea"/>
                <a:cs typeface="+mn-cs"/>
              </a:defRPr>
            </a:lvl9pPr>
          </a:lstStyle>
          <a:p>
            <a:pPr algn="ctr"/>
            <a:r>
              <a:rPr lang="en-US" b="1" dirty="0"/>
              <a:t>Proposed Update</a:t>
            </a:r>
          </a:p>
          <a:p>
            <a:pPr algn="ctr"/>
            <a:endParaRPr lang="en-US" dirty="0"/>
          </a:p>
          <a:p>
            <a:pPr algn="ctr"/>
            <a:endParaRPr lang="en-US" dirty="0"/>
          </a:p>
        </p:txBody>
      </p:sp>
      <p:graphicFrame>
        <p:nvGraphicFramePr>
          <p:cNvPr id="8" name="Table 7">
            <a:extLst>
              <a:ext uri="{FF2B5EF4-FFF2-40B4-BE49-F238E27FC236}">
                <a16:creationId xmlns:a16="http://schemas.microsoft.com/office/drawing/2014/main" id="{80D56821-409B-406D-AB70-75873222412C}"/>
              </a:ext>
            </a:extLst>
          </p:cNvPr>
          <p:cNvGraphicFramePr>
            <a:graphicFrameLocks noGrp="1"/>
          </p:cNvGraphicFramePr>
          <p:nvPr>
            <p:extLst>
              <p:ext uri="{D42A27DB-BD31-4B8C-83A1-F6EECF244321}">
                <p14:modId xmlns:p14="http://schemas.microsoft.com/office/powerpoint/2010/main" val="4271042250"/>
              </p:ext>
            </p:extLst>
          </p:nvPr>
        </p:nvGraphicFramePr>
        <p:xfrm>
          <a:off x="5111615" y="2847863"/>
          <a:ext cx="6360791" cy="2773680"/>
        </p:xfrm>
        <a:graphic>
          <a:graphicData uri="http://schemas.openxmlformats.org/drawingml/2006/table">
            <a:tbl>
              <a:tblPr>
                <a:tableStyleId>{5C22544A-7EE6-4342-B048-85BDC9FD1C3A}</a:tableStyleId>
              </a:tblPr>
              <a:tblGrid>
                <a:gridCol w="1650692">
                  <a:extLst>
                    <a:ext uri="{9D8B030D-6E8A-4147-A177-3AD203B41FA5}">
                      <a16:colId xmlns:a16="http://schemas.microsoft.com/office/drawing/2014/main" val="1170561736"/>
                    </a:ext>
                  </a:extLst>
                </a:gridCol>
                <a:gridCol w="752265">
                  <a:extLst>
                    <a:ext uri="{9D8B030D-6E8A-4147-A177-3AD203B41FA5}">
                      <a16:colId xmlns:a16="http://schemas.microsoft.com/office/drawing/2014/main" val="1646209265"/>
                    </a:ext>
                  </a:extLst>
                </a:gridCol>
                <a:gridCol w="3957834">
                  <a:extLst>
                    <a:ext uri="{9D8B030D-6E8A-4147-A177-3AD203B41FA5}">
                      <a16:colId xmlns:a16="http://schemas.microsoft.com/office/drawing/2014/main" val="184946951"/>
                    </a:ext>
                  </a:extLst>
                </a:gridCol>
              </a:tblGrid>
              <a:tr h="0">
                <a:tc>
                  <a:txBody>
                    <a:bodyPr/>
                    <a:lstStyle/>
                    <a:p>
                      <a:pPr marL="0" marR="0" algn="ctr">
                        <a:spcBef>
                          <a:spcPts val="0"/>
                        </a:spcBef>
                        <a:spcAft>
                          <a:spcPts val="0"/>
                        </a:spcAft>
                      </a:pPr>
                      <a:r>
                        <a:rPr lang="en-GB" sz="1400" b="1" dirty="0">
                          <a:effectLst/>
                        </a:rPr>
                        <a:t>Information element</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b="1" dirty="0">
                          <a:effectLst/>
                        </a:rPr>
                        <a:t>Status</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b="1" dirty="0">
                          <a:effectLst/>
                        </a:rPr>
                        <a:t>Description</a:t>
                      </a:r>
                      <a:endParaRPr lang="en-US"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26057920"/>
                  </a:ext>
                </a:extLst>
              </a:tr>
              <a:tr h="151130">
                <a:tc>
                  <a:txBody>
                    <a:bodyPr/>
                    <a:lstStyle/>
                    <a:p>
                      <a:pPr marL="0" marR="0">
                        <a:spcBef>
                          <a:spcPts val="0"/>
                        </a:spcBef>
                        <a:spcAft>
                          <a:spcPts val="0"/>
                        </a:spcAft>
                      </a:pPr>
                      <a:r>
                        <a:rPr lang="en-GB" sz="1400">
                          <a:effectLst/>
                        </a:rPr>
                        <a:t>ECS address </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a:effectLst/>
                        </a:rPr>
                        <a:t>M</a:t>
                      </a:r>
                      <a:endParaRPr lang="en-US" sz="14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dirty="0">
                          <a:effectLst/>
                        </a:rPr>
                        <a:t>One or more </a:t>
                      </a:r>
                      <a:r>
                        <a:rPr lang="en-IN" sz="1400" dirty="0">
                          <a:effectLst/>
                        </a:rPr>
                        <a:t>endpoint information (e.g. URI(s), FQDN(s), IP address(es)) </a:t>
                      </a:r>
                      <a:r>
                        <a:rPr lang="en-GB" sz="1400" dirty="0">
                          <a:effectLst/>
                        </a:rPr>
                        <a:t>of ECS(s)</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98386991"/>
                  </a:ext>
                </a:extLst>
              </a:tr>
              <a:tr h="0">
                <a:tc>
                  <a:txBody>
                    <a:bodyPr/>
                    <a:lstStyle/>
                    <a:p>
                      <a:pPr marL="0" marR="0">
                        <a:spcBef>
                          <a:spcPts val="0"/>
                        </a:spcBef>
                        <a:spcAft>
                          <a:spcPts val="0"/>
                        </a:spcAft>
                      </a:pPr>
                      <a:r>
                        <a:rPr lang="en-GB" sz="1400" dirty="0">
                          <a:effectLst/>
                          <a:highlight>
                            <a:srgbClr val="FFFF00"/>
                          </a:highlight>
                        </a:rPr>
                        <a:t>ECS Provider Identifier</a:t>
                      </a:r>
                      <a:endParaRPr lang="en-US" sz="1400" dirty="0">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O</a:t>
                      </a: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spcBef>
                          <a:spcPts val="0"/>
                        </a:spcBef>
                        <a:spcAft>
                          <a:spcPts val="0"/>
                        </a:spcAft>
                      </a:pPr>
                      <a:r>
                        <a:rPr lang="en-GB" sz="1400" dirty="0">
                          <a:effectLst/>
                        </a:rPr>
                        <a:t>The identifier of the </a:t>
                      </a:r>
                      <a:r>
                        <a:rPr lang="en-GB" sz="1400" dirty="0">
                          <a:effectLst/>
                          <a:highlight>
                            <a:srgbClr val="00FFFF"/>
                          </a:highlight>
                        </a:rPr>
                        <a:t>ECS</a:t>
                      </a:r>
                      <a:r>
                        <a:rPr lang="en-GB" sz="1400" strike="sngStrike" dirty="0">
                          <a:solidFill>
                            <a:srgbClr val="FF0000"/>
                          </a:solidFill>
                          <a:effectLst/>
                          <a:highlight>
                            <a:srgbClr val="00FFFF"/>
                          </a:highlight>
                        </a:rPr>
                        <a:t>P that </a:t>
                      </a:r>
                      <a:r>
                        <a:rPr lang="en-GB" sz="1400" dirty="0">
                          <a:effectLst/>
                          <a:highlight>
                            <a:srgbClr val="00FFFF"/>
                          </a:highlight>
                        </a:rPr>
                        <a:t>provide</a:t>
                      </a:r>
                      <a:r>
                        <a:rPr lang="en-GB" sz="1400" dirty="0">
                          <a:solidFill>
                            <a:srgbClr val="FF0000"/>
                          </a:solidFill>
                          <a:effectLst/>
                          <a:highlight>
                            <a:srgbClr val="00FFFF"/>
                          </a:highlight>
                        </a:rPr>
                        <a:t>r</a:t>
                      </a:r>
                      <a:r>
                        <a:rPr lang="en-GB" sz="1400" strike="sngStrike" dirty="0">
                          <a:solidFill>
                            <a:srgbClr val="FF0000"/>
                          </a:solidFill>
                          <a:effectLst/>
                          <a:highlight>
                            <a:srgbClr val="00FFFF"/>
                          </a:highlight>
                        </a:rPr>
                        <a:t>s the ECS</a:t>
                      </a:r>
                      <a:r>
                        <a:rPr lang="en-GB" sz="1400" dirty="0">
                          <a:effectLst/>
                        </a:rPr>
                        <a:t>. </a:t>
                      </a:r>
                    </a:p>
                  </a:txBody>
                  <a:tcPr marL="68580" marR="68580" marT="0" marB="0"/>
                </a:tc>
                <a:extLst>
                  <a:ext uri="{0D108BD9-81ED-4DB2-BD59-A6C34878D82A}">
                    <a16:rowId xmlns:a16="http://schemas.microsoft.com/office/drawing/2014/main" val="462650554"/>
                  </a:ext>
                </a:extLst>
              </a:tr>
              <a:tr h="0">
                <a:tc>
                  <a:txBody>
                    <a:bodyPr/>
                    <a:lstStyle/>
                    <a:p>
                      <a:pPr marL="0" marR="0">
                        <a:spcBef>
                          <a:spcPts val="0"/>
                        </a:spcBef>
                        <a:spcAft>
                          <a:spcPts val="0"/>
                        </a:spcAft>
                      </a:pPr>
                      <a:r>
                        <a:rPr lang="en-US" sz="1400" kern="1200" dirty="0">
                          <a:solidFill>
                            <a:srgbClr val="FF0000"/>
                          </a:solidFill>
                          <a:effectLst/>
                          <a:highlight>
                            <a:srgbClr val="ACBACF"/>
                          </a:highlight>
                          <a:latin typeface="+mn-lt"/>
                          <a:ea typeface="+mn-ea"/>
                          <a:cs typeface="+mn-cs"/>
                        </a:rPr>
                        <a:t>Spatial Validity Conditions</a:t>
                      </a:r>
                    </a:p>
                  </a:txBody>
                  <a:tcPr marL="68580" marR="68580" marT="0" marB="0"/>
                </a:tc>
                <a:tc>
                  <a:txBody>
                    <a:bodyPr/>
                    <a:lstStyle/>
                    <a:p>
                      <a:pPr marL="0" marR="0" algn="ctr">
                        <a:spcBef>
                          <a:spcPts val="0"/>
                        </a:spcBef>
                        <a:spcAft>
                          <a:spcPts val="0"/>
                        </a:spcAft>
                      </a:pPr>
                      <a:r>
                        <a:rPr lang="en-US" sz="1400" dirty="0">
                          <a:solidFill>
                            <a:srgbClr val="FF0000"/>
                          </a:solidFill>
                          <a:effectLst/>
                          <a:highlight>
                            <a:srgbClr val="ACBACF"/>
                          </a:highlight>
                          <a:latin typeface="Arial" panose="020B0604020202020204" pitchFamily="34" charset="0"/>
                          <a:ea typeface="SimSun" panose="02010600030101010101" pitchFamily="2" charset="-122"/>
                          <a:cs typeface="Times New Roman" panose="02020603050405020304" pitchFamily="18" charset="0"/>
                        </a:rPr>
                        <a:t>O</a:t>
                      </a:r>
                    </a:p>
                  </a:txBody>
                  <a:tcPr marL="68580" marR="68580" marT="0" marB="0"/>
                </a:tc>
                <a:tc>
                  <a:txBody>
                    <a:bodyPr/>
                    <a:lstStyle/>
                    <a:p>
                      <a:pPr marL="0" marR="0">
                        <a:spcBef>
                          <a:spcPts val="0"/>
                        </a:spcBef>
                        <a:spcAft>
                          <a:spcPts val="0"/>
                        </a:spcAft>
                      </a:pPr>
                      <a:r>
                        <a:rPr lang="en-GB" sz="1400" dirty="0">
                          <a:solidFill>
                            <a:srgbClr val="FF0000"/>
                          </a:solidFill>
                          <a:effectLst/>
                          <a:highlight>
                            <a:srgbClr val="ACBACF"/>
                          </a:highlight>
                        </a:rPr>
                        <a:t>Spatial validity conditions associated with the ECS.</a:t>
                      </a:r>
                    </a:p>
                  </a:txBody>
                  <a:tcPr marL="68580" marR="68580" marT="0" marB="0"/>
                </a:tc>
                <a:extLst>
                  <a:ext uri="{0D108BD9-81ED-4DB2-BD59-A6C34878D82A}">
                    <a16:rowId xmlns:a16="http://schemas.microsoft.com/office/drawing/2014/main" val="848314498"/>
                  </a:ext>
                </a:extLst>
              </a:tr>
              <a:tr h="0">
                <a:tc>
                  <a:txBody>
                    <a:bodyPr/>
                    <a:lstStyle/>
                    <a:p>
                      <a:pPr marL="0" marR="0">
                        <a:spcBef>
                          <a:spcPts val="0"/>
                        </a:spcBef>
                        <a:spcAft>
                          <a:spcPts val="0"/>
                        </a:spcAft>
                      </a:pPr>
                      <a:r>
                        <a:rPr lang="en-US" sz="1400" kern="1200" dirty="0">
                          <a:solidFill>
                            <a:srgbClr val="FF0000"/>
                          </a:solidFill>
                          <a:effectLst/>
                          <a:highlight>
                            <a:srgbClr val="00FF00"/>
                          </a:highlight>
                          <a:latin typeface="+mn-lt"/>
                          <a:ea typeface="+mn-ea"/>
                          <a:cs typeface="+mn-cs"/>
                        </a:rPr>
                        <a:t>List of supported ECSPs</a:t>
                      </a:r>
                    </a:p>
                  </a:txBody>
                  <a:tcPr marL="68580" marR="68580" marT="0" marB="0"/>
                </a:tc>
                <a:tc>
                  <a:txBody>
                    <a:bodyPr/>
                    <a:lstStyle/>
                    <a:p>
                      <a:pPr marL="0" marR="0" algn="ctr">
                        <a:spcBef>
                          <a:spcPts val="0"/>
                        </a:spcBef>
                        <a:spcAft>
                          <a:spcPts val="0"/>
                        </a:spcAft>
                      </a:pPr>
                      <a:r>
                        <a:rPr lang="en-US" sz="1400" kern="1200" dirty="0">
                          <a:solidFill>
                            <a:srgbClr val="FF0000"/>
                          </a:solidFill>
                          <a:effectLst/>
                          <a:highlight>
                            <a:srgbClr val="00FF00"/>
                          </a:highlight>
                          <a:latin typeface="+mn-lt"/>
                          <a:ea typeface="+mn-ea"/>
                          <a:cs typeface="+mn-cs"/>
                        </a:rPr>
                        <a:t>O</a:t>
                      </a:r>
                    </a:p>
                  </a:txBody>
                  <a:tcPr marL="68580" marR="68580" marT="0" marB="0"/>
                </a:tc>
                <a:tc>
                  <a:txBody>
                    <a:bodyPr/>
                    <a:lstStyle/>
                    <a:p>
                      <a:pPr marL="0" marR="0">
                        <a:spcBef>
                          <a:spcPts val="0"/>
                        </a:spcBef>
                        <a:spcAft>
                          <a:spcPts val="0"/>
                        </a:spcAft>
                      </a:pPr>
                      <a:r>
                        <a:rPr lang="en-GB" sz="1400" dirty="0">
                          <a:solidFill>
                            <a:srgbClr val="FF0000"/>
                          </a:solidFill>
                          <a:effectLst/>
                          <a:highlight>
                            <a:srgbClr val="00FF00"/>
                          </a:highlight>
                        </a:rPr>
                        <a:t>List of ECSPs whose information is available via this ECS.</a:t>
                      </a:r>
                    </a:p>
                  </a:txBody>
                  <a:tcPr marL="68580" marR="68580" marT="0" marB="0"/>
                </a:tc>
                <a:extLst>
                  <a:ext uri="{0D108BD9-81ED-4DB2-BD59-A6C34878D82A}">
                    <a16:rowId xmlns:a16="http://schemas.microsoft.com/office/drawing/2014/main" val="3251921117"/>
                  </a:ext>
                </a:extLst>
              </a:tr>
              <a:tr h="0">
                <a:tc>
                  <a:txBody>
                    <a:bodyPr/>
                    <a:lstStyle/>
                    <a:p>
                      <a:pPr marL="0" marR="0">
                        <a:spcBef>
                          <a:spcPts val="0"/>
                        </a:spcBef>
                        <a:spcAft>
                          <a:spcPts val="0"/>
                        </a:spcAft>
                      </a:pPr>
                      <a:r>
                        <a:rPr lang="en-US" sz="1400" kern="1200" dirty="0">
                          <a:solidFill>
                            <a:srgbClr val="FF0000"/>
                          </a:solidFill>
                          <a:effectLst/>
                          <a:highlight>
                            <a:srgbClr val="00FF00"/>
                          </a:highlight>
                          <a:latin typeface="+mn-lt"/>
                          <a:ea typeface="+mn-ea"/>
                          <a:cs typeface="+mn-cs"/>
                        </a:rPr>
                        <a:t>&gt; ECSP ID</a:t>
                      </a:r>
                    </a:p>
                  </a:txBody>
                  <a:tcPr marL="68580" marR="68580" marT="0" marB="0"/>
                </a:tc>
                <a:tc>
                  <a:txBody>
                    <a:bodyPr/>
                    <a:lstStyle/>
                    <a:p>
                      <a:pPr marL="0" marR="0" algn="ctr">
                        <a:spcBef>
                          <a:spcPts val="0"/>
                        </a:spcBef>
                        <a:spcAft>
                          <a:spcPts val="0"/>
                        </a:spcAft>
                      </a:pPr>
                      <a:r>
                        <a:rPr lang="en-US" sz="1400" kern="1200" dirty="0">
                          <a:solidFill>
                            <a:srgbClr val="FF0000"/>
                          </a:solidFill>
                          <a:effectLst/>
                          <a:highlight>
                            <a:srgbClr val="00FF00"/>
                          </a:highlight>
                          <a:latin typeface="+mn-lt"/>
                          <a:ea typeface="+mn-ea"/>
                          <a:cs typeface="+mn-cs"/>
                        </a:rPr>
                        <a:t>M</a:t>
                      </a:r>
                    </a:p>
                  </a:txBody>
                  <a:tcPr marL="68580" marR="68580" marT="0" marB="0"/>
                </a:tc>
                <a:tc>
                  <a:txBody>
                    <a:bodyPr/>
                    <a:lstStyle/>
                    <a:p>
                      <a:pPr marL="0" marR="0">
                        <a:spcBef>
                          <a:spcPts val="0"/>
                        </a:spcBef>
                        <a:spcAft>
                          <a:spcPts val="0"/>
                        </a:spcAft>
                      </a:pPr>
                      <a:r>
                        <a:rPr lang="en-GB" sz="1400" dirty="0">
                          <a:solidFill>
                            <a:srgbClr val="FF0000"/>
                          </a:solidFill>
                          <a:effectLst/>
                          <a:highlight>
                            <a:srgbClr val="00FF00"/>
                          </a:highlight>
                        </a:rPr>
                        <a:t>Identifier of the ECSP</a:t>
                      </a:r>
                    </a:p>
                  </a:txBody>
                  <a:tcPr marL="68580" marR="68580" marT="0" marB="0"/>
                </a:tc>
                <a:extLst>
                  <a:ext uri="{0D108BD9-81ED-4DB2-BD59-A6C34878D82A}">
                    <a16:rowId xmlns:a16="http://schemas.microsoft.com/office/drawing/2014/main" val="1154893368"/>
                  </a:ext>
                </a:extLst>
              </a:tr>
              <a:tr h="0">
                <a:tc>
                  <a:txBody>
                    <a:bodyPr/>
                    <a:lstStyle/>
                    <a:p>
                      <a:pPr marL="0" marR="0">
                        <a:spcBef>
                          <a:spcPts val="0"/>
                        </a:spcBef>
                        <a:spcAft>
                          <a:spcPts val="0"/>
                        </a:spcAft>
                      </a:pPr>
                      <a:r>
                        <a:rPr lang="en-US" sz="1400" kern="1200" dirty="0">
                          <a:solidFill>
                            <a:srgbClr val="FF0000"/>
                          </a:solidFill>
                          <a:effectLst/>
                          <a:highlight>
                            <a:srgbClr val="00FF00"/>
                          </a:highlight>
                          <a:latin typeface="+mn-lt"/>
                          <a:ea typeface="+mn-ea"/>
                          <a:cs typeface="+mn-cs"/>
                        </a:rPr>
                        <a:t>&gt; Spatial Validity Conditions</a:t>
                      </a:r>
                    </a:p>
                  </a:txBody>
                  <a:tcPr marL="68580" marR="68580" marT="0" marB="0"/>
                </a:tc>
                <a:tc>
                  <a:txBody>
                    <a:bodyPr/>
                    <a:lstStyle/>
                    <a:p>
                      <a:pPr marL="0" marR="0" algn="ctr">
                        <a:spcBef>
                          <a:spcPts val="0"/>
                        </a:spcBef>
                        <a:spcAft>
                          <a:spcPts val="0"/>
                        </a:spcAft>
                      </a:pPr>
                      <a:r>
                        <a:rPr lang="en-US" sz="1400" kern="1200" dirty="0">
                          <a:solidFill>
                            <a:srgbClr val="FF0000"/>
                          </a:solidFill>
                          <a:effectLst/>
                          <a:highlight>
                            <a:srgbClr val="00FF00"/>
                          </a:highlight>
                          <a:latin typeface="+mn-lt"/>
                          <a:ea typeface="+mn-ea"/>
                          <a:cs typeface="+mn-cs"/>
                        </a:rPr>
                        <a:t>O</a:t>
                      </a:r>
                    </a:p>
                  </a:txBody>
                  <a:tcPr marL="68580" marR="68580" marT="0" marB="0"/>
                </a:tc>
                <a:tc>
                  <a:txBody>
                    <a:bodyPr/>
                    <a:lstStyle/>
                    <a:p>
                      <a:pPr marL="0" marR="0">
                        <a:spcBef>
                          <a:spcPts val="0"/>
                        </a:spcBef>
                        <a:spcAft>
                          <a:spcPts val="0"/>
                        </a:spcAft>
                      </a:pPr>
                      <a:r>
                        <a:rPr lang="en-GB" sz="1400" dirty="0">
                          <a:solidFill>
                            <a:srgbClr val="FF0000"/>
                          </a:solidFill>
                          <a:effectLst/>
                          <a:highlight>
                            <a:srgbClr val="00FF00"/>
                          </a:highlight>
                        </a:rPr>
                        <a:t>Spatial validity conditions associated with the ECSP.</a:t>
                      </a:r>
                    </a:p>
                  </a:txBody>
                  <a:tcPr marL="68580" marR="68580" marT="0" marB="0"/>
                </a:tc>
                <a:extLst>
                  <a:ext uri="{0D108BD9-81ED-4DB2-BD59-A6C34878D82A}">
                    <a16:rowId xmlns:a16="http://schemas.microsoft.com/office/drawing/2014/main" val="1218090743"/>
                  </a:ext>
                </a:extLst>
              </a:tr>
            </a:tbl>
          </a:graphicData>
        </a:graphic>
      </p:graphicFrame>
      <p:sp>
        <p:nvSpPr>
          <p:cNvPr id="9" name="Subtitle 7">
            <a:extLst>
              <a:ext uri="{FF2B5EF4-FFF2-40B4-BE49-F238E27FC236}">
                <a16:creationId xmlns:a16="http://schemas.microsoft.com/office/drawing/2014/main" id="{D4D6E747-A2D6-40B3-AF5C-B579D8531918}"/>
              </a:ext>
            </a:extLst>
          </p:cNvPr>
          <p:cNvSpPr txBox="1">
            <a:spLocks/>
          </p:cNvSpPr>
          <p:nvPr/>
        </p:nvSpPr>
        <p:spPr>
          <a:xfrm>
            <a:off x="501889" y="1819312"/>
            <a:ext cx="4399720" cy="4585871"/>
          </a:xfrm>
          <a:prstGeom prst="rect">
            <a:avLst/>
          </a:prstGeom>
        </p:spPr>
        <p:txBody>
          <a:bodyPr vert="horz" wrap="square" lIns="0" tIns="0" rIns="0" bIns="0" rtlCol="0">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2000" kern="1200" baseline="0">
                <a:solidFill>
                  <a:schemeClr val="tx1"/>
                </a:solidFill>
                <a:latin typeface="+mn-lt"/>
                <a:ea typeface="+mn-ea"/>
                <a:cs typeface="+mn-cs"/>
              </a:defRPr>
            </a:lvl2pPr>
            <a:lvl3pPr marL="9144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107000"/>
              </a:lnSpc>
              <a:spcBef>
                <a:spcPts val="0"/>
              </a:spcBef>
              <a:buClr>
                <a:schemeClr val="tx1">
                  <a:lumMod val="85000"/>
                  <a:lumOff val="1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6000"/>
              </a:lnSpc>
              <a:spcBef>
                <a:spcPts val="1800"/>
              </a:spcBef>
              <a:buClr>
                <a:srgbClr val="595959"/>
              </a:buClr>
              <a:buFont typeface="Microsoft Sans Serif" panose="020B0604020202020204" pitchFamily="34" charset="0"/>
              <a:buNone/>
              <a:tabLst/>
              <a:defRPr sz="1600" kern="1200" baseline="0">
                <a:solidFill>
                  <a:schemeClr val="tx1"/>
                </a:solidFill>
                <a:latin typeface="+mn-lt"/>
                <a:ea typeface="+mn-ea"/>
                <a:cs typeface="+mn-cs"/>
              </a:defRPr>
            </a:lvl5pPr>
            <a:lvl6pPr marL="2286000" indent="0" algn="ctr" defTabSz="914400" rtl="0" eaLnBrk="1" latinLnBrk="0" hangingPunct="1">
              <a:lnSpc>
                <a:spcPct val="96000"/>
              </a:lnSpc>
              <a:spcBef>
                <a:spcPts val="0"/>
              </a:spcBef>
              <a:buFont typeface="Microsoft Sans Serif"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solidFill>
                <a:latin typeface="+mn-lt"/>
                <a:ea typeface="+mn-ea"/>
                <a:cs typeface="+mn-cs"/>
              </a:defRPr>
            </a:lvl7pPr>
            <a:lvl8pPr marL="3200400" indent="0" algn="ctr" defTabSz="914400" rtl="0" eaLnBrk="1" latinLnBrk="0" hangingPunct="1">
              <a:lnSpc>
                <a:spcPct val="87000"/>
              </a:lnSpc>
              <a:spcBef>
                <a:spcPts val="1800"/>
              </a:spcBef>
              <a:buSzPct val="100000"/>
              <a:buFont typeface="Microsoft Sans Serif" panose="020B0604020202020204" pitchFamily="34" charset="0"/>
              <a:buNone/>
              <a:defRPr lang="en-US" sz="1600" kern="1200" baseline="0">
                <a:solidFill>
                  <a:schemeClr val="tx1"/>
                </a:solidFill>
                <a:latin typeface="+mn-lt"/>
                <a:ea typeface="+mn-ea"/>
                <a:cs typeface="+mn-cs"/>
              </a:defRPr>
            </a:lvl8pPr>
            <a:lvl9pPr marL="3657600" indent="0" algn="ctr" defTabSz="914400" rtl="0" eaLnBrk="1" latinLnBrk="0" hangingPunct="1">
              <a:lnSpc>
                <a:spcPct val="87000"/>
              </a:lnSpc>
              <a:spcBef>
                <a:spcPts val="1800"/>
              </a:spcBef>
              <a:buFont typeface="Microsoft Sans Serif" panose="020B0604020202020204" pitchFamily="34" charset="0"/>
              <a:buNone/>
              <a:defRPr sz="16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Requirements</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600" b="1" i="0" u="none" strike="noStrike" kern="1200" cap="none" spc="0" normalizeH="0" baseline="0" noProof="0" dirty="0">
              <a:ln>
                <a:noFill/>
              </a:ln>
              <a:solidFill>
                <a:srgbClr val="13171F"/>
              </a:solidFill>
              <a:effectLst/>
              <a:uLnTx/>
              <a:uFillTx/>
              <a:latin typeface="Microsoft Sans Serif"/>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6.3.4 Edge Configuration Server (ECS)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13171F"/>
                </a:solidFill>
                <a:effectLst/>
                <a:uLnTx/>
                <a:uFillTx/>
                <a:latin typeface="Microsoft Sans Serif"/>
                <a:ea typeface="+mn-ea"/>
                <a:cs typeface="+mn-cs"/>
              </a:rPr>
              <a:t>NOTE:  </a:t>
            </a:r>
            <a:r>
              <a:rPr kumimoji="0" lang="en-US" sz="1200" b="0" i="0" u="none" strike="noStrike" kern="1200" cap="none" spc="0" normalizeH="0" baseline="0" noProof="0" dirty="0">
                <a:ln>
                  <a:noFill/>
                </a:ln>
                <a:solidFill>
                  <a:srgbClr val="13171F"/>
                </a:solidFill>
                <a:effectLst/>
                <a:highlight>
                  <a:srgbClr val="FFFF00"/>
                </a:highlight>
                <a:uLnTx/>
                <a:uFillTx/>
                <a:latin typeface="Microsoft Sans Serif"/>
                <a:ea typeface="+mn-ea"/>
                <a:cs typeface="+mn-cs"/>
              </a:rPr>
              <a:t>The ECS can be deployed in the MNO domain or can be deployed in 3rd party domain by service provider.</a:t>
            </a:r>
            <a:endParaRPr kumimoji="0" lang="en-US" sz="1600" b="0" i="0" u="none" strike="noStrike" kern="1200" cap="none" spc="0" normalizeH="0" baseline="0" noProof="0" dirty="0">
              <a:ln>
                <a:noFill/>
              </a:ln>
              <a:solidFill>
                <a:srgbClr val="13171F"/>
              </a:solidFill>
              <a:effectLst/>
              <a:uLnTx/>
              <a:uFillTx/>
              <a:latin typeface="Microsoft Sans Serif"/>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8.3 ECS Discovery and Service provisioning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rPr>
              <a:t>If the ECS deployed by MNO is contracted with one or more ECSP(s), the ECS provides EES configuration information of MNO owned and ECSP owned EESs via MNO ECS as described in clause 8.3.3.3.3.</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3171F"/>
                </a:solidFill>
                <a:effectLst/>
                <a:uLnTx/>
                <a:uFillTx/>
                <a:latin typeface="Microsoft Sans Serif"/>
                <a:ea typeface="+mn-ea"/>
                <a:cs typeface="+mn-cs"/>
              </a:rPr>
              <a:t>Change summary</a:t>
            </a: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highlight>
                  <a:srgbClr val="00FFFF"/>
                </a:highlight>
                <a:uLnTx/>
                <a:uFillTx/>
                <a:latin typeface="Microsoft Sans Serif"/>
                <a:ea typeface="+mn-ea"/>
                <a:cs typeface="+mn-cs"/>
              </a:rPr>
              <a:t>Description of ‘ECS provider identifier’ IE is updated to clarify that the IE denotes the ID of the Edge Configuration Server’s provider,</a:t>
            </a: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highlight>
                  <a:srgbClr val="00FF00"/>
                </a:highlight>
                <a:uLnTx/>
                <a:uFillTx/>
                <a:latin typeface="Microsoft Sans Serif"/>
                <a:ea typeface="+mn-ea"/>
                <a:cs typeface="+mn-cs"/>
              </a:rPr>
              <a:t>Additional IEs are added to list ECSPs which are supported by the ECS.</a:t>
            </a:r>
            <a:endParaRPr kumimoji="0" lang="en-US" sz="1200" b="0" i="0" u="none" strike="noStrike" kern="1200" cap="none" spc="0" normalizeH="0" baseline="0" noProof="0" dirty="0">
              <a:ln>
                <a:noFill/>
              </a:ln>
              <a:solidFill>
                <a:srgbClr val="13171F"/>
              </a:solidFill>
              <a:effectLst/>
              <a:highlight>
                <a:srgbClr val="00FFFF"/>
              </a:highlight>
              <a:uLnTx/>
              <a:uFillTx/>
              <a:latin typeface="Microsoft Sans Serif"/>
              <a:ea typeface="+mn-ea"/>
              <a:cs typeface="+mn-cs"/>
            </a:endParaRPr>
          </a:p>
          <a:p>
            <a:pPr marL="342900" marR="0" lvl="0" indent="-342900" algn="l" defTabSz="914400" rtl="0" eaLnBrk="1" fontAlgn="auto" latinLnBrk="0" hangingPunct="1">
              <a:lnSpc>
                <a:spcPct val="100000"/>
              </a:lnSpc>
              <a:spcBef>
                <a:spcPts val="0"/>
              </a:spcBef>
              <a:spcAft>
                <a:spcPts val="600"/>
              </a:spcAft>
              <a:buClrTx/>
              <a:buSzTx/>
              <a:buFontTx/>
              <a:buAutoNum type="arabicPeriod"/>
              <a:tabLst/>
              <a:defRPr/>
            </a:pPr>
            <a:r>
              <a:rPr kumimoji="0" lang="en-US" sz="1200" b="0" i="0" u="none" strike="noStrike" kern="1200" cap="none" spc="0" normalizeH="0" baseline="0" noProof="0" dirty="0">
                <a:ln>
                  <a:noFill/>
                </a:ln>
                <a:solidFill>
                  <a:srgbClr val="13171F"/>
                </a:solidFill>
                <a:effectLst/>
                <a:highlight>
                  <a:srgbClr val="C0C0C0"/>
                </a:highlight>
                <a:uLnTx/>
                <a:uFillTx/>
                <a:latin typeface="Microsoft Sans Serif"/>
                <a:ea typeface="+mn-ea"/>
                <a:cs typeface="+mn-cs"/>
              </a:rPr>
              <a:t>Additional IE is added to include ECS’s Spatial Validity Conditions.</a:t>
            </a:r>
          </a:p>
        </p:txBody>
      </p:sp>
      <p:sp>
        <p:nvSpPr>
          <p:cNvPr id="10" name="Rectangle 1">
            <a:extLst>
              <a:ext uri="{FF2B5EF4-FFF2-40B4-BE49-F238E27FC236}">
                <a16:creationId xmlns:a16="http://schemas.microsoft.com/office/drawing/2014/main" id="{C5041943-CA5A-49D1-A964-1AEF9E88E9B4}"/>
              </a:ext>
            </a:extLst>
          </p:cNvPr>
          <p:cNvSpPr>
            <a:spLocks noChangeArrowheads="1"/>
          </p:cNvSpPr>
          <p:nvPr/>
        </p:nvSpPr>
        <p:spPr bwMode="auto">
          <a:xfrm>
            <a:off x="6323620" y="2549718"/>
            <a:ext cx="39367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Table 8.3.2.1-1: </a:t>
            </a:r>
            <a:r>
              <a:rPr kumimoji="0" lang="en-GB" altLang="zh-CN" sz="1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ECS configuration information </a:t>
            </a:r>
            <a:endParaRPr kumimoji="0" lang="en-US" altLang="zh-CN" sz="1200" b="0" i="0" u="none" strike="noStrike" cap="none" normalizeH="0" baseline="0" dirty="0">
              <a:ln>
                <a:noFill/>
              </a:ln>
              <a:solidFill>
                <a:schemeClr val="tx1"/>
              </a:solidFill>
              <a:effectLst/>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5324</TotalTime>
  <Words>424</Words>
  <Application>Microsoft Office PowerPoint</Application>
  <PresentationFormat>Widescreen</PresentationFormat>
  <Paragraphs>62</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vt:lpstr>
      <vt:lpstr>Calibri</vt:lpstr>
      <vt:lpstr>Calibri Light</vt:lpstr>
      <vt:lpstr>Microsoft Sans Serif</vt:lpstr>
      <vt:lpstr>Times New Roman</vt:lpstr>
      <vt:lpstr>Office Theme</vt:lpstr>
      <vt:lpstr>ECS configuration information</vt:lpstr>
      <vt:lpstr>Current status</vt:lpstr>
      <vt:lpstr>Proposed changes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Qualcomm</cp:lastModifiedBy>
  <cp:revision>602</cp:revision>
  <dcterms:created xsi:type="dcterms:W3CDTF">2010-02-05T13:52:04Z</dcterms:created>
  <dcterms:modified xsi:type="dcterms:W3CDTF">2022-03-16T08:28:28Z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