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364" r:id="rId6"/>
    <p:sldId id="374" r:id="rId7"/>
    <p:sldId id="375" r:id="rId8"/>
    <p:sldId id="376" r:id="rId9"/>
    <p:sldId id="377" r:id="rId10"/>
    <p:sldId id="380" r:id="rId11"/>
    <p:sldId id="381" r:id="rId12"/>
    <p:sldId id="382" r:id="rId13"/>
    <p:sldId id="383" r:id="rId14"/>
    <p:sldId id="385" r:id="rId15"/>
    <p:sldId id="378" r:id="rId16"/>
    <p:sldId id="384"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C6D254"/>
    <a:srgbClr val="FF6600"/>
    <a:srgbClr val="1A4669"/>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8" d="100"/>
          <a:sy n="78" d="100"/>
        </p:scale>
        <p:origin x="758"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sa/TSG_SA/TSGS_106_Madrid_2024-12/Docs/SP-241944.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2743200"/>
            <a:ext cx="7886700" cy="1819275"/>
          </a:xfrm>
        </p:spPr>
        <p:txBody>
          <a:bodyPr/>
          <a:lstStyle/>
          <a:p>
            <a:pPr eaLnBrk="1" hangingPunct="1"/>
            <a:r>
              <a:rPr lang="en-US" altLang="en-US" sz="4000" b="1" dirty="0"/>
              <a:t>AI/ML Management – Phase 2: </a:t>
            </a:r>
            <a:br>
              <a:rPr lang="en-US" altLang="en-US" sz="4000" b="1" dirty="0"/>
            </a:br>
            <a:r>
              <a:rPr lang="en-US" altLang="en-US" sz="4000" b="1" i="1" dirty="0"/>
              <a:t>Work plan &amp; guidelines</a:t>
            </a:r>
            <a:endParaRPr lang="en-GB" altLang="en-US" sz="4000" b="1" i="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781487"/>
            <a:ext cx="7886700" cy="1500187"/>
          </a:xfrm>
        </p:spPr>
        <p:txBody>
          <a:bodyPr/>
          <a:lstStyle/>
          <a:p>
            <a:pPr marL="0" indent="0" algn="ctr" eaLnBrk="1" hangingPunct="1">
              <a:buFontTx/>
              <a:buNone/>
            </a:pPr>
            <a:r>
              <a:rPr lang="en-GB" altLang="en-US" dirty="0"/>
              <a:t>NEC, Intel</a:t>
            </a:r>
          </a:p>
          <a:p>
            <a:pPr marL="0" indent="0" algn="ctr" eaLnBrk="1" hangingPunct="1">
              <a:buFontTx/>
              <a:buNone/>
            </a:pPr>
            <a:endParaRPr lang="en-GB" altLang="en-US" dirty="0"/>
          </a:p>
        </p:txBody>
      </p:sp>
      <p:sp>
        <p:nvSpPr>
          <p:cNvPr id="2" name="TextBox 1">
            <a:extLst>
              <a:ext uri="{FF2B5EF4-FFF2-40B4-BE49-F238E27FC236}">
                <a16:creationId xmlns:a16="http://schemas.microsoft.com/office/drawing/2014/main" id="{7149C321-50CF-8A0E-3A2F-86E485BC498E}"/>
              </a:ext>
            </a:extLst>
          </p:cNvPr>
          <p:cNvSpPr txBox="1"/>
          <p:nvPr/>
        </p:nvSpPr>
        <p:spPr>
          <a:xfrm>
            <a:off x="393192" y="214688"/>
            <a:ext cx="11256264" cy="723275"/>
          </a:xfrm>
          <a:prstGeom prst="rect">
            <a:avLst/>
          </a:prstGeom>
          <a:noFill/>
        </p:spPr>
        <p:txBody>
          <a:bodyPr wrap="square" rtlCol="0">
            <a:spAutoFit/>
          </a:bodyPr>
          <a:lstStyle/>
          <a:p>
            <a:pPr>
              <a:spcAft>
                <a:spcPts val="600"/>
              </a:spcAft>
            </a:pPr>
            <a:r>
              <a:rPr lang="en-GB" sz="1800" b="1" dirty="0">
                <a:effectLst/>
                <a:latin typeface="Arial" panose="020B0604020202020204" pitchFamily="34" charset="0"/>
                <a:ea typeface="SimSun" panose="02010600030101010101" pitchFamily="2" charset="-122"/>
                <a:cs typeface="Times New Roman" panose="02020603050405020304" pitchFamily="18" charset="0"/>
              </a:rPr>
              <a:t>3GPP TSG-SA5 Meeting #159</a:t>
            </a:r>
            <a:r>
              <a:rPr lang="en-GB" sz="1800" b="1" i="1" dirty="0">
                <a:effectLst/>
                <a:latin typeface="Arial" panose="020B0604020202020204" pitchFamily="34" charset="0"/>
                <a:ea typeface="SimSun" panose="02010600030101010101" pitchFamily="2" charset="-122"/>
                <a:cs typeface="Times New Roman" panose="02020603050405020304" pitchFamily="18" charset="0"/>
              </a:rPr>
              <a:t>						S5-250800</a:t>
            </a:r>
            <a:endParaRPr lang="en-GB" sz="1800" dirty="0">
              <a:effectLst/>
              <a:latin typeface="Arial" panose="020B0604020202020204" pitchFamily="34" charset="0"/>
              <a:ea typeface="SimSun" panose="02010600030101010101" pitchFamily="2" charset="-122"/>
              <a:cs typeface="Times New Roman" panose="02020603050405020304" pitchFamily="18" charset="0"/>
            </a:endParaRPr>
          </a:p>
          <a:p>
            <a:r>
              <a:rPr lang="en-GB" sz="1800" b="1" dirty="0">
                <a:effectLst/>
                <a:latin typeface="Arial" panose="020B0604020202020204" pitchFamily="34" charset="0"/>
                <a:ea typeface="SimSun" panose="02010600030101010101" pitchFamily="2" charset="-122"/>
                <a:cs typeface="Times New Roman" panose="02020603050405020304" pitchFamily="18" charset="0"/>
              </a:rPr>
              <a:t>Sophia-Antipolis, France, 17 – 21 February 2025</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0AAF0-3075-EBB2-8262-43B368C182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97094A-3DEE-9E12-8289-50C2DA31D50F}"/>
              </a:ext>
            </a:extLst>
          </p:cNvPr>
          <p:cNvSpPr>
            <a:spLocks noGrp="1"/>
          </p:cNvSpPr>
          <p:nvPr>
            <p:ph type="title"/>
          </p:nvPr>
        </p:nvSpPr>
        <p:spPr/>
        <p:txBody>
          <a:bodyPr/>
          <a:lstStyle/>
          <a:p>
            <a:r>
              <a:rPr lang="en-GB" sz="4400" dirty="0"/>
              <a:t>Plan of work - SA5#162 (August 2025)</a:t>
            </a:r>
            <a:endParaRPr lang="en-GB" dirty="0"/>
          </a:p>
        </p:txBody>
      </p:sp>
      <p:sp>
        <p:nvSpPr>
          <p:cNvPr id="3" name="Content Placeholder 2">
            <a:extLst>
              <a:ext uri="{FF2B5EF4-FFF2-40B4-BE49-F238E27FC236}">
                <a16:creationId xmlns:a16="http://schemas.microsoft.com/office/drawing/2014/main" id="{C216652E-6309-0B83-A003-C3EAAC2EB529}"/>
              </a:ext>
            </a:extLst>
          </p:cNvPr>
          <p:cNvSpPr>
            <a:spLocks noGrp="1"/>
          </p:cNvSpPr>
          <p:nvPr>
            <p:ph idx="1"/>
          </p:nvPr>
        </p:nvSpPr>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US"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All WTs are within the scope of SA5#163.</a:t>
            </a:r>
          </a:p>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US"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Focus on:</a:t>
            </a:r>
          </a:p>
          <a:p>
            <a:pPr lvl="1">
              <a:spcBef>
                <a:spcPts val="1000"/>
              </a:spcBef>
              <a:buClrTx/>
              <a:buBlip>
                <a:blip r:embed="rId2"/>
              </a:buBlip>
              <a:defRPr/>
            </a:pPr>
            <a:r>
              <a:rPr kumimoji="0" lang="en-US" sz="28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    Finalizing work for WT-1.3 &amp; WT-1.4 (both stages 1 &amp; 2).</a:t>
            </a:r>
          </a:p>
          <a:p>
            <a:pPr lvl="1">
              <a:spcBef>
                <a:spcPts val="1000"/>
              </a:spcBef>
              <a:buClrTx/>
              <a:buBlip>
                <a:blip r:embed="rId2"/>
              </a:buBlip>
              <a:defRPr/>
            </a:pPr>
            <a:r>
              <a:rPr kumimoji="0" lang="en-US" sz="28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    Addressing any issues for other WTs.</a:t>
            </a:r>
          </a:p>
        </p:txBody>
      </p:sp>
    </p:spTree>
    <p:extLst>
      <p:ext uri="{BB962C8B-B14F-4D97-AF65-F5344CB8AC3E}">
        <p14:creationId xmlns:p14="http://schemas.microsoft.com/office/powerpoint/2010/main" val="42900225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8D6B1-EA3F-B785-EF09-CAB6050025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B4848D-7E23-5C6A-444D-DC4ED06619CC}"/>
              </a:ext>
            </a:extLst>
          </p:cNvPr>
          <p:cNvSpPr>
            <a:spLocks noGrp="1"/>
          </p:cNvSpPr>
          <p:nvPr>
            <p:ph type="title"/>
          </p:nvPr>
        </p:nvSpPr>
        <p:spPr/>
        <p:txBody>
          <a:bodyPr/>
          <a:lstStyle/>
          <a:p>
            <a:r>
              <a:rPr lang="en-GB" sz="4400" dirty="0"/>
              <a:t>Plan of work - SA5#163 (October 2025)</a:t>
            </a:r>
            <a:endParaRPr lang="en-GB" dirty="0"/>
          </a:p>
        </p:txBody>
      </p:sp>
      <p:sp>
        <p:nvSpPr>
          <p:cNvPr id="3" name="Content Placeholder 2">
            <a:extLst>
              <a:ext uri="{FF2B5EF4-FFF2-40B4-BE49-F238E27FC236}">
                <a16:creationId xmlns:a16="http://schemas.microsoft.com/office/drawing/2014/main" id="{B17AA908-59AA-0E23-758F-4039D321B271}"/>
              </a:ext>
            </a:extLst>
          </p:cNvPr>
          <p:cNvSpPr>
            <a:spLocks noGrp="1"/>
          </p:cNvSpPr>
          <p:nvPr>
            <p:ph idx="1"/>
          </p:nvPr>
        </p:nvSpPr>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US" sz="24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All WTs are within the scope of SA5#163.</a:t>
            </a:r>
          </a:p>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US" sz="24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Focus on:</a:t>
            </a:r>
          </a:p>
          <a:p>
            <a:pPr lvl="1">
              <a:spcBef>
                <a:spcPts val="1000"/>
              </a:spcBef>
              <a:buClrTx/>
              <a:buBlip>
                <a:blip r:embed="rId2"/>
              </a:buBlip>
              <a:defRPr/>
            </a:pPr>
            <a:r>
              <a:rPr kumimoji="0" lang="en-US" sz="20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    Cleaning up, fixing errors, and resolving any inconsistencies.</a:t>
            </a:r>
          </a:p>
          <a:p>
            <a:pPr lvl="1">
              <a:spcBef>
                <a:spcPts val="1000"/>
              </a:spcBef>
              <a:buClrTx/>
              <a:buBlip>
                <a:blip r:embed="rId2"/>
              </a:buBlip>
              <a:defRPr/>
            </a:pPr>
            <a:r>
              <a:rPr kumimoji="0" lang="en-US" sz="20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    Final check of Stage 2 for all WTs and ensuring alignment between Stage 2 and Stage 3.</a:t>
            </a:r>
          </a:p>
          <a:p>
            <a:pPr lvl="1">
              <a:spcBef>
                <a:spcPts val="1000"/>
              </a:spcBef>
              <a:buClrTx/>
              <a:buBlip>
                <a:blip r:embed="rId2"/>
              </a:buBlip>
              <a:defRPr/>
            </a:pPr>
            <a:r>
              <a:rPr kumimoji="0" lang="en-US" sz="20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    Finalizing Draft CR and converting it into a CR for submission to SA#109.</a:t>
            </a:r>
            <a:endParaRPr kumimoji="0" lang="en-GB"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endParaRPr>
          </a:p>
        </p:txBody>
      </p:sp>
    </p:spTree>
    <p:extLst>
      <p:ext uri="{BB962C8B-B14F-4D97-AF65-F5344CB8AC3E}">
        <p14:creationId xmlns:p14="http://schemas.microsoft.com/office/powerpoint/2010/main" val="326010250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2B6C97-07B4-A850-0E37-22EF27468371}"/>
              </a:ext>
            </a:extLst>
          </p:cNvPr>
          <p:cNvSpPr>
            <a:spLocks noGrp="1"/>
          </p:cNvSpPr>
          <p:nvPr>
            <p:ph type="title"/>
          </p:nvPr>
        </p:nvSpPr>
        <p:spPr/>
        <p:txBody>
          <a:bodyPr/>
          <a:lstStyle/>
          <a:p>
            <a:r>
              <a:rPr lang="en-US" dirty="0"/>
              <a:t>Guidance &amp; Recommendations for Contributions</a:t>
            </a:r>
            <a:endParaRPr lang="en-GB" dirty="0"/>
          </a:p>
        </p:txBody>
      </p:sp>
      <p:sp>
        <p:nvSpPr>
          <p:cNvPr id="3" name="Content Placeholder 2">
            <a:extLst>
              <a:ext uri="{FF2B5EF4-FFF2-40B4-BE49-F238E27FC236}">
                <a16:creationId xmlns:a16="http://schemas.microsoft.com/office/drawing/2014/main" id="{152F8128-E65E-3798-A9F5-63CBD9DF2431}"/>
              </a:ext>
            </a:extLst>
          </p:cNvPr>
          <p:cNvSpPr>
            <a:spLocks noGrp="1"/>
          </p:cNvSpPr>
          <p:nvPr>
            <p:ph idx="1"/>
          </p:nvPr>
        </p:nvSpPr>
        <p:spPr/>
        <p:txBody>
          <a:bodyPr/>
          <a:lstStyle/>
          <a:p>
            <a:r>
              <a:rPr lang="en-US" sz="1900" dirty="0"/>
              <a:t>Contributions are encouraged to include a clear and detailed </a:t>
            </a:r>
            <a:r>
              <a:rPr lang="en-US" sz="1900" dirty="0">
                <a:solidFill>
                  <a:srgbClr val="FF0000"/>
                </a:solidFill>
              </a:rPr>
              <a:t>reason for change or justification </a:t>
            </a:r>
            <a:r>
              <a:rPr lang="en-US" sz="1900" dirty="0"/>
              <a:t>for their proposed inputs to the specification. Agreed content in the TR alone does not constitute a strong enough justification and does not necessarily always guarantee inclusion in the normative specification.</a:t>
            </a:r>
          </a:p>
          <a:p>
            <a:r>
              <a:rPr lang="en-US" sz="1900" dirty="0"/>
              <a:t>It is recommended that contributions align with the overall goals and the corresponding Work Item tasks for consistency and relevance.</a:t>
            </a:r>
          </a:p>
          <a:p>
            <a:r>
              <a:rPr lang="en-US" sz="1900" dirty="0"/>
              <a:t>Contributors are advised to adhere to the planned scope for each meeting to ensure effective progress, as submissions outside the planned agenda may be deprioritized to maintain focus and efficiency.</a:t>
            </a:r>
          </a:p>
          <a:p>
            <a:r>
              <a:rPr lang="en-US" sz="1900" dirty="0"/>
              <a:t>Companies are encouraged to address controversial issues through offline discussions before F2F meetings. The rapporteur can assist by facilitating discussions via pre-arranged calls or ad hoc meetings to help resolve such issues.</a:t>
            </a:r>
          </a:p>
          <a:p>
            <a:r>
              <a:rPr lang="en-US" sz="1900" dirty="0"/>
              <a:t>For use cases with multiple, potentially contradictory or competing solutions, it is recommended to resolve discrepancies in advance to build consensus and avoid delays during decision making stage.</a:t>
            </a:r>
            <a:endParaRPr lang="en-GB" sz="1900" dirty="0"/>
          </a:p>
        </p:txBody>
      </p:sp>
    </p:spTree>
    <p:extLst>
      <p:ext uri="{BB962C8B-B14F-4D97-AF65-F5344CB8AC3E}">
        <p14:creationId xmlns:p14="http://schemas.microsoft.com/office/powerpoint/2010/main" val="132594707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C5F20-F226-AF54-D1B6-9CEC50B604DE}"/>
              </a:ext>
            </a:extLst>
          </p:cNvPr>
          <p:cNvSpPr>
            <a:spLocks noGrp="1"/>
          </p:cNvSpPr>
          <p:nvPr>
            <p:ph type="title"/>
          </p:nvPr>
        </p:nvSpPr>
        <p:spPr/>
        <p:txBody>
          <a:bodyPr/>
          <a:lstStyle/>
          <a:p>
            <a:r>
              <a:rPr kumimoji="0" lang="en-GB" sz="4400" b="0" i="0" u="none" strike="noStrike" kern="1200" cap="none" spc="0" normalizeH="0" baseline="0" noProof="0" dirty="0">
                <a:ln>
                  <a:noFill/>
                </a:ln>
                <a:solidFill>
                  <a:prstClr val="black"/>
                </a:solidFill>
                <a:effectLst/>
                <a:uLnTx/>
                <a:uFillTx/>
                <a:latin typeface="Calibri Light" panose="020F0302020204030204"/>
                <a:ea typeface="+mj-ea"/>
                <a:cs typeface="+mj-cs"/>
              </a:rPr>
              <a:t>Work plan &amp; key milestones</a:t>
            </a:r>
            <a:endParaRPr lang="en-GB" dirty="0"/>
          </a:p>
        </p:txBody>
      </p:sp>
      <p:sp>
        <p:nvSpPr>
          <p:cNvPr id="3" name="Content Placeholder 2">
            <a:extLst>
              <a:ext uri="{FF2B5EF4-FFF2-40B4-BE49-F238E27FC236}">
                <a16:creationId xmlns:a16="http://schemas.microsoft.com/office/drawing/2014/main" id="{4263E20F-6038-77C4-93FE-EB95F12C2E87}"/>
              </a:ext>
            </a:extLst>
          </p:cNvPr>
          <p:cNvSpPr>
            <a:spLocks noGrp="1"/>
          </p:cNvSpPr>
          <p:nvPr>
            <p:ph idx="1"/>
          </p:nvPr>
        </p:nvSpPr>
        <p:spPr/>
        <p:txBody>
          <a:bodyPr/>
          <a:lstStyle/>
          <a:p>
            <a:r>
              <a:rPr lang="en-US" sz="1600" dirty="0"/>
              <a:t>To ensure a smooth progression towards the September 2025 completion target and the timely completion of all specification stages, the following work plan and key milestones shall be adopted:</a:t>
            </a:r>
          </a:p>
          <a:p>
            <a:pPr marL="800100" lvl="1" indent="-342900">
              <a:buFont typeface="+mj-lt"/>
              <a:buAutoNum type="arabicPeriod"/>
            </a:pPr>
            <a:r>
              <a:rPr lang="en-US" sz="1600" u="sng" dirty="0">
                <a:solidFill>
                  <a:srgbClr val="FF0000"/>
                </a:solidFill>
              </a:rPr>
              <a:t>Address a subset of WI work tasks per meeting,</a:t>
            </a:r>
            <a:r>
              <a:rPr lang="en-US" sz="1600" u="sng" dirty="0"/>
              <a:t> </a:t>
            </a:r>
            <a:r>
              <a:rPr lang="en-US" sz="1600" dirty="0"/>
              <a:t>adding other WTs progressively in following sessions to maintain focus and ensure manageable discussions, avoiding overload and making each meeting more productive, while ensuring focused and efficient discussions to drive progress, allowing quick resolution of issues and clear next steps.</a:t>
            </a:r>
          </a:p>
          <a:p>
            <a:pPr marL="800100" lvl="1" indent="-342900">
              <a:buFont typeface="+mj-lt"/>
              <a:buAutoNum type="arabicPeriod"/>
            </a:pPr>
            <a:r>
              <a:rPr lang="en-US" sz="1600" u="sng" dirty="0">
                <a:solidFill>
                  <a:srgbClr val="FF0000"/>
                </a:solidFill>
              </a:rPr>
              <a:t>Stabilize stage 1 &amp; stage 2 content by end of August meeting (SA5#162), </a:t>
            </a:r>
            <a:r>
              <a:rPr lang="en-US" sz="1600" dirty="0"/>
              <a:t>providing a solid foundation for Stage 3 development, minimizing last-minute rework and avoiding stressful times prior to SA#109 (September 2025).</a:t>
            </a:r>
          </a:p>
          <a:p>
            <a:pPr marL="800100" lvl="1" indent="-342900">
              <a:buFont typeface="+mj-lt"/>
              <a:buAutoNum type="arabicPeriod"/>
            </a:pPr>
            <a:r>
              <a:rPr lang="en-US" sz="1600" u="sng" dirty="0">
                <a:solidFill>
                  <a:srgbClr val="FF0000"/>
                </a:solidFill>
              </a:rPr>
              <a:t>Continue enhancement of all contents, complete Stage 3 development/finalization and general cleanup of </a:t>
            </a:r>
            <a:r>
              <a:rPr lang="en-US" sz="1600" u="sng" dirty="0" err="1">
                <a:solidFill>
                  <a:srgbClr val="FF0000"/>
                </a:solidFill>
              </a:rPr>
              <a:t>DraftCR</a:t>
            </a:r>
            <a:r>
              <a:rPr lang="en-US" sz="1600" u="sng" dirty="0">
                <a:solidFill>
                  <a:srgbClr val="FF0000"/>
                </a:solidFill>
              </a:rPr>
              <a:t> content by end of SA5#163 (October 2025), </a:t>
            </a:r>
            <a:r>
              <a:rPr lang="en-US" sz="1600" dirty="0"/>
              <a:t>allowing enough time for thorough review and adjustments to ensure a refined, well-reviewed Stage 3 well in time for September target completion.</a:t>
            </a:r>
          </a:p>
          <a:p>
            <a:pPr marL="800100" lvl="1" indent="-342900">
              <a:buFont typeface="+mj-lt"/>
              <a:buAutoNum type="arabicPeriod"/>
            </a:pPr>
            <a:r>
              <a:rPr lang="en-US" sz="1600" u="sng" dirty="0">
                <a:solidFill>
                  <a:srgbClr val="FF0000"/>
                </a:solidFill>
              </a:rPr>
              <a:t>The Draft CR approach, </a:t>
            </a:r>
            <a:r>
              <a:rPr lang="en-US" sz="1600" dirty="0"/>
              <a:t>adopt the Draft CR approach for SA5 meetings: SA5#160 (April 2025), SA5#161 (May 2025), SA5#162 (August 2025), and SA5#163 (October 2025), to document changes targeting Rel-19 TS 28.105.</a:t>
            </a:r>
          </a:p>
          <a:p>
            <a:pPr marL="1257300" lvl="2" indent="-342900">
              <a:buFont typeface="+mj-lt"/>
              <a:buAutoNum type="alphaLcPeriod"/>
            </a:pPr>
            <a:r>
              <a:rPr lang="en-US" sz="1600" dirty="0"/>
              <a:t>During this period, the group agreed to temporarily withhold Rel-19 CR submissions for the same specification, except for content deemed mature at SA5#161,</a:t>
            </a:r>
          </a:p>
          <a:p>
            <a:pPr marL="1257300" lvl="2" indent="-342900">
              <a:buFont typeface="+mj-lt"/>
              <a:buAutoNum type="alphaLcPeriod"/>
            </a:pPr>
            <a:r>
              <a:rPr lang="en-US" sz="1600" dirty="0"/>
              <a:t>At the end of SA5#161 (May 2025), the group will assess the Draft CR. If all or part of the content is deemed mature, it will be converted and submitted as CRs to SA#108 (June 2025), while the remaining content will continue in the Draft CR process.</a:t>
            </a:r>
          </a:p>
          <a:p>
            <a:endParaRPr lang="en-GB" sz="1600" dirty="0"/>
          </a:p>
        </p:txBody>
      </p:sp>
    </p:spTree>
    <p:extLst>
      <p:ext uri="{BB962C8B-B14F-4D97-AF65-F5344CB8AC3E}">
        <p14:creationId xmlns:p14="http://schemas.microsoft.com/office/powerpoint/2010/main" val="366058651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Content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endParaRPr lang="en-US" altLang="en-US" dirty="0"/>
          </a:p>
          <a:p>
            <a:r>
              <a:rPr lang="en-US" altLang="en-US" dirty="0"/>
              <a:t> Rel-19 WID objectives</a:t>
            </a:r>
          </a:p>
          <a:p>
            <a:r>
              <a:rPr lang="en-US" altLang="en-US" dirty="0"/>
              <a:t> Completion target &amp; allocated TUs</a:t>
            </a:r>
          </a:p>
          <a:p>
            <a:r>
              <a:rPr lang="en-US" altLang="en-US" dirty="0"/>
              <a:t> Work plan &amp; key milestones</a:t>
            </a:r>
          </a:p>
          <a:p>
            <a:r>
              <a:rPr lang="en-US" altLang="en-US" dirty="0"/>
              <a:t> General guidelines</a:t>
            </a:r>
          </a:p>
          <a:p>
            <a:pPr marL="0" indent="0">
              <a:buNone/>
            </a:pPr>
            <a:endParaRPr lang="en-US" altLang="en-US" dirty="0"/>
          </a:p>
          <a:p>
            <a:pPr marL="0" indent="0">
              <a:buNone/>
            </a:pPr>
            <a:r>
              <a:rPr lang="en-US" altLang="en-US" dirty="0"/>
              <a:t> </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B6462-516C-F95F-F0EA-B73980162837}"/>
              </a:ext>
            </a:extLst>
          </p:cNvPr>
          <p:cNvSpPr>
            <a:spLocks noGrp="1"/>
          </p:cNvSpPr>
          <p:nvPr>
            <p:ph type="title"/>
          </p:nvPr>
        </p:nvSpPr>
        <p:spPr/>
        <p:txBody>
          <a:bodyPr/>
          <a:lstStyle/>
          <a:p>
            <a:r>
              <a:rPr lang="en-GB" dirty="0"/>
              <a:t>AI/ML management – phase 2 (1/3)</a:t>
            </a:r>
          </a:p>
        </p:txBody>
      </p:sp>
      <p:sp>
        <p:nvSpPr>
          <p:cNvPr id="3" name="Content Placeholder 2">
            <a:extLst>
              <a:ext uri="{FF2B5EF4-FFF2-40B4-BE49-F238E27FC236}">
                <a16:creationId xmlns:a16="http://schemas.microsoft.com/office/drawing/2014/main" id="{98C9141F-A9C6-33E0-4A7D-A563B3179F02}"/>
              </a:ext>
            </a:extLst>
          </p:cNvPr>
          <p:cNvSpPr>
            <a:spLocks noGrp="1"/>
          </p:cNvSpPr>
          <p:nvPr>
            <p:ph idx="1"/>
          </p:nvPr>
        </p:nvSpPr>
        <p:spPr/>
        <p:txBody>
          <a:bodyPr/>
          <a:lstStyle/>
          <a:p>
            <a:pPr marL="0" marR="180340" indent="0" fontAlgn="base" hangingPunct="0">
              <a:spcBef>
                <a:spcPts val="1200"/>
              </a:spcBef>
              <a:spcAft>
                <a:spcPts val="900"/>
              </a:spcAft>
              <a:buNone/>
            </a:pPr>
            <a:r>
              <a:rPr lang="en-GB" sz="2800" dirty="0"/>
              <a:t>Rel-19 WID approved </a:t>
            </a:r>
            <a:r>
              <a:rPr lang="en-GB" dirty="0"/>
              <a:t>at</a:t>
            </a:r>
            <a:r>
              <a:rPr lang="en-GB" sz="2800" dirty="0"/>
              <a:t> SA#106 in </a:t>
            </a:r>
            <a:r>
              <a:rPr lang="en-GB" sz="2800" dirty="0">
                <a:solidFill>
                  <a:srgbClr val="0563C1"/>
                </a:solidFill>
                <a:hlinkClick r:id="rId2">
                  <a:extLst>
                    <a:ext uri="{A12FA001-AC4F-418D-AE19-62706E023703}">
                      <ahyp:hlinkClr xmlns:ahyp="http://schemas.microsoft.com/office/drawing/2018/hyperlinkcolor" val="tx"/>
                    </a:ext>
                  </a:extLst>
                </a:hlinkClick>
              </a:rPr>
              <a:t>SP-241944</a:t>
            </a:r>
            <a:endParaRPr lang="en-GB" sz="1600" b="1" kern="0" dirty="0">
              <a:effectLst/>
              <a:latin typeface="Calibri "/>
              <a:cs typeface="Times New Roman" panose="02020603050405020304" pitchFamily="18" charset="0"/>
            </a:endParaRPr>
          </a:p>
          <a:p>
            <a:pPr marL="0" marR="180340" indent="0" fontAlgn="base" hangingPunct="0">
              <a:spcBef>
                <a:spcPts val="1200"/>
              </a:spcBef>
              <a:spcAft>
                <a:spcPts val="900"/>
              </a:spcAft>
              <a:buNone/>
            </a:pPr>
            <a:r>
              <a:rPr lang="en-GB" sz="1600" b="1" kern="0" dirty="0">
                <a:effectLst/>
                <a:latin typeface="Calibri "/>
                <a:cs typeface="Times New Roman" panose="02020603050405020304" pitchFamily="18" charset="0"/>
              </a:rPr>
              <a:t>Objectives:</a:t>
            </a:r>
          </a:p>
          <a:p>
            <a:pPr fontAlgn="base" hangingPunct="0">
              <a:spcAft>
                <a:spcPts val="900"/>
              </a:spcAft>
            </a:pPr>
            <a:r>
              <a:rPr lang="en-GB" sz="1600" dirty="0">
                <a:effectLst/>
                <a:latin typeface="Calibri "/>
                <a:ea typeface="DengXian" panose="02010600030101010101" pitchFamily="2" charset="-122"/>
              </a:rPr>
              <a:t> The objectives of AI/ML management phase 2 work item are to specify the management capabilities to support AI/ML functions defined by 3GPP, including:</a:t>
            </a:r>
          </a:p>
          <a:p>
            <a:pPr lvl="1" indent="0">
              <a:spcAft>
                <a:spcPts val="900"/>
              </a:spcAft>
              <a:buNone/>
            </a:pPr>
            <a:r>
              <a:rPr lang="en-US" sz="1600" dirty="0">
                <a:latin typeface="Calibri "/>
                <a:ea typeface="DengXian" panose="02010600030101010101" pitchFamily="2" charset="-122"/>
              </a:rPr>
              <a:t>- </a:t>
            </a:r>
            <a:r>
              <a:rPr lang="en-US" sz="1600" dirty="0">
                <a:effectLst/>
                <a:latin typeface="Calibri "/>
                <a:ea typeface="DengXian" panose="02010600030101010101" pitchFamily="2" charset="-122"/>
              </a:rPr>
              <a:t>NG-RAN AIML-based Coverage and Capacity Optimization, and NG-RAN AIML-based Network Slicing defined by RAN3,</a:t>
            </a:r>
            <a:endParaRPr lang="en-GB" sz="1600" dirty="0">
              <a:latin typeface="Calibri "/>
              <a:ea typeface="DengXian" panose="02010600030101010101" pitchFamily="2" charset="-122"/>
            </a:endParaRPr>
          </a:p>
          <a:p>
            <a:pPr lvl="1" indent="0">
              <a:spcAft>
                <a:spcPts val="900"/>
              </a:spcAft>
              <a:buNone/>
            </a:pPr>
            <a:r>
              <a:rPr lang="en-US" sz="1600" dirty="0">
                <a:effectLst/>
                <a:latin typeface="Calibri "/>
                <a:ea typeface="DengXian" panose="02010600030101010101" pitchFamily="2" charset="-122"/>
              </a:rPr>
              <a:t>- Model delivery/transfer as defined by RAN1/2,</a:t>
            </a:r>
            <a:endParaRPr lang="en-GB" sz="1600" dirty="0">
              <a:latin typeface="Calibri "/>
              <a:ea typeface="DengXian" panose="02010600030101010101" pitchFamily="2" charset="-122"/>
            </a:endParaRPr>
          </a:p>
          <a:p>
            <a:pPr lvl="1" indent="0">
              <a:spcAft>
                <a:spcPts val="900"/>
              </a:spcAft>
              <a:buNone/>
            </a:pPr>
            <a:r>
              <a:rPr lang="en-GB" sz="1600" dirty="0">
                <a:effectLst/>
                <a:latin typeface="Calibri "/>
                <a:ea typeface="DengXian" panose="02010600030101010101" pitchFamily="2" charset="-122"/>
              </a:rPr>
              <a:t>- ML model training and AI/ML inference functions for 5GC as </a:t>
            </a:r>
            <a:r>
              <a:rPr lang="en-US" sz="1600" dirty="0">
                <a:effectLst/>
                <a:latin typeface="Calibri "/>
                <a:ea typeface="DengXian" panose="02010600030101010101" pitchFamily="2" charset="-122"/>
              </a:rPr>
              <a:t>defined by SA2, and</a:t>
            </a:r>
            <a:endParaRPr lang="en-GB" sz="1600" dirty="0">
              <a:latin typeface="Calibri "/>
              <a:ea typeface="DengXian" panose="02010600030101010101" pitchFamily="2" charset="-122"/>
            </a:endParaRPr>
          </a:p>
          <a:p>
            <a:pPr lvl="1" indent="0">
              <a:spcAft>
                <a:spcPts val="900"/>
              </a:spcAft>
              <a:buNone/>
            </a:pPr>
            <a:r>
              <a:rPr lang="en-US" sz="1600" dirty="0">
                <a:effectLst/>
                <a:latin typeface="Calibri "/>
                <a:ea typeface="DengXian" panose="02010600030101010101" pitchFamily="2" charset="-122"/>
              </a:rPr>
              <a:t>- MDA (Management Data Analytics) as defined by SA5.</a:t>
            </a:r>
            <a:endParaRPr lang="en-GB" sz="1600" dirty="0">
              <a:effectLst/>
              <a:latin typeface="Calibri "/>
              <a:ea typeface="DengXian" panose="02010600030101010101" pitchFamily="2" charset="-122"/>
            </a:endParaRPr>
          </a:p>
          <a:p>
            <a:pPr marL="0" indent="0" fontAlgn="base" hangingPunct="0">
              <a:spcAft>
                <a:spcPts val="900"/>
              </a:spcAft>
              <a:buNone/>
            </a:pPr>
            <a:endParaRPr lang="en-GB" sz="1600" dirty="0">
              <a:effectLst/>
              <a:latin typeface="Calibri "/>
              <a:ea typeface="DengXian" panose="02010600030101010101" pitchFamily="2" charset="-122"/>
            </a:endParaRPr>
          </a:p>
        </p:txBody>
      </p:sp>
    </p:spTree>
    <p:extLst>
      <p:ext uri="{BB962C8B-B14F-4D97-AF65-F5344CB8AC3E}">
        <p14:creationId xmlns:p14="http://schemas.microsoft.com/office/powerpoint/2010/main" val="389486805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19B91-CED1-2DE0-2580-E1A9A782840A}"/>
              </a:ext>
            </a:extLst>
          </p:cNvPr>
          <p:cNvSpPr>
            <a:spLocks noGrp="1"/>
          </p:cNvSpPr>
          <p:nvPr>
            <p:ph type="title"/>
          </p:nvPr>
        </p:nvSpPr>
        <p:spPr/>
        <p:txBody>
          <a:bodyPr/>
          <a:lstStyle/>
          <a:p>
            <a:r>
              <a:rPr lang="en-GB" dirty="0"/>
              <a:t>AI/ML management – phase 2 (2/3)</a:t>
            </a:r>
          </a:p>
        </p:txBody>
      </p:sp>
      <p:sp>
        <p:nvSpPr>
          <p:cNvPr id="3" name="Content Placeholder 2">
            <a:extLst>
              <a:ext uri="{FF2B5EF4-FFF2-40B4-BE49-F238E27FC236}">
                <a16:creationId xmlns:a16="http://schemas.microsoft.com/office/drawing/2014/main" id="{70994E01-41A5-A873-D25E-1A003CE4DE27}"/>
              </a:ext>
            </a:extLst>
          </p:cNvPr>
          <p:cNvSpPr>
            <a:spLocks noGrp="1"/>
          </p:cNvSpPr>
          <p:nvPr>
            <p:ph idx="1"/>
          </p:nvPr>
        </p:nvSpPr>
        <p:spPr/>
        <p:txBody>
          <a:bodyPr/>
          <a:lstStyle/>
          <a:p>
            <a:pPr fontAlgn="base" hangingPunct="0">
              <a:spcAft>
                <a:spcPts val="900"/>
              </a:spcAft>
            </a:pPr>
            <a:r>
              <a:rPr lang="en-US" sz="1600" dirty="0">
                <a:effectLst/>
                <a:ea typeface="DengXian" panose="02010600030101010101" pitchFamily="2" charset="-122"/>
              </a:rPr>
              <a:t>To achieve these objectives, the following work tasks are defined:</a:t>
            </a:r>
            <a:endParaRPr lang="en-GB" sz="1600" dirty="0">
              <a:effectLst/>
              <a:ea typeface="DengXian" panose="02010600030101010101" pitchFamily="2" charset="-122"/>
            </a:endParaRPr>
          </a:p>
          <a:p>
            <a:r>
              <a:rPr lang="en-GB" sz="1600" b="1" dirty="0">
                <a:effectLst/>
                <a:ea typeface="DengXian" panose="02010600030101010101" pitchFamily="2" charset="-122"/>
              </a:rPr>
              <a:t>WT-1</a:t>
            </a:r>
            <a:r>
              <a:rPr lang="en-GB" sz="1600" dirty="0">
                <a:effectLst/>
                <a:ea typeface="DengXian" panose="02010600030101010101" pitchFamily="2" charset="-122"/>
              </a:rPr>
              <a:t>: Specify the AI/ML management capabilities including use cases, requirements and solutions for the relevant AI/ML lifecycle operational steps based on TR 28.858, including:</a:t>
            </a:r>
          </a:p>
          <a:p>
            <a:pPr>
              <a:tabLst>
                <a:tab pos="457200" algn="l"/>
              </a:tabLst>
            </a:pPr>
            <a:r>
              <a:rPr lang="en-GB" sz="1600" b="1" dirty="0">
                <a:effectLst/>
                <a:ea typeface="DengXian" panose="02010600030101010101" pitchFamily="2" charset="-122"/>
              </a:rPr>
              <a:t>	WT-1.1</a:t>
            </a:r>
            <a:r>
              <a:rPr lang="en-GB" sz="1600" dirty="0">
                <a:effectLst/>
                <a:ea typeface="DengXian" panose="02010600030101010101" pitchFamily="2" charset="-122"/>
              </a:rPr>
              <a:t>: Management capabilities for ML model training:</a:t>
            </a:r>
          </a:p>
          <a:p>
            <a:pPr marL="685800" indent="0">
              <a:buNone/>
            </a:pPr>
            <a:r>
              <a:rPr lang="en-GB" sz="1600" dirty="0">
                <a:effectLst/>
                <a:ea typeface="DengXian" panose="02010600030101010101" pitchFamily="2" charset="-122"/>
              </a:rPr>
              <a:t>- ML-Knowledge-based Transfer Learning,</a:t>
            </a:r>
            <a:br>
              <a:rPr lang="en-GB" sz="1600" dirty="0">
                <a:effectLst/>
                <a:ea typeface="DengXian" panose="02010600030101010101" pitchFamily="2" charset="-122"/>
              </a:rPr>
            </a:br>
            <a:r>
              <a:rPr lang="en-GB" sz="1600" dirty="0">
                <a:effectLst/>
                <a:ea typeface="DengXian" panose="02010600030101010101" pitchFamily="2" charset="-122"/>
              </a:rPr>
              <a:t>- ML pre-training and fine-tuning,</a:t>
            </a:r>
            <a:br>
              <a:rPr lang="en-GB" sz="1600" dirty="0">
                <a:effectLst/>
                <a:ea typeface="DengXian" panose="02010600030101010101" pitchFamily="2" charset="-122"/>
              </a:rPr>
            </a:br>
            <a:r>
              <a:rPr lang="en-GB" sz="1600" dirty="0">
                <a:effectLst/>
                <a:ea typeface="DengXian" panose="02010600030101010101" pitchFamily="2" charset="-122"/>
              </a:rPr>
              <a:t>- ML model training for multiple contexts,</a:t>
            </a:r>
            <a:br>
              <a:rPr lang="en-GB" sz="1600" dirty="0">
                <a:effectLst/>
                <a:ea typeface="DengXian" panose="02010600030101010101" pitchFamily="2" charset="-122"/>
              </a:rPr>
            </a:br>
            <a:r>
              <a:rPr lang="en-GB" sz="1600" dirty="0">
                <a:effectLst/>
                <a:ea typeface="DengXian" panose="02010600030101010101" pitchFamily="2" charset="-122"/>
              </a:rPr>
              <a:t>- ML training data statistics,</a:t>
            </a:r>
            <a:br>
              <a:rPr lang="en-GB" sz="1600" dirty="0">
                <a:effectLst/>
                <a:ea typeface="DengXian" panose="02010600030101010101" pitchFamily="2" charset="-122"/>
              </a:rPr>
            </a:br>
            <a:r>
              <a:rPr lang="en-GB" sz="1600" dirty="0">
                <a:effectLst/>
                <a:ea typeface="DengXian" panose="02010600030101010101" pitchFamily="2" charset="-122"/>
              </a:rPr>
              <a:t>- ML model confidence,</a:t>
            </a:r>
            <a:br>
              <a:rPr lang="en-GB" sz="1600" dirty="0">
                <a:effectLst/>
                <a:ea typeface="DengXian" panose="02010600030101010101" pitchFamily="2" charset="-122"/>
              </a:rPr>
            </a:br>
            <a:r>
              <a:rPr lang="en-GB" sz="1600" dirty="0">
                <a:effectLst/>
                <a:ea typeface="DengXian" panose="02010600030101010101" pitchFamily="2" charset="-122"/>
              </a:rPr>
              <a:t>- Management of Reinforcement Learning,</a:t>
            </a:r>
            <a:br>
              <a:rPr lang="en-GB" sz="1600" dirty="0">
                <a:effectLst/>
                <a:ea typeface="DengXian" panose="02010600030101010101" pitchFamily="2" charset="-122"/>
              </a:rPr>
            </a:br>
            <a:r>
              <a:rPr lang="en-GB" sz="1600" dirty="0">
                <a:effectLst/>
                <a:ea typeface="DengXian" panose="02010600030101010101" pitchFamily="2" charset="-122"/>
              </a:rPr>
              <a:t>- Sustainable AI/ML for ML training,</a:t>
            </a:r>
            <a:br>
              <a:rPr lang="en-GB" sz="1600" dirty="0">
                <a:effectLst/>
                <a:ea typeface="DengXian" panose="02010600030101010101" pitchFamily="2" charset="-122"/>
              </a:rPr>
            </a:br>
            <a:r>
              <a:rPr lang="en-GB" sz="1600" dirty="0">
                <a:effectLst/>
                <a:ea typeface="DengXian" panose="02010600030101010101" pitchFamily="2" charset="-122"/>
              </a:rPr>
              <a:t>- ML model Distributed training,</a:t>
            </a:r>
            <a:br>
              <a:rPr lang="en-GB" sz="1600" dirty="0">
                <a:effectLst/>
                <a:ea typeface="DengXian" panose="02010600030101010101" pitchFamily="2" charset="-122"/>
              </a:rPr>
            </a:br>
            <a:r>
              <a:rPr lang="en-GB" sz="1600" dirty="0">
                <a:effectLst/>
                <a:ea typeface="DengXian" panose="02010600030101010101" pitchFamily="2" charset="-122"/>
              </a:rPr>
              <a:t>- Management of Federated Learning,</a:t>
            </a:r>
            <a:br>
              <a:rPr lang="en-GB" sz="1600" dirty="0">
                <a:effectLst/>
                <a:ea typeface="DengXian" panose="02010600030101010101" pitchFamily="2" charset="-122"/>
              </a:rPr>
            </a:br>
            <a:r>
              <a:rPr lang="en-GB" sz="1600" dirty="0">
                <a:effectLst/>
                <a:ea typeface="DengXian" panose="02010600030101010101" pitchFamily="2" charset="-122"/>
              </a:rPr>
              <a:t>- ML authentication,</a:t>
            </a:r>
            <a:br>
              <a:rPr lang="en-GB" sz="1600" dirty="0">
                <a:effectLst/>
                <a:ea typeface="DengXian" panose="02010600030101010101" pitchFamily="2" charset="-122"/>
              </a:rPr>
            </a:br>
            <a:r>
              <a:rPr lang="en-GB" sz="1600" dirty="0">
                <a:effectLst/>
                <a:ea typeface="DengXian" panose="02010600030101010101" pitchFamily="2" charset="-122"/>
              </a:rPr>
              <a:t>- AI/ML prediction latency,</a:t>
            </a:r>
            <a:br>
              <a:rPr lang="en-GB" sz="1600" dirty="0">
                <a:effectLst/>
                <a:ea typeface="DengXian" panose="02010600030101010101" pitchFamily="2" charset="-122"/>
              </a:rPr>
            </a:br>
            <a:r>
              <a:rPr lang="en-GB" sz="1600" dirty="0">
                <a:effectLst/>
                <a:ea typeface="DengXian" panose="02010600030101010101" pitchFamily="2" charset="-122"/>
              </a:rPr>
              <a:t>- ML explainability.</a:t>
            </a:r>
          </a:p>
          <a:p>
            <a:endParaRPr lang="en-GB" sz="1600" dirty="0"/>
          </a:p>
        </p:txBody>
      </p:sp>
    </p:spTree>
    <p:extLst>
      <p:ext uri="{BB962C8B-B14F-4D97-AF65-F5344CB8AC3E}">
        <p14:creationId xmlns:p14="http://schemas.microsoft.com/office/powerpoint/2010/main" val="38587507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5957F-611E-10E0-F93E-8B2166F8AE5B}"/>
              </a:ext>
            </a:extLst>
          </p:cNvPr>
          <p:cNvSpPr>
            <a:spLocks noGrp="1"/>
          </p:cNvSpPr>
          <p:nvPr>
            <p:ph type="title"/>
          </p:nvPr>
        </p:nvSpPr>
        <p:spPr/>
        <p:txBody>
          <a:bodyPr/>
          <a:lstStyle/>
          <a:p>
            <a:r>
              <a:rPr lang="en-GB" dirty="0"/>
              <a:t>AI/ML management – phase 2 (3/3)</a:t>
            </a:r>
          </a:p>
        </p:txBody>
      </p:sp>
      <p:sp>
        <p:nvSpPr>
          <p:cNvPr id="3" name="Content Placeholder 2">
            <a:extLst>
              <a:ext uri="{FF2B5EF4-FFF2-40B4-BE49-F238E27FC236}">
                <a16:creationId xmlns:a16="http://schemas.microsoft.com/office/drawing/2014/main" id="{DC7FCAEF-2901-1104-F819-8BCA7F637E2E}"/>
              </a:ext>
            </a:extLst>
          </p:cNvPr>
          <p:cNvSpPr>
            <a:spLocks noGrp="1"/>
          </p:cNvSpPr>
          <p:nvPr>
            <p:ph idx="1"/>
          </p:nvPr>
        </p:nvSpPr>
        <p:spPr/>
        <p:txBody>
          <a:bodyPr/>
          <a:lstStyle/>
          <a:p>
            <a:pPr indent="457200"/>
            <a:r>
              <a:rPr lang="en-GB" sz="1600" b="1" dirty="0">
                <a:effectLst/>
                <a:ea typeface="DengXian" panose="02010600030101010101" pitchFamily="2" charset="-122"/>
              </a:rPr>
              <a:t>WT-1.2</a:t>
            </a:r>
            <a:r>
              <a:rPr lang="en-GB" sz="1600" dirty="0">
                <a:effectLst/>
                <a:ea typeface="DengXian" panose="02010600030101010101" pitchFamily="2" charset="-122"/>
              </a:rPr>
              <a:t>: Management capabilities for AI/ML inference emulation:</a:t>
            </a:r>
          </a:p>
          <a:p>
            <a:pPr marL="1143000" lvl="1" indent="0">
              <a:buNone/>
            </a:pPr>
            <a:r>
              <a:rPr lang="en-GB" sz="1600" dirty="0">
                <a:effectLst/>
                <a:ea typeface="DengXian" panose="02010600030101010101" pitchFamily="2" charset="-122"/>
              </a:rPr>
              <a:t>- ML inference emulation,</a:t>
            </a:r>
            <a:br>
              <a:rPr lang="en-GB" sz="1600" dirty="0">
                <a:effectLst/>
                <a:ea typeface="DengXian" panose="02010600030101010101" pitchFamily="2" charset="-122"/>
              </a:rPr>
            </a:br>
            <a:r>
              <a:rPr lang="en-GB" sz="1600" dirty="0">
                <a:effectLst/>
                <a:ea typeface="DengXian" panose="02010600030101010101" pitchFamily="2" charset="-122"/>
              </a:rPr>
              <a:t>- ML inference emulation environment selection.</a:t>
            </a:r>
          </a:p>
          <a:p>
            <a:pPr indent="457200"/>
            <a:r>
              <a:rPr lang="en-GB" sz="1600" b="1" dirty="0">
                <a:effectLst/>
                <a:ea typeface="DengXian" panose="02010600030101010101" pitchFamily="2" charset="-122"/>
              </a:rPr>
              <a:t>WT-1.3</a:t>
            </a:r>
            <a:r>
              <a:rPr lang="en-GB" sz="1600" dirty="0">
                <a:effectLst/>
                <a:ea typeface="DengXian" panose="02010600030101010101" pitchFamily="2" charset="-122"/>
              </a:rPr>
              <a:t>: Management capabilities for ML model deployment:</a:t>
            </a:r>
          </a:p>
          <a:p>
            <a:pPr marL="914400" lvl="1" indent="0">
              <a:buNone/>
            </a:pPr>
            <a:r>
              <a:rPr lang="en-GB" sz="1600" dirty="0">
                <a:ea typeface="DengXian" panose="02010600030101010101" pitchFamily="2" charset="-122"/>
              </a:rPr>
              <a:t>    - </a:t>
            </a:r>
            <a:r>
              <a:rPr lang="en-GB" sz="1600" dirty="0">
                <a:effectLst/>
                <a:ea typeface="DengXian" panose="02010600030101010101" pitchFamily="2" charset="-122"/>
              </a:rPr>
              <a:t>Enhancements to ML model loading, </a:t>
            </a:r>
          </a:p>
          <a:p>
            <a:pPr marL="914400" lvl="1" indent="0">
              <a:buNone/>
            </a:pPr>
            <a:r>
              <a:rPr lang="en-GB" sz="1600" dirty="0">
                <a:effectLst/>
                <a:ea typeface="DengXian" panose="02010600030101010101" pitchFamily="2" charset="-122"/>
              </a:rPr>
              <a:t>    - ML model transfer/delivery.</a:t>
            </a:r>
          </a:p>
          <a:p>
            <a:pPr indent="457200"/>
            <a:r>
              <a:rPr lang="en-GB" sz="1600" b="1" dirty="0">
                <a:effectLst/>
                <a:ea typeface="DengXian" panose="02010600030101010101" pitchFamily="2" charset="-122"/>
              </a:rPr>
              <a:t>WT-1.4</a:t>
            </a:r>
            <a:r>
              <a:rPr lang="en-GB" sz="1600" dirty="0">
                <a:effectLst/>
                <a:ea typeface="DengXian" panose="02010600030101010101" pitchFamily="2" charset="-122"/>
              </a:rPr>
              <a:t>: Management capabilities for AI/ML inference: </a:t>
            </a:r>
          </a:p>
          <a:p>
            <a:pPr marL="1143000" lvl="1" indent="0">
              <a:buNone/>
            </a:pPr>
            <a:r>
              <a:rPr lang="en-GB" sz="1600" dirty="0">
                <a:effectLst/>
                <a:ea typeface="DengXian" panose="02010600030101010101" pitchFamily="2" charset="-122"/>
              </a:rPr>
              <a:t>- Coordination between the ML capabilities,</a:t>
            </a:r>
            <a:br>
              <a:rPr lang="en-GB" sz="1600" dirty="0">
                <a:effectLst/>
                <a:ea typeface="DengXian" panose="02010600030101010101" pitchFamily="2" charset="-122"/>
              </a:rPr>
            </a:br>
            <a:r>
              <a:rPr lang="en-GB" sz="1600" dirty="0">
                <a:effectLst/>
                <a:ea typeface="DengXian" panose="02010600030101010101" pitchFamily="2" charset="-122"/>
              </a:rPr>
              <a:t>- Sustainable AI/ML for AIML inference,</a:t>
            </a:r>
            <a:br>
              <a:rPr lang="en-GB" sz="1600" dirty="0">
                <a:effectLst/>
                <a:ea typeface="DengXian" panose="02010600030101010101" pitchFamily="2" charset="-122"/>
              </a:rPr>
            </a:br>
            <a:r>
              <a:rPr lang="en-GB" sz="1600" dirty="0">
                <a:effectLst/>
                <a:ea typeface="DengXian" panose="02010600030101010101" pitchFamily="2" charset="-122"/>
              </a:rPr>
              <a:t>- ML remedial action management,</a:t>
            </a:r>
            <a:br>
              <a:rPr lang="en-GB" sz="1600" dirty="0">
                <a:effectLst/>
                <a:ea typeface="DengXian" panose="02010600030101010101" pitchFamily="2" charset="-122"/>
              </a:rPr>
            </a:br>
            <a:r>
              <a:rPr lang="en-GB" sz="1600" dirty="0">
                <a:effectLst/>
                <a:ea typeface="DengXian" panose="02010600030101010101" pitchFamily="2" charset="-122"/>
              </a:rPr>
              <a:t>- Managing ML models in use in a live network,</a:t>
            </a:r>
            <a:br>
              <a:rPr lang="en-GB" sz="1600" dirty="0">
                <a:effectLst/>
                <a:ea typeface="DengXian" panose="02010600030101010101" pitchFamily="2" charset="-122"/>
              </a:rPr>
            </a:br>
            <a:r>
              <a:rPr lang="en-GB" sz="1600" dirty="0">
                <a:effectLst/>
                <a:ea typeface="DengXian" panose="02010600030101010101" pitchFamily="2" charset="-122"/>
              </a:rPr>
              <a:t>- AI/ML prediction latency,</a:t>
            </a:r>
            <a:br>
              <a:rPr lang="en-GB" sz="1600" dirty="0">
                <a:effectLst/>
                <a:ea typeface="DengXian" panose="02010600030101010101" pitchFamily="2" charset="-122"/>
              </a:rPr>
            </a:br>
            <a:r>
              <a:rPr lang="en-GB" sz="1600" dirty="0">
                <a:effectLst/>
                <a:ea typeface="DengXian" panose="02010600030101010101" pitchFamily="2" charset="-122"/>
              </a:rPr>
              <a:t>- ML explainability.</a:t>
            </a:r>
          </a:p>
          <a:p>
            <a:r>
              <a:rPr lang="en-GB" sz="1600" dirty="0">
                <a:effectLst/>
                <a:ea typeface="DengXian" panose="02010600030101010101" pitchFamily="2" charset="-122"/>
              </a:rPr>
              <a:t>NOTE: Solutions for the defined use cases shall leverage the already existing specified capabilities in TS 28.105 where applicable.</a:t>
            </a:r>
          </a:p>
          <a:p>
            <a:endParaRPr lang="en-GB" sz="1600" dirty="0"/>
          </a:p>
        </p:txBody>
      </p:sp>
    </p:spTree>
    <p:extLst>
      <p:ext uri="{BB962C8B-B14F-4D97-AF65-F5344CB8AC3E}">
        <p14:creationId xmlns:p14="http://schemas.microsoft.com/office/powerpoint/2010/main" val="395615650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FC877-62D9-D55B-F8C7-97ABF65F0587}"/>
              </a:ext>
            </a:extLst>
          </p:cNvPr>
          <p:cNvSpPr>
            <a:spLocks noGrp="1"/>
          </p:cNvSpPr>
          <p:nvPr>
            <p:ph type="title"/>
          </p:nvPr>
        </p:nvSpPr>
        <p:spPr/>
        <p:txBody>
          <a:bodyPr/>
          <a:lstStyle/>
          <a:p>
            <a:r>
              <a:rPr lang="en-GB" dirty="0"/>
              <a:t>Completion target &amp; allocated TUs</a:t>
            </a:r>
          </a:p>
        </p:txBody>
      </p:sp>
      <p:sp>
        <p:nvSpPr>
          <p:cNvPr id="3" name="Content Placeholder 2">
            <a:extLst>
              <a:ext uri="{FF2B5EF4-FFF2-40B4-BE49-F238E27FC236}">
                <a16:creationId xmlns:a16="http://schemas.microsoft.com/office/drawing/2014/main" id="{F1613767-BDF0-D23D-D768-410DACB0AF45}"/>
              </a:ext>
            </a:extLst>
          </p:cNvPr>
          <p:cNvSpPr>
            <a:spLocks noGrp="1"/>
          </p:cNvSpPr>
          <p:nvPr>
            <p:ph idx="1"/>
          </p:nvPr>
        </p:nvSpPr>
        <p:spPr/>
        <p:txBody>
          <a:bodyPr/>
          <a:lstStyle/>
          <a:p>
            <a:r>
              <a:rPr lang="en-GB" dirty="0"/>
              <a:t> Completion target: </a:t>
            </a:r>
            <a:r>
              <a:rPr lang="en-GB" b="1" dirty="0">
                <a:solidFill>
                  <a:srgbClr val="FF0000"/>
                </a:solidFill>
              </a:rPr>
              <a:t>SA#109, September 2025</a:t>
            </a:r>
            <a:endParaRPr lang="en-GB" dirty="0">
              <a:solidFill>
                <a:srgbClr val="FF0000"/>
              </a:solidFill>
            </a:endParaRPr>
          </a:p>
          <a:p>
            <a:r>
              <a:rPr lang="en-GB" dirty="0"/>
              <a:t> Total of </a:t>
            </a:r>
            <a:r>
              <a:rPr lang="en-GB" dirty="0">
                <a:solidFill>
                  <a:srgbClr val="FF0000"/>
                </a:solidFill>
              </a:rPr>
              <a:t>5 SA5 </a:t>
            </a:r>
            <a:r>
              <a:rPr lang="en-GB" dirty="0"/>
              <a:t>meetings to completion target,</a:t>
            </a:r>
          </a:p>
          <a:p>
            <a:pPr lvl="1"/>
            <a:r>
              <a:rPr lang="en-GB" dirty="0"/>
              <a:t>SA5#159, February 2025</a:t>
            </a:r>
          </a:p>
          <a:p>
            <a:pPr lvl="1"/>
            <a:r>
              <a:rPr lang="en-GB" dirty="0"/>
              <a:t>SA5#160, April 2025</a:t>
            </a:r>
          </a:p>
          <a:p>
            <a:pPr lvl="1"/>
            <a:r>
              <a:rPr lang="en-GB" dirty="0"/>
              <a:t>SA5#161, May 2025</a:t>
            </a:r>
          </a:p>
          <a:p>
            <a:pPr lvl="1"/>
            <a:r>
              <a:rPr lang="en-GB" dirty="0"/>
              <a:t>SA5#162, August 2025</a:t>
            </a:r>
          </a:p>
          <a:p>
            <a:pPr lvl="1"/>
            <a:r>
              <a:rPr lang="en-GB" dirty="0"/>
              <a:t>SA5#163, October 2025</a:t>
            </a:r>
          </a:p>
          <a:p>
            <a:r>
              <a:rPr lang="en-GB" dirty="0"/>
              <a:t> Estimated total time allocation: </a:t>
            </a:r>
            <a:r>
              <a:rPr lang="en-GB" dirty="0">
                <a:solidFill>
                  <a:srgbClr val="FF0000"/>
                </a:solidFill>
              </a:rPr>
              <a:t>5 Tus</a:t>
            </a:r>
            <a:r>
              <a:rPr lang="en-GB" dirty="0"/>
              <a:t>, an average of ~ 1 TU per meeting</a:t>
            </a:r>
          </a:p>
        </p:txBody>
      </p:sp>
      <p:graphicFrame>
        <p:nvGraphicFramePr>
          <p:cNvPr id="5" name="Table 4">
            <a:extLst>
              <a:ext uri="{FF2B5EF4-FFF2-40B4-BE49-F238E27FC236}">
                <a16:creationId xmlns:a16="http://schemas.microsoft.com/office/drawing/2014/main" id="{49F93A58-BB40-4087-3BA1-8FBD46D76B2C}"/>
              </a:ext>
            </a:extLst>
          </p:cNvPr>
          <p:cNvGraphicFramePr>
            <a:graphicFrameLocks noGrp="1"/>
          </p:cNvGraphicFramePr>
          <p:nvPr>
            <p:extLst>
              <p:ext uri="{D42A27DB-BD31-4B8C-83A1-F6EECF244321}">
                <p14:modId xmlns:p14="http://schemas.microsoft.com/office/powerpoint/2010/main" val="2000433529"/>
              </p:ext>
            </p:extLst>
          </p:nvPr>
        </p:nvGraphicFramePr>
        <p:xfrm>
          <a:off x="3606306" y="5262563"/>
          <a:ext cx="4045649" cy="914400"/>
        </p:xfrm>
        <a:graphic>
          <a:graphicData uri="http://schemas.openxmlformats.org/drawingml/2006/table">
            <a:tbl>
              <a:tblPr firstRow="1" firstCol="1" bandRow="1"/>
              <a:tblGrid>
                <a:gridCol w="3007995">
                  <a:extLst>
                    <a:ext uri="{9D8B030D-6E8A-4147-A177-3AD203B41FA5}">
                      <a16:colId xmlns:a16="http://schemas.microsoft.com/office/drawing/2014/main" val="1947518058"/>
                    </a:ext>
                  </a:extLst>
                </a:gridCol>
                <a:gridCol w="1037654">
                  <a:extLst>
                    <a:ext uri="{9D8B030D-6E8A-4147-A177-3AD203B41FA5}">
                      <a16:colId xmlns:a16="http://schemas.microsoft.com/office/drawing/2014/main" val="3570872728"/>
                    </a:ext>
                  </a:extLst>
                </a:gridCol>
              </a:tblGrid>
              <a:tr h="150812">
                <a:tc>
                  <a:txBody>
                    <a:bodyPr/>
                    <a:lstStyle/>
                    <a:p>
                      <a:r>
                        <a:rPr lang="en-GB" sz="1000" b="1" dirty="0">
                          <a:effectLst/>
                          <a:latin typeface="Times New Roman" panose="02020603050405020304" pitchFamily="18" charset="0"/>
                          <a:ea typeface="DengXian" panose="02010600030101010101" pitchFamily="2" charset="-122"/>
                        </a:rPr>
                        <a:t>Work Task ID</a:t>
                      </a:r>
                      <a:endParaRPr lang="en-GB" sz="1200" b="1"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r>
                        <a:rPr lang="en-GB" sz="1000" b="1" dirty="0">
                          <a:effectLst/>
                          <a:latin typeface="Times New Roman" panose="02020603050405020304" pitchFamily="18" charset="0"/>
                          <a:ea typeface="DengXian" panose="02010600030101010101" pitchFamily="2" charset="-122"/>
                        </a:rPr>
                        <a:t>TU Estimate</a:t>
                      </a:r>
                      <a:endParaRPr lang="en-GB" sz="1200" b="1" dirty="0">
                        <a:effectLst/>
                        <a:latin typeface="Times New Roman" panose="02020603050405020304" pitchFamily="18" charset="0"/>
                        <a:ea typeface="DengXian" panose="02010600030101010101" pitchFamily="2" charset="-122"/>
                      </a:endParaRPr>
                    </a:p>
                    <a:p>
                      <a:r>
                        <a:rPr lang="en-GB" sz="1000" b="1" dirty="0">
                          <a:effectLst/>
                          <a:latin typeface="Times New Roman" panose="02020603050405020304" pitchFamily="18" charset="0"/>
                          <a:ea typeface="DengXian" panose="02010600030101010101" pitchFamily="2" charset="-122"/>
                        </a:rPr>
                        <a:t> </a:t>
                      </a:r>
                      <a:endParaRPr lang="en-GB" sz="1200" b="1"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4198596895"/>
                  </a:ext>
                </a:extLst>
              </a:tr>
              <a:tr h="0">
                <a:tc>
                  <a:txBody>
                    <a:bodyPr/>
                    <a:lstStyle/>
                    <a:p>
                      <a:r>
                        <a:rPr lang="en-GB" sz="1000" dirty="0">
                          <a:effectLst/>
                          <a:latin typeface="Times New Roman" panose="02020603050405020304" pitchFamily="18" charset="0"/>
                          <a:ea typeface="DengXian" panose="02010600030101010101" pitchFamily="2" charset="-122"/>
                        </a:rPr>
                        <a:t>1.1</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GB" sz="1000" dirty="0">
                          <a:effectLst/>
                          <a:latin typeface="Times New Roman" panose="02020603050405020304" pitchFamily="18" charset="0"/>
                          <a:ea typeface="DengXian" panose="02010600030101010101" pitchFamily="2" charset="-122"/>
                        </a:rPr>
                        <a:t>1.7</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12676494"/>
                  </a:ext>
                </a:extLst>
              </a:tr>
              <a:tr h="0">
                <a:tc>
                  <a:txBody>
                    <a:bodyPr/>
                    <a:lstStyle/>
                    <a:p>
                      <a:r>
                        <a:rPr lang="en-GB" sz="1000" dirty="0">
                          <a:effectLst/>
                          <a:latin typeface="Times New Roman" panose="02020603050405020304" pitchFamily="18" charset="0"/>
                          <a:ea typeface="DengXian" panose="02010600030101010101" pitchFamily="2" charset="-122"/>
                        </a:rPr>
                        <a:t>1.2</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GB" sz="1000">
                          <a:effectLst/>
                          <a:latin typeface="Times New Roman" panose="02020603050405020304" pitchFamily="18" charset="0"/>
                          <a:ea typeface="DengXian" panose="02010600030101010101" pitchFamily="2" charset="-122"/>
                        </a:rPr>
                        <a:t>0.4</a:t>
                      </a:r>
                      <a:endParaRPr lang="en-GB" sz="12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78502991"/>
                  </a:ext>
                </a:extLst>
              </a:tr>
              <a:tr h="0">
                <a:tc>
                  <a:txBody>
                    <a:bodyPr/>
                    <a:lstStyle/>
                    <a:p>
                      <a:r>
                        <a:rPr lang="en-GB" sz="1000" dirty="0">
                          <a:effectLst/>
                          <a:latin typeface="Times New Roman" panose="02020603050405020304" pitchFamily="18" charset="0"/>
                          <a:ea typeface="DengXian" panose="02010600030101010101" pitchFamily="2" charset="-122"/>
                        </a:rPr>
                        <a:t>1.3</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GB" sz="1000" dirty="0">
                          <a:effectLst/>
                          <a:latin typeface="Times New Roman" panose="02020603050405020304" pitchFamily="18" charset="0"/>
                          <a:ea typeface="DengXian" panose="02010600030101010101" pitchFamily="2" charset="-122"/>
                        </a:rPr>
                        <a:t>0.6</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31121550"/>
                  </a:ext>
                </a:extLst>
              </a:tr>
              <a:tr h="0">
                <a:tc>
                  <a:txBody>
                    <a:bodyPr/>
                    <a:lstStyle/>
                    <a:p>
                      <a:r>
                        <a:rPr lang="en-GB" sz="1000" dirty="0">
                          <a:effectLst/>
                          <a:latin typeface="Times New Roman" panose="02020603050405020304" pitchFamily="18" charset="0"/>
                          <a:ea typeface="DengXian" panose="02010600030101010101" pitchFamily="2" charset="-122"/>
                        </a:rPr>
                        <a:t>1.4</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GB" sz="1000" dirty="0">
                          <a:effectLst/>
                          <a:latin typeface="Times New Roman" panose="02020603050405020304" pitchFamily="18" charset="0"/>
                          <a:ea typeface="DengXian" panose="02010600030101010101" pitchFamily="2" charset="-122"/>
                        </a:rPr>
                        <a:t>1.2</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02312602"/>
                  </a:ext>
                </a:extLst>
              </a:tr>
            </a:tbl>
          </a:graphicData>
        </a:graphic>
      </p:graphicFrame>
    </p:spTree>
    <p:extLst>
      <p:ext uri="{BB962C8B-B14F-4D97-AF65-F5344CB8AC3E}">
        <p14:creationId xmlns:p14="http://schemas.microsoft.com/office/powerpoint/2010/main" val="320486077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A22C5-7BE9-9FE6-7844-71DDF1EF9885}"/>
              </a:ext>
            </a:extLst>
          </p:cNvPr>
          <p:cNvSpPr>
            <a:spLocks noGrp="1"/>
          </p:cNvSpPr>
          <p:nvPr>
            <p:ph type="title"/>
          </p:nvPr>
        </p:nvSpPr>
        <p:spPr/>
        <p:txBody>
          <a:bodyPr/>
          <a:lstStyle/>
          <a:p>
            <a:r>
              <a:rPr lang="en-GB" sz="4400" dirty="0"/>
              <a:t>Plan of work - SA5#159 (February 2025)</a:t>
            </a:r>
            <a:endParaRPr lang="en-GB" dirty="0"/>
          </a:p>
        </p:txBody>
      </p:sp>
      <p:sp>
        <p:nvSpPr>
          <p:cNvPr id="3" name="Content Placeholder 2">
            <a:extLst>
              <a:ext uri="{FF2B5EF4-FFF2-40B4-BE49-F238E27FC236}">
                <a16:creationId xmlns:a16="http://schemas.microsoft.com/office/drawing/2014/main" id="{48A51A07-D8BD-3C23-668A-820A464D5EB8}"/>
              </a:ext>
            </a:extLst>
          </p:cNvPr>
          <p:cNvSpPr>
            <a:spLocks noGrp="1"/>
          </p:cNvSpPr>
          <p:nvPr>
            <p:ph idx="1"/>
          </p:nvPr>
        </p:nvSpPr>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GB" sz="14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Focus is on WT-1.1 and WT-1.2, addressing both stage 1 and stage 2 specifications: </a:t>
            </a:r>
          </a:p>
          <a:p>
            <a:pPr lvl="1">
              <a:spcBef>
                <a:spcPts val="1000"/>
              </a:spcBef>
              <a:buClrTx/>
              <a:buBlip>
                <a:blip r:embed="rId2"/>
              </a:buBlip>
              <a:defRPr/>
            </a:pPr>
            <a:r>
              <a:rPr kumimoji="0" lang="en-GB" sz="1400" b="1"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WT-1</a:t>
            </a: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Specify the AI/ML management capabilities including use cases, requirements and solutions for the relevant AI/ML lifecycle operational steps based on TR 28.858, including:</a:t>
            </a:r>
          </a:p>
          <a:p>
            <a:pPr marL="457200" lvl="1" indent="0">
              <a:spcBef>
                <a:spcPts val="1000"/>
              </a:spcBef>
              <a:buClrTx/>
              <a:buNone/>
              <a:tabLst>
                <a:tab pos="457200" algn="l"/>
              </a:tabLst>
              <a:defRPr/>
            </a:pPr>
            <a:r>
              <a:rPr lang="en-GB" sz="1400" b="1" dirty="0">
                <a:solidFill>
                  <a:prstClr val="black"/>
                </a:solidFill>
                <a:latin typeface="Calibri" panose="020F0502020204030204"/>
                <a:ea typeface="DengXian" panose="02010600030101010101" pitchFamily="2" charset="-122"/>
              </a:rPr>
              <a:t>	</a:t>
            </a:r>
            <a:r>
              <a:rPr kumimoji="0" lang="en-GB" sz="1400" b="1"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WT-1.1</a:t>
            </a: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Management capabilities for ML model training:</a:t>
            </a:r>
          </a:p>
          <a:p>
            <a:pPr marL="1143000" lvl="1" indent="0">
              <a:spcBef>
                <a:spcPts val="1000"/>
              </a:spcBef>
              <a:buClrTx/>
              <a:buNone/>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ML-Knowledge-based Transfer Learning,</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pre-training and fine-tuning,</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model training for multiple contexts,</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training data statistics,</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model confidence,</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Management of Reinforcement Learning,</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Sustainable AI/ML for ML training,</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model Distributed training,</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Management of Federated Learning,</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authentication,</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AI/ML prediction latency,</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explainability.</a:t>
            </a:r>
          </a:p>
          <a:p>
            <a:pPr lvl="1" indent="0">
              <a:buNone/>
            </a:pPr>
            <a:r>
              <a:rPr lang="en-GB" sz="1400" b="1" dirty="0">
                <a:effectLst/>
                <a:latin typeface="Times New Roman" panose="02020603050405020304" pitchFamily="18" charset="0"/>
                <a:ea typeface="DengXian" panose="02010600030101010101" pitchFamily="2" charset="-122"/>
              </a:rPr>
              <a:t>	WT-1.2</a:t>
            </a:r>
            <a:r>
              <a:rPr lang="en-GB" sz="1400" dirty="0">
                <a:effectLst/>
                <a:latin typeface="Times New Roman" panose="02020603050405020304" pitchFamily="18" charset="0"/>
                <a:ea typeface="DengXian" panose="02010600030101010101" pitchFamily="2" charset="-122"/>
              </a:rPr>
              <a:t>: Management capabilities for AI/ML inference emulation:</a:t>
            </a:r>
          </a:p>
          <a:p>
            <a:pPr marL="1143000" lvl="1" indent="0">
              <a:buNone/>
            </a:pPr>
            <a:r>
              <a:rPr lang="en-GB" sz="1400" dirty="0">
                <a:effectLst/>
                <a:latin typeface="Times New Roman" panose="02020603050405020304" pitchFamily="18" charset="0"/>
                <a:ea typeface="DengXian" panose="02010600030101010101" pitchFamily="2" charset="-122"/>
              </a:rPr>
              <a:t>- ML inference emulation,</a:t>
            </a:r>
            <a:br>
              <a:rPr lang="en-GB" sz="1400" dirty="0">
                <a:effectLst/>
                <a:latin typeface="Times New Roman" panose="02020603050405020304" pitchFamily="18" charset="0"/>
                <a:ea typeface="DengXian" panose="02010600030101010101" pitchFamily="2" charset="-122"/>
              </a:rPr>
            </a:br>
            <a:r>
              <a:rPr lang="en-GB" sz="1400" dirty="0">
                <a:effectLst/>
                <a:latin typeface="Times New Roman" panose="02020603050405020304" pitchFamily="18" charset="0"/>
                <a:ea typeface="DengXian" panose="02010600030101010101" pitchFamily="2" charset="-122"/>
              </a:rPr>
              <a:t>- ML inference emulation environment selection.</a:t>
            </a:r>
          </a:p>
          <a:p>
            <a:endParaRPr lang="en-GB" sz="1400" dirty="0"/>
          </a:p>
        </p:txBody>
      </p:sp>
    </p:spTree>
    <p:extLst>
      <p:ext uri="{BB962C8B-B14F-4D97-AF65-F5344CB8AC3E}">
        <p14:creationId xmlns:p14="http://schemas.microsoft.com/office/powerpoint/2010/main" val="248796497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0CA97-6382-E19B-2604-3A434C25E7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2718B2-1800-4284-9779-950110F3BE7F}"/>
              </a:ext>
            </a:extLst>
          </p:cNvPr>
          <p:cNvSpPr>
            <a:spLocks noGrp="1"/>
          </p:cNvSpPr>
          <p:nvPr>
            <p:ph type="title"/>
          </p:nvPr>
        </p:nvSpPr>
        <p:spPr/>
        <p:txBody>
          <a:bodyPr/>
          <a:lstStyle/>
          <a:p>
            <a:r>
              <a:rPr lang="en-GB" sz="4400" dirty="0"/>
              <a:t>Plan of work - SA5#160 (April 2025)</a:t>
            </a:r>
            <a:endParaRPr lang="en-GB" dirty="0"/>
          </a:p>
        </p:txBody>
      </p:sp>
      <p:sp>
        <p:nvSpPr>
          <p:cNvPr id="3" name="Content Placeholder 2">
            <a:extLst>
              <a:ext uri="{FF2B5EF4-FFF2-40B4-BE49-F238E27FC236}">
                <a16:creationId xmlns:a16="http://schemas.microsoft.com/office/drawing/2014/main" id="{F2F8A859-FE3E-411A-B1B5-FADF31964686}"/>
              </a:ext>
            </a:extLst>
          </p:cNvPr>
          <p:cNvSpPr>
            <a:spLocks noGrp="1"/>
          </p:cNvSpPr>
          <p:nvPr>
            <p:ph idx="1"/>
          </p:nvPr>
        </p:nvSpPr>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US" sz="2000" b="1" i="0" u="none" strike="noStrike" kern="1200" cap="none" spc="0" normalizeH="0" baseline="0" noProof="0" dirty="0">
                <a:ln>
                  <a:noFill/>
                </a:ln>
                <a:solidFill>
                  <a:srgbClr val="FF0000"/>
                </a:solidFill>
                <a:effectLst/>
                <a:highlight>
                  <a:srgbClr val="FFFF00"/>
                </a:highlight>
                <a:uLnTx/>
                <a:uFillTx/>
                <a:latin typeface="Calibri" panose="020F0502020204030204"/>
                <a:ea typeface="DengXian" panose="02010600030101010101" pitchFamily="2" charset="-122"/>
              </a:rPr>
              <a:t>Priority focus continues WT-1.1 &amp; WT-1.2. </a:t>
            </a:r>
          </a:p>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US" sz="20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The following WTs are also in the scope of SA5#160 but will be </a:t>
            </a:r>
            <a:r>
              <a:rPr kumimoji="0" lang="en-US" sz="2000" b="1" i="0" u="none" strike="noStrike" kern="1200" cap="none" spc="0" normalizeH="0" baseline="0" noProof="0" dirty="0">
                <a:ln>
                  <a:noFill/>
                </a:ln>
                <a:solidFill>
                  <a:srgbClr val="FF0000"/>
                </a:solidFill>
                <a:effectLst/>
                <a:highlight>
                  <a:srgbClr val="FFFF00"/>
                </a:highlight>
                <a:uLnTx/>
                <a:uFillTx/>
                <a:latin typeface="Calibri" panose="020F0502020204030204"/>
                <a:ea typeface="DengXian" panose="02010600030101010101" pitchFamily="2" charset="-122"/>
              </a:rPr>
              <a:t>treated a lower priority</a:t>
            </a:r>
            <a:r>
              <a:rPr kumimoji="0" lang="en-US" sz="20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a:t>
            </a:r>
            <a:endParaRPr kumimoji="0" lang="en-GB" sz="20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endParaRPr>
          </a:p>
          <a:p>
            <a:pPr indent="0">
              <a:buNone/>
            </a:pPr>
            <a:r>
              <a:rPr lang="en-GB" sz="2000" b="1" dirty="0">
                <a:effectLst/>
                <a:latin typeface="Times New Roman" panose="02020603050405020304" pitchFamily="18" charset="0"/>
                <a:ea typeface="DengXian" panose="02010600030101010101" pitchFamily="2" charset="-122"/>
              </a:rPr>
              <a:t>	WT-1.3</a:t>
            </a:r>
            <a:r>
              <a:rPr lang="en-GB" sz="2000" dirty="0">
                <a:effectLst/>
                <a:latin typeface="Times New Roman" panose="02020603050405020304" pitchFamily="18" charset="0"/>
                <a:ea typeface="DengXian" panose="02010600030101010101" pitchFamily="2" charset="-122"/>
              </a:rPr>
              <a:t>: Management capabilities for ML model deployment:</a:t>
            </a:r>
          </a:p>
          <a:p>
            <a:pPr marL="914400" lvl="1" indent="0">
              <a:buNone/>
            </a:pPr>
            <a:r>
              <a:rPr lang="en-GB" sz="2000" dirty="0">
                <a:latin typeface="Times New Roman" panose="02020603050405020304" pitchFamily="18" charset="0"/>
                <a:ea typeface="DengXian" panose="02010600030101010101" pitchFamily="2" charset="-122"/>
              </a:rPr>
              <a:t>     -</a:t>
            </a:r>
            <a:r>
              <a:rPr lang="en-GB" sz="2000" dirty="0">
                <a:effectLst/>
                <a:latin typeface="Times New Roman" panose="02020603050405020304" pitchFamily="18" charset="0"/>
                <a:ea typeface="DengXian" panose="02010600030101010101" pitchFamily="2" charset="-122"/>
              </a:rPr>
              <a:t> Enhancements to ML model loading, </a:t>
            </a:r>
          </a:p>
          <a:p>
            <a:pPr marL="914400" lvl="1" indent="0">
              <a:buNone/>
            </a:pPr>
            <a:r>
              <a:rPr lang="en-GB" sz="2000" dirty="0">
                <a:effectLst/>
                <a:latin typeface="Times New Roman" panose="02020603050405020304" pitchFamily="18" charset="0"/>
                <a:ea typeface="DengXian" panose="02010600030101010101" pitchFamily="2" charset="-122"/>
              </a:rPr>
              <a:t>     - ML model transfer/delivery.</a:t>
            </a:r>
          </a:p>
          <a:p>
            <a:pPr indent="0">
              <a:buNone/>
            </a:pPr>
            <a:r>
              <a:rPr lang="en-GB" sz="2000" b="1" dirty="0">
                <a:effectLst/>
                <a:latin typeface="Times New Roman" panose="02020603050405020304" pitchFamily="18" charset="0"/>
                <a:ea typeface="DengXian" panose="02010600030101010101" pitchFamily="2" charset="-122"/>
              </a:rPr>
              <a:t>	WT-1.4</a:t>
            </a:r>
            <a:r>
              <a:rPr lang="en-GB" sz="2000" dirty="0">
                <a:effectLst/>
                <a:latin typeface="Times New Roman" panose="02020603050405020304" pitchFamily="18" charset="0"/>
                <a:ea typeface="DengXian" panose="02010600030101010101" pitchFamily="2" charset="-122"/>
              </a:rPr>
              <a:t>: Management capabilities for AI/ML inference: </a:t>
            </a:r>
          </a:p>
          <a:p>
            <a:pPr marL="1143000" lvl="1" indent="0">
              <a:buNone/>
            </a:pPr>
            <a:r>
              <a:rPr lang="en-GB" sz="2000" dirty="0">
                <a:effectLst/>
                <a:latin typeface="Times New Roman" panose="02020603050405020304" pitchFamily="18" charset="0"/>
                <a:ea typeface="DengXian" panose="02010600030101010101" pitchFamily="2" charset="-122"/>
              </a:rPr>
              <a:t>- Coordination between the ML capabilities,</a:t>
            </a:r>
            <a:br>
              <a:rPr lang="en-GB" sz="2000" dirty="0">
                <a:effectLst/>
                <a:latin typeface="Times New Roman" panose="02020603050405020304" pitchFamily="18" charset="0"/>
                <a:ea typeface="DengXian" panose="02010600030101010101" pitchFamily="2" charset="-122"/>
              </a:rPr>
            </a:br>
            <a:r>
              <a:rPr lang="en-GB" sz="2000" dirty="0">
                <a:effectLst/>
                <a:latin typeface="Times New Roman" panose="02020603050405020304" pitchFamily="18" charset="0"/>
                <a:ea typeface="DengXian" panose="02010600030101010101" pitchFamily="2" charset="-122"/>
              </a:rPr>
              <a:t>- Sustainable AI/ML for AIML inference,</a:t>
            </a:r>
            <a:br>
              <a:rPr lang="en-GB" sz="2000" dirty="0">
                <a:effectLst/>
                <a:latin typeface="Times New Roman" panose="02020603050405020304" pitchFamily="18" charset="0"/>
                <a:ea typeface="DengXian" panose="02010600030101010101" pitchFamily="2" charset="-122"/>
              </a:rPr>
            </a:br>
            <a:r>
              <a:rPr lang="en-GB" sz="2000" dirty="0">
                <a:effectLst/>
                <a:latin typeface="Times New Roman" panose="02020603050405020304" pitchFamily="18" charset="0"/>
                <a:ea typeface="DengXian" panose="02010600030101010101" pitchFamily="2" charset="-122"/>
              </a:rPr>
              <a:t>- ML remedial action management,</a:t>
            </a:r>
            <a:br>
              <a:rPr lang="en-GB" sz="2000" dirty="0">
                <a:effectLst/>
                <a:latin typeface="Times New Roman" panose="02020603050405020304" pitchFamily="18" charset="0"/>
                <a:ea typeface="DengXian" panose="02010600030101010101" pitchFamily="2" charset="-122"/>
              </a:rPr>
            </a:br>
            <a:r>
              <a:rPr lang="en-GB" sz="2000" dirty="0">
                <a:effectLst/>
                <a:latin typeface="Times New Roman" panose="02020603050405020304" pitchFamily="18" charset="0"/>
                <a:ea typeface="DengXian" panose="02010600030101010101" pitchFamily="2" charset="-122"/>
              </a:rPr>
              <a:t>- Managing ML models in use in a live network,</a:t>
            </a:r>
            <a:br>
              <a:rPr lang="en-GB" sz="2000" dirty="0">
                <a:effectLst/>
                <a:latin typeface="Times New Roman" panose="02020603050405020304" pitchFamily="18" charset="0"/>
                <a:ea typeface="DengXian" panose="02010600030101010101" pitchFamily="2" charset="-122"/>
              </a:rPr>
            </a:br>
            <a:r>
              <a:rPr lang="en-GB" sz="2000" dirty="0">
                <a:effectLst/>
                <a:latin typeface="Times New Roman" panose="02020603050405020304" pitchFamily="18" charset="0"/>
                <a:ea typeface="DengXian" panose="02010600030101010101" pitchFamily="2" charset="-122"/>
              </a:rPr>
              <a:t>- AI/ML prediction latency,</a:t>
            </a:r>
            <a:br>
              <a:rPr lang="en-GB" sz="2000" dirty="0">
                <a:effectLst/>
                <a:latin typeface="Times New Roman" panose="02020603050405020304" pitchFamily="18" charset="0"/>
                <a:ea typeface="DengXian" panose="02010600030101010101" pitchFamily="2" charset="-122"/>
              </a:rPr>
            </a:br>
            <a:r>
              <a:rPr lang="en-GB" sz="2000" dirty="0">
                <a:effectLst/>
                <a:latin typeface="Times New Roman" panose="02020603050405020304" pitchFamily="18" charset="0"/>
                <a:ea typeface="DengXian" panose="02010600030101010101" pitchFamily="2" charset="-122"/>
              </a:rPr>
              <a:t>- ML explainability.</a:t>
            </a:r>
          </a:p>
          <a:p>
            <a:endParaRPr lang="en-GB" sz="2000" dirty="0"/>
          </a:p>
        </p:txBody>
      </p:sp>
    </p:spTree>
    <p:extLst>
      <p:ext uri="{BB962C8B-B14F-4D97-AF65-F5344CB8AC3E}">
        <p14:creationId xmlns:p14="http://schemas.microsoft.com/office/powerpoint/2010/main" val="213191826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88940-8B45-C605-BE45-D15906004C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B9686B-1550-D825-7FFD-6DAB736DDEA6}"/>
              </a:ext>
            </a:extLst>
          </p:cNvPr>
          <p:cNvSpPr>
            <a:spLocks noGrp="1"/>
          </p:cNvSpPr>
          <p:nvPr>
            <p:ph type="title"/>
          </p:nvPr>
        </p:nvSpPr>
        <p:spPr/>
        <p:txBody>
          <a:bodyPr/>
          <a:lstStyle/>
          <a:p>
            <a:r>
              <a:rPr lang="en-GB" sz="4400" dirty="0"/>
              <a:t>Plan of work - SA5#161 (May 2025)</a:t>
            </a:r>
            <a:endParaRPr lang="en-GB" dirty="0"/>
          </a:p>
        </p:txBody>
      </p:sp>
      <p:sp>
        <p:nvSpPr>
          <p:cNvPr id="3" name="Content Placeholder 2">
            <a:extLst>
              <a:ext uri="{FF2B5EF4-FFF2-40B4-BE49-F238E27FC236}">
                <a16:creationId xmlns:a16="http://schemas.microsoft.com/office/drawing/2014/main" id="{3FF170F1-FC80-843E-4446-C6B2A04C49A2}"/>
              </a:ext>
            </a:extLst>
          </p:cNvPr>
          <p:cNvSpPr>
            <a:spLocks noGrp="1"/>
          </p:cNvSpPr>
          <p:nvPr>
            <p:ph idx="1"/>
          </p:nvPr>
        </p:nvSpPr>
        <p:spPr>
          <a:xfrm>
            <a:off x="838200" y="1880489"/>
            <a:ext cx="10515600" cy="4351338"/>
          </a:xfrm>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GB"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 </a:t>
            </a:r>
            <a:r>
              <a:rPr kumimoji="0" lang="en-US"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All WTs are within the scope of SA5#161.</a:t>
            </a:r>
          </a:p>
          <a:p>
            <a:pPr lvl="1">
              <a:spcBef>
                <a:spcPts val="1000"/>
              </a:spcBef>
              <a:buClrTx/>
              <a:buBlip>
                <a:blip r:embed="rId2"/>
              </a:buBlip>
              <a:defRPr/>
            </a:pPr>
            <a:r>
              <a:rPr kumimoji="0" lang="en-US"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Focus on addressing content (both Stages 1 &amp; 2) for WT-1.3 &amp; WT-1.4.</a:t>
            </a:r>
          </a:p>
          <a:p>
            <a:pPr lvl="1">
              <a:spcBef>
                <a:spcPts val="1000"/>
              </a:spcBef>
              <a:buClrTx/>
              <a:buBlip>
                <a:blip r:embed="rId2"/>
              </a:buBlip>
              <a:defRPr/>
            </a:pPr>
            <a:r>
              <a:rPr kumimoji="0" lang="en-US"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Aim to finalize some content for CR submission to SA#108, based on accomplishments for WT-1.1 &amp; WT-1.2 or other content.</a:t>
            </a:r>
            <a:endParaRPr lang="en-GB" dirty="0"/>
          </a:p>
        </p:txBody>
      </p:sp>
    </p:spTree>
    <p:extLst>
      <p:ext uri="{BB962C8B-B14F-4D97-AF65-F5344CB8AC3E}">
        <p14:creationId xmlns:p14="http://schemas.microsoft.com/office/powerpoint/2010/main" val="263936214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26859</TotalTime>
  <Words>1469</Words>
  <Application>Microsoft Office PowerPoint</Application>
  <PresentationFormat>Widescreen</PresentationFormat>
  <Paragraphs>98</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DengXian</vt:lpstr>
      <vt:lpstr>Arial</vt:lpstr>
      <vt:lpstr>Calibri</vt:lpstr>
      <vt:lpstr>Calibri </vt:lpstr>
      <vt:lpstr>Calibri Light</vt:lpstr>
      <vt:lpstr>Times New Roman</vt:lpstr>
      <vt:lpstr>Office Theme</vt:lpstr>
      <vt:lpstr>AI/ML Management – Phase 2:  Work plan &amp; guidelines</vt:lpstr>
      <vt:lpstr>Content</vt:lpstr>
      <vt:lpstr>AI/ML management – phase 2 (1/3)</vt:lpstr>
      <vt:lpstr>AI/ML management – phase 2 (2/3)</vt:lpstr>
      <vt:lpstr>AI/ML management – phase 2 (3/3)</vt:lpstr>
      <vt:lpstr>Completion target &amp; allocated TUs</vt:lpstr>
      <vt:lpstr>Plan of work - SA5#159 (February 2025)</vt:lpstr>
      <vt:lpstr>Plan of work - SA5#160 (April 2025)</vt:lpstr>
      <vt:lpstr>Plan of work - SA5#161 (May 2025)</vt:lpstr>
      <vt:lpstr>Plan of work - SA5#162 (August 2025)</vt:lpstr>
      <vt:lpstr>Plan of work - SA5#163 (October 2025)</vt:lpstr>
      <vt:lpstr>Guidance &amp; Recommendations for Contributions</vt:lpstr>
      <vt:lpstr>Work plan &amp; key milestones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Hassan Al-Kanani (NEC)</cp:lastModifiedBy>
  <cp:revision>639</cp:revision>
  <dcterms:created xsi:type="dcterms:W3CDTF">2010-02-05T13:52:04Z</dcterms:created>
  <dcterms:modified xsi:type="dcterms:W3CDTF">2025-02-21T08:02:05Z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278005ce-31f4-4f90-bc26-ec23758efcb0_Enabled">
    <vt:lpwstr>true</vt:lpwstr>
  </property>
  <property fmtid="{D5CDD505-2E9C-101B-9397-08002B2CF9AE}" pid="4" name="MSIP_Label_278005ce-31f4-4f90-bc26-ec23758efcb0_SetDate">
    <vt:lpwstr>2024-09-10T10:00:18Z</vt:lpwstr>
  </property>
  <property fmtid="{D5CDD505-2E9C-101B-9397-08002B2CF9AE}" pid="5" name="MSIP_Label_278005ce-31f4-4f90-bc26-ec23758efcb0_Method">
    <vt:lpwstr>Standard</vt:lpwstr>
  </property>
  <property fmtid="{D5CDD505-2E9C-101B-9397-08002B2CF9AE}" pid="6" name="MSIP_Label_278005ce-31f4-4f90-bc26-ec23758efcb0_Name">
    <vt:lpwstr>General</vt:lpwstr>
  </property>
  <property fmtid="{D5CDD505-2E9C-101B-9397-08002B2CF9AE}" pid="7" name="MSIP_Label_278005ce-31f4-4f90-bc26-ec23758efcb0_SiteId">
    <vt:lpwstr>6d49d47f-3280-4627-8c09-4450bafd1a23</vt:lpwstr>
  </property>
  <property fmtid="{D5CDD505-2E9C-101B-9397-08002B2CF9AE}" pid="8" name="MSIP_Label_278005ce-31f4-4f90-bc26-ec23758efcb0_ActionId">
    <vt:lpwstr>c1b30415-c77e-4276-939b-737451a9eb37</vt:lpwstr>
  </property>
  <property fmtid="{D5CDD505-2E9C-101B-9397-08002B2CF9AE}" pid="9" name="MSIP_Label_278005ce-31f4-4f90-bc26-ec23758efcb0_ContentBits">
    <vt:lpwstr>0</vt:lpwstr>
  </property>
</Properties>
</file>