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37"/>
  </p:notesMasterIdLst>
  <p:handoutMasterIdLst>
    <p:handoutMasterId r:id="rId38"/>
  </p:handoutMasterIdLst>
  <p:sldIdLst>
    <p:sldId id="303" r:id="rId2"/>
    <p:sldId id="937" r:id="rId3"/>
    <p:sldId id="934" r:id="rId4"/>
    <p:sldId id="976" r:id="rId5"/>
    <p:sldId id="940" r:id="rId6"/>
    <p:sldId id="943" r:id="rId7"/>
    <p:sldId id="957" r:id="rId8"/>
    <p:sldId id="978" r:id="rId9"/>
    <p:sldId id="960" r:id="rId10"/>
    <p:sldId id="924" r:id="rId11"/>
    <p:sldId id="977" r:id="rId12"/>
    <p:sldId id="952" r:id="rId13"/>
    <p:sldId id="972" r:id="rId14"/>
    <p:sldId id="970" r:id="rId15"/>
    <p:sldId id="967" r:id="rId16"/>
    <p:sldId id="971" r:id="rId17"/>
    <p:sldId id="973" r:id="rId18"/>
    <p:sldId id="974" r:id="rId19"/>
    <p:sldId id="975" r:id="rId20"/>
    <p:sldId id="954" r:id="rId21"/>
    <p:sldId id="968" r:id="rId22"/>
    <p:sldId id="704" r:id="rId23"/>
    <p:sldId id="941" r:id="rId24"/>
    <p:sldId id="948" r:id="rId25"/>
    <p:sldId id="935" r:id="rId26"/>
    <p:sldId id="939" r:id="rId27"/>
    <p:sldId id="938" r:id="rId28"/>
    <p:sldId id="962" r:id="rId29"/>
    <p:sldId id="936" r:id="rId30"/>
    <p:sldId id="951" r:id="rId31"/>
    <p:sldId id="907" r:id="rId32"/>
    <p:sldId id="908" r:id="rId33"/>
    <p:sldId id="925" r:id="rId34"/>
    <p:sldId id="949" r:id="rId35"/>
    <p:sldId id="950" r:id="rId36"/>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333FF"/>
    <a:srgbClr val="0000FF"/>
    <a:srgbClr val="FF3300"/>
    <a:srgbClr val="72AF2F"/>
    <a:srgbClr val="C1E442"/>
    <a:srgbClr val="6600FF"/>
    <a:srgbClr val="FFFFCC"/>
    <a:srgbClr val="C6D254"/>
    <a:srgbClr val="000000"/>
    <a:srgbClr val="5C88D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665" autoAdjust="0"/>
    <p:restoredTop sz="97931" autoAdjust="0"/>
  </p:normalViewPr>
  <p:slideViewPr>
    <p:cSldViewPr snapToGrid="0">
      <p:cViewPr varScale="1">
        <p:scale>
          <a:sx n="100" d="100"/>
          <a:sy n="100" d="100"/>
        </p:scale>
        <p:origin x="77" y="25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200" d="100"/>
          <a:sy n="200" d="100"/>
        </p:scale>
        <p:origin x="278" y="-383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dirty="0"/>
              <a:t>Planned &amp; Used TU statistics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spPr>
            <a:solidFill>
              <a:schemeClr val="accent1"/>
            </a:solidFill>
            <a:ln>
              <a:noFill/>
            </a:ln>
            <a:effectLst/>
          </c:spPr>
          <c:invertIfNegative val="0"/>
          <c:cat>
            <c:strRef>
              <c:f>Sheet1!$A$2:$A$89</c:f>
              <c:strCache>
                <c:ptCount val="85"/>
                <c:pt idx="0">
                  <c:v>AIML</c:v>
                </c:pt>
                <c:pt idx="4">
                  <c:v>MDA</c:v>
                </c:pt>
                <c:pt idx="8">
                  <c:v>IDM</c:v>
                </c:pt>
                <c:pt idx="12">
                  <c:v>CCL</c:v>
                </c:pt>
                <c:pt idx="16">
                  <c:v>NDT</c:v>
                </c:pt>
                <c:pt idx="20">
                  <c:v>CMO</c:v>
                </c:pt>
                <c:pt idx="24">
                  <c:v>MSEC</c:v>
                </c:pt>
                <c:pt idx="28">
                  <c:v>SBMA</c:v>
                </c:pt>
                <c:pt idx="32">
                  <c:v>PTM</c:v>
                </c:pt>
                <c:pt idx="36">
                  <c:v>MADCOL</c:v>
                </c:pt>
                <c:pt idx="40">
                  <c:v>SREP</c:v>
                </c:pt>
                <c:pt idx="44">
                  <c:v>PM</c:v>
                </c:pt>
                <c:pt idx="48">
                  <c:v>AdNRM</c:v>
                </c:pt>
                <c:pt idx="52">
                  <c:v>TMQ</c:v>
                </c:pt>
                <c:pt idx="56">
                  <c:v>NTNM</c:v>
                </c:pt>
                <c:pt idx="60">
                  <c:v>IABM</c:v>
                </c:pt>
                <c:pt idx="64">
                  <c:v>RedcapM</c:v>
                </c:pt>
                <c:pt idx="68">
                  <c:v>NWDAFM</c:v>
                </c:pt>
                <c:pt idx="72">
                  <c:v>NSM</c:v>
                </c:pt>
                <c:pt idx="76">
                  <c:v>EE</c:v>
                </c:pt>
                <c:pt idx="80">
                  <c:v>Mexpo</c:v>
                </c:pt>
                <c:pt idx="84">
                  <c:v>MStraM</c:v>
                </c:pt>
              </c:strCache>
            </c:strRef>
          </c:cat>
          <c:val>
            <c:numRef>
              <c:f>Sheet1!$B$2:$B$89</c:f>
              <c:numCache>
                <c:formatCode>General</c:formatCode>
                <c:ptCount val="88"/>
                <c:pt idx="0">
                  <c:v>6.1999999999999993</c:v>
                </c:pt>
                <c:pt idx="1">
                  <c:v>6.42</c:v>
                </c:pt>
                <c:pt idx="2">
                  <c:v>0</c:v>
                </c:pt>
                <c:pt idx="3">
                  <c:v>0</c:v>
                </c:pt>
                <c:pt idx="4">
                  <c:v>4.7000000000000011</c:v>
                </c:pt>
                <c:pt idx="5">
                  <c:v>2.91</c:v>
                </c:pt>
                <c:pt idx="6">
                  <c:v>3.8</c:v>
                </c:pt>
                <c:pt idx="7">
                  <c:v>0.8</c:v>
                </c:pt>
                <c:pt idx="8">
                  <c:v>4</c:v>
                </c:pt>
                <c:pt idx="9">
                  <c:v>3.2399999999999998</c:v>
                </c:pt>
                <c:pt idx="10">
                  <c:v>4</c:v>
                </c:pt>
                <c:pt idx="11">
                  <c:v>0.9</c:v>
                </c:pt>
                <c:pt idx="12">
                  <c:v>6.4</c:v>
                </c:pt>
                <c:pt idx="13">
                  <c:v>5.01</c:v>
                </c:pt>
                <c:pt idx="14">
                  <c:v>1.5</c:v>
                </c:pt>
                <c:pt idx="15">
                  <c:v>0</c:v>
                </c:pt>
                <c:pt idx="16">
                  <c:v>3.3</c:v>
                </c:pt>
                <c:pt idx="17">
                  <c:v>3.2699999999999996</c:v>
                </c:pt>
                <c:pt idx="18">
                  <c:v>0</c:v>
                </c:pt>
                <c:pt idx="19">
                  <c:v>0</c:v>
                </c:pt>
                <c:pt idx="20">
                  <c:v>6.6</c:v>
                </c:pt>
                <c:pt idx="21">
                  <c:v>4.49</c:v>
                </c:pt>
                <c:pt idx="22">
                  <c:v>0</c:v>
                </c:pt>
                <c:pt idx="23">
                  <c:v>0</c:v>
                </c:pt>
                <c:pt idx="24">
                  <c:v>0.7</c:v>
                </c:pt>
                <c:pt idx="25">
                  <c:v>0.2</c:v>
                </c:pt>
                <c:pt idx="26">
                  <c:v>0</c:v>
                </c:pt>
                <c:pt idx="27">
                  <c:v>0</c:v>
                </c:pt>
                <c:pt idx="28">
                  <c:v>5.5</c:v>
                </c:pt>
                <c:pt idx="29">
                  <c:v>3.8899999999999997</c:v>
                </c:pt>
                <c:pt idx="30">
                  <c:v>0</c:v>
                </c:pt>
                <c:pt idx="32">
                  <c:v>4</c:v>
                </c:pt>
                <c:pt idx="33">
                  <c:v>1.02</c:v>
                </c:pt>
                <c:pt idx="34">
                  <c:v>2</c:v>
                </c:pt>
                <c:pt idx="35">
                  <c:v>1.1000000000000001</c:v>
                </c:pt>
                <c:pt idx="36">
                  <c:v>0</c:v>
                </c:pt>
                <c:pt idx="37">
                  <c:v>0</c:v>
                </c:pt>
                <c:pt idx="38">
                  <c:v>2.9000000000000004</c:v>
                </c:pt>
                <c:pt idx="39">
                  <c:v>1.57</c:v>
                </c:pt>
                <c:pt idx="40">
                  <c:v>2</c:v>
                </c:pt>
                <c:pt idx="41">
                  <c:v>0.53</c:v>
                </c:pt>
                <c:pt idx="42">
                  <c:v>0.5</c:v>
                </c:pt>
                <c:pt idx="43">
                  <c:v>0.35</c:v>
                </c:pt>
                <c:pt idx="44">
                  <c:v>0</c:v>
                </c:pt>
                <c:pt idx="45">
                  <c:v>0</c:v>
                </c:pt>
                <c:pt idx="46">
                  <c:v>2.1999999999999997</c:v>
                </c:pt>
                <c:pt idx="47">
                  <c:v>2.19</c:v>
                </c:pt>
                <c:pt idx="48">
                  <c:v>0</c:v>
                </c:pt>
                <c:pt idx="49">
                  <c:v>0</c:v>
                </c:pt>
                <c:pt idx="50">
                  <c:v>2.8000000000000003</c:v>
                </c:pt>
                <c:pt idx="51">
                  <c:v>2.2800000000000002</c:v>
                </c:pt>
                <c:pt idx="52">
                  <c:v>0</c:v>
                </c:pt>
                <c:pt idx="53">
                  <c:v>0</c:v>
                </c:pt>
                <c:pt idx="54">
                  <c:v>0.5</c:v>
                </c:pt>
                <c:pt idx="55">
                  <c:v>0.52</c:v>
                </c:pt>
                <c:pt idx="56">
                  <c:v>3.9</c:v>
                </c:pt>
                <c:pt idx="57">
                  <c:v>2.5499999999999998</c:v>
                </c:pt>
                <c:pt idx="58">
                  <c:v>1.6</c:v>
                </c:pt>
                <c:pt idx="59">
                  <c:v>0</c:v>
                </c:pt>
                <c:pt idx="60">
                  <c:v>1.5999999999999999</c:v>
                </c:pt>
                <c:pt idx="61">
                  <c:v>0.53</c:v>
                </c:pt>
                <c:pt idx="62">
                  <c:v>0.1</c:v>
                </c:pt>
                <c:pt idx="63">
                  <c:v>0</c:v>
                </c:pt>
                <c:pt idx="64">
                  <c:v>3.3</c:v>
                </c:pt>
                <c:pt idx="65">
                  <c:v>1.07</c:v>
                </c:pt>
                <c:pt idx="66">
                  <c:v>0</c:v>
                </c:pt>
                <c:pt idx="67">
                  <c:v>0</c:v>
                </c:pt>
                <c:pt idx="68">
                  <c:v>1.5</c:v>
                </c:pt>
                <c:pt idx="69">
                  <c:v>0.64</c:v>
                </c:pt>
                <c:pt idx="70">
                  <c:v>0.7</c:v>
                </c:pt>
                <c:pt idx="71">
                  <c:v>0.30000000000000004</c:v>
                </c:pt>
                <c:pt idx="72">
                  <c:v>2.5</c:v>
                </c:pt>
                <c:pt idx="73">
                  <c:v>0.59</c:v>
                </c:pt>
                <c:pt idx="74">
                  <c:v>0.1</c:v>
                </c:pt>
                <c:pt idx="75">
                  <c:v>0.1</c:v>
                </c:pt>
                <c:pt idx="76">
                  <c:v>5</c:v>
                </c:pt>
                <c:pt idx="77">
                  <c:v>5.0500000000000007</c:v>
                </c:pt>
                <c:pt idx="78">
                  <c:v>0</c:v>
                </c:pt>
                <c:pt idx="79">
                  <c:v>0</c:v>
                </c:pt>
                <c:pt idx="80">
                  <c:v>4.5500000000000007</c:v>
                </c:pt>
                <c:pt idx="81">
                  <c:v>3.26</c:v>
                </c:pt>
                <c:pt idx="82">
                  <c:v>1.45</c:v>
                </c:pt>
                <c:pt idx="83">
                  <c:v>0</c:v>
                </c:pt>
                <c:pt idx="86">
                  <c:v>1.5</c:v>
                </c:pt>
                <c:pt idx="87">
                  <c:v>1.2</c:v>
                </c:pt>
              </c:numCache>
            </c:numRef>
          </c:val>
          <c:extLst>
            <c:ext xmlns:c16="http://schemas.microsoft.com/office/drawing/2014/chart" uri="{C3380CC4-5D6E-409C-BE32-E72D297353CC}">
              <c16:uniqueId val="{00000000-C8C8-4307-9099-CFEEFBB2170D}"/>
            </c:ext>
          </c:extLst>
        </c:ser>
        <c:dLbls>
          <c:showLegendKey val="0"/>
          <c:showVal val="0"/>
          <c:showCatName val="0"/>
          <c:showSerName val="0"/>
          <c:showPercent val="0"/>
          <c:showBubbleSize val="0"/>
        </c:dLbls>
        <c:gapWidth val="219"/>
        <c:overlap val="-27"/>
        <c:axId val="1059389455"/>
        <c:axId val="1238182303"/>
      </c:barChart>
      <c:catAx>
        <c:axId val="105938945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238182303"/>
        <c:crosses val="autoZero"/>
        <c:auto val="1"/>
        <c:lblAlgn val="ctr"/>
        <c:lblOffset val="100"/>
        <c:noMultiLvlLbl val="0"/>
      </c:catAx>
      <c:valAx>
        <c:axId val="123818230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059389455"/>
        <c:crosses val="autoZero"/>
        <c:crossBetween val="between"/>
      </c:valAx>
      <c:spPr>
        <a:noFill/>
        <a:ln>
          <a:noFill/>
        </a:ln>
        <a:effectLst/>
      </c:spPr>
    </c:plotArea>
    <c:plotVisOnly val="1"/>
    <c:dispBlanksAs val="gap"/>
    <c:showDLblsOverMax val="0"/>
  </c:chart>
  <c:spPr>
    <a:noFill/>
    <a:ln>
      <a:solidFill>
        <a:schemeClr val="tx1"/>
      </a:solid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dirty="0"/>
              <a:t>BONUS TU statistics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spPr>
            <a:solidFill>
              <a:schemeClr val="accent1"/>
            </a:solidFill>
            <a:ln>
              <a:noFill/>
            </a:ln>
            <a:effectLst/>
          </c:spPr>
          <c:invertIfNegative val="0"/>
          <c:cat>
            <c:strRef>
              <c:f>Sheet1!$A$97:$A$118</c:f>
              <c:strCache>
                <c:ptCount val="22"/>
                <c:pt idx="0">
                  <c:v>AIML</c:v>
                </c:pt>
                <c:pt idx="1">
                  <c:v>MDA</c:v>
                </c:pt>
                <c:pt idx="2">
                  <c:v>IDM</c:v>
                </c:pt>
                <c:pt idx="3">
                  <c:v>CCL</c:v>
                </c:pt>
                <c:pt idx="4">
                  <c:v>NDT</c:v>
                </c:pt>
                <c:pt idx="5">
                  <c:v>CMO</c:v>
                </c:pt>
                <c:pt idx="6">
                  <c:v>MSEC</c:v>
                </c:pt>
                <c:pt idx="7">
                  <c:v>SBMA</c:v>
                </c:pt>
                <c:pt idx="8">
                  <c:v>PTM</c:v>
                </c:pt>
                <c:pt idx="9">
                  <c:v>MADCOL</c:v>
                </c:pt>
                <c:pt idx="10">
                  <c:v>SREP</c:v>
                </c:pt>
                <c:pt idx="11">
                  <c:v>PM</c:v>
                </c:pt>
                <c:pt idx="12">
                  <c:v>AdNRM</c:v>
                </c:pt>
                <c:pt idx="13">
                  <c:v>TMQ</c:v>
                </c:pt>
                <c:pt idx="14">
                  <c:v>NTNM</c:v>
                </c:pt>
                <c:pt idx="15">
                  <c:v>IABM</c:v>
                </c:pt>
                <c:pt idx="16">
                  <c:v>RedcapM</c:v>
                </c:pt>
                <c:pt idx="17">
                  <c:v>NWDAFM</c:v>
                </c:pt>
                <c:pt idx="18">
                  <c:v>NSM</c:v>
                </c:pt>
                <c:pt idx="19">
                  <c:v>EE</c:v>
                </c:pt>
                <c:pt idx="20">
                  <c:v>Mexpo</c:v>
                </c:pt>
                <c:pt idx="21">
                  <c:v>Monstra</c:v>
                </c:pt>
              </c:strCache>
            </c:strRef>
          </c:cat>
          <c:val>
            <c:numRef>
              <c:f>Sheet1!$B$97:$B$118</c:f>
              <c:numCache>
                <c:formatCode>General</c:formatCode>
                <c:ptCount val="22"/>
                <c:pt idx="0">
                  <c:v>5.7</c:v>
                </c:pt>
                <c:pt idx="1">
                  <c:v>0.33</c:v>
                </c:pt>
                <c:pt idx="2">
                  <c:v>3.76</c:v>
                </c:pt>
                <c:pt idx="3">
                  <c:v>1</c:v>
                </c:pt>
                <c:pt idx="4">
                  <c:v>2.5</c:v>
                </c:pt>
                <c:pt idx="5">
                  <c:v>6.26</c:v>
                </c:pt>
                <c:pt idx="6">
                  <c:v>0</c:v>
                </c:pt>
                <c:pt idx="7">
                  <c:v>0</c:v>
                </c:pt>
                <c:pt idx="8">
                  <c:v>0</c:v>
                </c:pt>
                <c:pt idx="9">
                  <c:v>0</c:v>
                </c:pt>
                <c:pt idx="10">
                  <c:v>0</c:v>
                </c:pt>
                <c:pt idx="11">
                  <c:v>0.3</c:v>
                </c:pt>
                <c:pt idx="12">
                  <c:v>0</c:v>
                </c:pt>
                <c:pt idx="13">
                  <c:v>0</c:v>
                </c:pt>
                <c:pt idx="14">
                  <c:v>0</c:v>
                </c:pt>
                <c:pt idx="15">
                  <c:v>0</c:v>
                </c:pt>
                <c:pt idx="16">
                  <c:v>0</c:v>
                </c:pt>
                <c:pt idx="17">
                  <c:v>0</c:v>
                </c:pt>
                <c:pt idx="18">
                  <c:v>0</c:v>
                </c:pt>
                <c:pt idx="19">
                  <c:v>3.7</c:v>
                </c:pt>
                <c:pt idx="20">
                  <c:v>2.7</c:v>
                </c:pt>
                <c:pt idx="21">
                  <c:v>0</c:v>
                </c:pt>
              </c:numCache>
            </c:numRef>
          </c:val>
          <c:extLst>
            <c:ext xmlns:c16="http://schemas.microsoft.com/office/drawing/2014/chart" uri="{C3380CC4-5D6E-409C-BE32-E72D297353CC}">
              <c16:uniqueId val="{00000000-BD3C-4511-81A2-DA37154C1D79}"/>
            </c:ext>
          </c:extLst>
        </c:ser>
        <c:dLbls>
          <c:showLegendKey val="0"/>
          <c:showVal val="0"/>
          <c:showCatName val="0"/>
          <c:showSerName val="0"/>
          <c:showPercent val="0"/>
          <c:showBubbleSize val="0"/>
        </c:dLbls>
        <c:gapWidth val="219"/>
        <c:overlap val="-27"/>
        <c:axId val="862235103"/>
        <c:axId val="1237457935"/>
      </c:barChart>
      <c:catAx>
        <c:axId val="86223510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237457935"/>
        <c:crosses val="autoZero"/>
        <c:auto val="1"/>
        <c:lblAlgn val="ctr"/>
        <c:lblOffset val="100"/>
        <c:noMultiLvlLbl val="0"/>
      </c:catAx>
      <c:valAx>
        <c:axId val="123745793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862235103"/>
        <c:crosses val="autoZero"/>
        <c:crossBetween val="between"/>
      </c:valAx>
      <c:spPr>
        <a:noFill/>
        <a:ln>
          <a:noFill/>
        </a:ln>
        <a:effectLst/>
      </c:spPr>
    </c:plotArea>
    <c:plotVisOnly val="1"/>
    <c:dispBlanksAs val="gap"/>
    <c:showDLblsOverMax val="0"/>
  </c:chart>
  <c:spPr>
    <a:solidFill>
      <a:schemeClr val="bg1"/>
    </a:solidFill>
    <a:ln>
      <a:solidFill>
        <a:schemeClr val="tx1"/>
      </a:solid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2/21/2025</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2/21/2025</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S5-250786, SA5#159, Sophia-Antipolis, France, 17 - 21 February 2025</a:t>
            </a: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2024</a:t>
            </a:r>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3" Type="http://schemas.openxmlformats.org/officeDocument/2006/relationships/hyperlink" Target="https://www.3gpp.org/ftp/Information/WI_Sheet/SP-220087.zip" TargetMode="External"/><Relationship Id="rId18" Type="http://schemas.openxmlformats.org/officeDocument/2006/relationships/hyperlink" Target="https://www.3gpp.org/ftp/Information/WI_Sheet/SP-240793.zip" TargetMode="External"/><Relationship Id="rId26" Type="http://schemas.openxmlformats.org/officeDocument/2006/relationships/hyperlink" Target="https://www.3gpp.org/ftp/Information/WI_Sheet/SP-220437.zip" TargetMode="External"/><Relationship Id="rId39" Type="http://schemas.openxmlformats.org/officeDocument/2006/relationships/hyperlink" Target="https://www.3gpp.org/ftp/Information/WI_Sheet/SP-221263.zip" TargetMode="External"/><Relationship Id="rId21" Type="http://schemas.openxmlformats.org/officeDocument/2006/relationships/hyperlink" Target="https://www.3gpp.org/ftp/Information/WI_Sheet/SP-220954.zip" TargetMode="External"/><Relationship Id="rId34" Type="http://schemas.openxmlformats.org/officeDocument/2006/relationships/hyperlink" Target="https://www.3gpp.org/ftp/Information/WI_Sheet/SP-220943.zip" TargetMode="External"/><Relationship Id="rId7" Type="http://schemas.openxmlformats.org/officeDocument/2006/relationships/hyperlink" Target="https://www.3gpp.org/ftp/Information/WI_Sheet/SP-231403.zip" TargetMode="External"/><Relationship Id="rId12" Type="http://schemas.openxmlformats.org/officeDocument/2006/relationships/hyperlink" Target="https://www.3gpp.org/ftp/Information/WI_Sheet/SP-230233.zip" TargetMode="External"/><Relationship Id="rId17" Type="http://schemas.openxmlformats.org/officeDocument/2006/relationships/hyperlink" Target="https://www.3gpp.org/ftp/Information/WI_Sheet/SP-230523.zip" TargetMode="External"/><Relationship Id="rId25" Type="http://schemas.openxmlformats.org/officeDocument/2006/relationships/hyperlink" Target="https://www.3gpp.org/ftp/Information/WI_Sheet/SP-231037.zip" TargetMode="External"/><Relationship Id="rId33" Type="http://schemas.openxmlformats.org/officeDocument/2006/relationships/hyperlink" Target="https://www.3gpp.org/ftp/Information/WI_Sheet/SP-230227.zip" TargetMode="External"/><Relationship Id="rId38" Type="http://schemas.openxmlformats.org/officeDocument/2006/relationships/hyperlink" Target="https://www.3gpp.org/ftp/Information/WI_Sheet/SP-220992.zip" TargetMode="External"/><Relationship Id="rId2" Type="http://schemas.openxmlformats.org/officeDocument/2006/relationships/hyperlink" Target="https://www.3gpp.org/ftp/Information/WI_Sheet/SP-230235.zip" TargetMode="External"/><Relationship Id="rId16" Type="http://schemas.openxmlformats.org/officeDocument/2006/relationships/hyperlink" Target="https://www.3gpp.org/ftp/Information/WI_Sheet/SP-230231.zip" TargetMode="External"/><Relationship Id="rId20" Type="http://schemas.openxmlformats.org/officeDocument/2006/relationships/hyperlink" Target="https://www.3gpp.org/ftp/Information/WI_Sheet/SP-230750.zip" TargetMode="External"/><Relationship Id="rId29" Type="http://schemas.openxmlformats.org/officeDocument/2006/relationships/hyperlink" Target="https://www.3gpp.org/ftp/Information/WI_Sheet/SP-220447.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20085.zip" TargetMode="External"/><Relationship Id="rId11" Type="http://schemas.openxmlformats.org/officeDocument/2006/relationships/hyperlink" Target="https://www.3gpp.org/ftp/Information/WI_Sheet/SP-230509.zip" TargetMode="External"/><Relationship Id="rId24" Type="http://schemas.openxmlformats.org/officeDocument/2006/relationships/hyperlink" Target="https://www.3gpp.org/ftp/Information/WI_Sheet/SP-231412.zip" TargetMode="External"/><Relationship Id="rId32" Type="http://schemas.openxmlformats.org/officeDocument/2006/relationships/hyperlink" Target="https://www.3gpp.org/ftp/Information/WI_Sheet/SP-230229.zip" TargetMode="External"/><Relationship Id="rId37" Type="http://schemas.openxmlformats.org/officeDocument/2006/relationships/hyperlink" Target="https://www.3gpp.org/ftp/Information/WI_Sheet/SP-220939.zip" TargetMode="External"/><Relationship Id="rId40" Type="http://schemas.openxmlformats.org/officeDocument/2006/relationships/hyperlink" Target="https://www.3gpp.org/ftp/Information/WI_Sheet/SP-231035.zip" TargetMode="External"/><Relationship Id="rId5" Type="http://schemas.openxmlformats.org/officeDocument/2006/relationships/hyperlink" Target="https://www.3gpp.org/ftp/Information/WI_Sheet/SP-230514.zip" TargetMode="External"/><Relationship Id="rId15" Type="http://schemas.openxmlformats.org/officeDocument/2006/relationships/hyperlink" Target="https://www.3gpp.org/ftp/Information/WI_Sheet/SP-220442.zip" TargetMode="External"/><Relationship Id="rId23" Type="http://schemas.openxmlformats.org/officeDocument/2006/relationships/hyperlink" Target="https://www.3gpp.org/ftp/Information/WI_Sheet/SP-220445.zip" TargetMode="External"/><Relationship Id="rId28" Type="http://schemas.openxmlformats.org/officeDocument/2006/relationships/hyperlink" Target="https://www.3gpp.org/ftp/Information/WI_Sheet/SP-190838.zip" TargetMode="External"/><Relationship Id="rId36" Type="http://schemas.openxmlformats.org/officeDocument/2006/relationships/hyperlink" Target="https://www.3gpp.org/ftp/Information/WI_Sheet/SP-220941.zip" TargetMode="External"/><Relationship Id="rId10" Type="http://schemas.openxmlformats.org/officeDocument/2006/relationships/hyperlink" Target="https://www.3gpp.org/ftp/Information/WI_Sheet/SP-220353.zip" TargetMode="External"/><Relationship Id="rId19" Type="http://schemas.openxmlformats.org/officeDocument/2006/relationships/hyperlink" Target="https://www.3gpp.org/ftp/Information/WI_Sheet/SP-220717.zip" TargetMode="External"/><Relationship Id="rId31" Type="http://schemas.openxmlformats.org/officeDocument/2006/relationships/hyperlink" Target="https://www.3gpp.org/ftp/Information/WI_Sheet/SP-240194.zip" TargetMode="External"/><Relationship Id="rId4" Type="http://schemas.openxmlformats.org/officeDocument/2006/relationships/hyperlink" Target="https://www.3gpp.org/ftp/Information/WI_Sheet/SP-220439.zip" TargetMode="External"/><Relationship Id="rId9" Type="http://schemas.openxmlformats.org/officeDocument/2006/relationships/hyperlink" Target="https://www.3gpp.org/ftp/Information/WI_Sheet/SP-230516.zip" TargetMode="External"/><Relationship Id="rId14" Type="http://schemas.openxmlformats.org/officeDocument/2006/relationships/hyperlink" Target="https://www.3gpp.org/ftp/Information/WI_Sheet/SP-230511.zip" TargetMode="External"/><Relationship Id="rId22" Type="http://schemas.openxmlformats.org/officeDocument/2006/relationships/hyperlink" Target="https://www.3gpp.org/ftp/Information/WI_Sheet/SP-230518.zip" TargetMode="External"/><Relationship Id="rId27" Type="http://schemas.openxmlformats.org/officeDocument/2006/relationships/hyperlink" Target="https://www.3gpp.org/ftp/Information/WI_Sheet/SP-230512.zip" TargetMode="External"/><Relationship Id="rId30" Type="http://schemas.openxmlformats.org/officeDocument/2006/relationships/hyperlink" Target="https://www.3gpp.org/ftp/Information/WI_Sheet/SP-230236.zip" TargetMode="External"/><Relationship Id="rId35" Type="http://schemas.openxmlformats.org/officeDocument/2006/relationships/hyperlink" Target="https://www.3gpp.org/ftp/Information/WI_Sheet/SP-230521.zip" TargetMode="External"/><Relationship Id="rId8" Type="http://schemas.openxmlformats.org/officeDocument/2006/relationships/hyperlink" Target="https://www.3gpp.org/ftp/Information/WI_Sheet/SP-220679.zip" TargetMode="External"/><Relationship Id="rId3" Type="http://schemas.openxmlformats.org/officeDocument/2006/relationships/hyperlink" Target="https://www.3gpp.org/ftp/Information/WI_Sheet/SP-230520.zip" TargetMode="External"/></Relationships>
</file>

<file path=ppt/slides/_rels/slide18.xml.rels><?xml version="1.0" encoding="UTF-8" standalone="yes"?>
<Relationships xmlns="http://schemas.openxmlformats.org/package/2006/relationships"><Relationship Id="rId8" Type="http://schemas.openxmlformats.org/officeDocument/2006/relationships/hyperlink" Target="https://www.3gpp.org/ftp/Information/WI_Sheet/SP-231786.zip" TargetMode="External"/><Relationship Id="rId13" Type="http://schemas.openxmlformats.org/officeDocument/2006/relationships/hyperlink" Target="https://www.3gpp.org/ftp/Information/WI_Sheet/SP-240504.zip" TargetMode="External"/><Relationship Id="rId18" Type="http://schemas.openxmlformats.org/officeDocument/2006/relationships/hyperlink" Target="https://www.3gpp.org/ftp/Information/WI_Sheet/SP-240515.zip" TargetMode="External"/><Relationship Id="rId26" Type="http://schemas.openxmlformats.org/officeDocument/2006/relationships/hyperlink" Target="https://www.3gpp.org/ftp/Information/WI_Sheet/SP-240233.zip" TargetMode="External"/><Relationship Id="rId3" Type="http://schemas.openxmlformats.org/officeDocument/2006/relationships/hyperlink" Target="https://www.3gpp.org/ftp/Information/WI_Sheet/SP-240509.zip" TargetMode="External"/><Relationship Id="rId21" Type="http://schemas.openxmlformats.org/officeDocument/2006/relationships/hyperlink" Target="https://www.3gpp.org/ftp/Information/WI_Sheet/SP-240476.zip" TargetMode="External"/><Relationship Id="rId7" Type="http://schemas.openxmlformats.org/officeDocument/2006/relationships/hyperlink" Target="https://www.3gpp.org/ftp/Information/WI_Sheet/SP-240654.zip" TargetMode="External"/><Relationship Id="rId12" Type="http://schemas.openxmlformats.org/officeDocument/2006/relationships/hyperlink" Target="https://www.3gpp.org/ftp/Information/WI_Sheet/SP-240511.zip" TargetMode="External"/><Relationship Id="rId17" Type="http://schemas.openxmlformats.org/officeDocument/2006/relationships/hyperlink" Target="https://www.3gpp.org/ftp/Information/WI_Sheet/SP-240516.zip" TargetMode="External"/><Relationship Id="rId25" Type="http://schemas.openxmlformats.org/officeDocument/2006/relationships/hyperlink" Target="https://www.3gpp.org/ftp/Information/WI_Sheet/SP-231783.zip" TargetMode="External"/><Relationship Id="rId2" Type="http://schemas.openxmlformats.org/officeDocument/2006/relationships/hyperlink" Target="https://www.3gpp.org/ftp/Information/WI_Sheet/SP-240512.zip" TargetMode="External"/><Relationship Id="rId16" Type="http://schemas.openxmlformats.org/officeDocument/2006/relationships/hyperlink" Target="https://www.3gpp.org/ftp/Information/WI_Sheet/SP-240507.zip" TargetMode="External"/><Relationship Id="rId20" Type="http://schemas.openxmlformats.org/officeDocument/2006/relationships/hyperlink" Target="https://www.3gpp.org/ftp/Information/WI_Sheet/SP-231158.zip" TargetMode="External"/><Relationship Id="rId29" Type="http://schemas.openxmlformats.org/officeDocument/2006/relationships/hyperlink" Target="https://www.3gpp.org/ftp/Information/WI_Sheet/SP-231789.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40508.zip" TargetMode="External"/><Relationship Id="rId11" Type="http://schemas.openxmlformats.org/officeDocument/2006/relationships/hyperlink" Target="https://www.3gpp.org/ftp/Information/WI_Sheet/SP-240510.zip" TargetMode="External"/><Relationship Id="rId24" Type="http://schemas.openxmlformats.org/officeDocument/2006/relationships/hyperlink" Target="https://www.3gpp.org/ftp/Information/WI_Sheet/SP-231784.zip" TargetMode="External"/><Relationship Id="rId5" Type="http://schemas.openxmlformats.org/officeDocument/2006/relationships/hyperlink" Target="https://www.3gpp.org/ftp/Information/WI_Sheet/SP-240232.zip" TargetMode="External"/><Relationship Id="rId15" Type="http://schemas.openxmlformats.org/officeDocument/2006/relationships/hyperlink" Target="https://www.3gpp.org/ftp/Information/WI_Sheet/SP-240513.zip" TargetMode="External"/><Relationship Id="rId23" Type="http://schemas.openxmlformats.org/officeDocument/2006/relationships/hyperlink" Target="https://www.3gpp.org/ftp/Information/WI_Sheet/SP-231788.zip" TargetMode="External"/><Relationship Id="rId28" Type="http://schemas.openxmlformats.org/officeDocument/2006/relationships/hyperlink" Target="https://www.3gpp.org/ftp/Information/WI_Sheet/SP-231793.zip" TargetMode="External"/><Relationship Id="rId10" Type="http://schemas.openxmlformats.org/officeDocument/2006/relationships/hyperlink" Target="https://www.3gpp.org/ftp/Information/WI_Sheet/SP-241376.zip" TargetMode="External"/><Relationship Id="rId19" Type="http://schemas.openxmlformats.org/officeDocument/2006/relationships/hyperlink" Target="https://www.3gpp.org/ftp/Information/WI_Sheet/SP-230864.zip" TargetMode="External"/><Relationship Id="rId31" Type="http://schemas.openxmlformats.org/officeDocument/2006/relationships/hyperlink" Target="https://www.3gpp.org/ftp/Information/WI_Sheet/SP-241088.zip" TargetMode="External"/><Relationship Id="rId4" Type="http://schemas.openxmlformats.org/officeDocument/2006/relationships/hyperlink" Target="https://www.3gpp.org/ftp/Information/WI_Sheet/SP-240506.zip" TargetMode="External"/><Relationship Id="rId9" Type="http://schemas.openxmlformats.org/officeDocument/2006/relationships/hyperlink" Target="https://www.3gpp.org/ftp/Information/WI_Sheet/SP-240652.zip" TargetMode="External"/><Relationship Id="rId14" Type="http://schemas.openxmlformats.org/officeDocument/2006/relationships/hyperlink" Target="https://www.3gpp.org/ftp/Information/WI_Sheet/SP-240505.zip" TargetMode="External"/><Relationship Id="rId22" Type="http://schemas.openxmlformats.org/officeDocument/2006/relationships/hyperlink" Target="https://www.3gpp.org/ftp/Information/WI_Sheet/SP-241087.zip" TargetMode="External"/><Relationship Id="rId27" Type="http://schemas.openxmlformats.org/officeDocument/2006/relationships/hyperlink" Target="https://www.3gpp.org/ftp/Information/WI_Sheet/SP-231787.zip" TargetMode="External"/><Relationship Id="rId30" Type="http://schemas.openxmlformats.org/officeDocument/2006/relationships/hyperlink" Target="https://www.3gpp.org/ftp/Information/WI_Sheet/SP-231791.zip" TargetMode="External"/></Relationships>
</file>

<file path=ppt/slides/_rels/slide19.xml.rels><?xml version="1.0" encoding="UTF-8" standalone="yes"?>
<Relationships xmlns="http://schemas.openxmlformats.org/package/2006/relationships"><Relationship Id="rId8" Type="http://schemas.openxmlformats.org/officeDocument/2006/relationships/hyperlink" Target="https://www.3gpp.org/ftp/Information/WI_Sheet/SP-2315739.zip" TargetMode="External"/><Relationship Id="rId13" Type="http://schemas.openxmlformats.org/officeDocument/2006/relationships/hyperlink" Target="https://www.3gpp.org/ftp/Information/WI_Sheet/SP-241381.zip" TargetMode="External"/><Relationship Id="rId18" Type="http://schemas.openxmlformats.org/officeDocument/2006/relationships/hyperlink" Target="https://www.3gpp.org/ftp/Information/WI_Sheet/SP-230779.zip" TargetMode="External"/><Relationship Id="rId26" Type="http://schemas.openxmlformats.org/officeDocument/2006/relationships/hyperlink" Target="https://www.3gpp.org/ftp/Information/WI_Sheet/SP-231160.zip" TargetMode="External"/><Relationship Id="rId3" Type="http://schemas.openxmlformats.org/officeDocument/2006/relationships/hyperlink" Target="https://www.3gpp.org/ftp/Information/WI_Sheet/SP-231182.zip" TargetMode="External"/><Relationship Id="rId21" Type="http://schemas.openxmlformats.org/officeDocument/2006/relationships/hyperlink" Target="https://www.3gpp.org/ftp/Information/WI_Sheet/SP-230778.zip" TargetMode="External"/><Relationship Id="rId7" Type="http://schemas.openxmlformats.org/officeDocument/2006/relationships/hyperlink" Target="https://www.3gpp.org/ftp/Information/WI_Sheet/SP-231806.zip" TargetMode="External"/><Relationship Id="rId12" Type="http://schemas.openxmlformats.org/officeDocument/2006/relationships/hyperlink" Target="https://www.3gpp.org/ftp/Information/WI_Sheet/SP-231741.zip" TargetMode="External"/><Relationship Id="rId17" Type="http://schemas.openxmlformats.org/officeDocument/2006/relationships/hyperlink" Target="https://www.3gpp.org/ftp/Information/WI_Sheet/SP-230780.zip" TargetMode="External"/><Relationship Id="rId25" Type="http://schemas.openxmlformats.org/officeDocument/2006/relationships/hyperlink" Target="https://www.3gpp.org/ftp/Information/WI_Sheet/SP-230989.zip" TargetMode="External"/><Relationship Id="rId2" Type="http://schemas.openxmlformats.org/officeDocument/2006/relationships/hyperlink" Target="https://www.3gpp.org/ftp/Information/WI_Sheet/SP-241008.zip" TargetMode="External"/><Relationship Id="rId16" Type="http://schemas.openxmlformats.org/officeDocument/2006/relationships/hyperlink" Target="https://www.3gpp.org/ftp/Information/WI_Sheet/SP-240741.zip" TargetMode="External"/><Relationship Id="rId20" Type="http://schemas.openxmlformats.org/officeDocument/2006/relationships/hyperlink" Target="https://www.3gpp.org/ftp/Information/WI_Sheet/SP-241005.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41390.zip" TargetMode="External"/><Relationship Id="rId11" Type="http://schemas.openxmlformats.org/officeDocument/2006/relationships/hyperlink" Target="https://www.3gpp.org/ftp/Information/WI_Sheet/SP-231161.zip" TargetMode="External"/><Relationship Id="rId24" Type="http://schemas.openxmlformats.org/officeDocument/2006/relationships/hyperlink" Target="https://www.3gpp.org/ftp/Information/WI_Sheet/SP-230988.zip" TargetMode="External"/><Relationship Id="rId5" Type="http://schemas.openxmlformats.org/officeDocument/2006/relationships/hyperlink" Target="https://www.3gpp.org/ftp/Information/WI_Sheet/SP-241010.zip" TargetMode="External"/><Relationship Id="rId15" Type="http://schemas.openxmlformats.org/officeDocument/2006/relationships/hyperlink" Target="https://www.3gpp.org/ftp/Information/WI_Sheet/SP-241382.zip" TargetMode="External"/><Relationship Id="rId23" Type="http://schemas.openxmlformats.org/officeDocument/2006/relationships/hyperlink" Target="https://www.3gpp.org/ftp/Information/WI_Sheet/SP-230781.zip" TargetMode="External"/><Relationship Id="rId10" Type="http://schemas.openxmlformats.org/officeDocument/2006/relationships/hyperlink" Target="https://www.3gpp.org/ftp/Information/WI_Sheet/SP-241375.zip" TargetMode="External"/><Relationship Id="rId19" Type="http://schemas.openxmlformats.org/officeDocument/2006/relationships/hyperlink" Target="https://www.3gpp.org/ftp/Information/WI_Sheet/SP-241019.zip" TargetMode="External"/><Relationship Id="rId4" Type="http://schemas.openxmlformats.org/officeDocument/2006/relationships/hyperlink" Target="https://www.3gpp.org/ftp/Information/WI_Sheet/SP-240296.zip" TargetMode="External"/><Relationship Id="rId9" Type="http://schemas.openxmlformats.org/officeDocument/2006/relationships/hyperlink" Target="https://www.3gpp.org/ftp/Information/WI_Sheet/SP-241207.zip" TargetMode="External"/><Relationship Id="rId14" Type="http://schemas.openxmlformats.org/officeDocument/2006/relationships/hyperlink" Target="https://www.3gpp.org/ftp/Information/WI_Sheet/SP-241017.zip" TargetMode="External"/><Relationship Id="rId22" Type="http://schemas.openxmlformats.org/officeDocument/2006/relationships/hyperlink" Target="https://www.3gpp.org/ftp/Information/WI_Sheet/SP-230692.zip"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054990" y="2501576"/>
            <a:ext cx="8621712"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US" altLang="zh-CN" sz="4800" b="1" dirty="0"/>
              <a:t>Rel-19 SA5 work planning</a:t>
            </a:r>
            <a:br>
              <a:rPr lang="en-GB" sz="4800" b="1" i="1" dirty="0"/>
            </a:br>
            <a:r>
              <a:rPr lang="en-GB" altLang="zh-CN" sz="2400" dirty="0">
                <a:latin typeface="Arial" pitchFamily="34" charset="0"/>
              </a:rPr>
              <a:t>SA5#</a:t>
            </a:r>
            <a:r>
              <a:rPr lang="fr-FR" altLang="zh-CN" sz="2400" dirty="0">
                <a:latin typeface="Arial" pitchFamily="34" charset="0"/>
              </a:rPr>
              <a:t>1</a:t>
            </a:r>
            <a:r>
              <a:rPr lang="en-US" altLang="zh-CN" sz="2400" dirty="0">
                <a:latin typeface="Arial" pitchFamily="34" charset="0"/>
              </a:rPr>
              <a:t>59</a:t>
            </a:r>
            <a:r>
              <a:rPr lang="fr-FR" altLang="zh-CN" sz="2400" dirty="0">
                <a:latin typeface="Arial" pitchFamily="34" charset="0"/>
              </a:rPr>
              <a:t>, </a:t>
            </a:r>
            <a:r>
              <a:rPr lang="en-US" altLang="zh-CN" sz="2400" dirty="0">
                <a:latin typeface="Arial" pitchFamily="34" charset="0"/>
              </a:rPr>
              <a:t>Sophia-Antipolis, France, 17 - 21 February 2025</a:t>
            </a: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98646" y="4339138"/>
            <a:ext cx="8534400" cy="1752600"/>
          </a:xfrm>
        </p:spPr>
        <p:txBody>
          <a:bodyPr/>
          <a:lstStyle/>
          <a:p>
            <a:pPr>
              <a:lnSpc>
                <a:spcPct val="80000"/>
              </a:lnSpc>
            </a:pPr>
            <a:br>
              <a:rPr lang="en-US" altLang="en-US" sz="2667" dirty="0"/>
            </a:br>
            <a:r>
              <a:rPr lang="en-US" altLang="en-US" sz="2400" dirty="0">
                <a:latin typeface="Arial" charset="0"/>
              </a:rPr>
              <a:t>Zou Lan, 3GPP </a:t>
            </a:r>
            <a:r>
              <a:rPr lang="en-GB" altLang="zh-CN" sz="2400" dirty="0">
                <a:latin typeface="Arial" charset="0"/>
              </a:rPr>
              <a:t>SA5 Chair, </a:t>
            </a:r>
            <a:r>
              <a:rPr lang="en-US" altLang="zh-CN" sz="2400" dirty="0">
                <a:latin typeface="Arial" charset="0"/>
              </a:rPr>
              <a:t>HUAWEI</a:t>
            </a:r>
          </a:p>
          <a:p>
            <a:pPr>
              <a:lnSpc>
                <a:spcPct val="80000"/>
              </a:lnSpc>
            </a:pPr>
            <a:r>
              <a:rPr lang="en-GB" altLang="zh-CN" sz="2400" dirty="0">
                <a:latin typeface="Arial" charset="0"/>
              </a:rPr>
              <a:t>Thomas Tovinger, 3GPP SA5 Vice-Chair, ERICSSON</a:t>
            </a:r>
          </a:p>
          <a:p>
            <a:pPr>
              <a:lnSpc>
                <a:spcPct val="80000"/>
              </a:lnSpc>
            </a:pPr>
            <a:r>
              <a:rPr lang="en-GB" altLang="en-US" sz="2400" dirty="0">
                <a:latin typeface="Arial" charset="0"/>
              </a:rPr>
              <a:t>Anatoly Andrianov, </a:t>
            </a:r>
            <a:r>
              <a:rPr lang="en-GB" altLang="zh-CN" sz="2400" dirty="0">
                <a:latin typeface="Arial" charset="0"/>
              </a:rPr>
              <a:t>3GPP SA5 Vice-Chair, NOKIA</a:t>
            </a:r>
            <a:endParaRPr lang="en-US" altLang="en-US" sz="2400" dirty="0">
              <a:latin typeface="Arial"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FCD482DA-39A8-45F1-A886-8B15F5B2CA5D}"/>
              </a:ext>
            </a:extLst>
          </p:cNvPr>
          <p:cNvSpPr>
            <a:spLocks noGrp="1"/>
          </p:cNvSpPr>
          <p:nvPr>
            <p:ph type="title"/>
          </p:nvPr>
        </p:nvSpPr>
        <p:spPr>
          <a:xfrm>
            <a:off x="123569" y="182880"/>
            <a:ext cx="9561952" cy="1143000"/>
          </a:xfrm>
        </p:spPr>
        <p:txBody>
          <a:bodyPr/>
          <a:lstStyle/>
          <a:p>
            <a:r>
              <a:rPr lang="en-US" altLang="zh-CN" sz="3600" dirty="0"/>
              <a:t>SA5 Rel-19 OAM TU planning (Jan.2024~Sep.2025)</a:t>
            </a:r>
            <a:endParaRPr lang="zh-CN" altLang="en-US" sz="3600" dirty="0"/>
          </a:p>
        </p:txBody>
      </p:sp>
      <p:graphicFrame>
        <p:nvGraphicFramePr>
          <p:cNvPr id="8" name="Table 7">
            <a:extLst>
              <a:ext uri="{FF2B5EF4-FFF2-40B4-BE49-F238E27FC236}">
                <a16:creationId xmlns:a16="http://schemas.microsoft.com/office/drawing/2014/main" id="{12728E71-99C6-4012-A7FA-922E2C3A3A79}"/>
              </a:ext>
            </a:extLst>
          </p:cNvPr>
          <p:cNvGraphicFramePr>
            <a:graphicFrameLocks noGrp="1"/>
          </p:cNvGraphicFramePr>
          <p:nvPr>
            <p:extLst>
              <p:ext uri="{D42A27DB-BD31-4B8C-83A1-F6EECF244321}">
                <p14:modId xmlns:p14="http://schemas.microsoft.com/office/powerpoint/2010/main" val="2600428715"/>
              </p:ext>
            </p:extLst>
          </p:nvPr>
        </p:nvGraphicFramePr>
        <p:xfrm>
          <a:off x="214361" y="3199628"/>
          <a:ext cx="11638720" cy="2537696"/>
        </p:xfrm>
        <a:graphic>
          <a:graphicData uri="http://schemas.openxmlformats.org/drawingml/2006/table">
            <a:tbl>
              <a:tblPr firstRow="1" bandRow="1">
                <a:tableStyleId>{5C22544A-7EE6-4342-B048-85BDC9FD1C3A}</a:tableStyleId>
              </a:tblPr>
              <a:tblGrid>
                <a:gridCol w="2578003">
                  <a:extLst>
                    <a:ext uri="{9D8B030D-6E8A-4147-A177-3AD203B41FA5}">
                      <a16:colId xmlns:a16="http://schemas.microsoft.com/office/drawing/2014/main" val="428783908"/>
                    </a:ext>
                  </a:extLst>
                </a:gridCol>
                <a:gridCol w="2377059">
                  <a:extLst>
                    <a:ext uri="{9D8B030D-6E8A-4147-A177-3AD203B41FA5}">
                      <a16:colId xmlns:a16="http://schemas.microsoft.com/office/drawing/2014/main" val="228380027"/>
                    </a:ext>
                  </a:extLst>
                </a:gridCol>
                <a:gridCol w="2227886">
                  <a:extLst>
                    <a:ext uri="{9D8B030D-6E8A-4147-A177-3AD203B41FA5}">
                      <a16:colId xmlns:a16="http://schemas.microsoft.com/office/drawing/2014/main" val="856762402"/>
                    </a:ext>
                  </a:extLst>
                </a:gridCol>
                <a:gridCol w="2227886">
                  <a:extLst>
                    <a:ext uri="{9D8B030D-6E8A-4147-A177-3AD203B41FA5}">
                      <a16:colId xmlns:a16="http://schemas.microsoft.com/office/drawing/2014/main" val="2063139119"/>
                    </a:ext>
                  </a:extLst>
                </a:gridCol>
                <a:gridCol w="2227886">
                  <a:extLst>
                    <a:ext uri="{9D8B030D-6E8A-4147-A177-3AD203B41FA5}">
                      <a16:colId xmlns:a16="http://schemas.microsoft.com/office/drawing/2014/main" val="446372523"/>
                    </a:ext>
                  </a:extLst>
                </a:gridCol>
              </a:tblGrid>
              <a:tr h="408134">
                <a:tc>
                  <a:txBody>
                    <a:bodyPr/>
                    <a:lstStyle/>
                    <a:p>
                      <a:endParaRPr lang="zh-CN" altLang="en-US" sz="1200" dirty="0">
                        <a:latin typeface="+mn-lt"/>
                      </a:endParaRPr>
                    </a:p>
                  </a:txBody>
                  <a:tcPr/>
                </a:tc>
                <a:tc>
                  <a:txBody>
                    <a:bodyPr/>
                    <a:lstStyle/>
                    <a:p>
                      <a:r>
                        <a:rPr lang="en-US" altLang="zh-CN" sz="1200" dirty="0">
                          <a:latin typeface="+mn-lt"/>
                        </a:rPr>
                        <a:t>Maintenance+R18</a:t>
                      </a:r>
                      <a:endParaRPr lang="zh-CN" altLang="en-US" sz="1200" dirty="0">
                        <a:latin typeface="+mn-lt"/>
                      </a:endParaRPr>
                    </a:p>
                  </a:txBody>
                  <a:tcPr/>
                </a:tc>
                <a:tc>
                  <a:txBody>
                    <a:bodyPr/>
                    <a:lstStyle/>
                    <a:p>
                      <a:r>
                        <a:rPr lang="en-US" altLang="zh-CN" sz="1200" dirty="0">
                          <a:latin typeface="+mn-lt"/>
                        </a:rPr>
                        <a:t>R19</a:t>
                      </a:r>
                      <a:endParaRPr lang="zh-CN" altLang="en-US" sz="1200" dirty="0">
                        <a:latin typeface="+mn-lt"/>
                      </a:endParaRPr>
                    </a:p>
                  </a:txBody>
                  <a:tcPr/>
                </a:tc>
                <a:tc>
                  <a:txBody>
                    <a:bodyPr/>
                    <a:lstStyle/>
                    <a:p>
                      <a:r>
                        <a:rPr lang="en-US" altLang="zh-CN" sz="1200" dirty="0">
                          <a:latin typeface="+mn-lt"/>
                        </a:rPr>
                        <a:t>R20 preparation</a:t>
                      </a:r>
                      <a:endParaRPr lang="zh-CN" altLang="en-US" sz="1200" dirty="0">
                        <a:latin typeface="+mn-lt"/>
                      </a:endParaRPr>
                    </a:p>
                  </a:txBody>
                  <a:tcPr/>
                </a:tc>
                <a:tc>
                  <a:txBody>
                    <a:bodyPr/>
                    <a:lstStyle/>
                    <a:p>
                      <a:r>
                        <a:rPr lang="en-US" altLang="zh-CN" sz="1200" dirty="0">
                          <a:latin typeface="+mn-lt"/>
                        </a:rPr>
                        <a:t>Buffer </a:t>
                      </a:r>
                    </a:p>
                    <a:p>
                      <a:r>
                        <a:rPr lang="en-US" altLang="zh-CN" sz="1200" dirty="0">
                          <a:latin typeface="+mn-lt"/>
                        </a:rPr>
                        <a:t>(revision session)</a:t>
                      </a:r>
                      <a:endParaRPr lang="zh-CN" altLang="en-US" sz="1200" dirty="0">
                        <a:latin typeface="+mn-lt"/>
                      </a:endParaRPr>
                    </a:p>
                  </a:txBody>
                  <a:tcPr/>
                </a:tc>
                <a:extLst>
                  <a:ext uri="{0D108BD9-81ED-4DB2-BD59-A6C34878D82A}">
                    <a16:rowId xmlns:a16="http://schemas.microsoft.com/office/drawing/2014/main" val="1955766534"/>
                  </a:ext>
                </a:extLst>
              </a:tr>
              <a:tr h="505362">
                <a:tc>
                  <a:txBody>
                    <a:bodyPr/>
                    <a:lstStyle/>
                    <a:p>
                      <a:r>
                        <a:rPr lang="en-US" altLang="zh-CN" sz="1200" b="1" dirty="0">
                          <a:latin typeface="+mn-lt"/>
                        </a:rPr>
                        <a:t>Jan.2024~Mar.2024</a:t>
                      </a:r>
                    </a:p>
                    <a:p>
                      <a:r>
                        <a:rPr lang="en-US" altLang="zh-CN" sz="1200" b="1" dirty="0">
                          <a:latin typeface="+mn-lt"/>
                        </a:rPr>
                        <a:t>SA5#153 (1 meeting) (Last meeting for Rel-18)</a:t>
                      </a:r>
                      <a:endParaRPr lang="zh-CN" altLang="en-US" sz="1200" b="1" dirty="0">
                        <a:latin typeface="+mn-lt"/>
                      </a:endParaRPr>
                    </a:p>
                  </a:txBody>
                  <a:tcPr>
                    <a:solidFill>
                      <a:schemeClr val="bg1">
                        <a:lumMod val="75000"/>
                      </a:schemeClr>
                    </a:solidFill>
                  </a:tcPr>
                </a:tc>
                <a:tc>
                  <a:txBody>
                    <a:bodyPr/>
                    <a:lstStyle/>
                    <a:p>
                      <a:r>
                        <a:rPr lang="en-US" altLang="zh-CN" sz="1200" dirty="0">
                          <a:latin typeface="+mn-lt"/>
                        </a:rPr>
                        <a:t>1.5 TU (CR)+13 TU (Rel-18)=14.5 TU</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NA</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a:t>
                      </a:r>
                      <a:endParaRPr lang="zh-CN" altLang="en-US" sz="1200" dirty="0">
                        <a:latin typeface="+mn-lt"/>
                      </a:endParaRPr>
                    </a:p>
                  </a:txBody>
                  <a:tcPr>
                    <a:solidFill>
                      <a:schemeClr val="bg1">
                        <a:lumMod val="75000"/>
                      </a:schemeClr>
                    </a:solidFill>
                  </a:tcPr>
                </a:tc>
                <a:extLst>
                  <a:ext uri="{0D108BD9-81ED-4DB2-BD59-A6C34878D82A}">
                    <a16:rowId xmlns:a16="http://schemas.microsoft.com/office/drawing/2014/main" val="4141971519"/>
                  </a:ext>
                </a:extLst>
              </a:tr>
              <a:tr h="583048">
                <a:tc>
                  <a:txBody>
                    <a:bodyPr/>
                    <a:lstStyle/>
                    <a:p>
                      <a:r>
                        <a:rPr lang="en-US" altLang="zh-CN" sz="1200" b="1" dirty="0">
                          <a:latin typeface="+mn-lt"/>
                        </a:rPr>
                        <a:t>Apr. 2024~Dec.2024:</a:t>
                      </a:r>
                    </a:p>
                    <a:p>
                      <a:r>
                        <a:rPr lang="en-US" altLang="zh-CN" sz="1200" b="1" dirty="0">
                          <a:latin typeface="+mn-lt"/>
                        </a:rPr>
                        <a:t>SA5#154~#158 (5 meetings)</a:t>
                      </a:r>
                      <a:endParaRPr lang="zh-CN" altLang="en-US" sz="1200" b="1" dirty="0">
                        <a:latin typeface="+mn-lt"/>
                      </a:endParaRPr>
                    </a:p>
                  </a:txBody>
                  <a:tcPr>
                    <a:solidFill>
                      <a:schemeClr val="bg1">
                        <a:lumMod val="75000"/>
                      </a:schemeClr>
                    </a:solidFill>
                  </a:tcPr>
                </a:tc>
                <a:tc>
                  <a:txBody>
                    <a:bodyPr/>
                    <a:lstStyle/>
                    <a:p>
                      <a:r>
                        <a:rPr lang="en-US" altLang="zh-CN" sz="1200" dirty="0">
                          <a:latin typeface="+mn-lt"/>
                        </a:rPr>
                        <a:t>2.5 TU*5 meetings = 12.5 TU (CRs)</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14 TU*5 meetings= 70 TU</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NA</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TU*5=10 TU</a:t>
                      </a:r>
                      <a:endParaRPr lang="zh-CN" altLang="en-US" sz="1200" dirty="0">
                        <a:latin typeface="+mn-lt"/>
                      </a:endParaRPr>
                    </a:p>
                  </a:txBody>
                  <a:tcPr>
                    <a:solidFill>
                      <a:schemeClr val="bg1">
                        <a:lumMod val="75000"/>
                      </a:schemeClr>
                    </a:solidFill>
                  </a:tcPr>
                </a:tc>
                <a:extLst>
                  <a:ext uri="{0D108BD9-81ED-4DB2-BD59-A6C34878D82A}">
                    <a16:rowId xmlns:a16="http://schemas.microsoft.com/office/drawing/2014/main" val="3456388727"/>
                  </a:ext>
                </a:extLst>
              </a:tr>
              <a:tr h="583048">
                <a:tc>
                  <a:txBody>
                    <a:bodyPr/>
                    <a:lstStyle/>
                    <a:p>
                      <a:r>
                        <a:rPr lang="en-US" altLang="zh-CN" sz="1200" b="1" dirty="0">
                          <a:highlight>
                            <a:srgbClr val="FFFF00"/>
                          </a:highlight>
                          <a:latin typeface="+mn-lt"/>
                        </a:rPr>
                        <a:t>Jan.2025~Sep.2025: </a:t>
                      </a:r>
                    </a:p>
                    <a:p>
                      <a:r>
                        <a:rPr lang="en-US" altLang="zh-CN" sz="1200" b="1" dirty="0">
                          <a:highlight>
                            <a:srgbClr val="FFFF00"/>
                          </a:highlight>
                          <a:latin typeface="+mn-lt"/>
                        </a:rPr>
                        <a:t>SA5#159~#162 (4 meetings)</a:t>
                      </a:r>
                      <a:endParaRPr lang="zh-CN" altLang="en-US" sz="1200" b="1" dirty="0">
                        <a:highlight>
                          <a:srgbClr val="FFFF00"/>
                        </a:highlight>
                        <a:latin typeface="+mn-lt"/>
                      </a:endParaRPr>
                    </a:p>
                  </a:txBody>
                  <a:tcPr/>
                </a:tc>
                <a:tc>
                  <a:txBody>
                    <a:bodyPr/>
                    <a:lstStyle/>
                    <a:p>
                      <a:r>
                        <a:rPr lang="en-US" altLang="zh-CN" sz="1200" dirty="0">
                          <a:latin typeface="+mn-lt"/>
                        </a:rPr>
                        <a:t>1.5 TU*4 meetings=</a:t>
                      </a:r>
                    </a:p>
                    <a:p>
                      <a:r>
                        <a:rPr lang="en-US" altLang="zh-CN" sz="1200" dirty="0">
                          <a:latin typeface="+mn-lt"/>
                        </a:rPr>
                        <a:t>6 TU (CRs)</a:t>
                      </a:r>
                      <a:endParaRPr lang="zh-CN" altLang="en-US" sz="1200" dirty="0">
                        <a:latin typeface="+mn-lt"/>
                      </a:endParaRPr>
                    </a:p>
                  </a:txBody>
                  <a:tcPr/>
                </a:tc>
                <a:tc>
                  <a:txBody>
                    <a:bodyPr/>
                    <a:lstStyle/>
                    <a:p>
                      <a:r>
                        <a:rPr lang="en-US" altLang="zh-CN" sz="1200" dirty="0">
                          <a:highlight>
                            <a:srgbClr val="FFFF00"/>
                          </a:highlight>
                          <a:latin typeface="+mn-lt"/>
                        </a:rPr>
                        <a:t>13 TU*4 meetings= 52 TU</a:t>
                      </a:r>
                      <a:endParaRPr lang="zh-CN" altLang="en-US" sz="1200" dirty="0">
                        <a:highlight>
                          <a:srgbClr val="FFFF00"/>
                        </a:highlight>
                        <a:latin typeface="+mn-lt"/>
                      </a:endParaRPr>
                    </a:p>
                  </a:txBody>
                  <a:tcPr/>
                </a:tc>
                <a:tc>
                  <a:txBody>
                    <a:bodyPr/>
                    <a:lstStyle/>
                    <a:p>
                      <a:r>
                        <a:rPr lang="en-US" altLang="zh-CN" sz="1200" dirty="0">
                          <a:latin typeface="+mn-lt"/>
                        </a:rPr>
                        <a:t>2 TU*4 meetings = 8 TU</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3698655121"/>
                  </a:ext>
                </a:extLst>
              </a:tr>
              <a:tr h="233219">
                <a:tc>
                  <a:txBody>
                    <a:bodyPr/>
                    <a:lstStyle/>
                    <a:p>
                      <a:r>
                        <a:rPr lang="en-US" altLang="zh-CN" sz="1200" b="1" dirty="0">
                          <a:latin typeface="+mn-lt"/>
                        </a:rPr>
                        <a:t>Total=185 TU</a:t>
                      </a:r>
                      <a:endParaRPr lang="zh-CN" altLang="en-US" sz="1200" b="1" dirty="0">
                        <a:latin typeface="+mn-lt"/>
                      </a:endParaRPr>
                    </a:p>
                  </a:txBody>
                  <a:tcPr/>
                </a:tc>
                <a:tc>
                  <a:txBody>
                    <a:bodyPr/>
                    <a:lstStyle/>
                    <a:p>
                      <a:r>
                        <a:rPr lang="en-US" altLang="zh-CN" sz="1200" dirty="0">
                          <a:latin typeface="+mn-lt"/>
                        </a:rPr>
                        <a:t>33 TU</a:t>
                      </a:r>
                      <a:endParaRPr lang="zh-CN" altLang="en-US" sz="1200" dirty="0">
                        <a:latin typeface="+mn-lt"/>
                      </a:endParaRPr>
                    </a:p>
                  </a:txBody>
                  <a:tcPr/>
                </a:tc>
                <a:tc>
                  <a:txBody>
                    <a:bodyPr/>
                    <a:lstStyle/>
                    <a:p>
                      <a:r>
                        <a:rPr lang="en-US" altLang="zh-CN" sz="1200" dirty="0">
                          <a:latin typeface="+mn-lt"/>
                        </a:rPr>
                        <a:t>124 TU</a:t>
                      </a:r>
                      <a:endParaRPr lang="zh-CN" altLang="en-US" sz="1200" dirty="0">
                        <a:latin typeface="+mn-lt"/>
                      </a:endParaRPr>
                    </a:p>
                  </a:txBody>
                  <a:tcPr/>
                </a:tc>
                <a:tc>
                  <a:txBody>
                    <a:bodyPr/>
                    <a:lstStyle/>
                    <a:p>
                      <a:r>
                        <a:rPr lang="en-US" altLang="zh-CN" sz="1200" dirty="0">
                          <a:latin typeface="+mn-lt"/>
                        </a:rPr>
                        <a:t>8 TU</a:t>
                      </a:r>
                      <a:endParaRPr lang="zh-CN" altLang="en-US" sz="1200" dirty="0">
                        <a:latin typeface="+mn-lt"/>
                      </a:endParaRPr>
                    </a:p>
                  </a:txBody>
                  <a:tcPr/>
                </a:tc>
                <a:tc>
                  <a:txBody>
                    <a:bodyPr/>
                    <a:lstStyle/>
                    <a:p>
                      <a:r>
                        <a:rPr lang="en-US" altLang="zh-CN" sz="1200" dirty="0">
                          <a:latin typeface="+mn-lt"/>
                        </a:rPr>
                        <a:t>20 TU</a:t>
                      </a:r>
                      <a:endParaRPr lang="zh-CN" altLang="en-US" sz="1200" dirty="0">
                        <a:latin typeface="+mn-lt"/>
                      </a:endParaRPr>
                    </a:p>
                  </a:txBody>
                  <a:tcPr/>
                </a:tc>
                <a:extLst>
                  <a:ext uri="{0D108BD9-81ED-4DB2-BD59-A6C34878D82A}">
                    <a16:rowId xmlns:a16="http://schemas.microsoft.com/office/drawing/2014/main" val="1774169429"/>
                  </a:ext>
                </a:extLst>
              </a:tr>
            </a:tbl>
          </a:graphicData>
        </a:graphic>
      </p:graphicFrame>
      <p:sp>
        <p:nvSpPr>
          <p:cNvPr id="9" name="TextBox 8">
            <a:extLst>
              <a:ext uri="{FF2B5EF4-FFF2-40B4-BE49-F238E27FC236}">
                <a16:creationId xmlns:a16="http://schemas.microsoft.com/office/drawing/2014/main" id="{22E304B9-39CB-469E-852A-517B272CCFA6}"/>
              </a:ext>
            </a:extLst>
          </p:cNvPr>
          <p:cNvSpPr txBox="1"/>
          <p:nvPr/>
        </p:nvSpPr>
        <p:spPr>
          <a:xfrm>
            <a:off x="447111" y="1120676"/>
            <a:ext cx="10456266" cy="1754326"/>
          </a:xfrm>
          <a:prstGeom prst="rect">
            <a:avLst/>
          </a:prstGeom>
          <a:noFill/>
        </p:spPr>
        <p:txBody>
          <a:bodyPr wrap="square" rtlCol="0">
            <a:spAutoFit/>
          </a:bodyPr>
          <a:lstStyle/>
          <a:p>
            <a:r>
              <a:rPr lang="en-US" altLang="zh-CN" sz="1200" b="1" dirty="0"/>
              <a:t>Assumptions:</a:t>
            </a:r>
          </a:p>
          <a:p>
            <a:pPr marL="342900" indent="-342900">
              <a:buFont typeface="+mj-lt"/>
              <a:buAutoNum type="arabicPeriod"/>
            </a:pPr>
            <a:r>
              <a:rPr lang="en-US" altLang="zh-CN" sz="1200" dirty="0"/>
              <a:t>Every meeting day = 5 quarters (= 5 TUs)</a:t>
            </a:r>
          </a:p>
          <a:p>
            <a:pPr marL="342900" indent="-342900">
              <a:buFont typeface="+mj-lt"/>
              <a:buAutoNum type="arabicPeriod"/>
            </a:pPr>
            <a:r>
              <a:rPr lang="en-US" altLang="zh-CN" sz="1200" dirty="0"/>
              <a:t>Total TUs per meeting = 18.5 TUs</a:t>
            </a:r>
          </a:p>
          <a:p>
            <a:pPr marL="950913" lvl="1" indent="-342900">
              <a:buFont typeface="+mj-lt"/>
              <a:buAutoNum type="arabicPeriod"/>
            </a:pPr>
            <a:r>
              <a:rPr lang="fr-FR" altLang="zh-CN" sz="1200" dirty="0">
                <a:sym typeface="Wingdings 3" panose="05040102010807070707" pitchFamily="18" charset="2"/>
              </a:rPr>
              <a:t>B</a:t>
            </a:r>
            <a:r>
              <a:rPr lang="en-US" altLang="zh-CN" sz="1200" dirty="0" err="1">
                <a:sym typeface="Wingdings 3" panose="05040102010807070707" pitchFamily="18" charset="2"/>
              </a:rPr>
              <a:t>uffer</a:t>
            </a:r>
            <a:r>
              <a:rPr lang="en-US" altLang="zh-CN" sz="1200" dirty="0">
                <a:sym typeface="Wingdings 3" panose="05040102010807070707" pitchFamily="18" charset="2"/>
              </a:rPr>
              <a:t> = 2 TUs</a:t>
            </a:r>
          </a:p>
          <a:p>
            <a:pPr marL="950913" lvl="1" indent="-342900">
              <a:buFont typeface="+mj-lt"/>
              <a:buAutoNum type="arabicPeriod"/>
            </a:pPr>
            <a:r>
              <a:rPr lang="en-US" altLang="zh-CN" sz="1200" dirty="0"/>
              <a:t>OAM = 16.5 TUs</a:t>
            </a:r>
          </a:p>
          <a:p>
            <a:pPr marL="1560513" lvl="2" indent="-342900">
              <a:buFont typeface="+mj-lt"/>
              <a:buAutoNum type="arabicPeriod"/>
            </a:pPr>
            <a:r>
              <a:rPr lang="fr-FR" altLang="zh-CN" sz="1200" dirty="0">
                <a:solidFill>
                  <a:prstClr val="black"/>
                </a:solidFill>
              </a:rPr>
              <a:t>M</a:t>
            </a:r>
            <a:r>
              <a:rPr lang="en-US" altLang="zh-CN" sz="1200" dirty="0" err="1">
                <a:solidFill>
                  <a:prstClr val="black"/>
                </a:solidFill>
              </a:rPr>
              <a:t>aintenance</a:t>
            </a:r>
            <a:r>
              <a:rPr lang="en-US" altLang="zh-CN" sz="1200" dirty="0">
                <a:solidFill>
                  <a:prstClr val="black"/>
                </a:solidFill>
              </a:rPr>
              <a:t> CRs + remaining Rel-18 work (TU allocation will decrease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olidFill>
                  <a:prstClr val="black"/>
                </a:solidFill>
                <a:sym typeface="Wingdings 3" panose="05040102010807070707" pitchFamily="18" charset="2"/>
              </a:rPr>
              <a:t>R</a:t>
            </a:r>
            <a:r>
              <a:rPr lang="en-US" altLang="zh-CN" sz="1200" dirty="0">
                <a:solidFill>
                  <a:prstClr val="black"/>
                </a:solidFill>
                <a:sym typeface="Wingdings 3" panose="05040102010807070707" pitchFamily="18" charset="2"/>
              </a:rPr>
              <a:t>el-20 preparation work </a:t>
            </a:r>
            <a:r>
              <a:rPr lang="en-US" altLang="zh-CN" sz="1200" dirty="0">
                <a:solidFill>
                  <a:prstClr val="black"/>
                </a:solidFill>
              </a:rPr>
              <a:t>(TU allocation will be zero at the beginning and will increase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ym typeface="Wingdings 3" panose="05040102010807070707" pitchFamily="18" charset="2"/>
              </a:rPr>
              <a:t>A</a:t>
            </a:r>
            <a:r>
              <a:rPr lang="en-US" altLang="zh-CN" sz="1200" dirty="0" err="1">
                <a:sym typeface="Wingdings 3" panose="05040102010807070707" pitchFamily="18" charset="2"/>
              </a:rPr>
              <a:t>ll</a:t>
            </a:r>
            <a:r>
              <a:rPr lang="en-US" altLang="zh-CN" sz="1200" dirty="0">
                <a:sym typeface="Wingdings 3" panose="05040102010807070707" pitchFamily="18" charset="2"/>
              </a:rPr>
              <a:t> remaining time is available for Rel-19 SIDs / WIDs</a:t>
            </a:r>
            <a:endParaRPr lang="en-US" altLang="zh-CN" sz="1200" dirty="0">
              <a:solidFill>
                <a:prstClr val="black"/>
              </a:solidFill>
              <a:sym typeface="Wingdings 3" panose="05040102010807070707" pitchFamily="18" charset="2"/>
            </a:endParaRPr>
          </a:p>
          <a:p>
            <a:pPr marL="342900" indent="-342900">
              <a:buFont typeface="+mj-lt"/>
              <a:buAutoNum type="arabicPeriod"/>
            </a:pPr>
            <a:r>
              <a:rPr lang="fr-FR" altLang="zh-CN" sz="1200" dirty="0">
                <a:solidFill>
                  <a:prstClr val="black"/>
                </a:solidFill>
                <a:sym typeface="Wingdings 3" panose="05040102010807070707" pitchFamily="18" charset="2"/>
              </a:rPr>
              <a:t>T</a:t>
            </a:r>
            <a:r>
              <a:rPr lang="en-US" altLang="zh-CN" sz="1200" dirty="0" err="1">
                <a:solidFill>
                  <a:prstClr val="black"/>
                </a:solidFill>
                <a:sym typeface="Wingdings 3" panose="05040102010807070707" pitchFamily="18" charset="2"/>
              </a:rPr>
              <a:t>otal</a:t>
            </a:r>
            <a:r>
              <a:rPr lang="en-US" altLang="zh-CN" sz="1200" dirty="0">
                <a:solidFill>
                  <a:prstClr val="black"/>
                </a:solidFill>
                <a:sym typeface="Wingdings 3" panose="05040102010807070707" pitchFamily="18" charset="2"/>
              </a:rPr>
              <a:t> TUs allocated to Rel-19 SIDs / WIDs = 124 TUs</a:t>
            </a:r>
          </a:p>
        </p:txBody>
      </p:sp>
    </p:spTree>
    <p:extLst>
      <p:ext uri="{BB962C8B-B14F-4D97-AF65-F5344CB8AC3E}">
        <p14:creationId xmlns:p14="http://schemas.microsoft.com/office/powerpoint/2010/main" val="3060572281"/>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7C7F8E6-8FEB-4E23-AF32-EDE0507E7D45}"/>
              </a:ext>
            </a:extLst>
          </p:cNvPr>
          <p:cNvSpPr>
            <a:spLocks noGrp="1"/>
          </p:cNvSpPr>
          <p:nvPr>
            <p:ph type="title"/>
          </p:nvPr>
        </p:nvSpPr>
        <p:spPr>
          <a:xfrm>
            <a:off x="123569" y="182880"/>
            <a:ext cx="9561952" cy="1143000"/>
          </a:xfrm>
        </p:spPr>
        <p:txBody>
          <a:bodyPr/>
          <a:lstStyle/>
          <a:p>
            <a:r>
              <a:rPr lang="en-US" altLang="zh-CN" sz="3600" dirty="0"/>
              <a:t>SA5 Rel-19 OAM TU statistics (Study phase)</a:t>
            </a:r>
            <a:endParaRPr lang="zh-CN" altLang="en-US" sz="3600" dirty="0"/>
          </a:p>
        </p:txBody>
      </p:sp>
      <p:graphicFrame>
        <p:nvGraphicFramePr>
          <p:cNvPr id="5" name="Chart 4">
            <a:extLst>
              <a:ext uri="{FF2B5EF4-FFF2-40B4-BE49-F238E27FC236}">
                <a16:creationId xmlns:a16="http://schemas.microsoft.com/office/drawing/2014/main" id="{FE8B89F1-21DA-430A-AAC0-06390B04F8AB}"/>
              </a:ext>
            </a:extLst>
          </p:cNvPr>
          <p:cNvGraphicFramePr>
            <a:graphicFrameLocks/>
          </p:cNvGraphicFramePr>
          <p:nvPr>
            <p:extLst>
              <p:ext uri="{D42A27DB-BD31-4B8C-83A1-F6EECF244321}">
                <p14:modId xmlns:p14="http://schemas.microsoft.com/office/powerpoint/2010/main" val="3770747678"/>
              </p:ext>
            </p:extLst>
          </p:nvPr>
        </p:nvGraphicFramePr>
        <p:xfrm>
          <a:off x="123569" y="4008344"/>
          <a:ext cx="11816080" cy="2311176"/>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Box 7">
            <a:extLst>
              <a:ext uri="{FF2B5EF4-FFF2-40B4-BE49-F238E27FC236}">
                <a16:creationId xmlns:a16="http://schemas.microsoft.com/office/drawing/2014/main" id="{B6464204-84AB-4339-A79F-081C0352D8A9}"/>
              </a:ext>
            </a:extLst>
          </p:cNvPr>
          <p:cNvSpPr txBox="1"/>
          <p:nvPr/>
        </p:nvSpPr>
        <p:spPr>
          <a:xfrm>
            <a:off x="5645662" y="1245973"/>
            <a:ext cx="6293987" cy="1815882"/>
          </a:xfrm>
          <a:prstGeom prst="rect">
            <a:avLst/>
          </a:prstGeom>
          <a:noFill/>
        </p:spPr>
        <p:txBody>
          <a:bodyPr wrap="square" rtlCol="0">
            <a:spAutoFit/>
          </a:bodyPr>
          <a:lstStyle/>
          <a:p>
            <a:r>
              <a:rPr lang="en-US" altLang="zh-CN" sz="1400" b="1" dirty="0"/>
              <a:t>1. The following topics used TU is very close to planned TU: </a:t>
            </a:r>
          </a:p>
          <a:p>
            <a:pPr marL="285750" indent="-285750">
              <a:buFont typeface="Wingdings" panose="05000000000000000000" pitchFamily="2" charset="2"/>
              <a:buChar char="Ø"/>
            </a:pPr>
            <a:r>
              <a:rPr lang="en-US" altLang="zh-CN" sz="1400" dirty="0"/>
              <a:t>AIML/IDM/NDT/</a:t>
            </a:r>
            <a:r>
              <a:rPr lang="en-US" altLang="zh-CN" sz="1400" dirty="0" err="1"/>
              <a:t>adNRM</a:t>
            </a:r>
            <a:r>
              <a:rPr lang="en-US" altLang="zh-CN" sz="1400" dirty="0"/>
              <a:t>/PM/TMQ/EE/</a:t>
            </a:r>
            <a:r>
              <a:rPr lang="en-US" altLang="zh-CN" sz="1400" dirty="0" err="1"/>
              <a:t>Monstra</a:t>
            </a:r>
            <a:endParaRPr lang="en-US" altLang="zh-CN" sz="1400" dirty="0"/>
          </a:p>
          <a:p>
            <a:r>
              <a:rPr lang="en-US" altLang="zh-CN" sz="1400" b="1" dirty="0"/>
              <a:t>2. The following topics taking advantage of BONUS TU, they are mainly OAM prime topics: </a:t>
            </a:r>
          </a:p>
          <a:p>
            <a:pPr marL="285750" indent="-285750">
              <a:buFont typeface="Wingdings" panose="05000000000000000000" pitchFamily="2" charset="2"/>
              <a:buChar char="Ø"/>
            </a:pPr>
            <a:r>
              <a:rPr lang="en-US" altLang="zh-CN" sz="1400" dirty="0"/>
              <a:t>AIML/IDM/CMO/NDT/EE/</a:t>
            </a:r>
            <a:r>
              <a:rPr lang="en-US" altLang="zh-CN" sz="1400" dirty="0" err="1"/>
              <a:t>Mexpo</a:t>
            </a:r>
            <a:r>
              <a:rPr lang="en-US" altLang="zh-CN" sz="1400" dirty="0"/>
              <a:t>/CCL/MDA</a:t>
            </a:r>
          </a:p>
          <a:p>
            <a:r>
              <a:rPr lang="en-US" altLang="zh-CN" sz="1400" b="1" dirty="0">
                <a:solidFill>
                  <a:srgbClr val="0000FF"/>
                </a:solidFill>
              </a:rPr>
              <a:t>3. Using the topics which used BONUS TU as example, average TU for decent study for a topic should be around 8~10 TU, adding TU in normative phase, 10~15 TU per topic would be desired. </a:t>
            </a:r>
          </a:p>
        </p:txBody>
      </p:sp>
      <p:graphicFrame>
        <p:nvGraphicFramePr>
          <p:cNvPr id="9" name="Table 8">
            <a:extLst>
              <a:ext uri="{FF2B5EF4-FFF2-40B4-BE49-F238E27FC236}">
                <a16:creationId xmlns:a16="http://schemas.microsoft.com/office/drawing/2014/main" id="{9BE0E17A-B3C2-4220-9C69-F81B2870F5E7}"/>
              </a:ext>
            </a:extLst>
          </p:cNvPr>
          <p:cNvGraphicFramePr>
            <a:graphicFrameLocks noGrp="1"/>
          </p:cNvGraphicFramePr>
          <p:nvPr>
            <p:extLst>
              <p:ext uri="{D42A27DB-BD31-4B8C-83A1-F6EECF244321}">
                <p14:modId xmlns:p14="http://schemas.microsoft.com/office/powerpoint/2010/main" val="1396311578"/>
              </p:ext>
            </p:extLst>
          </p:nvPr>
        </p:nvGraphicFramePr>
        <p:xfrm>
          <a:off x="277751" y="1245973"/>
          <a:ext cx="5213729" cy="1798895"/>
        </p:xfrm>
        <a:graphic>
          <a:graphicData uri="http://schemas.openxmlformats.org/drawingml/2006/table">
            <a:tbl>
              <a:tblPr/>
              <a:tblGrid>
                <a:gridCol w="862921">
                  <a:extLst>
                    <a:ext uri="{9D8B030D-6E8A-4147-A177-3AD203B41FA5}">
                      <a16:colId xmlns:a16="http://schemas.microsoft.com/office/drawing/2014/main" val="1429720987"/>
                    </a:ext>
                  </a:extLst>
                </a:gridCol>
                <a:gridCol w="1800895">
                  <a:extLst>
                    <a:ext uri="{9D8B030D-6E8A-4147-A177-3AD203B41FA5}">
                      <a16:colId xmlns:a16="http://schemas.microsoft.com/office/drawing/2014/main" val="3786712831"/>
                    </a:ext>
                  </a:extLst>
                </a:gridCol>
                <a:gridCol w="1331908">
                  <a:extLst>
                    <a:ext uri="{9D8B030D-6E8A-4147-A177-3AD203B41FA5}">
                      <a16:colId xmlns:a16="http://schemas.microsoft.com/office/drawing/2014/main" val="1740488768"/>
                    </a:ext>
                  </a:extLst>
                </a:gridCol>
                <a:gridCol w="1218005">
                  <a:extLst>
                    <a:ext uri="{9D8B030D-6E8A-4147-A177-3AD203B41FA5}">
                      <a16:colId xmlns:a16="http://schemas.microsoft.com/office/drawing/2014/main" val="1986883981"/>
                    </a:ext>
                  </a:extLst>
                </a:gridCol>
              </a:tblGrid>
              <a:tr h="274895">
                <a:tc>
                  <a:txBody>
                    <a:bodyPr/>
                    <a:lstStyle/>
                    <a:p>
                      <a:pPr algn="ctr" fontAlgn="b"/>
                      <a:endParaRPr lang="en-US" sz="1200" b="0" i="0" u="none" strike="noStrike" dirty="0">
                        <a:solidFill>
                          <a:srgbClr val="000000"/>
                        </a:solidFill>
                        <a:effectLst/>
                        <a:latin typeface="+mn-lt"/>
                        <a:ea typeface="等线" panose="02010600030101010101" pitchFamily="2" charset="-122"/>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Planned TU (study phase)</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mn-lt"/>
                          <a:ea typeface="等线" panose="02010600030101010101" pitchFamily="2" charset="-122"/>
                        </a:rPr>
                        <a:t>Bonus TU</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mn-lt"/>
                          <a:ea typeface="等线" panose="02010600030101010101" pitchFamily="2" charset="-122"/>
                        </a:rPr>
                        <a:t>Total TU</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88870658"/>
                  </a:ext>
                </a:extLst>
              </a:tr>
              <a:tr h="173918">
                <a:tc>
                  <a:txBody>
                    <a:bodyPr/>
                    <a:lstStyle/>
                    <a:p>
                      <a:pPr algn="ctr" fontAlgn="b"/>
                      <a:r>
                        <a:rPr lang="en-US" sz="1200" b="0" i="0" u="none" strike="noStrike" dirty="0">
                          <a:solidFill>
                            <a:srgbClr val="000000"/>
                          </a:solidFill>
                          <a:effectLst/>
                          <a:latin typeface="+mn-lt"/>
                          <a:ea typeface="等线" panose="02010600030101010101" pitchFamily="2" charset="-122"/>
                        </a:rPr>
                        <a:t>AIML</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6.2</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mn-lt"/>
                          <a:ea typeface="等线" panose="02010600030101010101" pitchFamily="2" charset="-122"/>
                        </a:rPr>
                        <a:t>5.7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11.9</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3656207"/>
                  </a:ext>
                </a:extLst>
              </a:tr>
              <a:tr h="173918">
                <a:tc>
                  <a:txBody>
                    <a:bodyPr/>
                    <a:lstStyle/>
                    <a:p>
                      <a:pPr algn="ctr" fontAlgn="b"/>
                      <a:r>
                        <a:rPr lang="en-US" sz="1200" b="0" i="0" u="none" strike="noStrike" dirty="0">
                          <a:solidFill>
                            <a:srgbClr val="000000"/>
                          </a:solidFill>
                          <a:effectLst/>
                          <a:latin typeface="+mn-lt"/>
                          <a:ea typeface="等线" panose="02010600030101010101" pitchFamily="2" charset="-122"/>
                        </a:rPr>
                        <a:t>MDA</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4.7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mn-lt"/>
                          <a:ea typeface="等线" panose="02010600030101010101" pitchFamily="2" charset="-122"/>
                        </a:rPr>
                        <a:t>0.33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5.03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92043056"/>
                  </a:ext>
                </a:extLst>
              </a:tr>
              <a:tr h="173918">
                <a:tc>
                  <a:txBody>
                    <a:bodyPr/>
                    <a:lstStyle/>
                    <a:p>
                      <a:pPr algn="ctr" fontAlgn="b"/>
                      <a:r>
                        <a:rPr lang="en-US" sz="1200" b="0" i="0" u="none" strike="noStrike" dirty="0">
                          <a:solidFill>
                            <a:srgbClr val="000000"/>
                          </a:solidFill>
                          <a:effectLst/>
                          <a:latin typeface="+mn-lt"/>
                          <a:ea typeface="等线" panose="02010600030101010101" pitchFamily="2" charset="-122"/>
                        </a:rPr>
                        <a:t>IDM</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3.76</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7.76</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19495246"/>
                  </a:ext>
                </a:extLst>
              </a:tr>
              <a:tr h="173918">
                <a:tc>
                  <a:txBody>
                    <a:bodyPr/>
                    <a:lstStyle/>
                    <a:p>
                      <a:pPr algn="ctr" fontAlgn="b"/>
                      <a:r>
                        <a:rPr lang="en-US" sz="1200" b="0" i="0" u="none" strike="noStrike" dirty="0">
                          <a:solidFill>
                            <a:srgbClr val="000000"/>
                          </a:solidFill>
                          <a:effectLst/>
                          <a:latin typeface="+mn-lt"/>
                          <a:ea typeface="等线" panose="02010600030101010101" pitchFamily="2" charset="-122"/>
                        </a:rPr>
                        <a:t>CCL</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6.4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1</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7.4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25866869"/>
                  </a:ext>
                </a:extLst>
              </a:tr>
              <a:tr h="173918">
                <a:tc>
                  <a:txBody>
                    <a:bodyPr/>
                    <a:lstStyle/>
                    <a:p>
                      <a:pPr algn="ctr" fontAlgn="b"/>
                      <a:r>
                        <a:rPr lang="en-US" sz="1200" b="0" i="0" u="none" strike="noStrike" dirty="0">
                          <a:solidFill>
                            <a:srgbClr val="000000"/>
                          </a:solidFill>
                          <a:effectLst/>
                          <a:latin typeface="+mn-lt"/>
                          <a:ea typeface="等线" panose="02010600030101010101" pitchFamily="2" charset="-122"/>
                        </a:rPr>
                        <a:t>NDT</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3.3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2.5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5.8</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93249568"/>
                  </a:ext>
                </a:extLst>
              </a:tr>
              <a:tr h="173918">
                <a:tc>
                  <a:txBody>
                    <a:bodyPr/>
                    <a:lstStyle/>
                    <a:p>
                      <a:pPr algn="ctr" fontAlgn="b"/>
                      <a:r>
                        <a:rPr lang="en-US" sz="1200" b="0" i="0" u="none" strike="noStrike" dirty="0">
                          <a:solidFill>
                            <a:srgbClr val="000000"/>
                          </a:solidFill>
                          <a:effectLst/>
                          <a:latin typeface="+mn-lt"/>
                          <a:ea typeface="等线" panose="02010600030101010101" pitchFamily="2" charset="-122"/>
                        </a:rPr>
                        <a:t>CMO</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6.6</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6.26</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12.9</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20112842"/>
                  </a:ext>
                </a:extLst>
              </a:tr>
              <a:tr h="173918">
                <a:tc>
                  <a:txBody>
                    <a:bodyPr/>
                    <a:lstStyle/>
                    <a:p>
                      <a:pPr algn="ctr" fontAlgn="b"/>
                      <a:r>
                        <a:rPr lang="en-US" sz="1200" b="0" i="0" u="none" strike="noStrike" dirty="0">
                          <a:solidFill>
                            <a:srgbClr val="000000"/>
                          </a:solidFill>
                          <a:effectLst/>
                          <a:latin typeface="+mn-lt"/>
                          <a:ea typeface="等线" panose="02010600030101010101" pitchFamily="2" charset="-122"/>
                        </a:rPr>
                        <a:t>EE</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3.7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8.7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93103406"/>
                  </a:ext>
                </a:extLst>
              </a:tr>
              <a:tr h="173918">
                <a:tc>
                  <a:txBody>
                    <a:bodyPr/>
                    <a:lstStyle/>
                    <a:p>
                      <a:pPr algn="ctr" fontAlgn="b"/>
                      <a:r>
                        <a:rPr lang="en-US" sz="1200" b="0" i="0" u="none" strike="noStrike" dirty="0" err="1">
                          <a:solidFill>
                            <a:srgbClr val="000000"/>
                          </a:solidFill>
                          <a:effectLst/>
                          <a:latin typeface="+mn-lt"/>
                          <a:ea typeface="等线" panose="02010600030101010101" pitchFamily="2" charset="-122"/>
                        </a:rPr>
                        <a:t>MExpo</a:t>
                      </a:r>
                      <a:endParaRPr lang="en-US" sz="1200" b="0" i="0" u="none" strike="noStrike" dirty="0">
                        <a:solidFill>
                          <a:srgbClr val="000000"/>
                        </a:solidFill>
                        <a:effectLst/>
                        <a:latin typeface="+mn-lt"/>
                        <a:ea typeface="等线" panose="02010600030101010101" pitchFamily="2" charset="-122"/>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4.55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2.7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7.25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93077712"/>
                  </a:ext>
                </a:extLst>
              </a:tr>
            </a:tbl>
          </a:graphicData>
        </a:graphic>
      </p:graphicFrame>
      <p:graphicFrame>
        <p:nvGraphicFramePr>
          <p:cNvPr id="10" name="Chart 9">
            <a:extLst>
              <a:ext uri="{FF2B5EF4-FFF2-40B4-BE49-F238E27FC236}">
                <a16:creationId xmlns:a16="http://schemas.microsoft.com/office/drawing/2014/main" id="{C2A10DFF-23C6-435D-8FA3-985BD520631B}"/>
              </a:ext>
            </a:extLst>
          </p:cNvPr>
          <p:cNvGraphicFramePr>
            <a:graphicFrameLocks/>
          </p:cNvGraphicFramePr>
          <p:nvPr>
            <p:extLst>
              <p:ext uri="{D42A27DB-BD31-4B8C-83A1-F6EECF244321}">
                <p14:modId xmlns:p14="http://schemas.microsoft.com/office/powerpoint/2010/main" val="1474612252"/>
              </p:ext>
            </p:extLst>
          </p:nvPr>
        </p:nvGraphicFramePr>
        <p:xfrm>
          <a:off x="7975600" y="3073624"/>
          <a:ext cx="3964049" cy="166624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49204374"/>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FCD482DA-39A8-45F1-A886-8B15F5B2CA5D}"/>
              </a:ext>
            </a:extLst>
          </p:cNvPr>
          <p:cNvSpPr>
            <a:spLocks noGrp="1"/>
          </p:cNvSpPr>
          <p:nvPr>
            <p:ph type="title"/>
          </p:nvPr>
        </p:nvSpPr>
        <p:spPr>
          <a:xfrm>
            <a:off x="123569" y="182880"/>
            <a:ext cx="9561952" cy="1143000"/>
          </a:xfrm>
        </p:spPr>
        <p:txBody>
          <a:bodyPr/>
          <a:lstStyle/>
          <a:p>
            <a:r>
              <a:rPr lang="en-US" altLang="zh-CN" sz="3600" dirty="0"/>
              <a:t>SA5 Rel-19 CH TU planning (May.2024~Sep.2025)</a:t>
            </a:r>
            <a:endParaRPr lang="zh-CN" altLang="en-US" sz="3600" dirty="0"/>
          </a:p>
        </p:txBody>
      </p:sp>
      <p:graphicFrame>
        <p:nvGraphicFramePr>
          <p:cNvPr id="8" name="Table 7">
            <a:extLst>
              <a:ext uri="{FF2B5EF4-FFF2-40B4-BE49-F238E27FC236}">
                <a16:creationId xmlns:a16="http://schemas.microsoft.com/office/drawing/2014/main" id="{12728E71-99C6-4012-A7FA-922E2C3A3A79}"/>
              </a:ext>
            </a:extLst>
          </p:cNvPr>
          <p:cNvGraphicFramePr>
            <a:graphicFrameLocks noGrp="1"/>
          </p:cNvGraphicFramePr>
          <p:nvPr>
            <p:extLst>
              <p:ext uri="{D42A27DB-BD31-4B8C-83A1-F6EECF244321}">
                <p14:modId xmlns:p14="http://schemas.microsoft.com/office/powerpoint/2010/main" val="2198888243"/>
              </p:ext>
            </p:extLst>
          </p:nvPr>
        </p:nvGraphicFramePr>
        <p:xfrm>
          <a:off x="195825" y="3256660"/>
          <a:ext cx="11746980" cy="2480664"/>
        </p:xfrm>
        <a:graphic>
          <a:graphicData uri="http://schemas.openxmlformats.org/drawingml/2006/table">
            <a:tbl>
              <a:tblPr firstRow="1" bandRow="1">
                <a:tableStyleId>{5C22544A-7EE6-4342-B048-85BDC9FD1C3A}</a:tableStyleId>
              </a:tblPr>
              <a:tblGrid>
                <a:gridCol w="2601983">
                  <a:extLst>
                    <a:ext uri="{9D8B030D-6E8A-4147-A177-3AD203B41FA5}">
                      <a16:colId xmlns:a16="http://schemas.microsoft.com/office/drawing/2014/main" val="428783908"/>
                    </a:ext>
                  </a:extLst>
                </a:gridCol>
                <a:gridCol w="2399170">
                  <a:extLst>
                    <a:ext uri="{9D8B030D-6E8A-4147-A177-3AD203B41FA5}">
                      <a16:colId xmlns:a16="http://schemas.microsoft.com/office/drawing/2014/main" val="228380027"/>
                    </a:ext>
                  </a:extLst>
                </a:gridCol>
                <a:gridCol w="2248609">
                  <a:extLst>
                    <a:ext uri="{9D8B030D-6E8A-4147-A177-3AD203B41FA5}">
                      <a16:colId xmlns:a16="http://schemas.microsoft.com/office/drawing/2014/main" val="856762402"/>
                    </a:ext>
                  </a:extLst>
                </a:gridCol>
                <a:gridCol w="2248609">
                  <a:extLst>
                    <a:ext uri="{9D8B030D-6E8A-4147-A177-3AD203B41FA5}">
                      <a16:colId xmlns:a16="http://schemas.microsoft.com/office/drawing/2014/main" val="2063139119"/>
                    </a:ext>
                  </a:extLst>
                </a:gridCol>
                <a:gridCol w="2248609">
                  <a:extLst>
                    <a:ext uri="{9D8B030D-6E8A-4147-A177-3AD203B41FA5}">
                      <a16:colId xmlns:a16="http://schemas.microsoft.com/office/drawing/2014/main" val="446372523"/>
                    </a:ext>
                  </a:extLst>
                </a:gridCol>
              </a:tblGrid>
              <a:tr h="408134">
                <a:tc>
                  <a:txBody>
                    <a:bodyPr/>
                    <a:lstStyle/>
                    <a:p>
                      <a:endParaRPr lang="zh-CN" altLang="en-US" sz="1200" dirty="0">
                        <a:latin typeface="+mn-lt"/>
                      </a:endParaRPr>
                    </a:p>
                  </a:txBody>
                  <a:tcPr/>
                </a:tc>
                <a:tc>
                  <a:txBody>
                    <a:bodyPr/>
                    <a:lstStyle/>
                    <a:p>
                      <a:r>
                        <a:rPr lang="en-US" altLang="zh-CN" sz="1200" dirty="0">
                          <a:latin typeface="+mn-lt"/>
                        </a:rPr>
                        <a:t>Maintenance+R18</a:t>
                      </a:r>
                      <a:endParaRPr lang="zh-CN" altLang="en-US" sz="1200" dirty="0">
                        <a:latin typeface="+mn-lt"/>
                      </a:endParaRPr>
                    </a:p>
                  </a:txBody>
                  <a:tcPr/>
                </a:tc>
                <a:tc>
                  <a:txBody>
                    <a:bodyPr/>
                    <a:lstStyle/>
                    <a:p>
                      <a:r>
                        <a:rPr lang="en-US" altLang="zh-CN" sz="1200" dirty="0">
                          <a:latin typeface="+mn-lt"/>
                        </a:rPr>
                        <a:t>R19</a:t>
                      </a:r>
                      <a:endParaRPr lang="zh-CN" altLang="en-US" sz="1200" dirty="0">
                        <a:latin typeface="+mn-lt"/>
                      </a:endParaRPr>
                    </a:p>
                  </a:txBody>
                  <a:tcPr/>
                </a:tc>
                <a:tc>
                  <a:txBody>
                    <a:bodyPr/>
                    <a:lstStyle/>
                    <a:p>
                      <a:r>
                        <a:rPr lang="en-US" altLang="zh-CN" sz="1200" dirty="0">
                          <a:latin typeface="+mn-lt"/>
                        </a:rPr>
                        <a:t>R20 preparation</a:t>
                      </a:r>
                      <a:endParaRPr lang="zh-CN" altLang="en-US" sz="1200" dirty="0">
                        <a:latin typeface="+mn-lt"/>
                      </a:endParaRPr>
                    </a:p>
                  </a:txBody>
                  <a:tcPr/>
                </a:tc>
                <a:tc>
                  <a:txBody>
                    <a:bodyPr/>
                    <a:lstStyle/>
                    <a:p>
                      <a:r>
                        <a:rPr lang="en-US" altLang="zh-CN" sz="1200" dirty="0">
                          <a:latin typeface="+mn-lt"/>
                        </a:rPr>
                        <a:t>Buffer </a:t>
                      </a:r>
                    </a:p>
                    <a:p>
                      <a:r>
                        <a:rPr lang="en-US" altLang="zh-CN" sz="1200" dirty="0">
                          <a:latin typeface="+mn-lt"/>
                        </a:rPr>
                        <a:t>(revision session)</a:t>
                      </a:r>
                      <a:endParaRPr lang="zh-CN" altLang="en-US" sz="1200" dirty="0">
                        <a:latin typeface="+mn-lt"/>
                      </a:endParaRPr>
                    </a:p>
                  </a:txBody>
                  <a:tcPr/>
                </a:tc>
                <a:extLst>
                  <a:ext uri="{0D108BD9-81ED-4DB2-BD59-A6C34878D82A}">
                    <a16:rowId xmlns:a16="http://schemas.microsoft.com/office/drawing/2014/main" val="1955766534"/>
                  </a:ext>
                </a:extLst>
              </a:tr>
              <a:tr h="583048">
                <a:tc>
                  <a:txBody>
                    <a:bodyPr/>
                    <a:lstStyle/>
                    <a:p>
                      <a:r>
                        <a:rPr lang="en-US" altLang="zh-CN" sz="1200" b="1" dirty="0">
                          <a:latin typeface="+mn-lt"/>
                        </a:rPr>
                        <a:t>May. 2024:</a:t>
                      </a:r>
                    </a:p>
                    <a:p>
                      <a:r>
                        <a:rPr lang="en-US" altLang="zh-CN" sz="1200" b="1" dirty="0">
                          <a:latin typeface="+mn-lt"/>
                        </a:rPr>
                        <a:t>SA5#155 (1 meeting)</a:t>
                      </a:r>
                      <a:endParaRPr lang="zh-CN" altLang="en-US" sz="1200" b="1" dirty="0">
                        <a:latin typeface="+mn-lt"/>
                      </a:endParaRPr>
                    </a:p>
                  </a:txBody>
                  <a:tcPr>
                    <a:solidFill>
                      <a:schemeClr val="bg1">
                        <a:lumMod val="75000"/>
                      </a:schemeClr>
                    </a:solidFill>
                  </a:tcPr>
                </a:tc>
                <a:tc>
                  <a:txBody>
                    <a:bodyPr/>
                    <a:lstStyle/>
                    <a:p>
                      <a:r>
                        <a:rPr lang="en-US" altLang="zh-CN" sz="1200" dirty="0">
                          <a:latin typeface="+mn-lt"/>
                        </a:rPr>
                        <a:t>2.5 TU*1eetings = 2.5 TU (CRs)</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6 TU*1 meetings= 6 TU</a:t>
                      </a:r>
                    </a:p>
                    <a:p>
                      <a:r>
                        <a:rPr lang="en-US" altLang="zh-CN" sz="1200" dirty="0">
                          <a:latin typeface="+mn-lt"/>
                        </a:rPr>
                        <a:t>5 TU: Rel-19 topic discussion</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NA</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TU*4=8 TU</a:t>
                      </a:r>
                      <a:endParaRPr lang="zh-CN" altLang="en-US" sz="1200" dirty="0">
                        <a:latin typeface="+mn-lt"/>
                      </a:endParaRPr>
                    </a:p>
                  </a:txBody>
                  <a:tcPr>
                    <a:solidFill>
                      <a:schemeClr val="bg1">
                        <a:lumMod val="75000"/>
                      </a:schemeClr>
                    </a:solidFill>
                  </a:tcPr>
                </a:tc>
                <a:extLst>
                  <a:ext uri="{0D108BD9-81ED-4DB2-BD59-A6C34878D82A}">
                    <a16:rowId xmlns:a16="http://schemas.microsoft.com/office/drawing/2014/main" val="3456388727"/>
                  </a:ext>
                </a:extLst>
              </a:tr>
              <a:tr h="583048">
                <a:tc>
                  <a:txBody>
                    <a:bodyPr/>
                    <a:lstStyle/>
                    <a:p>
                      <a:r>
                        <a:rPr lang="en-US" altLang="zh-CN" sz="1200" b="1" dirty="0">
                          <a:latin typeface="+mn-lt"/>
                        </a:rPr>
                        <a:t>July. 2024~Dec.2024:</a:t>
                      </a:r>
                    </a:p>
                    <a:p>
                      <a:r>
                        <a:rPr lang="en-US" altLang="zh-CN" sz="1200" b="1" dirty="0">
                          <a:latin typeface="+mn-lt"/>
                        </a:rPr>
                        <a:t>SA5#156~#158 (3 meetings)</a:t>
                      </a:r>
                      <a:endParaRPr lang="zh-CN" altLang="en-US" sz="1200" b="1" dirty="0">
                        <a:latin typeface="+mn-lt"/>
                      </a:endParaRPr>
                    </a:p>
                  </a:txBody>
                  <a:tcPr>
                    <a:solidFill>
                      <a:schemeClr val="bg1">
                        <a:lumMod val="75000"/>
                      </a:schemeClr>
                    </a:solidFill>
                  </a:tcPr>
                </a:tc>
                <a:tc>
                  <a:txBody>
                    <a:bodyPr/>
                    <a:lstStyle/>
                    <a:p>
                      <a:r>
                        <a:rPr lang="en-US" altLang="zh-CN" sz="1200" dirty="0">
                          <a:latin typeface="+mn-lt"/>
                        </a:rPr>
                        <a:t>2.5 TU*3 meetings = 7.5 TU (CRs)</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11 TU*3 meetings= 33 TU</a:t>
                      </a:r>
                    </a:p>
                    <a:p>
                      <a:endParaRPr lang="zh-CN" altLang="en-US" sz="1200" dirty="0">
                        <a:latin typeface="+mn-lt"/>
                      </a:endParaRPr>
                    </a:p>
                  </a:txBody>
                  <a:tcPr>
                    <a:solidFill>
                      <a:schemeClr val="bg1">
                        <a:lumMod val="75000"/>
                      </a:schemeClr>
                    </a:solidFill>
                  </a:tcPr>
                </a:tc>
                <a:tc>
                  <a:txBody>
                    <a:bodyPr/>
                    <a:lstStyle/>
                    <a:p>
                      <a:r>
                        <a:rPr lang="en-US" altLang="zh-CN" sz="1200" dirty="0">
                          <a:latin typeface="+mn-lt"/>
                        </a:rPr>
                        <a:t>NA</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TU*4=8 TU</a:t>
                      </a:r>
                      <a:endParaRPr lang="zh-CN" altLang="en-US" sz="1200" dirty="0">
                        <a:latin typeface="+mn-lt"/>
                      </a:endParaRPr>
                    </a:p>
                  </a:txBody>
                  <a:tcPr>
                    <a:solidFill>
                      <a:schemeClr val="bg1">
                        <a:lumMod val="75000"/>
                      </a:schemeClr>
                    </a:solidFill>
                  </a:tcPr>
                </a:tc>
                <a:extLst>
                  <a:ext uri="{0D108BD9-81ED-4DB2-BD59-A6C34878D82A}">
                    <a16:rowId xmlns:a16="http://schemas.microsoft.com/office/drawing/2014/main" val="2290105926"/>
                  </a:ext>
                </a:extLst>
              </a:tr>
              <a:tr h="583048">
                <a:tc>
                  <a:txBody>
                    <a:bodyPr/>
                    <a:lstStyle/>
                    <a:p>
                      <a:r>
                        <a:rPr lang="en-US" altLang="zh-CN" sz="1200" b="1" dirty="0">
                          <a:highlight>
                            <a:srgbClr val="FFFF00"/>
                          </a:highlight>
                          <a:latin typeface="+mn-lt"/>
                        </a:rPr>
                        <a:t>Jan.2025~Sep.2025: </a:t>
                      </a:r>
                    </a:p>
                    <a:p>
                      <a:r>
                        <a:rPr lang="en-US" altLang="zh-CN" sz="1200" b="1" dirty="0">
                          <a:highlight>
                            <a:srgbClr val="FFFF00"/>
                          </a:highlight>
                          <a:latin typeface="+mn-lt"/>
                        </a:rPr>
                        <a:t>SA5#159~#162 (4 meetings)</a:t>
                      </a:r>
                      <a:endParaRPr lang="zh-CN" altLang="en-US" sz="1200" b="1" dirty="0">
                        <a:highlight>
                          <a:srgbClr val="FFFF00"/>
                        </a:highlight>
                        <a:latin typeface="+mn-lt"/>
                      </a:endParaRPr>
                    </a:p>
                  </a:txBody>
                  <a:tcPr/>
                </a:tc>
                <a:tc>
                  <a:txBody>
                    <a:bodyPr/>
                    <a:lstStyle/>
                    <a:p>
                      <a:r>
                        <a:rPr lang="en-US" altLang="zh-CN" sz="1200" dirty="0">
                          <a:latin typeface="+mn-lt"/>
                        </a:rPr>
                        <a:t>1.5 TU*4 meetings=</a:t>
                      </a:r>
                    </a:p>
                    <a:p>
                      <a:r>
                        <a:rPr lang="en-US" altLang="zh-CN" sz="1200" dirty="0">
                          <a:latin typeface="+mn-lt"/>
                        </a:rPr>
                        <a:t>6 TU (CRs)</a:t>
                      </a:r>
                      <a:endParaRPr lang="zh-CN" altLang="en-US" sz="1200" dirty="0">
                        <a:latin typeface="+mn-lt"/>
                      </a:endParaRPr>
                    </a:p>
                  </a:txBody>
                  <a:tcPr/>
                </a:tc>
                <a:tc>
                  <a:txBody>
                    <a:bodyPr/>
                    <a:lstStyle/>
                    <a:p>
                      <a:r>
                        <a:rPr lang="en-US" altLang="zh-CN" sz="1200" dirty="0">
                          <a:highlight>
                            <a:srgbClr val="FFFF00"/>
                          </a:highlight>
                          <a:latin typeface="+mn-lt"/>
                        </a:rPr>
                        <a:t>11 TU*4 meetings= 44 TU</a:t>
                      </a:r>
                      <a:endParaRPr lang="zh-CN" altLang="en-US" sz="1200" dirty="0">
                        <a:highlight>
                          <a:srgbClr val="FFFF00"/>
                        </a:highlight>
                        <a:latin typeface="+mn-lt"/>
                      </a:endParaRPr>
                    </a:p>
                  </a:txBody>
                  <a:tcPr/>
                </a:tc>
                <a:tc>
                  <a:txBody>
                    <a:bodyPr/>
                    <a:lstStyle/>
                    <a:p>
                      <a:r>
                        <a:rPr lang="en-US" altLang="zh-CN" sz="1200" dirty="0">
                          <a:latin typeface="+mn-lt"/>
                        </a:rPr>
                        <a:t>1 TU*4 meetings = 4 TU</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3698655121"/>
                  </a:ext>
                </a:extLst>
              </a:tr>
              <a:tr h="233219">
                <a:tc>
                  <a:txBody>
                    <a:bodyPr/>
                    <a:lstStyle/>
                    <a:p>
                      <a:r>
                        <a:rPr lang="en-US" altLang="zh-CN" sz="1200" b="1" dirty="0">
                          <a:latin typeface="+mn-lt"/>
                        </a:rPr>
                        <a:t>Total= 124 TU</a:t>
                      </a:r>
                      <a:endParaRPr lang="zh-CN" altLang="en-US" sz="1200" b="1" dirty="0">
                        <a:latin typeface="+mn-lt"/>
                      </a:endParaRPr>
                    </a:p>
                  </a:txBody>
                  <a:tcPr/>
                </a:tc>
                <a:tc>
                  <a:txBody>
                    <a:bodyPr/>
                    <a:lstStyle/>
                    <a:p>
                      <a:r>
                        <a:rPr lang="en-US" altLang="zh-CN" sz="1200" dirty="0">
                          <a:latin typeface="+mn-lt"/>
                        </a:rPr>
                        <a:t>16 TU</a:t>
                      </a:r>
                      <a:endParaRPr lang="zh-CN" altLang="en-US" sz="1200" dirty="0">
                        <a:latin typeface="+mn-lt"/>
                      </a:endParaRPr>
                    </a:p>
                  </a:txBody>
                  <a:tcPr/>
                </a:tc>
                <a:tc>
                  <a:txBody>
                    <a:bodyPr/>
                    <a:lstStyle/>
                    <a:p>
                      <a:r>
                        <a:rPr lang="en-US" altLang="zh-CN" sz="1200" dirty="0">
                          <a:latin typeface="+mn-lt"/>
                        </a:rPr>
                        <a:t>83 TU</a:t>
                      </a:r>
                      <a:endParaRPr lang="zh-CN" altLang="en-US" sz="1200" dirty="0">
                        <a:latin typeface="+mn-lt"/>
                      </a:endParaRPr>
                    </a:p>
                  </a:txBody>
                  <a:tcPr/>
                </a:tc>
                <a:tc>
                  <a:txBody>
                    <a:bodyPr/>
                    <a:lstStyle/>
                    <a:p>
                      <a:r>
                        <a:rPr lang="en-US" altLang="zh-CN" sz="1200" dirty="0">
                          <a:latin typeface="+mn-lt"/>
                        </a:rPr>
                        <a:t>4 TU</a:t>
                      </a:r>
                      <a:endParaRPr lang="zh-CN" altLang="en-US" sz="1200" dirty="0">
                        <a:latin typeface="+mn-lt"/>
                      </a:endParaRPr>
                    </a:p>
                  </a:txBody>
                  <a:tcPr/>
                </a:tc>
                <a:tc>
                  <a:txBody>
                    <a:bodyPr/>
                    <a:lstStyle/>
                    <a:p>
                      <a:r>
                        <a:rPr lang="en-US" altLang="zh-CN" sz="1200" dirty="0">
                          <a:latin typeface="+mn-lt"/>
                        </a:rPr>
                        <a:t>16 TU</a:t>
                      </a:r>
                      <a:endParaRPr lang="zh-CN" altLang="en-US" sz="1200" dirty="0">
                        <a:latin typeface="+mn-lt"/>
                      </a:endParaRPr>
                    </a:p>
                  </a:txBody>
                  <a:tcPr/>
                </a:tc>
                <a:extLst>
                  <a:ext uri="{0D108BD9-81ED-4DB2-BD59-A6C34878D82A}">
                    <a16:rowId xmlns:a16="http://schemas.microsoft.com/office/drawing/2014/main" val="1774169429"/>
                  </a:ext>
                </a:extLst>
              </a:tr>
            </a:tbl>
          </a:graphicData>
        </a:graphic>
      </p:graphicFrame>
      <p:sp>
        <p:nvSpPr>
          <p:cNvPr id="9" name="TextBox 8">
            <a:extLst>
              <a:ext uri="{FF2B5EF4-FFF2-40B4-BE49-F238E27FC236}">
                <a16:creationId xmlns:a16="http://schemas.microsoft.com/office/drawing/2014/main" id="{22E304B9-39CB-469E-852A-517B272CCFA6}"/>
              </a:ext>
            </a:extLst>
          </p:cNvPr>
          <p:cNvSpPr txBox="1"/>
          <p:nvPr/>
        </p:nvSpPr>
        <p:spPr>
          <a:xfrm>
            <a:off x="447111" y="1120676"/>
            <a:ext cx="10456266" cy="1754326"/>
          </a:xfrm>
          <a:prstGeom prst="rect">
            <a:avLst/>
          </a:prstGeom>
          <a:noFill/>
        </p:spPr>
        <p:txBody>
          <a:bodyPr wrap="square" rtlCol="0">
            <a:spAutoFit/>
          </a:bodyPr>
          <a:lstStyle/>
          <a:p>
            <a:r>
              <a:rPr lang="en-US" altLang="zh-CN" sz="1200" b="1" dirty="0"/>
              <a:t>Assumptions:</a:t>
            </a:r>
          </a:p>
          <a:p>
            <a:pPr marL="342900" indent="-342900">
              <a:buFont typeface="+mj-lt"/>
              <a:buAutoNum type="arabicPeriod"/>
            </a:pPr>
            <a:r>
              <a:rPr lang="en-US" altLang="zh-CN" sz="1200" dirty="0"/>
              <a:t>Every meeting day = 5 quarters (= 5 TUs)</a:t>
            </a:r>
          </a:p>
          <a:p>
            <a:pPr marL="342900" indent="-342900">
              <a:buFont typeface="+mj-lt"/>
              <a:buAutoNum type="arabicPeriod"/>
            </a:pPr>
            <a:r>
              <a:rPr lang="en-US" altLang="zh-CN" sz="1200" dirty="0"/>
              <a:t>Total TUs per meeting = 15.5 TUs</a:t>
            </a:r>
          </a:p>
          <a:p>
            <a:pPr marL="950913" lvl="1" indent="-342900">
              <a:buFont typeface="+mj-lt"/>
              <a:buAutoNum type="arabicPeriod"/>
            </a:pPr>
            <a:r>
              <a:rPr lang="fr-FR" altLang="zh-CN" sz="1200" dirty="0">
                <a:sym typeface="Wingdings 3" panose="05040102010807070707" pitchFamily="18" charset="2"/>
              </a:rPr>
              <a:t>B</a:t>
            </a:r>
            <a:r>
              <a:rPr lang="en-US" altLang="zh-CN" sz="1200" dirty="0" err="1">
                <a:sym typeface="Wingdings 3" panose="05040102010807070707" pitchFamily="18" charset="2"/>
              </a:rPr>
              <a:t>uffer</a:t>
            </a:r>
            <a:r>
              <a:rPr lang="en-US" altLang="zh-CN" sz="1200" dirty="0">
                <a:sym typeface="Wingdings 3" panose="05040102010807070707" pitchFamily="18" charset="2"/>
              </a:rPr>
              <a:t> = 2 TUs</a:t>
            </a:r>
          </a:p>
          <a:p>
            <a:pPr marL="950913" lvl="1" indent="-342900">
              <a:buFont typeface="+mj-lt"/>
              <a:buAutoNum type="arabicPeriod"/>
            </a:pPr>
            <a:r>
              <a:rPr lang="en-US" altLang="zh-CN" sz="1200" dirty="0"/>
              <a:t>CH = 13.5 TUs</a:t>
            </a:r>
          </a:p>
          <a:p>
            <a:pPr marL="1560513" lvl="2" indent="-342900">
              <a:buFont typeface="+mj-lt"/>
              <a:buAutoNum type="arabicPeriod"/>
            </a:pPr>
            <a:r>
              <a:rPr lang="fr-FR" altLang="zh-CN" sz="1200" dirty="0">
                <a:solidFill>
                  <a:prstClr val="black"/>
                </a:solidFill>
              </a:rPr>
              <a:t>M</a:t>
            </a:r>
            <a:r>
              <a:rPr lang="en-US" altLang="zh-CN" sz="1200" dirty="0" err="1">
                <a:solidFill>
                  <a:prstClr val="black"/>
                </a:solidFill>
              </a:rPr>
              <a:t>aintenance</a:t>
            </a:r>
            <a:r>
              <a:rPr lang="en-US" altLang="zh-CN" sz="1200" dirty="0">
                <a:solidFill>
                  <a:prstClr val="black"/>
                </a:solidFill>
              </a:rPr>
              <a:t> CRs + remaining Rel-18 work (TU allocation will decrease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olidFill>
                  <a:prstClr val="black"/>
                </a:solidFill>
                <a:sym typeface="Wingdings 3" panose="05040102010807070707" pitchFamily="18" charset="2"/>
              </a:rPr>
              <a:t>R</a:t>
            </a:r>
            <a:r>
              <a:rPr lang="en-US" altLang="zh-CN" sz="1200" dirty="0">
                <a:solidFill>
                  <a:prstClr val="black"/>
                </a:solidFill>
                <a:sym typeface="Wingdings 3" panose="05040102010807070707" pitchFamily="18" charset="2"/>
              </a:rPr>
              <a:t>el-20 preparation work </a:t>
            </a:r>
            <a:r>
              <a:rPr lang="en-US" altLang="zh-CN" sz="1200" dirty="0">
                <a:solidFill>
                  <a:prstClr val="black"/>
                </a:solidFill>
              </a:rPr>
              <a:t>(TU allocation will be zero at the beginning and will increase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ym typeface="Wingdings 3" panose="05040102010807070707" pitchFamily="18" charset="2"/>
              </a:rPr>
              <a:t>A</a:t>
            </a:r>
            <a:r>
              <a:rPr lang="en-US" altLang="zh-CN" sz="1200" dirty="0" err="1">
                <a:sym typeface="Wingdings 3" panose="05040102010807070707" pitchFamily="18" charset="2"/>
              </a:rPr>
              <a:t>ll</a:t>
            </a:r>
            <a:r>
              <a:rPr lang="en-US" altLang="zh-CN" sz="1200" dirty="0">
                <a:sym typeface="Wingdings 3" panose="05040102010807070707" pitchFamily="18" charset="2"/>
              </a:rPr>
              <a:t> remaining time is available for Rel-19 SIDs / WIDs</a:t>
            </a:r>
            <a:endParaRPr lang="en-US" altLang="zh-CN" sz="1200" dirty="0">
              <a:solidFill>
                <a:prstClr val="black"/>
              </a:solidFill>
              <a:sym typeface="Wingdings 3" panose="05040102010807070707" pitchFamily="18" charset="2"/>
            </a:endParaRPr>
          </a:p>
          <a:p>
            <a:pPr marL="342900" indent="-342900">
              <a:buFont typeface="+mj-lt"/>
              <a:buAutoNum type="arabicPeriod"/>
            </a:pPr>
            <a:r>
              <a:rPr lang="fr-FR" altLang="zh-CN" sz="1200" dirty="0">
                <a:solidFill>
                  <a:prstClr val="black"/>
                </a:solidFill>
                <a:sym typeface="Wingdings 3" panose="05040102010807070707" pitchFamily="18" charset="2"/>
              </a:rPr>
              <a:t>T</a:t>
            </a:r>
            <a:r>
              <a:rPr lang="en-US" altLang="zh-CN" sz="1200" dirty="0" err="1">
                <a:solidFill>
                  <a:prstClr val="black"/>
                </a:solidFill>
                <a:sym typeface="Wingdings 3" panose="05040102010807070707" pitchFamily="18" charset="2"/>
              </a:rPr>
              <a:t>otal</a:t>
            </a:r>
            <a:r>
              <a:rPr lang="en-US" altLang="zh-CN" sz="1200" dirty="0">
                <a:solidFill>
                  <a:prstClr val="black"/>
                </a:solidFill>
                <a:sym typeface="Wingdings 3" panose="05040102010807070707" pitchFamily="18" charset="2"/>
              </a:rPr>
              <a:t> TUs allocated to Rel-19 SIDs / WIDs = 83 TUs</a:t>
            </a:r>
          </a:p>
        </p:txBody>
      </p:sp>
    </p:spTree>
    <p:extLst>
      <p:ext uri="{BB962C8B-B14F-4D97-AF65-F5344CB8AC3E}">
        <p14:creationId xmlns:p14="http://schemas.microsoft.com/office/powerpoint/2010/main" val="3535677431"/>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6203A09C-0994-4634-900B-F55000EE5591}"/>
              </a:ext>
            </a:extLst>
          </p:cNvPr>
          <p:cNvGraphicFramePr>
            <a:graphicFrameLocks noGrp="1"/>
          </p:cNvGraphicFramePr>
          <p:nvPr>
            <p:extLst>
              <p:ext uri="{D42A27DB-BD31-4B8C-83A1-F6EECF244321}">
                <p14:modId xmlns:p14="http://schemas.microsoft.com/office/powerpoint/2010/main" val="2427532257"/>
              </p:ext>
            </p:extLst>
          </p:nvPr>
        </p:nvGraphicFramePr>
        <p:xfrm>
          <a:off x="157087" y="842010"/>
          <a:ext cx="8738260" cy="5173980"/>
        </p:xfrm>
        <a:graphic>
          <a:graphicData uri="http://schemas.openxmlformats.org/drawingml/2006/table">
            <a:tbl>
              <a:tblPr firstRow="1" bandRow="1">
                <a:tableStyleId>{72833802-FEF1-4C79-8D5D-14CF1EAF98D9}</a:tableStyleId>
              </a:tblPr>
              <a:tblGrid>
                <a:gridCol w="1676159">
                  <a:extLst>
                    <a:ext uri="{9D8B030D-6E8A-4147-A177-3AD203B41FA5}">
                      <a16:colId xmlns:a16="http://schemas.microsoft.com/office/drawing/2014/main" val="4071695017"/>
                    </a:ext>
                  </a:extLst>
                </a:gridCol>
                <a:gridCol w="1660189">
                  <a:extLst>
                    <a:ext uri="{9D8B030D-6E8A-4147-A177-3AD203B41FA5}">
                      <a16:colId xmlns:a16="http://schemas.microsoft.com/office/drawing/2014/main" val="3560591246"/>
                    </a:ext>
                  </a:extLst>
                </a:gridCol>
                <a:gridCol w="2155169">
                  <a:extLst>
                    <a:ext uri="{9D8B030D-6E8A-4147-A177-3AD203B41FA5}">
                      <a16:colId xmlns:a16="http://schemas.microsoft.com/office/drawing/2014/main" val="147559054"/>
                    </a:ext>
                  </a:extLst>
                </a:gridCol>
                <a:gridCol w="1721460">
                  <a:extLst>
                    <a:ext uri="{9D8B030D-6E8A-4147-A177-3AD203B41FA5}">
                      <a16:colId xmlns:a16="http://schemas.microsoft.com/office/drawing/2014/main" val="20003"/>
                    </a:ext>
                  </a:extLst>
                </a:gridCol>
                <a:gridCol w="1525283">
                  <a:extLst>
                    <a:ext uri="{9D8B030D-6E8A-4147-A177-3AD203B41FA5}">
                      <a16:colId xmlns:a16="http://schemas.microsoft.com/office/drawing/2014/main" val="20004"/>
                    </a:ext>
                  </a:extLst>
                </a:gridCol>
              </a:tblGrid>
              <a:tr h="121570">
                <a:tc>
                  <a:txBody>
                    <a:bodyPr/>
                    <a:lstStyle/>
                    <a:p>
                      <a:pPr algn="ctr"/>
                      <a:r>
                        <a:rPr lang="en-US" altLang="zh-CN" sz="900" dirty="0">
                          <a:solidFill>
                            <a:schemeClr val="tx1"/>
                          </a:solidFill>
                          <a:latin typeface="+mn-lt"/>
                          <a:cs typeface="Calibri" panose="020F0502020204030204" pitchFamily="34" charset="0"/>
                        </a:rPr>
                        <a:t>Acronym</a:t>
                      </a:r>
                      <a:endParaRPr lang="zh-CN" altLang="en-US" sz="900" dirty="0">
                        <a:solidFill>
                          <a:schemeClr val="tx1"/>
                        </a:solidFill>
                        <a:latin typeface="+mn-lt"/>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US" altLang="zh-CN" sz="900" b="1" kern="1200" dirty="0">
                          <a:solidFill>
                            <a:schemeClr val="tx1"/>
                          </a:solidFill>
                          <a:latin typeface="+mn-lt"/>
                          <a:ea typeface="+mn-ea"/>
                          <a:cs typeface="Calibri" panose="020F0502020204030204" pitchFamily="34" charset="0"/>
                        </a:rPr>
                        <a:t>OAM</a:t>
                      </a:r>
                      <a:endParaRPr lang="en-GB" sz="900" b="1" kern="1200" dirty="0">
                        <a:solidFill>
                          <a:schemeClr val="tx1"/>
                        </a:solidFill>
                        <a:latin typeface="+mn-lt"/>
                        <a:ea typeface="+mn-ea"/>
                        <a:cs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GB" sz="900" b="1" kern="1200" dirty="0">
                          <a:solidFill>
                            <a:schemeClr val="tx1"/>
                          </a:solidFill>
                          <a:latin typeface="+mn-lt"/>
                          <a:ea typeface="+mn-ea"/>
                          <a:cs typeface="Calibri" panose="020F0502020204030204" pitchFamily="34" charset="0"/>
                        </a:rPr>
                        <a:t>Not covered by SA5 </a:t>
                      </a:r>
                      <a:r>
                        <a:rPr lang="en-US" altLang="zh-CN" sz="900" b="1" kern="1200" dirty="0">
                          <a:solidFill>
                            <a:schemeClr val="tx1"/>
                          </a:solidFill>
                          <a:latin typeface="+mn-lt"/>
                          <a:ea typeface="+mn-ea"/>
                          <a:cs typeface="Calibri" panose="020F0502020204030204" pitchFamily="34" charset="0"/>
                        </a:rPr>
                        <a:t>OAM </a:t>
                      </a:r>
                      <a:r>
                        <a:rPr lang="en-GB" sz="900" b="1" kern="1200" dirty="0">
                          <a:solidFill>
                            <a:schemeClr val="tx1"/>
                          </a:solidFill>
                          <a:latin typeface="+mn-lt"/>
                          <a:ea typeface="+mn-ea"/>
                          <a:cs typeface="Calibri" panose="020F0502020204030204" pitchFamily="34" charset="0"/>
                        </a:rPr>
                        <a:t>yet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GB" sz="900" b="1" kern="1200" dirty="0">
                          <a:solidFill>
                            <a:schemeClr val="tx1"/>
                          </a:solidFill>
                          <a:latin typeface="+mn-lt"/>
                          <a:ea typeface="+mn-ea"/>
                          <a:cs typeface="Calibri" panose="020F0502020204030204" pitchFamily="34" charset="0"/>
                        </a:rPr>
                        <a:t>CH</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altLang="zh-CN" sz="900" b="1" kern="1200" dirty="0">
                          <a:solidFill>
                            <a:schemeClr val="tx1"/>
                          </a:solidFill>
                          <a:latin typeface="+mn-lt"/>
                          <a:ea typeface="+mn-ea"/>
                          <a:cs typeface="Calibri" panose="020F0502020204030204" pitchFamily="34" charset="0"/>
                        </a:rPr>
                        <a:t>Not covered by SA5 </a:t>
                      </a:r>
                      <a:r>
                        <a:rPr lang="en-US" altLang="zh-CN" sz="900" b="1" kern="1200" dirty="0">
                          <a:solidFill>
                            <a:schemeClr val="tx1"/>
                          </a:solidFill>
                          <a:latin typeface="+mn-lt"/>
                          <a:ea typeface="+mn-ea"/>
                          <a:cs typeface="Calibri" panose="020F0502020204030204" pitchFamily="34" charset="0"/>
                        </a:rPr>
                        <a:t>CH</a:t>
                      </a:r>
                      <a:r>
                        <a:rPr lang="en-US" altLang="zh-CN" sz="900" b="1" kern="1200" baseline="0" dirty="0">
                          <a:solidFill>
                            <a:schemeClr val="tx1"/>
                          </a:solidFill>
                          <a:latin typeface="+mn-lt"/>
                          <a:ea typeface="+mn-ea"/>
                          <a:cs typeface="Calibri" panose="020F0502020204030204" pitchFamily="34" charset="0"/>
                        </a:rPr>
                        <a:t> </a:t>
                      </a:r>
                      <a:r>
                        <a:rPr lang="en-GB" altLang="zh-CN" sz="900" b="1" kern="1200" dirty="0">
                          <a:solidFill>
                            <a:schemeClr val="tx1"/>
                          </a:solidFill>
                          <a:latin typeface="+mn-lt"/>
                          <a:ea typeface="+mn-ea"/>
                          <a:cs typeface="Calibri" panose="020F0502020204030204" pitchFamily="34" charset="0"/>
                        </a:rPr>
                        <a:t>yet</a:t>
                      </a:r>
                      <a:endParaRPr lang="en-GB" sz="900" b="1" kern="1200" dirty="0">
                        <a:solidFill>
                          <a:schemeClr val="tx1"/>
                        </a:solidFill>
                        <a:latin typeface="+mn-lt"/>
                        <a:ea typeface="+mn-ea"/>
                        <a:cs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2706751681"/>
                  </a:ext>
                </a:extLst>
              </a:tr>
              <a:tr h="12157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5GSAT_Ph3_ARCH</a:t>
                      </a:r>
                      <a:endParaRPr lang="zh-CN" alt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a:solidFill>
                            <a:srgbClr val="000000"/>
                          </a:solidFill>
                          <a:effectLst/>
                          <a:latin typeface="+mn-lt"/>
                          <a:ea typeface="等线" panose="02010600030101010101" pitchFamily="2" charset="-122"/>
                          <a:cs typeface="Calibri" panose="020F0502020204030204" pitchFamily="34" charset="0"/>
                        </a:rPr>
                        <a:t>NTN</a:t>
                      </a:r>
                      <a:r>
                        <a:rPr lang="en-US" sz="900" b="0" i="0" u="none" strike="noStrike" dirty="0">
                          <a:solidFill>
                            <a:srgbClr val="000000"/>
                          </a:solidFill>
                          <a:effectLst/>
                          <a:latin typeface="+mn-lt"/>
                          <a:ea typeface="等线" panose="02010600030101010101" pitchFamily="2" charset="-122"/>
                          <a:cs typeface="Calibri" panose="020F0502020204030204" pitchFamily="34" charset="0"/>
                        </a:rPr>
                        <a:t>_OAM_Ph2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0" i="0" u="none" strike="noStrike" kern="1200" dirty="0">
                          <a:solidFill>
                            <a:srgbClr val="000000"/>
                          </a:solidFill>
                          <a:effectLst/>
                          <a:latin typeface="+mn-lt"/>
                          <a:ea typeface="等线" panose="02010600030101010101" pitchFamily="2" charset="-122"/>
                          <a:cs typeface="Calibri" panose="020F0502020204030204" pitchFamily="34" charset="0"/>
                        </a:rPr>
                        <a:t>FS_5GSAT_Ph3_CH</a:t>
                      </a: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20968084"/>
                  </a:ext>
                </a:extLst>
              </a:tr>
              <a:tr h="12157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NG_RTC_Ph2</a:t>
                      </a:r>
                      <a:endParaRPr lang="zh-CN" alt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0" i="0" u="none" strike="noStrike" dirty="0">
                          <a:solidFill>
                            <a:srgbClr val="000000"/>
                          </a:solidFill>
                          <a:effectLst/>
                          <a:latin typeface="+mn-lt"/>
                          <a:ea typeface="等线" panose="02010600030101010101" pitchFamily="2" charset="-122"/>
                          <a:cs typeface="Calibri" panose="020F0502020204030204" pitchFamily="34" charset="0"/>
                        </a:rPr>
                        <a:t>NA</a:t>
                      </a: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dirty="0">
                          <a:latin typeface="+mn-lt"/>
                          <a:cs typeface="Calibri" panose="020F0502020204030204" pitchFamily="34" charset="0"/>
                        </a:rPr>
                        <a:t>NA</a:t>
                      </a: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b="0" i="0" u="none" strike="noStrike" kern="1200" dirty="0">
                          <a:solidFill>
                            <a:srgbClr val="000000"/>
                          </a:solidFill>
                          <a:effectLst/>
                          <a:latin typeface="+mn-lt"/>
                          <a:ea typeface="等线" panose="02010600030101010101" pitchFamily="2" charset="-122"/>
                          <a:cs typeface="Calibri" panose="020F0502020204030204" pitchFamily="34" charset="0"/>
                        </a:rPr>
                        <a:t>FS_NG_RTC_Ph2_CH</a:t>
                      </a: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4050063352"/>
                  </a:ext>
                </a:extLst>
              </a:tr>
              <a:tr h="19451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mn-lt"/>
                          <a:ea typeface="+mn-ea"/>
                          <a:cs typeface="Calibri" panose="020F0502020204030204" pitchFamily="34" charset="0"/>
                        </a:rPr>
                        <a:t>XRMPh2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PM_KPI_5G_Ph4(CMCC)</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OAM (NRM)?? </a:t>
                      </a:r>
                      <a:endParaRPr lang="zh-CN" altLang="en-US" sz="900" dirty="0">
                        <a:solidFill>
                          <a:srgbClr val="FF0000"/>
                        </a:solidFill>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CH??</a:t>
                      </a:r>
                    </a:p>
                    <a:p>
                      <a:pPr algn="ctr"/>
                      <a:r>
                        <a:rPr lang="en-US" altLang="zh-CN" sz="900" dirty="0">
                          <a:solidFill>
                            <a:srgbClr val="FF0000"/>
                          </a:solidFill>
                          <a:latin typeface="+mn-lt"/>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329452884"/>
                  </a:ext>
                </a:extLst>
              </a:tr>
              <a:tr h="19451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MPS4msg</a:t>
                      </a:r>
                      <a:endParaRPr lang="zh-CN" alt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0" i="0" u="none" strike="noStrike" dirty="0">
                          <a:solidFill>
                            <a:schemeClr val="tx1"/>
                          </a:solidFill>
                          <a:effectLst/>
                          <a:latin typeface="+mn-lt"/>
                          <a:ea typeface="等线" panose="02010600030101010101" pitchFamily="2" charset="-122"/>
                          <a:cs typeface="Calibri" panose="020F0502020204030204" pitchFamily="34" charset="0"/>
                        </a:rPr>
                        <a:t>NA</a:t>
                      </a:r>
                      <a:endParaRPr lang="en-US" sz="900" b="0" i="0" u="none" strike="noStrike" dirty="0">
                        <a:solidFill>
                          <a:schemeClr val="tx1"/>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dirty="0">
                          <a:latin typeface="+mn-lt"/>
                          <a:cs typeface="Calibri" panose="020F0502020204030204" pitchFamily="34" charset="0"/>
                        </a:rPr>
                        <a:t>NA</a:t>
                      </a: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30236420"/>
                  </a:ext>
                </a:extLst>
              </a:tr>
              <a:tr h="19451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VMR_Ph2</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dirty="0">
                          <a:solidFill>
                            <a:schemeClr val="tx1"/>
                          </a:solidFill>
                          <a:latin typeface="+mn-lt"/>
                          <a:cs typeface="Calibri" panose="020F0502020204030204" pitchFamily="34" charset="0"/>
                        </a:rPr>
                        <a:t>AdNRM_Ph3(Samsung)</a:t>
                      </a:r>
                      <a:endParaRPr lang="zh-CN" altLang="en-US" sz="900" b="0" dirty="0">
                        <a:solidFill>
                          <a:schemeClr val="tx1"/>
                        </a:solidFill>
                        <a:latin typeface="+mn-lt"/>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(PM??)</a:t>
                      </a:r>
                      <a:endParaRPr lang="zh-CN" altLang="en-US" sz="900" dirty="0">
                        <a:solidFill>
                          <a:srgbClr val="FF0000"/>
                        </a:solidFill>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157544183"/>
                  </a:ext>
                </a:extLst>
              </a:tr>
              <a:tr h="12157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5G_ProSe_Ph3</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0" dirty="0">
                          <a:solidFill>
                            <a:schemeClr val="tx1"/>
                          </a:solidFill>
                          <a:latin typeface="+mn-lt"/>
                          <a:cs typeface="Calibri" panose="020F0502020204030204" pitchFamily="34" charset="0"/>
                        </a:rPr>
                        <a:t>AdNRM_Ph3 (CATT)</a:t>
                      </a:r>
                      <a:endParaRPr lang="en-US" sz="900" b="0" i="0" u="none" strike="noStrike" dirty="0">
                        <a:solidFill>
                          <a:schemeClr val="tx1"/>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(PM??)</a:t>
                      </a:r>
                      <a:endParaRPr lang="zh-CN" altLang="en-US" sz="900" dirty="0">
                        <a:solidFill>
                          <a:srgbClr val="FF0000"/>
                        </a:solidFill>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zh-CN" sz="900" b="0" i="0" u="none" strike="noStrike" kern="1200" dirty="0">
                          <a:solidFill>
                            <a:srgbClr val="000000"/>
                          </a:solidFill>
                          <a:effectLst/>
                          <a:latin typeface="+mn-lt"/>
                          <a:ea typeface="等线" panose="02010600030101010101" pitchFamily="2" charset="-122"/>
                          <a:cs typeface="Calibri" panose="020F0502020204030204" pitchFamily="34" charset="0"/>
                        </a:rPr>
                        <a:t>5G_ProSe_Ph3_CH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585299235"/>
                  </a:ext>
                </a:extLst>
              </a:tr>
              <a:tr h="19451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UIA_ARC</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0" i="0" u="none" strike="noStrike" dirty="0">
                          <a:solidFill>
                            <a:srgbClr val="000000"/>
                          </a:solidFill>
                          <a:effectLst/>
                          <a:latin typeface="+mn-lt"/>
                          <a:ea typeface="等线" panose="02010600030101010101" pitchFamily="2" charset="-122"/>
                          <a:cs typeface="Calibri" panose="020F0502020204030204" pitchFamily="34" charset="0"/>
                        </a:rPr>
                        <a:t>NA</a:t>
                      </a: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dirty="0">
                          <a:latin typeface="+mn-lt"/>
                          <a:cs typeface="Calibri" panose="020F0502020204030204" pitchFamily="34" charset="0"/>
                        </a:rPr>
                        <a:t>NA</a:t>
                      </a: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601519020"/>
                  </a:ext>
                </a:extLst>
              </a:tr>
              <a:tr h="19451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eEDGE_5GC_Ph3</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dirty="0">
                          <a:solidFill>
                            <a:srgbClr val="FF0000"/>
                          </a:solidFill>
                          <a:latin typeface="+mn-lt"/>
                          <a:cs typeface="Calibri" panose="020F0502020204030204" pitchFamily="34" charset="0"/>
                        </a:rPr>
                        <a:t>OAM (NRM+PM)??</a:t>
                      </a: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628276434"/>
                  </a:ext>
                </a:extLst>
              </a:tr>
              <a:tr h="19451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UAS_Ph3</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dirty="0">
                          <a:latin typeface="+mn-lt"/>
                          <a:cs typeface="Calibri" panose="020F0502020204030204" pitchFamily="34" charset="0"/>
                        </a:rPr>
                        <a:t>NA</a:t>
                      </a:r>
                      <a:endParaRPr lang="zh-CN" altLang="en-US" sz="900" b="0" dirty="0">
                        <a:latin typeface="+mn-lt"/>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dirty="0">
                          <a:latin typeface="+mn-lt"/>
                          <a:cs typeface="Calibri" panose="020F0502020204030204" pitchFamily="34" charset="0"/>
                        </a:rPr>
                        <a:t>NA</a:t>
                      </a: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b="0" i="0" u="none" strike="noStrike" kern="1200" dirty="0">
                          <a:solidFill>
                            <a:srgbClr val="00B050"/>
                          </a:solidFill>
                          <a:effectLst/>
                          <a:latin typeface="+mn-lt"/>
                          <a:ea typeface="等线" panose="02010600030101010101" pitchFamily="2" charset="-122"/>
                          <a:cs typeface="Calibri" panose="020F0502020204030204" pitchFamily="34" charset="0"/>
                        </a:rPr>
                        <a:t>FS_UAS_Ph2_CH </a:t>
                      </a:r>
                      <a:r>
                        <a:rPr lang="en-US" altLang="zh-CN" sz="900" b="0" i="0" u="none" strike="noStrike" dirty="0">
                          <a:solidFill>
                            <a:srgbClr val="00B050"/>
                          </a:solidFill>
                          <a:effectLst/>
                          <a:latin typeface="+mn-lt"/>
                          <a:ea typeface="等线" panose="02010600030101010101" pitchFamily="2" charset="-122"/>
                          <a:cs typeface="Calibri" panose="020F0502020204030204" pitchFamily="34" charset="0"/>
                        </a:rPr>
                        <a:t>(to be checked)</a:t>
                      </a:r>
                      <a:endParaRPr lang="zh-CN" altLang="en-US" sz="900" b="0" i="0" u="none" strike="noStrike" kern="1200" dirty="0">
                        <a:solidFill>
                          <a:srgbClr val="00B05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0" i="0" u="none" strike="noStrike" kern="1200" dirty="0">
                          <a:solidFill>
                            <a:srgbClr val="000000"/>
                          </a:solidFill>
                          <a:effectLst/>
                          <a:latin typeface="+mn-lt"/>
                          <a:ea typeface="等线" panose="02010600030101010101" pitchFamily="2" charset="-122"/>
                          <a:cs typeface="Calibri" panose="020F0502020204030204" pitchFamily="34" charset="0"/>
                        </a:rPr>
                        <a:t>FS_UAS_Ph2_CH</a:t>
                      </a:r>
                      <a:r>
                        <a:rPr lang="en-US" altLang="zh-CN" sz="900" b="0" i="0" u="none" strike="noStrike" kern="1200" dirty="0">
                          <a:solidFill>
                            <a:srgbClr val="000000"/>
                          </a:solidFill>
                          <a:effectLst/>
                          <a:highlight>
                            <a:srgbClr val="FFFF00"/>
                          </a:highlight>
                          <a:latin typeface="+mn-lt"/>
                          <a:ea typeface="等线" panose="02010600030101010101" pitchFamily="2" charset="-122"/>
                          <a:cs typeface="Calibri" panose="020F0502020204030204" pitchFamily="34" charset="0"/>
                        </a:rPr>
                        <a:t> only targets UAS_Ph2</a:t>
                      </a:r>
                      <a:endParaRPr lang="zh-CN" altLang="en-US" sz="900" dirty="0">
                        <a:highlight>
                          <a:srgbClr val="FFFF00"/>
                        </a:highlight>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266701964"/>
                  </a:ext>
                </a:extLst>
              </a:tr>
              <a:tr h="19451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UPEAS_Ph2</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OAM (NRM+PM)??</a:t>
                      </a:r>
                      <a:endParaRPr lang="zh-CN" altLang="en-US" sz="900" dirty="0">
                        <a:solidFill>
                          <a:srgbClr val="FF0000"/>
                        </a:solidFill>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mn-lt"/>
                          <a:ea typeface="+mn-ea"/>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mn-lt"/>
                          <a:ea typeface="+mn-ea"/>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3264460159"/>
                  </a:ext>
                </a:extLst>
              </a:tr>
              <a:tr h="12157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5G_Femto</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rgbClr val="000000"/>
                          </a:solidFill>
                          <a:effectLst/>
                          <a:latin typeface="+mn-lt"/>
                          <a:ea typeface="等线" panose="02010600030101010101" pitchFamily="2" charset="-122"/>
                          <a:cs typeface="Calibri" panose="020F0502020204030204" pitchFamily="34" charset="0"/>
                        </a:rPr>
                        <a:t>NA</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rPr>
                        <a:t>NA</a:t>
                      </a:r>
                      <a:endParaRPr kumimoji="0" lang="zh-CN" altLang="en-US"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900" b="0" i="0" u="none" strike="noStrike" kern="1200" noProof="0" dirty="0">
                          <a:solidFill>
                            <a:srgbClr val="000000"/>
                          </a:solidFill>
                          <a:effectLst/>
                          <a:latin typeface="+mn-lt"/>
                          <a:ea typeface="等线" panose="02010600030101010101" pitchFamily="2" charset="-122"/>
                          <a:cs typeface="Calibri" panose="020F0502020204030204" pitchFamily="34" charset="0"/>
                        </a:rPr>
                        <a:t>NA</a:t>
                      </a:r>
                      <a:endParaRPr lang="zh-CN" altLang="en-US" sz="900" b="0" i="0" u="none" strike="noStrike" kern="1200" noProof="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rPr>
                        <a:t>NA</a:t>
                      </a:r>
                      <a:endParaRPr kumimoji="0" lang="zh-CN" altLang="en-US"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291618250"/>
                  </a:ext>
                </a:extLst>
              </a:tr>
              <a:tr h="12157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MASSS</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mn-lt"/>
                          <a:ea typeface="等线" panose="02010600030101010101" pitchFamily="2" charset="-122"/>
                          <a:cs typeface="Calibri" panose="020F0502020204030204" pitchFamily="34" charset="0"/>
                        </a:rPr>
                        <a:t>OAM (NRM)?? </a:t>
                      </a:r>
                      <a:r>
                        <a:rPr lang="en-US" altLang="zh-CN" sz="900" dirty="0">
                          <a:solidFill>
                            <a:srgbClr val="FF0000"/>
                          </a:solidFill>
                          <a:latin typeface="+mn-lt"/>
                          <a:cs typeface="Calibri" panose="020F0502020204030204" pitchFamily="34" charset="0"/>
                        </a:rPr>
                        <a:t>PM (not related)</a:t>
                      </a:r>
                      <a:endParaRPr kumimoji="0" lang="zh-CN" altLang="en-US" sz="900" b="0" i="0" u="none" strike="noStrike" kern="1200" cap="none" spc="0" normalizeH="0" baseline="0" noProof="0" dirty="0">
                        <a:ln>
                          <a:noFill/>
                        </a:ln>
                        <a:solidFill>
                          <a:srgbClr val="FF0000"/>
                        </a:solidFill>
                        <a:effectLst/>
                        <a:uLnTx/>
                        <a:uFillTx/>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900" b="0" i="0" u="none" strike="noStrike" kern="1200" noProof="0" dirty="0">
                          <a:solidFill>
                            <a:srgbClr val="000000"/>
                          </a:solidFill>
                          <a:effectLst/>
                          <a:latin typeface="+mn-lt"/>
                          <a:ea typeface="等线" panose="02010600030101010101" pitchFamily="2" charset="-122"/>
                          <a:cs typeface="Calibri" panose="020F0502020204030204" pitchFamily="34" charset="0"/>
                        </a:rPr>
                        <a:t>NA</a:t>
                      </a:r>
                      <a:endParaRPr lang="zh-CN" altLang="en-US" sz="900" b="0" i="0" u="none" strike="noStrike" kern="1200" noProof="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kumimoji="0" lang="en-US" altLang="zh-CN"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rPr>
                        <a:t>NA</a:t>
                      </a:r>
                      <a:endParaRPr kumimoji="0" lang="zh-CN" altLang="en-US"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842559770"/>
                  </a:ext>
                </a:extLst>
              </a:tr>
              <a:tr h="19451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AIML_CN</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AIML_MGT_Ph2</a:t>
                      </a:r>
                    </a:p>
                    <a:p>
                      <a:pPr algn="ctr"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NWDAF_OAM_Ph2</a:t>
                      </a:r>
                      <a:endParaRPr lang="en-US" sz="900" b="0" i="0" u="none" strike="noStrike" dirty="0">
                        <a:solidFill>
                          <a:schemeClr val="tx1"/>
                        </a:solidFill>
                        <a:effectLst/>
                        <a:highlight>
                          <a:srgbClr val="00FFFF"/>
                        </a:highligh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mn-lt"/>
                          <a:ea typeface="+mn-ea"/>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mn-lt"/>
                          <a:ea typeface="+mn-ea"/>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200387041"/>
                  </a:ext>
                </a:extLst>
              </a:tr>
              <a:tr h="19451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err="1">
                          <a:solidFill>
                            <a:srgbClr val="3333FF"/>
                          </a:solidFill>
                          <a:effectLst/>
                          <a:latin typeface="+mn-lt"/>
                          <a:ea typeface="+mn-ea"/>
                          <a:cs typeface="Calibri" panose="020F0502020204030204" pitchFamily="34" charset="0"/>
                        </a:rPr>
                        <a:t>EnergySys</a:t>
                      </a:r>
                      <a:endParaRPr lang="en-US" sz="900" b="1" i="0" u="none" strike="noStrike" kern="1200" dirty="0">
                        <a:solidFill>
                          <a:srgbClr val="3333FF"/>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nn-NO" sz="900" b="0" i="0" u="none" strike="noStrike" dirty="0">
                          <a:solidFill>
                            <a:srgbClr val="000000"/>
                          </a:solidFill>
                          <a:effectLst/>
                          <a:latin typeface="+mn-lt"/>
                          <a:ea typeface="等线" panose="02010600030101010101" pitchFamily="2" charset="-122"/>
                          <a:cs typeface="Calibri" panose="020F0502020204030204" pitchFamily="34" charset="0"/>
                        </a:rPr>
                        <a:t>Energy_OAM_Ph3</a:t>
                      </a:r>
                    </a:p>
                    <a:p>
                      <a:pPr algn="ctr" fontAlgn="ctr"/>
                      <a:r>
                        <a:rPr lang="nn-NO" sz="900" b="0" i="0" u="none" strike="noStrike" dirty="0">
                          <a:solidFill>
                            <a:srgbClr val="000000"/>
                          </a:solidFill>
                          <a:effectLst/>
                          <a:latin typeface="+mn-lt"/>
                          <a:ea typeface="等线" panose="02010600030101010101" pitchFamily="2" charset="-122"/>
                          <a:cs typeface="Calibri" panose="020F0502020204030204" pitchFamily="34" charset="0"/>
                        </a:rPr>
                        <a:t>MExpo</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0" i="0" u="none" strike="noStrike" kern="1200" dirty="0" err="1">
                          <a:solidFill>
                            <a:srgbClr val="000000"/>
                          </a:solidFill>
                          <a:effectLst/>
                          <a:latin typeface="+mn-lt"/>
                          <a:ea typeface="等线" panose="02010600030101010101" pitchFamily="2" charset="-122"/>
                          <a:cs typeface="Calibri" panose="020F0502020204030204" pitchFamily="34" charset="0"/>
                        </a:rPr>
                        <a:t>EnergySys_CH</a:t>
                      </a: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CH indicated in SA2 SID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3285866244"/>
                  </a:ext>
                </a:extLst>
              </a:tr>
              <a:tr h="12157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mn-lt"/>
                          <a:ea typeface="+mn-ea"/>
                          <a:cs typeface="Calibri" panose="020F0502020204030204" pitchFamily="34" charset="0"/>
                        </a:rPr>
                        <a:t>TEI19_NetShare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NetShare_OAM_Ph3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0" i="0" u="none" strike="noStrike" kern="1200" dirty="0" err="1">
                          <a:solidFill>
                            <a:srgbClr val="000000"/>
                          </a:solidFill>
                          <a:effectLst/>
                          <a:latin typeface="+mn-lt"/>
                          <a:ea typeface="等线" panose="02010600030101010101" pitchFamily="2" charset="-122"/>
                          <a:cs typeface="Calibri" panose="020F0502020204030204" pitchFamily="34" charset="0"/>
                        </a:rPr>
                        <a:t>NetShare_CH</a:t>
                      </a: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4284343161"/>
                  </a:ext>
                </a:extLst>
              </a:tr>
              <a:tr h="19451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err="1">
                          <a:solidFill>
                            <a:srgbClr val="3333FF"/>
                          </a:solidFill>
                          <a:effectLst/>
                          <a:latin typeface="+mn-lt"/>
                          <a:ea typeface="+mn-ea"/>
                          <a:cs typeface="Calibri" panose="020F0502020204030204" pitchFamily="34" charset="0"/>
                        </a:rPr>
                        <a:t>AmbientIoT</a:t>
                      </a:r>
                      <a:endParaRPr lang="en-US" sz="900" b="1" i="0" u="none" strike="noStrike" kern="1200" dirty="0">
                        <a:solidFill>
                          <a:srgbClr val="3333FF"/>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OAM (TBD)</a:t>
                      </a: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zh-CN" altLang="en-US" sz="900" b="0" i="0" u="none" strike="noStrike" kern="1200" dirty="0">
                        <a:solidFill>
                          <a:srgbClr val="000000"/>
                        </a:solidFill>
                        <a:effectLst/>
                        <a:highlight>
                          <a:srgbClr val="FFFF00"/>
                        </a:highligh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CH??</a:t>
                      </a:r>
                    </a:p>
                    <a:p>
                      <a:pPr algn="ctr"/>
                      <a:r>
                        <a:rPr lang="en-US" altLang="zh-CN" sz="900" dirty="0">
                          <a:solidFill>
                            <a:srgbClr val="FF0000"/>
                          </a:solidFill>
                          <a:latin typeface="+mn-lt"/>
                          <a:cs typeface="Calibri" panose="020F0502020204030204" pitchFamily="34" charset="0"/>
                        </a:rPr>
                        <a:t>CH indicated in SA2 SID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718552970"/>
                  </a:ext>
                </a:extLst>
              </a:tr>
            </a:tbl>
          </a:graphicData>
        </a:graphic>
      </p:graphicFrame>
      <p:sp>
        <p:nvSpPr>
          <p:cNvPr id="10" name="Title 3">
            <a:extLst>
              <a:ext uri="{FF2B5EF4-FFF2-40B4-BE49-F238E27FC236}">
                <a16:creationId xmlns:a16="http://schemas.microsoft.com/office/drawing/2014/main" id="{DF87C4CD-4BCF-459A-9CFA-E9BE98EDF450}"/>
              </a:ext>
            </a:extLst>
          </p:cNvPr>
          <p:cNvSpPr txBox="1">
            <a:spLocks/>
          </p:cNvSpPr>
          <p:nvPr/>
        </p:nvSpPr>
        <p:spPr bwMode="auto">
          <a:xfrm>
            <a:off x="487679" y="87498"/>
            <a:ext cx="1084356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lvl="0" algn="l"/>
            <a:r>
              <a:rPr kumimoji="0" lang="en-IE" sz="2800" b="0" i="0" u="none" strike="noStrike" kern="0" cap="none" spc="0" normalizeH="0" baseline="0" noProof="0" dirty="0">
                <a:ln>
                  <a:noFill/>
                </a:ln>
                <a:solidFill>
                  <a:srgbClr val="FF0000"/>
                </a:solidFill>
                <a:effectLst/>
                <a:uLnTx/>
                <a:uFillTx/>
                <a:latin typeface="Calibri"/>
                <a:ea typeface="+mj-ea"/>
                <a:cs typeface="+mj-cs"/>
              </a:rPr>
              <a:t>Summary of SA</a:t>
            </a:r>
            <a:r>
              <a:rPr kumimoji="0" lang="en-US" sz="2800" b="0" i="0" u="none" strike="noStrike" kern="0" cap="none" spc="0" normalizeH="0" baseline="0" noProof="0" dirty="0">
                <a:ln>
                  <a:noFill/>
                </a:ln>
                <a:solidFill>
                  <a:srgbClr val="FF0000"/>
                </a:solidFill>
                <a:effectLst/>
                <a:uLnTx/>
                <a:uFillTx/>
                <a:latin typeface="Calibri"/>
                <a:ea typeface="+mj-ea"/>
                <a:cs typeface="+mj-cs"/>
              </a:rPr>
              <a:t>5 Rel-19 management support to SA2 features</a:t>
            </a:r>
            <a:endParaRPr kumimoji="0" lang="en-IE" sz="2800" b="0" i="0" u="none" strike="noStrike" kern="0" cap="none" spc="0" normalizeH="0" baseline="0" noProof="0" dirty="0">
              <a:ln>
                <a:noFill/>
              </a:ln>
              <a:solidFill>
                <a:srgbClr val="FF0000"/>
              </a:solidFill>
              <a:effectLst/>
              <a:uLnTx/>
              <a:uFillTx/>
              <a:latin typeface="Calibri"/>
              <a:ea typeface="+mj-ea"/>
              <a:cs typeface="+mj-cs"/>
            </a:endParaRPr>
          </a:p>
        </p:txBody>
      </p:sp>
      <p:sp>
        <p:nvSpPr>
          <p:cNvPr id="11" name="TextBox 10">
            <a:extLst>
              <a:ext uri="{FF2B5EF4-FFF2-40B4-BE49-F238E27FC236}">
                <a16:creationId xmlns:a16="http://schemas.microsoft.com/office/drawing/2014/main" id="{9D2BC0C1-F6CE-4B2A-9ED5-1175A886FD59}"/>
              </a:ext>
            </a:extLst>
          </p:cNvPr>
          <p:cNvSpPr txBox="1"/>
          <p:nvPr/>
        </p:nvSpPr>
        <p:spPr>
          <a:xfrm>
            <a:off x="8957912" y="569649"/>
            <a:ext cx="3234088" cy="2862322"/>
          </a:xfrm>
          <a:prstGeom prst="rect">
            <a:avLst/>
          </a:prstGeom>
          <a:solidFill>
            <a:schemeClr val="bg1"/>
          </a:solidFill>
        </p:spPr>
        <p:txBody>
          <a:bodyPr wrap="square" rtlCol="0">
            <a:spAutoFit/>
          </a:bodyPr>
          <a:lstStyle/>
          <a:p>
            <a:r>
              <a:rPr lang="en-US" altLang="zh-CN" sz="1200" b="1" dirty="0">
                <a:latin typeface="Calibri" panose="020F0502020204030204" pitchFamily="34" charset="0"/>
                <a:cs typeface="Calibri" panose="020F0502020204030204" pitchFamily="34" charset="0"/>
              </a:rPr>
              <a:t>OAM  Summary </a:t>
            </a:r>
          </a:p>
          <a:p>
            <a:pPr marL="228600" indent="-228600">
              <a:buFont typeface="+mj-lt"/>
              <a:buAutoNum type="arabicPeriod"/>
            </a:pPr>
            <a:r>
              <a:rPr lang="en-US" altLang="zh-CN" sz="1050" b="1" dirty="0">
                <a:latin typeface="Calibri" panose="020F0502020204030204" pitchFamily="34" charset="0"/>
                <a:cs typeface="Calibri" panose="020F0502020204030204" pitchFamily="34" charset="0"/>
              </a:rPr>
              <a:t>The following features, there are no extra management standardization support identified so far:</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NG_RTC_Ph2</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MPS4msg</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UIA_ARC</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UAS_Ph3</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5G_Femto</a:t>
            </a:r>
          </a:p>
          <a:p>
            <a:pPr marL="228600" indent="-228600">
              <a:buFont typeface="+mj-lt"/>
              <a:buAutoNum type="arabicPeriod"/>
            </a:pPr>
            <a:r>
              <a:rPr lang="en-US" altLang="zh-CN" sz="1050" b="1" dirty="0">
                <a:solidFill>
                  <a:srgbClr val="FF3300"/>
                </a:solidFill>
                <a:latin typeface="Calibri" panose="020F0502020204030204" pitchFamily="34" charset="0"/>
                <a:cs typeface="Calibri" panose="020F0502020204030204" pitchFamily="34" charset="0"/>
              </a:rPr>
              <a:t>The following features, need to check whether OAM support are needed in Rel-19. </a:t>
            </a:r>
          </a:p>
          <a:p>
            <a:pPr marL="358775" lvl="1" indent="-176213" fontAlgn="ctr">
              <a:buFont typeface="Wingdings" panose="05000000000000000000" pitchFamily="2" charset="2"/>
              <a:buChar char="Ø"/>
            </a:pPr>
            <a:r>
              <a:rPr lang="en-US" altLang="zh-CN" sz="1050" dirty="0">
                <a:solidFill>
                  <a:srgbClr val="FF3300"/>
                </a:solidFill>
                <a:latin typeface="Calibri" panose="020F0502020204030204" pitchFamily="34" charset="0"/>
                <a:cs typeface="Calibri" panose="020F0502020204030204" pitchFamily="34" charset="0"/>
              </a:rPr>
              <a:t>XRMPh2</a:t>
            </a:r>
          </a:p>
          <a:p>
            <a:pPr marL="358775" lvl="1" indent="-176213" fontAlgn="ctr">
              <a:buFont typeface="Wingdings" panose="05000000000000000000" pitchFamily="2" charset="2"/>
              <a:buChar char="Ø"/>
            </a:pPr>
            <a:r>
              <a:rPr lang="en-US" altLang="zh-CN" sz="1050" dirty="0">
                <a:solidFill>
                  <a:srgbClr val="FF3300"/>
                </a:solidFill>
                <a:latin typeface="Calibri" panose="020F0502020204030204" pitchFamily="34" charset="0"/>
                <a:cs typeface="Calibri" panose="020F0502020204030204" pitchFamily="34" charset="0"/>
              </a:rPr>
              <a:t>VMR_Ph2</a:t>
            </a:r>
          </a:p>
          <a:p>
            <a:pPr marL="358775" lvl="1" indent="-176213" fontAlgn="ctr">
              <a:buFont typeface="Wingdings" panose="05000000000000000000" pitchFamily="2" charset="2"/>
              <a:buChar char="Ø"/>
            </a:pPr>
            <a:r>
              <a:rPr lang="en-US" altLang="zh-CN" sz="1050" dirty="0">
                <a:solidFill>
                  <a:srgbClr val="FF3300"/>
                </a:solidFill>
                <a:latin typeface="Calibri" panose="020F0502020204030204" pitchFamily="34" charset="0"/>
                <a:cs typeface="Calibri" panose="020F0502020204030204" pitchFamily="34" charset="0"/>
              </a:rPr>
              <a:t>5G_ProSe_Ph3</a:t>
            </a:r>
          </a:p>
          <a:p>
            <a:pPr marL="358775" lvl="1" indent="-176213" fontAlgn="ctr">
              <a:buFont typeface="Wingdings" panose="05000000000000000000" pitchFamily="2" charset="2"/>
              <a:buChar char="Ø"/>
            </a:pPr>
            <a:r>
              <a:rPr lang="en-US" altLang="zh-CN" sz="1050" dirty="0">
                <a:solidFill>
                  <a:srgbClr val="FF3300"/>
                </a:solidFill>
                <a:latin typeface="Calibri" panose="020F0502020204030204" pitchFamily="34" charset="0"/>
                <a:cs typeface="Calibri" panose="020F0502020204030204" pitchFamily="34" charset="0"/>
              </a:rPr>
              <a:t>eEDGE_5GC_Ph3</a:t>
            </a:r>
          </a:p>
          <a:p>
            <a:pPr marL="358775" lvl="1" indent="-176213" fontAlgn="ctr">
              <a:buFont typeface="Wingdings" panose="05000000000000000000" pitchFamily="2" charset="2"/>
              <a:buChar char="Ø"/>
            </a:pPr>
            <a:r>
              <a:rPr lang="en-US" altLang="zh-CN" sz="1050" dirty="0">
                <a:solidFill>
                  <a:srgbClr val="FF3300"/>
                </a:solidFill>
                <a:latin typeface="Calibri" panose="020F0502020204030204" pitchFamily="34" charset="0"/>
                <a:cs typeface="Calibri" panose="020F0502020204030204" pitchFamily="34" charset="0"/>
              </a:rPr>
              <a:t>UPEAS_Ph2</a:t>
            </a:r>
          </a:p>
          <a:p>
            <a:pPr marL="358775" lvl="1" indent="-176213" fontAlgn="ctr">
              <a:buFont typeface="Wingdings" panose="05000000000000000000" pitchFamily="2" charset="2"/>
              <a:buChar char="Ø"/>
            </a:pPr>
            <a:r>
              <a:rPr lang="en-US" altLang="zh-CN" sz="1050" dirty="0">
                <a:solidFill>
                  <a:srgbClr val="FF3300"/>
                </a:solidFill>
                <a:latin typeface="Calibri" panose="020F0502020204030204" pitchFamily="34" charset="0"/>
                <a:cs typeface="Calibri" panose="020F0502020204030204" pitchFamily="34" charset="0"/>
              </a:rPr>
              <a:t>MASSS</a:t>
            </a:r>
          </a:p>
        </p:txBody>
      </p:sp>
      <p:sp>
        <p:nvSpPr>
          <p:cNvPr id="12" name="矩形 1">
            <a:extLst>
              <a:ext uri="{FF2B5EF4-FFF2-40B4-BE49-F238E27FC236}">
                <a16:creationId xmlns:a16="http://schemas.microsoft.com/office/drawing/2014/main" id="{5B61702B-6CAE-4863-8527-7E26FA19D0EC}"/>
              </a:ext>
            </a:extLst>
          </p:cNvPr>
          <p:cNvSpPr/>
          <p:nvPr/>
        </p:nvSpPr>
        <p:spPr>
          <a:xfrm>
            <a:off x="8973277" y="3495486"/>
            <a:ext cx="3061636" cy="3023905"/>
          </a:xfrm>
          <a:prstGeom prst="rect">
            <a:avLst/>
          </a:prstGeom>
          <a:solidFill>
            <a:schemeClr val="bg1"/>
          </a:solidFill>
        </p:spPr>
        <p:txBody>
          <a:bodyPr wrap="square">
            <a:spAutoFit/>
          </a:bodyPr>
          <a:lstStyle/>
          <a:p>
            <a:r>
              <a:rPr lang="en-US" altLang="zh-CN" sz="1200" b="1" dirty="0">
                <a:latin typeface="Calibri" panose="020F0502020204030204" pitchFamily="34" charset="0"/>
                <a:cs typeface="Calibri" panose="020F0502020204030204" pitchFamily="34" charset="0"/>
              </a:rPr>
              <a:t>CH  Summary </a:t>
            </a:r>
          </a:p>
          <a:p>
            <a:pPr marL="228600" indent="-228600">
              <a:buFont typeface="+mj-lt"/>
              <a:buAutoNum type="arabicPeriod"/>
            </a:pPr>
            <a:r>
              <a:rPr lang="en-US" altLang="zh-CN" sz="1050" b="1" dirty="0">
                <a:latin typeface="Calibri" panose="020F0502020204030204" pitchFamily="34" charset="0"/>
                <a:cs typeface="Calibri" panose="020F0502020204030204" pitchFamily="34" charset="0"/>
              </a:rPr>
              <a:t>The following features, there are no extra CH management standardization support identified so far:</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5G_Femto</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MASSS</a:t>
            </a:r>
          </a:p>
          <a:p>
            <a:pPr marL="228600" indent="-228600">
              <a:buFont typeface="+mj-lt"/>
              <a:buAutoNum type="arabicPeriod"/>
            </a:pPr>
            <a:r>
              <a:rPr lang="en-US" altLang="zh-CN" sz="1050" b="1" dirty="0">
                <a:latin typeface="Calibri" panose="020F0502020204030204" pitchFamily="34" charset="0"/>
                <a:cs typeface="Calibri" panose="020F0502020204030204" pitchFamily="34" charset="0"/>
              </a:rPr>
              <a:t>The following features, need to check whether Charging  support are needed in Rel-19. </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XRMPh2</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MPS4msg</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VMR_Ph2</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UIA_ARC</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eEDGE_5GC_Ph3</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UAS_Ph3</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UPEAS_Ph2</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AIML_CN</a:t>
            </a:r>
          </a:p>
          <a:p>
            <a:pPr marL="358775" lvl="1" indent="-176213" fontAlgn="ctr">
              <a:buFont typeface="Wingdings" panose="05000000000000000000" pitchFamily="2" charset="2"/>
              <a:buChar char="Ø"/>
            </a:pPr>
            <a:r>
              <a:rPr lang="en-US" altLang="zh-CN" sz="1050" dirty="0" err="1">
                <a:latin typeface="Calibri" panose="020F0502020204030204" pitchFamily="34" charset="0"/>
                <a:cs typeface="Calibri" panose="020F0502020204030204" pitchFamily="34" charset="0"/>
              </a:rPr>
              <a:t>FS_AmbientIoT</a:t>
            </a:r>
            <a:endParaRPr lang="en-US" altLang="zh-CN" sz="1050" dirty="0">
              <a:latin typeface="Calibri" panose="020F0502020204030204" pitchFamily="34" charset="0"/>
              <a:cs typeface="Calibri" panose="020F0502020204030204" pitchFamily="34" charset="0"/>
            </a:endParaRPr>
          </a:p>
          <a:p>
            <a:pPr marL="358775" lvl="1" indent="-176213" fontAlgn="ctr">
              <a:buFont typeface="Wingdings" panose="05000000000000000000" pitchFamily="2" charset="2"/>
              <a:buChar char="Ø"/>
            </a:pPr>
            <a:r>
              <a:rPr lang="en-US" altLang="zh-CN" sz="1050" dirty="0" err="1">
                <a:latin typeface="Calibri" panose="020F0502020204030204" pitchFamily="34" charset="0"/>
                <a:cs typeface="Calibri" panose="020F0502020204030204" pitchFamily="34" charset="0"/>
              </a:rPr>
              <a:t>FS_EnergySys</a:t>
            </a:r>
            <a:endParaRPr lang="en-US" altLang="zh-CN" sz="1050" dirty="0">
              <a:latin typeface="Calibri" panose="020F0502020204030204" pitchFamily="34" charset="0"/>
              <a:cs typeface="Calibri" panose="020F0502020204030204" pitchFamily="34" charset="0"/>
            </a:endParaRPr>
          </a:p>
        </p:txBody>
      </p:sp>
      <p:sp>
        <p:nvSpPr>
          <p:cNvPr id="13" name="TextBox 12">
            <a:extLst>
              <a:ext uri="{FF2B5EF4-FFF2-40B4-BE49-F238E27FC236}">
                <a16:creationId xmlns:a16="http://schemas.microsoft.com/office/drawing/2014/main" id="{0159746D-7495-44DE-8DA6-E593C7C710A7}"/>
              </a:ext>
            </a:extLst>
          </p:cNvPr>
          <p:cNvSpPr txBox="1"/>
          <p:nvPr/>
        </p:nvSpPr>
        <p:spPr>
          <a:xfrm rot="21008097">
            <a:off x="9182910" y="5729492"/>
            <a:ext cx="2851537" cy="430887"/>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slides is to be updated based on working progress </a:t>
            </a:r>
            <a:endParaRPr lang="zh-CN" altLang="en-US" dirty="0">
              <a:solidFill>
                <a:srgbClr val="FF0000"/>
              </a:solidFill>
              <a:highlight>
                <a:srgbClr val="00FFFF"/>
              </a:highlight>
            </a:endParaRPr>
          </a:p>
        </p:txBody>
      </p:sp>
    </p:spTree>
    <p:extLst>
      <p:ext uri="{BB962C8B-B14F-4D97-AF65-F5344CB8AC3E}">
        <p14:creationId xmlns:p14="http://schemas.microsoft.com/office/powerpoint/2010/main" val="1219689772"/>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Table 10">
            <a:extLst>
              <a:ext uri="{FF2B5EF4-FFF2-40B4-BE49-F238E27FC236}">
                <a16:creationId xmlns:a16="http://schemas.microsoft.com/office/drawing/2014/main" id="{65FEBFCC-006A-47EE-8095-1F49AF66F90C}"/>
              </a:ext>
            </a:extLst>
          </p:cNvPr>
          <p:cNvGraphicFramePr>
            <a:graphicFrameLocks noGrp="1"/>
          </p:cNvGraphicFramePr>
          <p:nvPr>
            <p:extLst>
              <p:ext uri="{D42A27DB-BD31-4B8C-83A1-F6EECF244321}">
                <p14:modId xmlns:p14="http://schemas.microsoft.com/office/powerpoint/2010/main" val="2697231171"/>
              </p:ext>
            </p:extLst>
          </p:nvPr>
        </p:nvGraphicFramePr>
        <p:xfrm>
          <a:off x="409935" y="685745"/>
          <a:ext cx="4365058" cy="5433317"/>
        </p:xfrm>
        <a:graphic>
          <a:graphicData uri="http://schemas.openxmlformats.org/drawingml/2006/table">
            <a:tbl>
              <a:tblPr firstRow="1" bandRow="1">
                <a:tableStyleId>{72833802-FEF1-4C79-8D5D-14CF1EAF98D9}</a:tableStyleId>
              </a:tblPr>
              <a:tblGrid>
                <a:gridCol w="2284870">
                  <a:extLst>
                    <a:ext uri="{9D8B030D-6E8A-4147-A177-3AD203B41FA5}">
                      <a16:colId xmlns:a16="http://schemas.microsoft.com/office/drawing/2014/main" val="4071695017"/>
                    </a:ext>
                  </a:extLst>
                </a:gridCol>
                <a:gridCol w="1188530">
                  <a:extLst>
                    <a:ext uri="{9D8B030D-6E8A-4147-A177-3AD203B41FA5}">
                      <a16:colId xmlns:a16="http://schemas.microsoft.com/office/drawing/2014/main" val="3526857515"/>
                    </a:ext>
                  </a:extLst>
                </a:gridCol>
                <a:gridCol w="891658">
                  <a:extLst>
                    <a:ext uri="{9D8B030D-6E8A-4147-A177-3AD203B41FA5}">
                      <a16:colId xmlns:a16="http://schemas.microsoft.com/office/drawing/2014/main" val="4228444619"/>
                    </a:ext>
                  </a:extLst>
                </a:gridCol>
              </a:tblGrid>
              <a:tr h="263976">
                <a:tc>
                  <a:txBody>
                    <a:bodyPr/>
                    <a:lstStyle/>
                    <a:p>
                      <a:pPr algn="ctr"/>
                      <a:r>
                        <a:rPr lang="en-US" altLang="zh-CN" sz="1000" dirty="0">
                          <a:solidFill>
                            <a:schemeClr val="tx1"/>
                          </a:solidFill>
                          <a:latin typeface="+mn-lt"/>
                        </a:rPr>
                        <a:t>Acronym</a:t>
                      </a:r>
                      <a:endParaRPr lang="zh-CN" altLang="en-US" sz="1000" dirty="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US" altLang="zh-CN" sz="1000" b="1" kern="1200" dirty="0">
                          <a:solidFill>
                            <a:schemeClr val="tx1"/>
                          </a:solidFill>
                          <a:latin typeface="+mn-lt"/>
                          <a:ea typeface="+mn-ea"/>
                          <a:cs typeface="+mn-cs"/>
                        </a:rPr>
                        <a:t>OAM</a:t>
                      </a:r>
                      <a:endParaRPr lang="en-GB" sz="1000" b="1" kern="1200" dirty="0">
                        <a:solidFill>
                          <a:schemeClr val="tx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altLang="zh-CN" sz="1000" b="1" kern="1200" dirty="0">
                          <a:solidFill>
                            <a:schemeClr val="tx1"/>
                          </a:solidFill>
                          <a:latin typeface="Calibri" panose="020F0502020204030204" pitchFamily="34" charset="0"/>
                          <a:ea typeface="+mn-ea"/>
                          <a:cs typeface="Calibri" panose="020F0502020204030204" pitchFamily="34" charset="0"/>
                        </a:rPr>
                        <a:t>Not covered by SA5 yet</a:t>
                      </a:r>
                      <a:endParaRPr lang="en-GB" sz="1000" b="1" kern="1200" dirty="0">
                        <a:solidFill>
                          <a:schemeClr val="tx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2706751681"/>
                  </a:ext>
                </a:extLst>
              </a:tr>
              <a:tr h="134277">
                <a:tc>
                  <a:txBody>
                    <a:bodyPr/>
                    <a:lstStyle/>
                    <a:p>
                      <a:pPr marL="0" algn="ctr" defTabSz="1187798" rtl="0" eaLnBrk="1" fontAlgn="ctr" latinLnBrk="0" hangingPunct="1"/>
                      <a:r>
                        <a:rPr lang="en-US" sz="900" b="1" i="0" u="none" strike="noStrike" kern="1200" dirty="0">
                          <a:solidFill>
                            <a:srgbClr val="000000"/>
                          </a:solidFill>
                          <a:effectLst/>
                          <a:latin typeface="+mn-lt"/>
                          <a:ea typeface="等线" panose="02010600030101010101" pitchFamily="2" charset="-122"/>
                          <a:cs typeface="+mn-cs"/>
                        </a:rPr>
                        <a:t>NR_MIMO_Ph5-Core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700" b="1" i="0" u="none" strike="noStrike" dirty="0">
                          <a:solidFill>
                            <a:srgbClr val="000000"/>
                          </a:solidFill>
                          <a:effectLst/>
                          <a:latin typeface="+mn-lt"/>
                          <a:ea typeface="等线" panose="02010600030101010101" pitchFamily="2" charset="-122"/>
                        </a:rPr>
                        <a:t>NA</a:t>
                      </a: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altLang="zh-CN" sz="700" b="1" i="0" u="none" strike="noStrike" dirty="0">
                          <a:solidFill>
                            <a:srgbClr val="000000"/>
                          </a:solidFill>
                          <a:effectLst/>
                          <a:latin typeface="+mn-lt"/>
                          <a:ea typeface="等线" panose="02010600030101010101" pitchFamily="2" charset="-122"/>
                        </a:rPr>
                        <a:t>NA</a:t>
                      </a: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20968084"/>
                  </a:ext>
                </a:extLst>
              </a:tr>
              <a:tr h="134277">
                <a:tc>
                  <a:txBody>
                    <a:bodyPr/>
                    <a:lstStyle/>
                    <a:p>
                      <a:pPr marL="0" algn="ctr" defTabSz="1187798" rtl="0" eaLnBrk="1" fontAlgn="ctr" latinLnBrk="0" hangingPunct="1"/>
                      <a:r>
                        <a:rPr lang="en-US" sz="900" b="1" i="0" u="none" strike="noStrike" kern="1200" dirty="0">
                          <a:solidFill>
                            <a:srgbClr val="000000"/>
                          </a:solidFill>
                          <a:effectLst/>
                          <a:latin typeface="+mn-lt"/>
                          <a:ea typeface="等线" panose="02010600030101010101" pitchFamily="2" charset="-122"/>
                          <a:cs typeface="+mn-cs"/>
                        </a:rPr>
                        <a:t>FS_NR_7_24GHz_CHmod</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700" b="1" i="0" u="none" strike="noStrike" dirty="0">
                          <a:solidFill>
                            <a:srgbClr val="000000"/>
                          </a:solidFill>
                          <a:effectLst/>
                          <a:latin typeface="+mn-lt"/>
                          <a:ea typeface="等线" panose="02010600030101010101" pitchFamily="2" charset="-122"/>
                        </a:rPr>
                        <a:t>NA</a:t>
                      </a: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altLang="zh-CN" sz="700" b="1" i="0" u="none" strike="noStrike" dirty="0">
                          <a:solidFill>
                            <a:srgbClr val="000000"/>
                          </a:solidFill>
                          <a:effectLst/>
                          <a:latin typeface="+mn-lt"/>
                          <a:ea typeface="等线" panose="02010600030101010101" pitchFamily="2" charset="-122"/>
                        </a:rPr>
                        <a:t>NA</a:t>
                      </a: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4050063352"/>
                  </a:ext>
                </a:extLst>
              </a:tr>
              <a:tr h="134277">
                <a:tc>
                  <a:txBody>
                    <a:bodyPr/>
                    <a:lstStyle/>
                    <a:p>
                      <a:pPr marL="0" algn="ctr" defTabSz="1187798" rtl="0" eaLnBrk="1" fontAlgn="ctr" latinLnBrk="0" hangingPunct="1"/>
                      <a:r>
                        <a:rPr lang="en-US" sz="900" b="1" i="0" u="none" strike="noStrike" kern="1200" dirty="0">
                          <a:solidFill>
                            <a:srgbClr val="000000"/>
                          </a:solidFill>
                          <a:effectLst/>
                          <a:latin typeface="+mn-lt"/>
                          <a:ea typeface="等线" panose="02010600030101010101" pitchFamily="2" charset="-122"/>
                          <a:cs typeface="+mn-cs"/>
                        </a:rPr>
                        <a:t>NR_MIMO_Ph5</a:t>
                      </a:r>
                      <a:r>
                        <a:rPr lang="en-US" altLang="zh-CN" sz="900" b="1" i="0" u="none" strike="noStrike" dirty="0">
                          <a:solidFill>
                            <a:srgbClr val="000000"/>
                          </a:solidFill>
                          <a:effectLst/>
                          <a:latin typeface="+mn-lt"/>
                          <a:ea typeface="等线" panose="02010600030101010101" pitchFamily="2" charset="-122"/>
                        </a:rPr>
                        <a:t>-Core</a:t>
                      </a:r>
                      <a:endParaRPr lang="en-US" sz="900" b="1" i="0" u="none" strike="noStrike" kern="1200" dirty="0">
                        <a:solidFill>
                          <a:srgbClr val="000000"/>
                        </a:solidFill>
                        <a:effectLst/>
                        <a:latin typeface="+mn-lt"/>
                        <a:ea typeface="等线" panose="02010600030101010101" pitchFamily="2" charset="-122"/>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700" b="1" i="0" u="none" strike="noStrike" dirty="0">
                          <a:solidFill>
                            <a:srgbClr val="000000"/>
                          </a:solidFill>
                          <a:effectLst/>
                          <a:latin typeface="+mn-lt"/>
                          <a:ea typeface="等线" panose="02010600030101010101" pitchFamily="2" charset="-122"/>
                        </a:rPr>
                        <a:t>NA</a:t>
                      </a: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altLang="zh-CN" sz="700" b="1" i="0" u="none" strike="noStrike" dirty="0">
                          <a:solidFill>
                            <a:srgbClr val="000000"/>
                          </a:solidFill>
                          <a:effectLst/>
                          <a:latin typeface="+mn-lt"/>
                          <a:ea typeface="等线" panose="02010600030101010101" pitchFamily="2" charset="-122"/>
                        </a:rPr>
                        <a:t>NA</a:t>
                      </a: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329452884"/>
                  </a:ext>
                </a:extLst>
              </a:tr>
              <a:tr h="152548">
                <a:tc>
                  <a:txBody>
                    <a:bodyPr/>
                    <a:lstStyle/>
                    <a:p>
                      <a:pPr marL="0" algn="ctr" defTabSz="1187798" rtl="0" eaLnBrk="1" fontAlgn="ctr" latinLnBrk="0" hangingPunct="1"/>
                      <a:r>
                        <a:rPr lang="en-US" sz="900" b="1" i="0" u="none" strike="noStrike" kern="1200" dirty="0" err="1">
                          <a:solidFill>
                            <a:srgbClr val="000000"/>
                          </a:solidFill>
                          <a:effectLst/>
                          <a:latin typeface="+mn-lt"/>
                          <a:ea typeface="等线" panose="02010600030101010101" pitchFamily="2" charset="-122"/>
                          <a:cs typeface="+mn-cs"/>
                        </a:rPr>
                        <a:t>Netw_Energy_NR_enh</a:t>
                      </a:r>
                      <a:r>
                        <a:rPr lang="en-US" sz="900" b="1" i="0" u="none" strike="noStrike" kern="1200" dirty="0">
                          <a:solidFill>
                            <a:srgbClr val="000000"/>
                          </a:solidFill>
                          <a:effectLst/>
                          <a:latin typeface="+mn-lt"/>
                          <a:ea typeface="等线" panose="02010600030101010101" pitchFamily="2" charset="-122"/>
                          <a:cs typeface="+mn-cs"/>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700" b="1" i="0" u="none" strike="noStrike" dirty="0">
                          <a:solidFill>
                            <a:srgbClr val="000000"/>
                          </a:solidFill>
                          <a:effectLst/>
                          <a:latin typeface="+mn-lt"/>
                          <a:ea typeface="等线" panose="02010600030101010101" pitchFamily="2" charset="-122"/>
                        </a:rPr>
                        <a:t>NA</a:t>
                      </a: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altLang="zh-CN" sz="700" b="1" i="0" u="none" strike="noStrike" dirty="0">
                          <a:solidFill>
                            <a:srgbClr val="000000"/>
                          </a:solidFill>
                          <a:effectLst/>
                          <a:latin typeface="+mn-lt"/>
                          <a:ea typeface="等线" panose="02010600030101010101" pitchFamily="2" charset="-122"/>
                        </a:rPr>
                        <a:t>NA</a:t>
                      </a: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457615751"/>
                  </a:ext>
                </a:extLst>
              </a:tr>
              <a:tr h="268554">
                <a:tc>
                  <a:txBody>
                    <a:bodyPr/>
                    <a:lstStyle/>
                    <a:p>
                      <a:pPr marL="0" algn="ctr" defTabSz="1187798" rtl="0" eaLnBrk="1" fontAlgn="ctr" latinLnBrk="0" hangingPunct="1"/>
                      <a:r>
                        <a:rPr lang="en-US" sz="900" b="1" i="0" u="none" strike="noStrike" kern="1200" dirty="0" err="1">
                          <a:solidFill>
                            <a:srgbClr val="000000"/>
                          </a:solidFill>
                          <a:effectLst/>
                          <a:latin typeface="+mn-lt"/>
                          <a:ea typeface="等线" panose="02010600030101010101" pitchFamily="2" charset="-122"/>
                          <a:cs typeface="+mn-cs"/>
                        </a:rPr>
                        <a:t>FS_Sensing_NR</a:t>
                      </a:r>
                      <a:endParaRPr lang="en-US" sz="900" b="1" i="0" u="none" strike="noStrike" kern="1200" dirty="0">
                        <a:solidFill>
                          <a:srgbClr val="000000"/>
                        </a:solidFill>
                        <a:effectLst/>
                        <a:latin typeface="+mn-lt"/>
                        <a:ea typeface="等线" panose="02010600030101010101" pitchFamily="2" charset="-122"/>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700" b="1" dirty="0">
                          <a:solidFill>
                            <a:srgbClr val="FF0000"/>
                          </a:solidFill>
                          <a:latin typeface="+mn-lt"/>
                        </a:rPr>
                        <a:t>OAM</a:t>
                      </a:r>
                    </a:p>
                    <a:p>
                      <a:pPr algn="ctr"/>
                      <a:r>
                        <a:rPr lang="en-US" altLang="zh-CN" sz="700" b="1" dirty="0">
                          <a:solidFill>
                            <a:srgbClr val="FF0000"/>
                          </a:solidFill>
                          <a:latin typeface="+mn-lt"/>
                        </a:rPr>
                        <a:t>(TBD)</a:t>
                      </a:r>
                      <a:endParaRPr lang="zh-CN" altLang="en-US" sz="700" b="1" dirty="0">
                        <a:solidFill>
                          <a:srgbClr val="FF0000"/>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30236420"/>
                  </a:ext>
                </a:extLst>
              </a:tr>
              <a:tr h="235322">
                <a:tc>
                  <a:txBody>
                    <a:bodyPr/>
                    <a:lstStyle/>
                    <a:p>
                      <a:pPr marL="0" algn="ctr" defTabSz="1187798" rtl="0" eaLnBrk="1" fontAlgn="ctr" latinLnBrk="0" hangingPunct="1"/>
                      <a:r>
                        <a:rPr lang="en-US" sz="900" b="1" i="0" u="none" strike="noStrike" kern="1200" dirty="0" err="1">
                          <a:solidFill>
                            <a:srgbClr val="000000"/>
                          </a:solidFill>
                          <a:effectLst/>
                          <a:latin typeface="+mn-lt"/>
                          <a:ea typeface="等线" panose="02010600030101010101" pitchFamily="2" charset="-122"/>
                          <a:cs typeface="+mn-cs"/>
                        </a:rPr>
                        <a:t>NR_AIML_air</a:t>
                      </a:r>
                      <a:r>
                        <a:rPr lang="en-US" sz="900" b="1" i="0" u="none" strike="noStrike" kern="1200" dirty="0">
                          <a:solidFill>
                            <a:srgbClr val="000000"/>
                          </a:solidFill>
                          <a:effectLst/>
                          <a:latin typeface="+mn-lt"/>
                          <a:ea typeface="等线" panose="02010600030101010101" pitchFamily="2" charset="-122"/>
                          <a:cs typeface="+mn-cs"/>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700" b="1" dirty="0">
                          <a:solidFill>
                            <a:schemeClr val="tx1"/>
                          </a:solidFill>
                          <a:latin typeface="+mn-lt"/>
                        </a:rPr>
                        <a:t>AIML_MGT_Ph2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700" b="1" dirty="0">
                          <a:solidFill>
                            <a:srgbClr val="FF0000"/>
                          </a:solidFill>
                          <a:latin typeface="+mn-lt"/>
                        </a:rPr>
                        <a:t>other OAM (TBD)</a:t>
                      </a:r>
                      <a:endParaRPr lang="zh-CN" altLang="en-US" sz="700" b="1" dirty="0">
                        <a:solidFill>
                          <a:srgbClr val="FF0000"/>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157544183"/>
                  </a:ext>
                </a:extLst>
              </a:tr>
              <a:tr h="170898">
                <a:tc>
                  <a:txBody>
                    <a:bodyPr/>
                    <a:lstStyle/>
                    <a:p>
                      <a:pPr marL="0" algn="ctr" defTabSz="1187798" rtl="0" eaLnBrk="1" fontAlgn="ctr" latinLnBrk="0" hangingPunct="1"/>
                      <a:r>
                        <a:rPr lang="en-US" sz="900" b="1" i="0" u="none" strike="noStrike" kern="1200" dirty="0" err="1">
                          <a:solidFill>
                            <a:srgbClr val="000000"/>
                          </a:solidFill>
                          <a:effectLst/>
                          <a:latin typeface="+mn-lt"/>
                          <a:ea typeface="等线" panose="02010600030101010101" pitchFamily="2" charset="-122"/>
                          <a:cs typeface="+mn-cs"/>
                        </a:rPr>
                        <a:t>NR_duplex_evo</a:t>
                      </a:r>
                      <a:r>
                        <a:rPr lang="en-US" sz="900" b="1" i="0" u="none" strike="noStrike" kern="1200" dirty="0">
                          <a:solidFill>
                            <a:srgbClr val="000000"/>
                          </a:solidFill>
                          <a:effectLst/>
                          <a:latin typeface="+mn-lt"/>
                          <a:ea typeface="等线" panose="02010600030101010101" pitchFamily="2" charset="-122"/>
                          <a:cs typeface="+mn-cs"/>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700" b="1" i="0" u="none" strike="noStrike" dirty="0">
                          <a:solidFill>
                            <a:schemeClr val="tx1"/>
                          </a:solidFill>
                          <a:effectLst/>
                          <a:latin typeface="+mn-lt"/>
                          <a:ea typeface="等线" panose="02010600030101010101" pitchFamily="2" charset="-122"/>
                        </a:rPr>
                        <a:t>NA</a:t>
                      </a:r>
                      <a:endParaRPr lang="en-US" sz="700" b="1" i="0" u="none" strike="noStrike" dirty="0">
                        <a:solidFill>
                          <a:schemeClr val="tx1"/>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700" b="1" dirty="0">
                          <a:latin typeface="+mn-lt"/>
                        </a:rPr>
                        <a:t>NA</a:t>
                      </a: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585299235"/>
                  </a:ext>
                </a:extLst>
              </a:tr>
              <a:tr h="268554">
                <a:tc>
                  <a:txBody>
                    <a:bodyPr/>
                    <a:lstStyle/>
                    <a:p>
                      <a:pPr algn="ctr" fontAlgn="ctr"/>
                      <a:r>
                        <a:rPr lang="en-US" sz="900" b="1" i="0" u="none" strike="noStrike" dirty="0">
                          <a:solidFill>
                            <a:srgbClr val="000000"/>
                          </a:solidFill>
                          <a:effectLst/>
                          <a:latin typeface="+mn-lt"/>
                          <a:ea typeface="等线" panose="02010600030101010101" pitchFamily="2" charset="-122"/>
                        </a:rPr>
                        <a:t>NR_LPWUS-Core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700" b="1" dirty="0">
                          <a:solidFill>
                            <a:srgbClr val="FF0000"/>
                          </a:solidFill>
                          <a:latin typeface="+mn-lt"/>
                        </a:rPr>
                        <a:t>OAM (NRM+PM)</a:t>
                      </a:r>
                      <a:r>
                        <a:rPr lang="zh-CN" altLang="en-US" sz="700" b="1" dirty="0">
                          <a:solidFill>
                            <a:srgbClr val="FF0000"/>
                          </a:solidFill>
                          <a:latin typeface="+mn-lt"/>
                        </a:rPr>
                        <a:t>？？</a:t>
                      </a: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601519020"/>
                  </a:ext>
                </a:extLst>
              </a:tr>
              <a:tr h="170898">
                <a:tc>
                  <a:txBody>
                    <a:bodyPr/>
                    <a:lstStyle/>
                    <a:p>
                      <a:pPr algn="ctr" fontAlgn="ctr"/>
                      <a:r>
                        <a:rPr lang="en-US" sz="900" b="1" i="0" u="none" strike="noStrike" dirty="0" err="1">
                          <a:solidFill>
                            <a:srgbClr val="3333FF"/>
                          </a:solidFill>
                          <a:effectLst/>
                          <a:latin typeface="+mn-lt"/>
                          <a:ea typeface="等线" panose="02010600030101010101" pitchFamily="2" charset="-122"/>
                        </a:rPr>
                        <a:t>IoT_NTN_TDD</a:t>
                      </a:r>
                      <a:r>
                        <a:rPr lang="en-US" sz="900" b="1" i="0" u="none" strike="noStrike" dirty="0">
                          <a:solidFill>
                            <a:srgbClr val="3333FF"/>
                          </a:solidFill>
                          <a:effectLst/>
                          <a:latin typeface="+mn-lt"/>
                          <a:ea typeface="等线" panose="02010600030101010101" pitchFamily="2" charset="-122"/>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3545313309"/>
                  </a:ext>
                </a:extLst>
              </a:tr>
              <a:tr h="170898">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1" i="0" u="none" strike="noStrike" dirty="0">
                          <a:solidFill>
                            <a:srgbClr val="3333FF"/>
                          </a:solidFill>
                          <a:effectLst/>
                          <a:latin typeface="+mn-lt"/>
                          <a:ea typeface="等线" panose="02010600030101010101" pitchFamily="2" charset="-122"/>
                        </a:rPr>
                        <a:t>NR_MC_enh2-Core</a:t>
                      </a:r>
                      <a:endParaRPr lang="en-US" sz="900" b="1" i="0" u="none" strike="noStrike" dirty="0">
                        <a:solidFill>
                          <a:srgbClr val="3333FF"/>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123289556"/>
                  </a:ext>
                </a:extLst>
              </a:tr>
              <a:tr h="170898">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1" i="0" u="none" strike="noStrike" dirty="0">
                          <a:solidFill>
                            <a:srgbClr val="3333FF"/>
                          </a:solidFill>
                          <a:effectLst/>
                          <a:latin typeface="+mn-lt"/>
                          <a:ea typeface="等线" panose="02010600030101010101" pitchFamily="2" charset="-122"/>
                        </a:rPr>
                        <a:t>LTE_terr_bcast_Ph2-Core</a:t>
                      </a:r>
                      <a:endParaRPr lang="en-US" sz="900" b="1" i="0" u="none" strike="noStrike" dirty="0">
                        <a:solidFill>
                          <a:srgbClr val="3333FF"/>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3746580323"/>
                  </a:ext>
                </a:extLst>
              </a:tr>
              <a:tr h="268554">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1" i="0" u="none" strike="noStrike" dirty="0" err="1">
                          <a:solidFill>
                            <a:srgbClr val="000000"/>
                          </a:solidFill>
                          <a:effectLst/>
                          <a:latin typeface="+mn-lt"/>
                          <a:ea typeface="等线" panose="02010600030101010101" pitchFamily="2" charset="-122"/>
                        </a:rPr>
                        <a:t>Ambient_IoT_Solutions</a:t>
                      </a:r>
                      <a:r>
                        <a:rPr lang="en-US" altLang="zh-CN" sz="900" b="1" i="0" u="none" strike="noStrike" dirty="0">
                          <a:solidFill>
                            <a:srgbClr val="000000"/>
                          </a:solidFill>
                          <a:effectLst/>
                          <a:latin typeface="+mn-lt"/>
                          <a:ea typeface="等线" panose="02010600030101010101" pitchFamily="2" charset="-122"/>
                        </a:rPr>
                        <a:t>-Core</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700" b="1" dirty="0">
                          <a:solidFill>
                            <a:srgbClr val="FF0000"/>
                          </a:solidFill>
                          <a:latin typeface="+mn-lt"/>
                        </a:rPr>
                        <a:t>OAM</a:t>
                      </a:r>
                    </a:p>
                    <a:p>
                      <a:pPr algn="ctr"/>
                      <a:r>
                        <a:rPr lang="en-US" altLang="zh-CN" sz="700" b="1" dirty="0">
                          <a:solidFill>
                            <a:srgbClr val="FF0000"/>
                          </a:solidFill>
                          <a:latin typeface="+mn-lt"/>
                        </a:rPr>
                        <a:t>(TBD)</a:t>
                      </a: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628276434"/>
                  </a:ext>
                </a:extLst>
              </a:tr>
              <a:tr h="235322">
                <a:tc>
                  <a:txBody>
                    <a:bodyPr/>
                    <a:lstStyle/>
                    <a:p>
                      <a:pPr algn="ctr" fontAlgn="ctr"/>
                      <a:r>
                        <a:rPr lang="en-US" sz="900" b="1" i="0" u="none" strike="noStrike" dirty="0" err="1">
                          <a:solidFill>
                            <a:srgbClr val="000000"/>
                          </a:solidFill>
                          <a:effectLst/>
                          <a:latin typeface="+mn-lt"/>
                          <a:ea typeface="等线" panose="02010600030101010101" pitchFamily="2" charset="-122"/>
                        </a:rPr>
                        <a:t>FS_NR_AIML_Mob</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700" b="1" kern="1200" dirty="0">
                          <a:solidFill>
                            <a:schemeClr val="tx1"/>
                          </a:solidFill>
                          <a:latin typeface="+mn-lt"/>
                          <a:ea typeface="+mn-ea"/>
                          <a:cs typeface="+mn-cs"/>
                        </a:rPr>
                        <a:t>AIML_MGT_Ph2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700" b="1" dirty="0">
                          <a:solidFill>
                            <a:srgbClr val="FF0000"/>
                          </a:solidFill>
                          <a:latin typeface="+mn-lt"/>
                        </a:rPr>
                        <a:t>other OAM (TBD)</a:t>
                      </a:r>
                      <a:endParaRPr lang="zh-CN" altLang="en-US" sz="700" b="1" dirty="0">
                        <a:solidFill>
                          <a:srgbClr val="FF0000"/>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266701964"/>
                  </a:ext>
                </a:extLst>
              </a:tr>
              <a:tr h="201415">
                <a:tc>
                  <a:txBody>
                    <a:bodyPr/>
                    <a:lstStyle/>
                    <a:p>
                      <a:pPr algn="ctr" fontAlgn="ctr"/>
                      <a:r>
                        <a:rPr lang="en-US" sz="900" b="1" i="0" u="none" strike="noStrike" dirty="0">
                          <a:solidFill>
                            <a:srgbClr val="000000"/>
                          </a:solidFill>
                          <a:effectLst/>
                          <a:latin typeface="+mn-lt"/>
                          <a:ea typeface="等线" panose="02010600030101010101" pitchFamily="2" charset="-122"/>
                        </a:rPr>
                        <a:t>NR_Mob_Ph4-Core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700" b="1" i="0" u="none" strike="noStrike" dirty="0">
                          <a:solidFill>
                            <a:srgbClr val="000000"/>
                          </a:solidFill>
                          <a:effectLst/>
                          <a:latin typeface="+mn-lt"/>
                          <a:ea typeface="等线" panose="02010600030101010101" pitchFamily="2" charset="-122"/>
                        </a:rPr>
                        <a:t>PM_KPI_5G_Ph4</a:t>
                      </a:r>
                    </a:p>
                    <a:p>
                      <a:pPr algn="ctr" fontAlgn="ctr"/>
                      <a:r>
                        <a:rPr lang="en-US" sz="700" b="1" i="0" u="none" strike="noStrike" dirty="0">
                          <a:solidFill>
                            <a:srgbClr val="000000"/>
                          </a:solidFill>
                          <a:effectLst/>
                          <a:latin typeface="+mn-lt"/>
                          <a:ea typeface="等线" panose="02010600030101010101" pitchFamily="2" charset="-122"/>
                        </a:rPr>
                        <a:t>AdNRM_Ph3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3264460159"/>
                  </a:ext>
                </a:extLst>
              </a:tr>
              <a:tr h="170898">
                <a:tc>
                  <a:txBody>
                    <a:bodyPr/>
                    <a:lstStyle/>
                    <a:p>
                      <a:pPr algn="ctr" fontAlgn="ctr"/>
                      <a:r>
                        <a:rPr lang="en-US" sz="900" b="1" i="0" u="none" strike="noStrike" dirty="0">
                          <a:solidFill>
                            <a:srgbClr val="000000"/>
                          </a:solidFill>
                          <a:effectLst/>
                          <a:latin typeface="+mn-lt"/>
                          <a:ea typeface="等线" panose="02010600030101010101" pitchFamily="2" charset="-122"/>
                        </a:rPr>
                        <a:t>NR_NTN_Ph3-Core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700" b="1" i="0" u="none" strike="noStrike" dirty="0">
                          <a:solidFill>
                            <a:srgbClr val="000000"/>
                          </a:solidFill>
                          <a:effectLst/>
                          <a:latin typeface="+mn-lt"/>
                          <a:ea typeface="等线" panose="02010600030101010101" pitchFamily="2" charset="-122"/>
                        </a:rPr>
                        <a:t>NTN_OAM_Ph2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3291618250"/>
                  </a:ext>
                </a:extLst>
              </a:tr>
              <a:tr h="170898">
                <a:tc>
                  <a:txBody>
                    <a:bodyPr/>
                    <a:lstStyle/>
                    <a:p>
                      <a:pPr algn="ctr" fontAlgn="ctr"/>
                      <a:r>
                        <a:rPr lang="en-US" sz="900" b="1" i="0" u="none" strike="noStrike" dirty="0">
                          <a:solidFill>
                            <a:srgbClr val="000000"/>
                          </a:solidFill>
                          <a:effectLst/>
                          <a:latin typeface="+mn-lt"/>
                          <a:ea typeface="等线" panose="02010600030101010101" pitchFamily="2" charset="-122"/>
                        </a:rPr>
                        <a:t>IoT_NTN_Ph3-Core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NTN_OAM_Ph2</a:t>
                      </a: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842559770"/>
                  </a:ext>
                </a:extLst>
              </a:tr>
              <a:tr h="170898">
                <a:tc>
                  <a:txBody>
                    <a:bodyPr/>
                    <a:lstStyle/>
                    <a:p>
                      <a:pPr algn="ctr" fontAlgn="ctr"/>
                      <a:r>
                        <a:rPr lang="en-US" sz="900" b="1" i="0" u="none" strike="noStrike" dirty="0">
                          <a:solidFill>
                            <a:srgbClr val="000000"/>
                          </a:solidFill>
                          <a:effectLst/>
                          <a:latin typeface="+mn-lt"/>
                          <a:ea typeface="等线" panose="02010600030101010101" pitchFamily="2" charset="-122"/>
                        </a:rPr>
                        <a:t>NR_XR_Ph3-Core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altLang="zh-CN" sz="700" b="1" i="0" u="none" strike="noStrike" dirty="0">
                          <a:solidFill>
                            <a:srgbClr val="000000"/>
                          </a:solidFill>
                          <a:effectLst/>
                          <a:latin typeface="+mn-lt"/>
                          <a:ea typeface="等线" panose="02010600030101010101" pitchFamily="2" charset="-122"/>
                        </a:rPr>
                        <a:t>NA</a:t>
                      </a: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700" b="1" i="0" u="none" strike="noStrike" dirty="0">
                          <a:solidFill>
                            <a:srgbClr val="000000"/>
                          </a:solidFill>
                          <a:effectLst/>
                          <a:latin typeface="+mn-lt"/>
                          <a:ea typeface="等线" panose="02010600030101010101" pitchFamily="2" charset="-122"/>
                        </a:rPr>
                        <a:t>NA</a:t>
                      </a: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200387041"/>
                  </a:ext>
                </a:extLst>
              </a:tr>
              <a:tr h="170898">
                <a:tc>
                  <a:txBody>
                    <a:bodyPr/>
                    <a:lstStyle/>
                    <a:p>
                      <a:pPr algn="ctr" fontAlgn="ctr"/>
                      <a:r>
                        <a:rPr lang="nn-NO" sz="900" b="1" i="0" u="none" strike="noStrike" dirty="0">
                          <a:solidFill>
                            <a:srgbClr val="000000"/>
                          </a:solidFill>
                          <a:effectLst/>
                          <a:latin typeface="+mn-lt"/>
                          <a:ea typeface="等线" panose="02010600030101010101" pitchFamily="2" charset="-122"/>
                        </a:rPr>
                        <a:t>LTE_TN_NR_NTN_mob-Core</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700" b="1" i="0" u="none" strike="noStrike" dirty="0">
                          <a:solidFill>
                            <a:srgbClr val="000000"/>
                          </a:solidFill>
                          <a:effectLst/>
                          <a:latin typeface="+mn-lt"/>
                          <a:ea typeface="等线" panose="02010600030101010101" pitchFamily="2" charset="-122"/>
                        </a:rPr>
                        <a:t>NTN_OAM_Ph2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718552970"/>
                  </a:ext>
                </a:extLst>
              </a:tr>
              <a:tr h="170898">
                <a:tc>
                  <a:txBody>
                    <a:bodyPr/>
                    <a:lstStyle/>
                    <a:p>
                      <a:pPr algn="ctr" fontAlgn="ctr"/>
                      <a:r>
                        <a:rPr lang="en-US" sz="900" b="1" i="0" u="none" strike="noStrike" dirty="0" err="1">
                          <a:solidFill>
                            <a:srgbClr val="3333FF"/>
                          </a:solidFill>
                          <a:effectLst/>
                          <a:latin typeface="+mn-lt"/>
                          <a:ea typeface="等线" panose="02010600030101010101" pitchFamily="2" charset="-122"/>
                        </a:rPr>
                        <a:t>NR_SL_relay_multihop</a:t>
                      </a:r>
                      <a:r>
                        <a:rPr lang="en-US" sz="900" b="1" i="0" u="none" strike="noStrike" dirty="0">
                          <a:solidFill>
                            <a:srgbClr val="3333FF"/>
                          </a:solidFill>
                          <a:effectLst/>
                          <a:latin typeface="+mn-lt"/>
                          <a:ea typeface="等线" panose="02010600030101010101" pitchFamily="2" charset="-122"/>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3146093505"/>
                  </a:ext>
                </a:extLst>
              </a:tr>
              <a:tr h="170898">
                <a:tc>
                  <a:txBody>
                    <a:bodyPr/>
                    <a:lstStyle/>
                    <a:p>
                      <a:pPr algn="ctr" fontAlgn="ctr"/>
                      <a:r>
                        <a:rPr lang="en-US" sz="900" b="1" i="0" u="none" strike="noStrike" dirty="0">
                          <a:solidFill>
                            <a:srgbClr val="3333FF"/>
                          </a:solidFill>
                          <a:effectLst/>
                          <a:latin typeface="+mn-lt"/>
                          <a:ea typeface="等线" panose="02010600030101010101" pitchFamily="2" charset="-122"/>
                        </a:rPr>
                        <a:t>LCS_BDS_B2b_LTE_NR-Core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191927076"/>
                  </a:ext>
                </a:extLst>
              </a:tr>
              <a:tr h="170898">
                <a:tc>
                  <a:txBody>
                    <a:bodyPr/>
                    <a:lstStyle/>
                    <a:p>
                      <a:pPr algn="ctr" fontAlgn="ctr"/>
                      <a:r>
                        <a:rPr lang="en-US" sz="900" b="1" i="0" u="none" strike="noStrike" dirty="0">
                          <a:solidFill>
                            <a:srgbClr val="3333FF"/>
                          </a:solidFill>
                          <a:effectLst/>
                          <a:latin typeface="+mn-lt"/>
                          <a:ea typeface="等线" panose="02010600030101010101" pitchFamily="2" charset="-122"/>
                        </a:rPr>
                        <a:t>LCS_NAVIC_L1_SPS_NR_LTE-Core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1267789880"/>
                  </a:ext>
                </a:extLst>
              </a:tr>
              <a:tr h="299071">
                <a:tc>
                  <a:txBody>
                    <a:bodyPr/>
                    <a:lstStyle/>
                    <a:p>
                      <a:pPr algn="ctr" fontAlgn="ctr"/>
                      <a:r>
                        <a:rPr lang="en-US" sz="900" b="1" i="0" u="none" strike="noStrike" dirty="0">
                          <a:solidFill>
                            <a:srgbClr val="000000"/>
                          </a:solidFill>
                          <a:effectLst/>
                          <a:latin typeface="+mn-lt"/>
                          <a:ea typeface="等线" panose="02010600030101010101" pitchFamily="2" charset="-122"/>
                        </a:rPr>
                        <a:t>NR_ENDC_SON_MDT_Ph4-Core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fontAlgn="ctr"/>
                      <a:r>
                        <a:rPr lang="nn-NO" sz="700" b="1" i="0" u="none" strike="noStrike" dirty="0">
                          <a:solidFill>
                            <a:srgbClr val="000000"/>
                          </a:solidFill>
                          <a:effectLst/>
                          <a:latin typeface="+mn-lt"/>
                          <a:ea typeface="等线" panose="02010600030101010101" pitchFamily="2" charset="-122"/>
                        </a:rPr>
                        <a:t>PM_KPI_5G_Ph4</a:t>
                      </a:r>
                    </a:p>
                    <a:p>
                      <a:pPr algn="ctr" fontAlgn="ctr"/>
                      <a:r>
                        <a:rPr lang="nn-NO" sz="700" b="1" i="0" u="none" strike="noStrike" dirty="0">
                          <a:solidFill>
                            <a:srgbClr val="000000"/>
                          </a:solidFill>
                          <a:effectLst/>
                          <a:latin typeface="+mn-lt"/>
                          <a:ea typeface="等线" panose="02010600030101010101" pitchFamily="2" charset="-122"/>
                        </a:rPr>
                        <a:t>AdNRM_Ph3</a:t>
                      </a:r>
                    </a:p>
                    <a:p>
                      <a:pPr algn="ctr" fontAlgn="ctr"/>
                      <a:r>
                        <a:rPr lang="nn-NO" sz="700" b="1" i="0" u="none" strike="noStrike" dirty="0">
                          <a:solidFill>
                            <a:srgbClr val="000000"/>
                          </a:solidFill>
                          <a:effectLst/>
                          <a:latin typeface="+mn-lt"/>
                          <a:ea typeface="等线" panose="02010600030101010101" pitchFamily="2" charset="-122"/>
                        </a:rPr>
                        <a:t>TraceQoE_OAM</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1067382115"/>
                  </a:ext>
                </a:extLst>
              </a:tr>
              <a:tr h="170898">
                <a:tc>
                  <a:txBody>
                    <a:bodyPr/>
                    <a:lstStyle/>
                    <a:p>
                      <a:pPr algn="ctr" fontAlgn="ctr"/>
                      <a:r>
                        <a:rPr lang="en-US" sz="900" b="1" i="0" u="none" strike="noStrike" dirty="0">
                          <a:solidFill>
                            <a:srgbClr val="000000"/>
                          </a:solidFill>
                          <a:effectLst/>
                          <a:latin typeface="+mn-lt"/>
                          <a:ea typeface="等线" panose="02010600030101010101" pitchFamily="2" charset="-122"/>
                        </a:rPr>
                        <a:t>NR_WAB_5GFemto</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fontAlgn="ctr"/>
                      <a:r>
                        <a:rPr lang="en-US" sz="700" b="1" i="0" u="none" strike="noStrike" dirty="0">
                          <a:solidFill>
                            <a:srgbClr val="000000"/>
                          </a:solidFill>
                          <a:effectLst/>
                          <a:latin typeface="+mn-lt"/>
                          <a:ea typeface="等线" panose="02010600030101010101" pitchFamily="2" charset="-122"/>
                        </a:rPr>
                        <a:t>NA</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700" b="1" dirty="0">
                          <a:solidFill>
                            <a:schemeClr val="tx1"/>
                          </a:solidFill>
                          <a:latin typeface="+mn-lt"/>
                        </a:rPr>
                        <a:t>NA</a:t>
                      </a:r>
                      <a:endParaRPr lang="zh-CN" altLang="en-US" sz="700" b="1"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245780545"/>
                  </a:ext>
                </a:extLst>
              </a:tr>
              <a:tr h="201415">
                <a:tc>
                  <a:txBody>
                    <a:bodyPr/>
                    <a:lstStyle/>
                    <a:p>
                      <a:pPr algn="ctr" fontAlgn="ctr"/>
                      <a:r>
                        <a:rPr lang="en-US" sz="900" b="1" i="0" u="none" strike="noStrike" dirty="0" err="1">
                          <a:solidFill>
                            <a:srgbClr val="000000"/>
                          </a:solidFill>
                          <a:effectLst/>
                          <a:latin typeface="+mn-lt"/>
                          <a:ea typeface="等线" panose="02010600030101010101" pitchFamily="2" charset="-122"/>
                        </a:rPr>
                        <a:t>NR_AIML_NGRAN_enh</a:t>
                      </a:r>
                      <a:r>
                        <a:rPr lang="en-US" sz="900" b="1" i="0" u="none" strike="noStrike" dirty="0">
                          <a:solidFill>
                            <a:srgbClr val="000000"/>
                          </a:solidFill>
                          <a:effectLst/>
                          <a:latin typeface="+mn-lt"/>
                          <a:ea typeface="等线" panose="02010600030101010101" pitchFamily="2" charset="-122"/>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700" b="1" kern="1200" dirty="0">
                          <a:solidFill>
                            <a:schemeClr val="tx1"/>
                          </a:solidFill>
                          <a:latin typeface="+mn-lt"/>
                          <a:ea typeface="+mn-ea"/>
                          <a:cs typeface="+mn-cs"/>
                        </a:rPr>
                        <a:t>AIML_MGT_Ph2</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700" b="1" kern="1200" dirty="0">
                          <a:solidFill>
                            <a:schemeClr val="tx1"/>
                          </a:solidFill>
                          <a:latin typeface="+mn-lt"/>
                          <a:ea typeface="+mn-ea"/>
                          <a:cs typeface="+mn-cs"/>
                        </a:rPr>
                        <a:t>Energy_OAM_Ph3</a:t>
                      </a:r>
                      <a:endParaRPr lang="zh-CN" altLang="en-US" sz="700" b="1" kern="1200" dirty="0">
                        <a:solidFill>
                          <a:schemeClr val="tx1"/>
                        </a:solidFill>
                        <a:highlight>
                          <a:srgbClr val="00FFFF"/>
                        </a:highlight>
                        <a:latin typeface="+mn-lt"/>
                        <a:ea typeface="+mn-ea"/>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zh-CN" altLang="en-US" sz="700" b="1" kern="1200" dirty="0">
                        <a:solidFill>
                          <a:schemeClr val="tx1"/>
                        </a:solidFill>
                        <a:highlight>
                          <a:srgbClr val="00FFFF"/>
                        </a:highligh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1160336468"/>
                  </a:ext>
                </a:extLst>
              </a:tr>
            </a:tbl>
          </a:graphicData>
        </a:graphic>
      </p:graphicFrame>
      <p:sp>
        <p:nvSpPr>
          <p:cNvPr id="13" name="Title 3">
            <a:extLst>
              <a:ext uri="{FF2B5EF4-FFF2-40B4-BE49-F238E27FC236}">
                <a16:creationId xmlns:a16="http://schemas.microsoft.com/office/drawing/2014/main" id="{942E0C9D-6AD3-44BA-B5FF-7D54BD087B95}"/>
              </a:ext>
            </a:extLst>
          </p:cNvPr>
          <p:cNvSpPr txBox="1">
            <a:spLocks/>
          </p:cNvSpPr>
          <p:nvPr/>
        </p:nvSpPr>
        <p:spPr bwMode="auto">
          <a:xfrm>
            <a:off x="487679" y="87498"/>
            <a:ext cx="1084356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lvl="0" algn="l"/>
            <a:r>
              <a:rPr kumimoji="0" lang="en-IE" sz="2800" b="0" i="0" u="none" strike="noStrike" kern="0" cap="none" spc="0" normalizeH="0" baseline="0" noProof="0" dirty="0">
                <a:ln>
                  <a:noFill/>
                </a:ln>
                <a:solidFill>
                  <a:srgbClr val="FF0000"/>
                </a:solidFill>
                <a:effectLst/>
                <a:uLnTx/>
                <a:uFillTx/>
                <a:latin typeface="Calibri"/>
                <a:ea typeface="+mj-ea"/>
                <a:cs typeface="+mj-cs"/>
              </a:rPr>
              <a:t>Summary of SA</a:t>
            </a:r>
            <a:r>
              <a:rPr kumimoji="0" lang="en-US" sz="2800" b="0" i="0" u="none" strike="noStrike" kern="0" cap="none" spc="0" normalizeH="0" baseline="0" noProof="0" dirty="0">
                <a:ln>
                  <a:noFill/>
                </a:ln>
                <a:solidFill>
                  <a:srgbClr val="FF0000"/>
                </a:solidFill>
                <a:effectLst/>
                <a:uLnTx/>
                <a:uFillTx/>
                <a:latin typeface="Calibri"/>
                <a:ea typeface="+mj-ea"/>
                <a:cs typeface="+mj-cs"/>
              </a:rPr>
              <a:t>5 Rel-19 management support to RAN1/2/3 features</a:t>
            </a:r>
            <a:endParaRPr kumimoji="0" lang="en-IE" sz="2800" b="0" i="0" u="none" strike="noStrike" kern="0" cap="none" spc="0" normalizeH="0" baseline="0" noProof="0" dirty="0">
              <a:ln>
                <a:noFill/>
              </a:ln>
              <a:solidFill>
                <a:srgbClr val="FF0000"/>
              </a:solidFill>
              <a:effectLst/>
              <a:uLnTx/>
              <a:uFillTx/>
              <a:latin typeface="Calibri"/>
              <a:ea typeface="+mj-ea"/>
              <a:cs typeface="+mj-cs"/>
            </a:endParaRPr>
          </a:p>
        </p:txBody>
      </p:sp>
      <p:sp>
        <p:nvSpPr>
          <p:cNvPr id="14" name="矩形 8">
            <a:extLst>
              <a:ext uri="{FF2B5EF4-FFF2-40B4-BE49-F238E27FC236}">
                <a16:creationId xmlns:a16="http://schemas.microsoft.com/office/drawing/2014/main" id="{0118A476-CA94-49BB-A074-1B73E91948FF}"/>
              </a:ext>
            </a:extLst>
          </p:cNvPr>
          <p:cNvSpPr/>
          <p:nvPr/>
        </p:nvSpPr>
        <p:spPr>
          <a:xfrm>
            <a:off x="9001704" y="759969"/>
            <a:ext cx="654050" cy="18415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tx1"/>
                </a:solidFill>
              </a:rPr>
              <a:t>RAN1</a:t>
            </a:r>
            <a:endParaRPr lang="zh-CN" altLang="en-US" sz="1100" dirty="0">
              <a:solidFill>
                <a:schemeClr val="tx1"/>
              </a:solidFill>
            </a:endParaRPr>
          </a:p>
        </p:txBody>
      </p:sp>
      <p:sp>
        <p:nvSpPr>
          <p:cNvPr id="15" name="矩形 9">
            <a:extLst>
              <a:ext uri="{FF2B5EF4-FFF2-40B4-BE49-F238E27FC236}">
                <a16:creationId xmlns:a16="http://schemas.microsoft.com/office/drawing/2014/main" id="{C8D7F4D4-5695-42D3-8B1A-454E3A4BABBB}"/>
              </a:ext>
            </a:extLst>
          </p:cNvPr>
          <p:cNvSpPr/>
          <p:nvPr/>
        </p:nvSpPr>
        <p:spPr>
          <a:xfrm>
            <a:off x="9001704" y="1017176"/>
            <a:ext cx="654050" cy="18415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tx1"/>
                </a:solidFill>
              </a:rPr>
              <a:t>RAN2</a:t>
            </a:r>
            <a:endParaRPr lang="zh-CN" altLang="en-US" sz="1100" dirty="0">
              <a:solidFill>
                <a:schemeClr val="tx1"/>
              </a:solidFill>
            </a:endParaRPr>
          </a:p>
        </p:txBody>
      </p:sp>
      <p:sp>
        <p:nvSpPr>
          <p:cNvPr id="16" name="矩形 10">
            <a:extLst>
              <a:ext uri="{FF2B5EF4-FFF2-40B4-BE49-F238E27FC236}">
                <a16:creationId xmlns:a16="http://schemas.microsoft.com/office/drawing/2014/main" id="{B8CA6174-6164-4A6B-AEEA-68FEA7B8AACD}"/>
              </a:ext>
            </a:extLst>
          </p:cNvPr>
          <p:cNvSpPr/>
          <p:nvPr/>
        </p:nvSpPr>
        <p:spPr>
          <a:xfrm>
            <a:off x="9001704" y="1274383"/>
            <a:ext cx="654050" cy="1841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tx1"/>
                </a:solidFill>
              </a:rPr>
              <a:t>RAN3</a:t>
            </a:r>
            <a:endParaRPr lang="zh-CN" altLang="en-US" sz="1100" dirty="0">
              <a:solidFill>
                <a:schemeClr val="tx1"/>
              </a:solidFill>
            </a:endParaRPr>
          </a:p>
        </p:txBody>
      </p:sp>
      <p:sp>
        <p:nvSpPr>
          <p:cNvPr id="17" name="TextBox 16">
            <a:extLst>
              <a:ext uri="{FF2B5EF4-FFF2-40B4-BE49-F238E27FC236}">
                <a16:creationId xmlns:a16="http://schemas.microsoft.com/office/drawing/2014/main" id="{E84590CA-1F5F-4E17-8E1A-923C4B3EC4BC}"/>
              </a:ext>
            </a:extLst>
          </p:cNvPr>
          <p:cNvSpPr txBox="1"/>
          <p:nvPr/>
        </p:nvSpPr>
        <p:spPr>
          <a:xfrm>
            <a:off x="4950420" y="1166842"/>
            <a:ext cx="6887758" cy="4893647"/>
          </a:xfrm>
          <a:prstGeom prst="rect">
            <a:avLst/>
          </a:prstGeom>
          <a:noFill/>
        </p:spPr>
        <p:txBody>
          <a:bodyPr wrap="square" rtlCol="0">
            <a:spAutoFit/>
          </a:bodyPr>
          <a:lstStyle/>
          <a:p>
            <a:r>
              <a:rPr lang="en-US" altLang="zh-CN" sz="1200" b="1" dirty="0">
                <a:latin typeface="+mn-lt"/>
                <a:cs typeface="Calibri" panose="020F0502020204030204" pitchFamily="34" charset="0"/>
              </a:rPr>
              <a:t>OAM Summary:</a:t>
            </a:r>
          </a:p>
          <a:p>
            <a:r>
              <a:rPr lang="en-US" altLang="zh-CN" sz="1200" b="1" dirty="0">
                <a:latin typeface="+mn-lt"/>
                <a:cs typeface="Calibri" panose="020F0502020204030204" pitchFamily="34" charset="0"/>
              </a:rPr>
              <a:t>RAN1: </a:t>
            </a:r>
          </a:p>
          <a:p>
            <a:r>
              <a:rPr lang="en-US" altLang="zh-CN" sz="1200" dirty="0">
                <a:latin typeface="+mn-lt"/>
                <a:cs typeface="Calibri" panose="020F0502020204030204" pitchFamily="34" charset="0"/>
              </a:rPr>
              <a:t>1. The following features, there are no extra management standardization support identified so far:</a:t>
            </a:r>
          </a:p>
          <a:p>
            <a:pPr marL="285750" indent="-285750" fontAlgn="ctr">
              <a:buFont typeface="Wingdings" panose="05000000000000000000" pitchFamily="2" charset="2"/>
              <a:buChar char="Ø"/>
            </a:pPr>
            <a:r>
              <a:rPr lang="en-US" altLang="zh-CN" sz="1200" dirty="0">
                <a:latin typeface="+mn-lt"/>
                <a:cs typeface="Calibri" panose="020F0502020204030204" pitchFamily="34" charset="0"/>
              </a:rPr>
              <a:t>NR_MIMO_ph5-Core</a:t>
            </a:r>
          </a:p>
          <a:p>
            <a:pPr marL="285750" indent="-285750" fontAlgn="ctr">
              <a:buFont typeface="Wingdings" panose="05000000000000000000" pitchFamily="2" charset="2"/>
              <a:buChar char="Ø"/>
            </a:pPr>
            <a:r>
              <a:rPr lang="en-US" altLang="zh-CN" sz="1200" dirty="0">
                <a:solidFill>
                  <a:srgbClr val="000000"/>
                </a:solidFill>
                <a:latin typeface="+mn-lt"/>
                <a:cs typeface="Calibri" panose="020F0502020204030204" pitchFamily="34" charset="0"/>
              </a:rPr>
              <a:t>FS_NR_7_24GHz_CHmod</a:t>
            </a:r>
            <a:endParaRPr lang="zh-CN" altLang="zh-CN" sz="1200" dirty="0">
              <a:latin typeface="+mn-lt"/>
              <a:cs typeface="Calibri" panose="020F0502020204030204" pitchFamily="34" charset="0"/>
            </a:endParaRPr>
          </a:p>
          <a:p>
            <a:pPr marL="285750" indent="-285750" fontAlgn="ctr">
              <a:buFont typeface="Wingdings" panose="05000000000000000000" pitchFamily="2" charset="2"/>
              <a:buChar char="Ø"/>
            </a:pPr>
            <a:r>
              <a:rPr lang="en-US" altLang="zh-CN" sz="1200" dirty="0">
                <a:solidFill>
                  <a:srgbClr val="000000"/>
                </a:solidFill>
                <a:latin typeface="+mn-lt"/>
                <a:cs typeface="Calibri" panose="020F0502020204030204" pitchFamily="34" charset="0"/>
              </a:rPr>
              <a:t>NR_MIMO_Ph5</a:t>
            </a:r>
          </a:p>
          <a:p>
            <a:pPr marL="285750" indent="-285750" fontAlgn="ctr">
              <a:buFont typeface="Wingdings" panose="05000000000000000000" pitchFamily="2" charset="2"/>
              <a:buChar char="Ø"/>
            </a:pPr>
            <a:r>
              <a:rPr lang="en-US" altLang="zh-CN" sz="1200" dirty="0" err="1">
                <a:solidFill>
                  <a:srgbClr val="000000"/>
                </a:solidFill>
                <a:latin typeface="+mn-lt"/>
                <a:cs typeface="Calibri" panose="020F0502020204030204" pitchFamily="34" charset="0"/>
              </a:rPr>
              <a:t>Netw_Energy_NR_enh</a:t>
            </a:r>
            <a:r>
              <a:rPr lang="en-US" altLang="zh-CN" sz="1200" dirty="0">
                <a:solidFill>
                  <a:srgbClr val="000000"/>
                </a:solidFill>
                <a:latin typeface="+mn-lt"/>
                <a:cs typeface="Calibri" panose="020F0502020204030204" pitchFamily="34" charset="0"/>
              </a:rPr>
              <a:t>-Core</a:t>
            </a:r>
          </a:p>
          <a:p>
            <a:pPr marL="285750" indent="-285750" fontAlgn="ctr">
              <a:buFont typeface="Wingdings" panose="05000000000000000000" pitchFamily="2" charset="2"/>
              <a:buChar char="Ø"/>
            </a:pPr>
            <a:r>
              <a:rPr lang="en-US" altLang="zh-CN" sz="1200" dirty="0" err="1">
                <a:latin typeface="+mn-lt"/>
                <a:cs typeface="Calibri" panose="020F0502020204030204" pitchFamily="34" charset="0"/>
              </a:rPr>
              <a:t>NR_duplex_evo</a:t>
            </a:r>
            <a:endParaRPr lang="zh-CN" altLang="zh-CN" sz="1200" dirty="0">
              <a:latin typeface="+mn-lt"/>
              <a:cs typeface="Calibri" panose="020F0502020204030204" pitchFamily="34" charset="0"/>
            </a:endParaRPr>
          </a:p>
          <a:p>
            <a:r>
              <a:rPr lang="en-US" altLang="zh-CN" sz="1200" b="1" dirty="0">
                <a:solidFill>
                  <a:srgbClr val="FF0000"/>
                </a:solidFill>
                <a:latin typeface="+mn-lt"/>
                <a:cs typeface="Calibri" panose="020F0502020204030204" pitchFamily="34" charset="0"/>
              </a:rPr>
              <a:t>2. The following features, need to check whether OAM support are needed in Reld-19. </a:t>
            </a:r>
          </a:p>
          <a:p>
            <a:pPr marL="171450" indent="-171450">
              <a:buFont typeface="Wingdings" panose="05000000000000000000" pitchFamily="2" charset="2"/>
              <a:buChar char="Ø"/>
            </a:pPr>
            <a:r>
              <a:rPr lang="en-US" altLang="zh-CN" sz="1200" dirty="0" err="1">
                <a:solidFill>
                  <a:srgbClr val="FF0000"/>
                </a:solidFill>
                <a:latin typeface="+mn-lt"/>
                <a:cs typeface="Calibri" panose="020F0502020204030204" pitchFamily="34" charset="0"/>
              </a:rPr>
              <a:t>FS_Sensing_NR</a:t>
            </a:r>
            <a:endParaRPr lang="en-US" altLang="zh-CN" sz="1200" dirty="0">
              <a:solidFill>
                <a:srgbClr val="FF0000"/>
              </a:solidFill>
              <a:latin typeface="+mn-lt"/>
              <a:cs typeface="Calibri" panose="020F0502020204030204" pitchFamily="34" charset="0"/>
            </a:endParaRPr>
          </a:p>
          <a:p>
            <a:pPr marL="171450" indent="-171450">
              <a:buFont typeface="Wingdings" panose="05000000000000000000" pitchFamily="2" charset="2"/>
              <a:buChar char="Ø"/>
            </a:pPr>
            <a:r>
              <a:rPr lang="en-US" altLang="zh-CN" sz="1200" dirty="0">
                <a:solidFill>
                  <a:srgbClr val="FF0000"/>
                </a:solidFill>
                <a:latin typeface="+mn-lt"/>
                <a:cs typeface="Calibri" panose="020F0502020204030204" pitchFamily="34" charset="0"/>
              </a:rPr>
              <a:t>NR_LPWUS-Core</a:t>
            </a:r>
          </a:p>
          <a:p>
            <a:pPr marL="171450" indent="-171450">
              <a:buFont typeface="Wingdings" panose="05000000000000000000" pitchFamily="2" charset="2"/>
              <a:buChar char="Ø"/>
            </a:pPr>
            <a:r>
              <a:rPr lang="en-US" altLang="zh-CN" sz="1200" dirty="0" err="1">
                <a:solidFill>
                  <a:srgbClr val="FF0000"/>
                </a:solidFill>
                <a:latin typeface="+mn-lt"/>
                <a:cs typeface="Calibri" panose="020F0502020204030204" pitchFamily="34" charset="0"/>
              </a:rPr>
              <a:t>Ambient_IoT_solutions</a:t>
            </a:r>
            <a:endParaRPr lang="en-US" altLang="zh-CN" sz="1200" dirty="0">
              <a:solidFill>
                <a:srgbClr val="FF0000"/>
              </a:solidFill>
              <a:latin typeface="+mn-lt"/>
              <a:cs typeface="Calibri" panose="020F0502020204030204" pitchFamily="34" charset="0"/>
            </a:endParaRPr>
          </a:p>
          <a:p>
            <a:pPr marL="171450" indent="-171450">
              <a:buFont typeface="Wingdings" panose="05000000000000000000" pitchFamily="2" charset="2"/>
              <a:buChar char="Ø"/>
            </a:pPr>
            <a:r>
              <a:rPr lang="en-US" altLang="zh-CN" sz="1200" dirty="0" err="1">
                <a:solidFill>
                  <a:srgbClr val="FF0000"/>
                </a:solidFill>
                <a:latin typeface="+mn-lt"/>
                <a:cs typeface="Calibri" panose="020F0502020204030204" pitchFamily="34" charset="0"/>
              </a:rPr>
              <a:t>IoT_NTN_TDD</a:t>
            </a:r>
            <a:r>
              <a:rPr lang="en-US" altLang="zh-CN" sz="1200" dirty="0">
                <a:solidFill>
                  <a:srgbClr val="FF0000"/>
                </a:solidFill>
                <a:latin typeface="+mn-lt"/>
                <a:cs typeface="Calibri" panose="020F0502020204030204" pitchFamily="34" charset="0"/>
              </a:rPr>
              <a:t>-Core</a:t>
            </a:r>
          </a:p>
          <a:p>
            <a:pPr marL="171450" indent="-171450">
              <a:buFont typeface="Wingdings" panose="05000000000000000000" pitchFamily="2" charset="2"/>
              <a:buChar char="Ø"/>
            </a:pPr>
            <a:r>
              <a:rPr lang="en-US" altLang="zh-CN" sz="1200" dirty="0">
                <a:solidFill>
                  <a:srgbClr val="FF0000"/>
                </a:solidFill>
                <a:latin typeface="+mn-lt"/>
                <a:cs typeface="Calibri" panose="020F0502020204030204" pitchFamily="34" charset="0"/>
              </a:rPr>
              <a:t>NR_MC_enh2-Core</a:t>
            </a:r>
          </a:p>
          <a:p>
            <a:pPr marL="171450" indent="-171450">
              <a:buFont typeface="Wingdings" panose="05000000000000000000" pitchFamily="2" charset="2"/>
              <a:buChar char="Ø"/>
            </a:pPr>
            <a:r>
              <a:rPr lang="en-US" altLang="zh-CN" sz="1200" dirty="0">
                <a:solidFill>
                  <a:srgbClr val="FF0000"/>
                </a:solidFill>
                <a:latin typeface="+mn-lt"/>
                <a:cs typeface="Calibri" panose="020F0502020204030204" pitchFamily="34" charset="0"/>
              </a:rPr>
              <a:t>LTE_terr_bcast_Ph2-Core</a:t>
            </a:r>
          </a:p>
          <a:p>
            <a:endParaRPr lang="en-US" altLang="zh-CN" sz="1200" dirty="0">
              <a:latin typeface="+mn-lt"/>
              <a:cs typeface="Calibri" panose="020F0502020204030204" pitchFamily="34" charset="0"/>
            </a:endParaRPr>
          </a:p>
          <a:p>
            <a:r>
              <a:rPr lang="en-US" altLang="zh-CN" sz="1200" b="1" dirty="0">
                <a:latin typeface="+mn-lt"/>
                <a:cs typeface="Calibri" panose="020F0502020204030204" pitchFamily="34" charset="0"/>
              </a:rPr>
              <a:t>RAN2: </a:t>
            </a:r>
          </a:p>
          <a:p>
            <a:r>
              <a:rPr lang="en-US" altLang="zh-CN" sz="1200" dirty="0">
                <a:latin typeface="+mn-lt"/>
                <a:cs typeface="Calibri" panose="020F0502020204030204" pitchFamily="34" charset="0"/>
              </a:rPr>
              <a:t>1. The following features, there are no extra management standardization support identified so far:</a:t>
            </a:r>
          </a:p>
          <a:p>
            <a:pPr marL="171450" indent="-171450">
              <a:buFont typeface="Wingdings" panose="05000000000000000000" pitchFamily="2" charset="2"/>
              <a:buChar char="Ø"/>
            </a:pPr>
            <a:r>
              <a:rPr lang="en-US" altLang="zh-CN" sz="1200" dirty="0">
                <a:latin typeface="+mn-lt"/>
                <a:cs typeface="Calibri" panose="020F0502020204030204" pitchFamily="34" charset="0"/>
              </a:rPr>
              <a:t>NR_XR_Ph3-Core</a:t>
            </a:r>
          </a:p>
          <a:p>
            <a:endParaRPr lang="en-US" altLang="zh-CN" sz="1200" dirty="0">
              <a:latin typeface="+mn-lt"/>
              <a:cs typeface="Calibri" panose="020F0502020204030204" pitchFamily="34" charset="0"/>
            </a:endParaRPr>
          </a:p>
          <a:p>
            <a:pPr lvl="0"/>
            <a:r>
              <a:rPr lang="en-US" altLang="zh-CN" sz="1200" b="1" dirty="0">
                <a:latin typeface="+mn-lt"/>
                <a:cs typeface="Calibri" panose="020F0502020204030204" pitchFamily="34" charset="0"/>
              </a:rPr>
              <a:t>RAN3:</a:t>
            </a:r>
          </a:p>
          <a:p>
            <a:r>
              <a:rPr lang="en-US" altLang="zh-CN" sz="1200" dirty="0">
                <a:latin typeface="+mn-lt"/>
                <a:cs typeface="Calibri" panose="020F0502020204030204" pitchFamily="34" charset="0"/>
              </a:rPr>
              <a:t>1. The following features, there are no extra management standardization support identified so far:</a:t>
            </a:r>
          </a:p>
          <a:p>
            <a:pPr marL="171450" indent="-171450">
              <a:buFont typeface="Wingdings" panose="05000000000000000000" pitchFamily="2" charset="2"/>
              <a:buChar char="Ø"/>
            </a:pPr>
            <a:r>
              <a:rPr lang="en-US" altLang="zh-CN" sz="1200" dirty="0">
                <a:latin typeface="+mn-lt"/>
                <a:cs typeface="Calibri" panose="020F0502020204030204" pitchFamily="34" charset="0"/>
              </a:rPr>
              <a:t>FS_NR_WAB_5GFemto</a:t>
            </a:r>
          </a:p>
          <a:p>
            <a:endParaRPr lang="en-US" altLang="zh-CN" sz="1200" dirty="0">
              <a:solidFill>
                <a:srgbClr val="FF0000"/>
              </a:solidFill>
              <a:latin typeface="+mn-lt"/>
              <a:cs typeface="Calibri" panose="020F0502020204030204" pitchFamily="34" charset="0"/>
            </a:endParaRPr>
          </a:p>
          <a:p>
            <a:pPr lvl="0"/>
            <a:r>
              <a:rPr lang="en-US" altLang="zh-CN" sz="1200" b="1" dirty="0">
                <a:solidFill>
                  <a:prstClr val="black"/>
                </a:solidFill>
                <a:latin typeface="Calibri"/>
                <a:cs typeface="Calibri" panose="020F0502020204030204" pitchFamily="34" charset="0"/>
              </a:rPr>
              <a:t>CH Summary: </a:t>
            </a:r>
            <a:r>
              <a:rPr lang="en-US" altLang="zh-CN" sz="1200" dirty="0">
                <a:latin typeface="+mn-lt"/>
                <a:cs typeface="Calibri" panose="020F0502020204030204" pitchFamily="34" charset="0"/>
              </a:rPr>
              <a:t>There are no extra CH features related to RAN features.</a:t>
            </a:r>
          </a:p>
        </p:txBody>
      </p:sp>
      <p:sp>
        <p:nvSpPr>
          <p:cNvPr id="18" name="TextBox 17">
            <a:extLst>
              <a:ext uri="{FF2B5EF4-FFF2-40B4-BE49-F238E27FC236}">
                <a16:creationId xmlns:a16="http://schemas.microsoft.com/office/drawing/2014/main" id="{35DCA977-0A69-45CC-85B9-41C70E7D23AD}"/>
              </a:ext>
            </a:extLst>
          </p:cNvPr>
          <p:cNvSpPr txBox="1"/>
          <p:nvPr/>
        </p:nvSpPr>
        <p:spPr>
          <a:xfrm rot="21008097">
            <a:off x="9182910" y="5729492"/>
            <a:ext cx="2851537" cy="430887"/>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slides is to be updated based on working progress </a:t>
            </a:r>
            <a:endParaRPr lang="zh-CN" altLang="en-US" dirty="0">
              <a:solidFill>
                <a:srgbClr val="FF0000"/>
              </a:solidFill>
              <a:highlight>
                <a:srgbClr val="00FFFF"/>
              </a:highlight>
            </a:endParaRPr>
          </a:p>
        </p:txBody>
      </p:sp>
    </p:spTree>
    <p:extLst>
      <p:ext uri="{BB962C8B-B14F-4D97-AF65-F5344CB8AC3E}">
        <p14:creationId xmlns:p14="http://schemas.microsoft.com/office/powerpoint/2010/main" val="2503503208"/>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a:extLst>
              <a:ext uri="{FF2B5EF4-FFF2-40B4-BE49-F238E27FC236}">
                <a16:creationId xmlns:a16="http://schemas.microsoft.com/office/drawing/2014/main" id="{9530623D-B953-4541-A381-DB43503B75E9}"/>
              </a:ext>
            </a:extLst>
          </p:cNvPr>
          <p:cNvSpPr txBox="1">
            <a:spLocks/>
          </p:cNvSpPr>
          <p:nvPr/>
        </p:nvSpPr>
        <p:spPr bwMode="auto">
          <a:xfrm>
            <a:off x="533728" y="219077"/>
            <a:ext cx="1051970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IE" sz="3600" b="0" i="0" u="none" strike="noStrike" kern="0" cap="none" spc="0" normalizeH="0" baseline="0" noProof="0" dirty="0">
                <a:ln>
                  <a:noFill/>
                </a:ln>
                <a:solidFill>
                  <a:srgbClr val="FF0000"/>
                </a:solidFill>
                <a:effectLst/>
                <a:uLnTx/>
                <a:uFillTx/>
                <a:latin typeface="Calibri"/>
                <a:ea typeface="+mj-ea"/>
                <a:cs typeface="+mj-cs"/>
              </a:rPr>
              <a:t>SA</a:t>
            </a:r>
            <a:r>
              <a:rPr kumimoji="0" lang="en-US" sz="3600" b="0" i="0" u="none" strike="noStrike" kern="0" cap="none" spc="0" normalizeH="0" baseline="0" noProof="0" dirty="0">
                <a:ln>
                  <a:noFill/>
                </a:ln>
                <a:solidFill>
                  <a:srgbClr val="FF0000"/>
                </a:solidFill>
                <a:effectLst/>
                <a:uLnTx/>
                <a:uFillTx/>
                <a:latin typeface="Calibri"/>
                <a:ea typeface="+mj-ea"/>
                <a:cs typeface="+mj-cs"/>
              </a:rPr>
              <a:t>5 Rel-19 </a:t>
            </a:r>
            <a:r>
              <a:rPr kumimoji="0" lang="en-IE" sz="3600" b="0" i="0" u="none" strike="noStrike" kern="0" cap="none" spc="0" normalizeH="0" baseline="0" noProof="0" dirty="0">
                <a:ln>
                  <a:noFill/>
                </a:ln>
                <a:solidFill>
                  <a:srgbClr val="FF0000"/>
                </a:solidFill>
                <a:effectLst/>
                <a:uLnTx/>
                <a:uFillTx/>
                <a:latin typeface="Calibri"/>
                <a:ea typeface="+mj-ea"/>
                <a:cs typeface="+mj-cs"/>
              </a:rPr>
              <a:t>topics relation to other WGs </a:t>
            </a:r>
            <a:r>
              <a:rPr kumimoji="0" lang="en-US" sz="3600" b="0" i="0" u="none" strike="noStrike" kern="0" cap="none" spc="0" normalizeH="0" baseline="0" noProof="0" dirty="0">
                <a:ln>
                  <a:noFill/>
                </a:ln>
                <a:solidFill>
                  <a:srgbClr val="FF0000"/>
                </a:solidFill>
                <a:effectLst/>
                <a:uLnTx/>
                <a:uFillTx/>
                <a:latin typeface="Calibri"/>
                <a:ea typeface="+mj-ea"/>
                <a:cs typeface="+mj-cs"/>
              </a:rPr>
              <a:t>(OAM)</a:t>
            </a:r>
            <a:endParaRPr kumimoji="0" lang="en-IE" sz="3600" b="0" i="0" u="none" strike="noStrike" kern="0" cap="none" spc="0" normalizeH="0" baseline="0" noProof="0" dirty="0">
              <a:ln>
                <a:noFill/>
              </a:ln>
              <a:solidFill>
                <a:srgbClr val="FF0000"/>
              </a:solidFill>
              <a:effectLst/>
              <a:uLnTx/>
              <a:uFillTx/>
              <a:latin typeface="Calibri"/>
              <a:ea typeface="+mj-ea"/>
              <a:cs typeface="+mj-cs"/>
            </a:endParaRPr>
          </a:p>
        </p:txBody>
      </p:sp>
      <p:graphicFrame>
        <p:nvGraphicFramePr>
          <p:cNvPr id="8" name="Table 5">
            <a:extLst>
              <a:ext uri="{FF2B5EF4-FFF2-40B4-BE49-F238E27FC236}">
                <a16:creationId xmlns:a16="http://schemas.microsoft.com/office/drawing/2014/main" id="{A391BD3A-2283-46C0-9122-91A0218822BB}"/>
              </a:ext>
            </a:extLst>
          </p:cNvPr>
          <p:cNvGraphicFramePr>
            <a:graphicFrameLocks noGrp="1"/>
          </p:cNvGraphicFramePr>
          <p:nvPr>
            <p:extLst>
              <p:ext uri="{D42A27DB-BD31-4B8C-83A1-F6EECF244321}">
                <p14:modId xmlns:p14="http://schemas.microsoft.com/office/powerpoint/2010/main" val="1096370020"/>
              </p:ext>
            </p:extLst>
          </p:nvPr>
        </p:nvGraphicFramePr>
        <p:xfrm>
          <a:off x="224818" y="819151"/>
          <a:ext cx="11742361" cy="6016043"/>
        </p:xfrm>
        <a:graphic>
          <a:graphicData uri="http://schemas.openxmlformats.org/drawingml/2006/table">
            <a:tbl>
              <a:tblPr firstRow="1" bandRow="1"/>
              <a:tblGrid>
                <a:gridCol w="727746">
                  <a:extLst>
                    <a:ext uri="{9D8B030D-6E8A-4147-A177-3AD203B41FA5}">
                      <a16:colId xmlns:a16="http://schemas.microsoft.com/office/drawing/2014/main" val="4071695017"/>
                    </a:ext>
                  </a:extLst>
                </a:gridCol>
                <a:gridCol w="1065044">
                  <a:extLst>
                    <a:ext uri="{9D8B030D-6E8A-4147-A177-3AD203B41FA5}">
                      <a16:colId xmlns:a16="http://schemas.microsoft.com/office/drawing/2014/main" val="3614201570"/>
                    </a:ext>
                  </a:extLst>
                </a:gridCol>
                <a:gridCol w="937703">
                  <a:extLst>
                    <a:ext uri="{9D8B030D-6E8A-4147-A177-3AD203B41FA5}">
                      <a16:colId xmlns:a16="http://schemas.microsoft.com/office/drawing/2014/main" val="3327203166"/>
                    </a:ext>
                  </a:extLst>
                </a:gridCol>
                <a:gridCol w="897835">
                  <a:extLst>
                    <a:ext uri="{9D8B030D-6E8A-4147-A177-3AD203B41FA5}">
                      <a16:colId xmlns:a16="http://schemas.microsoft.com/office/drawing/2014/main" val="3630350376"/>
                    </a:ext>
                  </a:extLst>
                </a:gridCol>
                <a:gridCol w="658598">
                  <a:extLst>
                    <a:ext uri="{9D8B030D-6E8A-4147-A177-3AD203B41FA5}">
                      <a16:colId xmlns:a16="http://schemas.microsoft.com/office/drawing/2014/main" val="3202688"/>
                    </a:ext>
                  </a:extLst>
                </a:gridCol>
                <a:gridCol w="494596">
                  <a:extLst>
                    <a:ext uri="{9D8B030D-6E8A-4147-A177-3AD203B41FA5}">
                      <a16:colId xmlns:a16="http://schemas.microsoft.com/office/drawing/2014/main" val="1560111670"/>
                    </a:ext>
                  </a:extLst>
                </a:gridCol>
                <a:gridCol w="822600">
                  <a:extLst>
                    <a:ext uri="{9D8B030D-6E8A-4147-A177-3AD203B41FA5}">
                      <a16:colId xmlns:a16="http://schemas.microsoft.com/office/drawing/2014/main" val="1913383577"/>
                    </a:ext>
                  </a:extLst>
                </a:gridCol>
                <a:gridCol w="640831">
                  <a:extLst>
                    <a:ext uri="{9D8B030D-6E8A-4147-A177-3AD203B41FA5}">
                      <a16:colId xmlns:a16="http://schemas.microsoft.com/office/drawing/2014/main" val="3584294532"/>
                    </a:ext>
                  </a:extLst>
                </a:gridCol>
                <a:gridCol w="851905">
                  <a:extLst>
                    <a:ext uri="{9D8B030D-6E8A-4147-A177-3AD203B41FA5}">
                      <a16:colId xmlns:a16="http://schemas.microsoft.com/office/drawing/2014/main" val="790597164"/>
                    </a:ext>
                  </a:extLst>
                </a:gridCol>
                <a:gridCol w="1387984">
                  <a:extLst>
                    <a:ext uri="{9D8B030D-6E8A-4147-A177-3AD203B41FA5}">
                      <a16:colId xmlns:a16="http://schemas.microsoft.com/office/drawing/2014/main" val="2567962841"/>
                    </a:ext>
                  </a:extLst>
                </a:gridCol>
                <a:gridCol w="822960">
                  <a:extLst>
                    <a:ext uri="{9D8B030D-6E8A-4147-A177-3AD203B41FA5}">
                      <a16:colId xmlns:a16="http://schemas.microsoft.com/office/drawing/2014/main" val="2531575634"/>
                    </a:ext>
                  </a:extLst>
                </a:gridCol>
                <a:gridCol w="693420">
                  <a:extLst>
                    <a:ext uri="{9D8B030D-6E8A-4147-A177-3AD203B41FA5}">
                      <a16:colId xmlns:a16="http://schemas.microsoft.com/office/drawing/2014/main" val="105663574"/>
                    </a:ext>
                  </a:extLst>
                </a:gridCol>
                <a:gridCol w="1741139">
                  <a:extLst>
                    <a:ext uri="{9D8B030D-6E8A-4147-A177-3AD203B41FA5}">
                      <a16:colId xmlns:a16="http://schemas.microsoft.com/office/drawing/2014/main" val="4221935209"/>
                    </a:ext>
                  </a:extLst>
                </a:gridCol>
              </a:tblGrid>
              <a:tr h="163454">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700" dirty="0">
                          <a:solidFill>
                            <a:schemeClr val="tx1"/>
                          </a:solidFill>
                          <a:latin typeface="Calibri" panose="020F0502020204030204" pitchFamily="34" charset="0"/>
                          <a:cs typeface="Calibri" panose="020F0502020204030204" pitchFamily="34" charset="0"/>
                        </a:rPr>
                        <a:t>Abbreviation</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700" dirty="0">
                          <a:solidFill>
                            <a:schemeClr val="tx1"/>
                          </a:solidFill>
                          <a:latin typeface="Calibri" panose="020F0502020204030204" pitchFamily="34" charset="0"/>
                          <a:cs typeface="Calibri" panose="020F0502020204030204" pitchFamily="34" charset="0"/>
                        </a:rPr>
                        <a:t>Acronym</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SA1</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SA2</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SA3</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700" dirty="0">
                          <a:solidFill>
                            <a:schemeClr val="tx1"/>
                          </a:solidFill>
                          <a:latin typeface="Calibri" panose="020F0502020204030204" pitchFamily="34" charset="0"/>
                          <a:cs typeface="Calibri" panose="020F0502020204030204" pitchFamily="34" charset="0"/>
                        </a:rPr>
                        <a:t>SA4</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SA6</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RAN1</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RAN2</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RAN3</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700" dirty="0">
                          <a:solidFill>
                            <a:schemeClr val="tx1"/>
                          </a:solidFill>
                          <a:latin typeface="Calibri" panose="020F0502020204030204" pitchFamily="34" charset="0"/>
                          <a:cs typeface="Calibri" panose="020F0502020204030204" pitchFamily="34" charset="0"/>
                        </a:rPr>
                        <a:t>CT3</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CT4</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Other related groups</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2706751681"/>
                  </a:ext>
                </a:extLst>
              </a:tr>
              <a:tr h="339481">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AIML</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AIML_MGT_Ph2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a:t>
                      </a:r>
                      <a:r>
                        <a:rPr lang="zh-CN" altLang="en-US" sz="700" dirty="0">
                          <a:latin typeface="Calibri" panose="020F0502020204030204" pitchFamily="34" charset="0"/>
                          <a:cs typeface="Calibri" panose="020F0502020204030204" pitchFamily="34" charset="0"/>
                        </a:rPr>
                        <a:t> </a:t>
                      </a:r>
                      <a:r>
                        <a:rPr lang="en-US" altLang="zh-CN" sz="700" dirty="0">
                          <a:latin typeface="Calibri" panose="020F0502020204030204" pitchFamily="34" charset="0"/>
                          <a:cs typeface="Calibri" panose="020F0502020204030204" pitchFamily="34" charset="0"/>
                        </a:rPr>
                        <a:t>22.261 (AIML)</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AIML_CN(R19)</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err="1">
                          <a:latin typeface="Calibri" panose="020F0502020204030204" pitchFamily="34" charset="0"/>
                          <a:cs typeface="Calibri" panose="020F0502020204030204" pitchFamily="34" charset="0"/>
                        </a:rPr>
                        <a:t>NR_AIML_air</a:t>
                      </a:r>
                      <a:r>
                        <a:rPr lang="en-US" altLang="zh-CN" sz="700" dirty="0">
                          <a:latin typeface="Calibri" panose="020F0502020204030204" pitchFamily="34" charset="0"/>
                          <a:cs typeface="Calibri" panose="020F0502020204030204" pitchFamily="34" charset="0"/>
                        </a:rPr>
                        <a:t>-Core (R19)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err="1">
                          <a:latin typeface="Calibri" panose="020F0502020204030204" pitchFamily="34" charset="0"/>
                          <a:cs typeface="Calibri" panose="020F0502020204030204" pitchFamily="34" charset="0"/>
                        </a:rPr>
                        <a:t>FS_NR_AIML_Mob</a:t>
                      </a:r>
                      <a:r>
                        <a:rPr lang="en-US" altLang="zh-CN" sz="700" dirty="0">
                          <a:latin typeface="Calibri" panose="020F0502020204030204" pitchFamily="34" charset="0"/>
                          <a:cs typeface="Calibri" panose="020F0502020204030204" pitchFamily="34" charset="0"/>
                        </a:rPr>
                        <a:t>(R19)</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dirty="0" err="1">
                          <a:solidFill>
                            <a:srgbClr val="3333FF"/>
                          </a:solidFill>
                          <a:latin typeface="Calibri" panose="020F0502020204030204" pitchFamily="34" charset="0"/>
                          <a:cs typeface="Calibri" panose="020F0502020204030204" pitchFamily="34" charset="0"/>
                        </a:rPr>
                        <a:t>NR_AIML_NGRAN_enh</a:t>
                      </a:r>
                      <a:r>
                        <a:rPr lang="en-US" altLang="zh-CN" sz="700" dirty="0">
                          <a:solidFill>
                            <a:srgbClr val="3333FF"/>
                          </a:solidFill>
                          <a:latin typeface="Calibri" panose="020F0502020204030204" pitchFamily="34" charset="0"/>
                          <a:cs typeface="Calibri" panose="020F0502020204030204" pitchFamily="34" charset="0"/>
                        </a:rPr>
                        <a:t>-Core</a:t>
                      </a:r>
                      <a:r>
                        <a:rPr lang="en-US" altLang="zh-CN" sz="700" b="0" i="0" u="none" strike="noStrike" kern="1200" dirty="0">
                          <a:solidFill>
                            <a:srgbClr val="3333FF"/>
                          </a:solidFill>
                          <a:effectLst/>
                          <a:latin typeface="Calibri" panose="020F0502020204030204" pitchFamily="34" charset="0"/>
                          <a:ea typeface="+mn-ea"/>
                          <a:cs typeface="Calibri" panose="020F0502020204030204" pitchFamily="34" charset="0"/>
                        </a:rPr>
                        <a:t>(R19)</a:t>
                      </a:r>
                      <a:endParaRPr lang="zh-CN" altLang="en-US" sz="700" dirty="0">
                        <a:solidFill>
                          <a:srgbClr val="3333FF"/>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a:latin typeface="Calibri" panose="020F0502020204030204" pitchFamily="34" charset="0"/>
                          <a:cs typeface="Calibri" panose="020F0502020204030204" pitchFamily="34" charset="0"/>
                        </a:rPr>
                        <a:t>3GPP SA (TR 22.850)</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20968084"/>
                  </a:ext>
                </a:extLst>
              </a:tr>
              <a:tr h="163454">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MDA</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eMDAS_Ph3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 (EE</a:t>
                      </a:r>
                      <a:r>
                        <a:rPr lang="zh-CN" altLang="en-US" sz="700" dirty="0">
                          <a:latin typeface="Calibri" panose="020F0502020204030204" pitchFamily="34" charset="0"/>
                          <a:cs typeface="Calibri" panose="020F0502020204030204" pitchFamily="34" charset="0"/>
                        </a:rPr>
                        <a:t> </a:t>
                      </a:r>
                      <a:r>
                        <a:rPr lang="en-US" altLang="zh-CN" sz="700" dirty="0">
                          <a:latin typeface="Calibri" panose="020F0502020204030204" pitchFamily="34" charset="0"/>
                          <a:cs typeface="Calibri" panose="020F0502020204030204" pitchFamily="34" charset="0"/>
                        </a:rPr>
                        <a:t>cost index)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4050063352"/>
                  </a:ext>
                </a:extLst>
              </a:tr>
              <a:tr h="25146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IDM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IDMS_MN_Ph3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22.125 (UAV pre-flight)</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GSMA/CAMARA/ETSI ZSM/TMF</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29452884"/>
                  </a:ext>
                </a:extLst>
              </a:tr>
              <a:tr h="163454">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CCL</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CCLM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ETSI ZSM</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57615751"/>
                  </a:ext>
                </a:extLst>
              </a:tr>
              <a:tr h="163454">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NDT</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NDT</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ETSI ZSM</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30236420"/>
                  </a:ext>
                </a:extLst>
              </a:tr>
              <a:tr h="163454">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CMO</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FS_Cloud_OAM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ETSI NFV</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57544183"/>
                  </a:ext>
                </a:extLst>
              </a:tr>
              <a:tr h="163454">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MSEC</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FS_SECM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85299235"/>
                  </a:ext>
                </a:extLst>
              </a:tr>
              <a:tr h="163454">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SBMA</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SBMA_Ph3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01519020"/>
                  </a:ext>
                </a:extLst>
              </a:tr>
              <a:tr h="163454">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PTM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PlanM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28276434"/>
                  </a:ext>
                </a:extLst>
              </a:tr>
              <a:tr h="163454">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MADCOL</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MADCOL_Ph2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66701964"/>
                  </a:ext>
                </a:extLst>
              </a:tr>
              <a:tr h="163454">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SREP</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Data_SREP</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64460159"/>
                  </a:ext>
                </a:extLst>
              </a:tr>
              <a:tr h="25146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PM_KPI_5G_Ph4</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highlight>
                            <a:srgbClr val="FFFF00"/>
                          </a:highlight>
                          <a:latin typeface="Calibri" panose="020F0502020204030204" pitchFamily="34" charset="0"/>
                          <a:cs typeface="Calibri" panose="020F0502020204030204" pitchFamily="34" charset="0"/>
                        </a:rPr>
                        <a:t>TS 22.137 (Sensing KPI) (TBD)</a:t>
                      </a:r>
                      <a:endParaRPr lang="zh-CN" altLang="en-US" sz="700" dirty="0">
                        <a:highlight>
                          <a:srgbClr val="FFFF00"/>
                        </a:highlight>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err="1">
                          <a:solidFill>
                            <a:srgbClr val="000000"/>
                          </a:solidFill>
                          <a:effectLst/>
                          <a:highlight>
                            <a:srgbClr val="FFFF00"/>
                          </a:highlight>
                          <a:latin typeface="Calibri" panose="020F0502020204030204" pitchFamily="34" charset="0"/>
                          <a:ea typeface="+mn-ea"/>
                          <a:cs typeface="Calibri" panose="020F0502020204030204" pitchFamily="34" charset="0"/>
                        </a:rPr>
                        <a:t>FS_Sensing_NR</a:t>
                      </a:r>
                      <a:r>
                        <a:rPr lang="en-US" altLang="zh-CN" sz="700" b="0" i="0" u="none" strike="noStrike" kern="1200" dirty="0">
                          <a:solidFill>
                            <a:srgbClr val="000000"/>
                          </a:solidFill>
                          <a:effectLst/>
                          <a:highlight>
                            <a:srgbClr val="FFFF00"/>
                          </a:highlight>
                          <a:latin typeface="Calibri" panose="020F0502020204030204" pitchFamily="34" charset="0"/>
                          <a:ea typeface="+mn-ea"/>
                          <a:cs typeface="Calibri" panose="020F0502020204030204" pitchFamily="34" charset="0"/>
                        </a:rPr>
                        <a:t> (TBD) </a:t>
                      </a:r>
                      <a:endParaRPr lang="zh-CN" altLang="en-US" sz="700" b="0" dirty="0">
                        <a:highlight>
                          <a:srgbClr val="FFFF00"/>
                        </a:highlight>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rgbClr val="3333FF"/>
                          </a:solidFill>
                          <a:effectLst/>
                          <a:latin typeface="Calibri" panose="020F0502020204030204" pitchFamily="34" charset="0"/>
                          <a:ea typeface="+mn-ea"/>
                          <a:cs typeface="Calibri" panose="020F0502020204030204" pitchFamily="34" charset="0"/>
                        </a:rPr>
                        <a:t>NR_Mob_Ph4-Core (R19)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rgbClr val="3333FF"/>
                          </a:solidFill>
                          <a:effectLst/>
                          <a:latin typeface="Calibri" panose="020F0502020204030204" pitchFamily="34" charset="0"/>
                          <a:ea typeface="+mn-ea"/>
                          <a:cs typeface="Calibri" panose="020F0502020204030204" pitchFamily="34" charset="0"/>
                        </a:rPr>
                        <a:t>NR_ENDC_SON_MDT_Ph4-Core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rgbClr val="3333FF"/>
                          </a:solidFill>
                          <a:effectLst/>
                          <a:latin typeface="Calibri" panose="020F0502020204030204" pitchFamily="34" charset="0"/>
                          <a:ea typeface="+mn-ea"/>
                          <a:cs typeface="Calibri" panose="020F0502020204030204" pitchFamily="34" charset="0"/>
                        </a:rPr>
                        <a:t>(R19)</a:t>
                      </a:r>
                      <a:endParaRPr lang="zh-CN" altLang="en-US" sz="700" b="0" dirty="0">
                        <a:solidFill>
                          <a:srgbClr val="3333FF"/>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91618250"/>
                  </a:ext>
                </a:extLst>
              </a:tr>
              <a:tr h="25146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AdNRM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AdNRM_Ph3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VMR_Ph2 (R19)</a:t>
                      </a:r>
                    </a:p>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dirty="0">
                          <a:latin typeface="Calibri" panose="020F0502020204030204" pitchFamily="34" charset="0"/>
                          <a:cs typeface="Calibri" panose="020F0502020204030204" pitchFamily="34" charset="0"/>
                        </a:rPr>
                        <a:t>eEDGE_5GC_Ph3 (R19)</a:t>
                      </a:r>
                      <a:endParaRPr lang="zh-CN" altLang="en-US" sz="700" b="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1" i="0" u="none" strike="noStrike" kern="1200" dirty="0" err="1">
                          <a:solidFill>
                            <a:srgbClr val="000000"/>
                          </a:solidFill>
                          <a:effectLst/>
                          <a:highlight>
                            <a:srgbClr val="FFFF00"/>
                          </a:highlight>
                          <a:latin typeface="Calibri" panose="020F0502020204030204" pitchFamily="34" charset="0"/>
                          <a:ea typeface="+mn-ea"/>
                          <a:cs typeface="Calibri" panose="020F0502020204030204" pitchFamily="34" charset="0"/>
                        </a:rPr>
                        <a:t>FS_Sensing_NR</a:t>
                      </a:r>
                      <a:r>
                        <a:rPr lang="en-US" altLang="zh-CN" sz="700" b="1" i="0" u="none" strike="noStrike" kern="1200" dirty="0">
                          <a:solidFill>
                            <a:srgbClr val="000000"/>
                          </a:solidFill>
                          <a:effectLst/>
                          <a:highlight>
                            <a:srgbClr val="FFFF00"/>
                          </a:highlight>
                          <a:latin typeface="Calibri" panose="020F0502020204030204" pitchFamily="34" charset="0"/>
                          <a:ea typeface="+mn-ea"/>
                          <a:cs typeface="Calibri" panose="020F0502020204030204" pitchFamily="34" charset="0"/>
                        </a:rPr>
                        <a:t>??</a:t>
                      </a:r>
                      <a:endParaRPr lang="zh-CN" altLang="en-US" sz="700" dirty="0">
                        <a:highlight>
                          <a:srgbClr val="FFFF00"/>
                        </a:highlight>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rgbClr val="3333FF"/>
                          </a:solidFill>
                          <a:effectLst/>
                          <a:latin typeface="Calibri" panose="020F0502020204030204" pitchFamily="34" charset="0"/>
                          <a:ea typeface="+mn-ea"/>
                          <a:cs typeface="Calibri" panose="020F0502020204030204" pitchFamily="34" charset="0"/>
                        </a:rPr>
                        <a:t>NR_Mob_Ph4-Core(R19)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rgbClr val="3333FF"/>
                          </a:solidFill>
                          <a:effectLst/>
                          <a:latin typeface="Calibri" panose="020F0502020204030204" pitchFamily="34" charset="0"/>
                          <a:ea typeface="+mn-ea"/>
                          <a:cs typeface="Calibri" panose="020F0502020204030204" pitchFamily="34" charset="0"/>
                        </a:rPr>
                        <a:t>NR_ENDC_SON_MDT_Ph4-Core (R19)</a:t>
                      </a:r>
                      <a:endParaRPr lang="zh-CN" altLang="en-US" sz="700" b="0" dirty="0">
                        <a:solidFill>
                          <a:srgbClr val="3333FF"/>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b="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b="0" dirty="0">
                          <a:latin typeface="Calibri" panose="020F0502020204030204" pitchFamily="34" charset="0"/>
                          <a:cs typeface="Calibri" panose="020F0502020204030204" pitchFamily="34" charset="0"/>
                        </a:rPr>
                        <a:t>SBIProtoc19 (R19)</a:t>
                      </a:r>
                      <a:endParaRPr lang="zh-CN" altLang="en-US" sz="700" b="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GSMA (GST)</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42559770"/>
                  </a:ext>
                </a:extLst>
              </a:tr>
              <a:tr h="163454">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TMQ</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TraceQoE_OAM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00387041"/>
                  </a:ext>
                </a:extLst>
              </a:tr>
              <a:tr h="35834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NTNM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NTN_OAM_Ph2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5GSAT_Ph3_ARCH (R19)</a:t>
                      </a:r>
                      <a:endParaRPr lang="zh-CN" altLang="en-US" sz="700" b="0"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700" b="0" i="0" u="none" strike="noStrike" kern="1200" dirty="0">
                          <a:solidFill>
                            <a:srgbClr val="000000"/>
                          </a:solidFill>
                          <a:effectLst/>
                          <a:latin typeface="Calibri" panose="020F0502020204030204" pitchFamily="34" charset="0"/>
                          <a:ea typeface="+mn-ea"/>
                          <a:cs typeface="Calibri" panose="020F0502020204030204" pitchFamily="34" charset="0"/>
                        </a:rPr>
                        <a:t>NR_NTN_Ph3-Core</a:t>
                      </a: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(R19)</a:t>
                      </a:r>
                      <a:endParaRPr lang="en-US" sz="700" b="0" i="0" u="none" strike="noStrike" kern="1200" dirty="0">
                        <a:solidFill>
                          <a:srgbClr val="000000"/>
                        </a:solidFill>
                        <a:effectLst/>
                        <a:latin typeface="Calibri" panose="020F0502020204030204" pitchFamily="34" charset="0"/>
                        <a:ea typeface="+mn-ea"/>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IoT_NTN_Ph3-Core(R19)</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nn-NO"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LTE_TN_NR_NTN_mob</a:t>
                      </a: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(R19)</a:t>
                      </a:r>
                      <a:endParaRPr lang="zh-CN" altLang="en-US" sz="700" b="0"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18552970"/>
                  </a:ext>
                </a:extLst>
              </a:tr>
              <a:tr h="163454">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IABM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nn-NO"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NR_mobile_IAB_OAM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en-US" altLang="zh-CN"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en-US" sz="10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67382115"/>
                  </a:ext>
                </a:extLst>
              </a:tr>
              <a:tr h="339481">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RedcapM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NR_RedCap_OAM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NR_REDCAP_Ph2</a:t>
                      </a:r>
                    </a:p>
                    <a:p>
                      <a:r>
                        <a:rPr lang="en-US" altLang="zh-CN" sz="700" dirty="0">
                          <a:latin typeface="Calibri" panose="020F0502020204030204" pitchFamily="34" charset="0"/>
                          <a:cs typeface="Calibri" panose="020F0502020204030204" pitchFamily="34" charset="0"/>
                        </a:rPr>
                        <a:t>(R18)</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err="1">
                          <a:latin typeface="Calibri" panose="020F0502020204030204" pitchFamily="34" charset="0"/>
                          <a:cs typeface="Calibri" panose="020F0502020204030204" pitchFamily="34" charset="0"/>
                        </a:rPr>
                        <a:t>NR_redcap_enh</a:t>
                      </a:r>
                      <a:r>
                        <a:rPr lang="en-US" altLang="zh-CN" sz="700" dirty="0">
                          <a:latin typeface="Calibri" panose="020F0502020204030204" pitchFamily="34" charset="0"/>
                          <a:cs typeface="Calibri" panose="020F0502020204030204" pitchFamily="34" charset="0"/>
                        </a:rPr>
                        <a:t>-Core (R18)</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45780545"/>
                  </a:ext>
                </a:extLst>
              </a:tr>
              <a:tr h="25146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NWDAFM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NWDAF_OAM_Ph2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23.288, </a:t>
                      </a:r>
                      <a:r>
                        <a:rPr lang="en-US" altLang="zh-CN" sz="700" dirty="0" err="1">
                          <a:latin typeface="Calibri" panose="020F0502020204030204" pitchFamily="34" charset="0"/>
                          <a:cs typeface="Calibri" panose="020F0502020204030204" pitchFamily="34" charset="0"/>
                        </a:rPr>
                        <a:t>eNA_Ph</a:t>
                      </a:r>
                      <a:r>
                        <a:rPr lang="en-US" altLang="zh-CN" sz="700" dirty="0">
                          <a:latin typeface="Calibri" panose="020F0502020204030204" pitchFamily="34" charset="0"/>
                          <a:cs typeface="Calibri" panose="020F0502020204030204" pitchFamily="34" charset="0"/>
                        </a:rPr>
                        <a:t> 2 (R17)</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60336468"/>
                  </a:ext>
                </a:extLst>
              </a:tr>
              <a:tr h="25146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NSM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NetShare_OAM_Ph3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22.261</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TEI19_NetShare(R19)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altLang="zh-CN"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01862012"/>
                  </a:ext>
                </a:extLst>
              </a:tr>
              <a:tr h="25146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EE</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Energy_OAM_Ph3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22.261 (EE as a service)</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dirty="0" err="1">
                          <a:latin typeface="Calibri" panose="020F0502020204030204" pitchFamily="34" charset="0"/>
                          <a:cs typeface="Calibri" panose="020F0502020204030204" pitchFamily="34" charset="0"/>
                        </a:rPr>
                        <a:t>EnergySys</a:t>
                      </a:r>
                      <a:r>
                        <a:rPr lang="en-US" altLang="zh-CN" sz="700" dirty="0">
                          <a:latin typeface="Calibri" panose="020F0502020204030204" pitchFamily="34" charset="0"/>
                          <a:cs typeface="Calibri" panose="020F0502020204030204" pitchFamily="34" charset="0"/>
                        </a:rPr>
                        <a:t> (R19)</a:t>
                      </a:r>
                    </a:p>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err="1">
                          <a:solidFill>
                            <a:srgbClr val="3333FF"/>
                          </a:solidFill>
                          <a:latin typeface="Calibri" panose="020F0502020204030204" pitchFamily="34" charset="0"/>
                          <a:cs typeface="Calibri" panose="020F0502020204030204" pitchFamily="34" charset="0"/>
                        </a:rPr>
                        <a:t>NR_AIML_NGRAN_enh</a:t>
                      </a:r>
                      <a:r>
                        <a:rPr lang="en-US" altLang="zh-CN" sz="700" dirty="0">
                          <a:solidFill>
                            <a:srgbClr val="3333FF"/>
                          </a:solidFill>
                          <a:latin typeface="Calibri" panose="020F0502020204030204" pitchFamily="34" charset="0"/>
                          <a:cs typeface="Calibri" panose="020F0502020204030204" pitchFamily="34" charset="0"/>
                        </a:rPr>
                        <a:t>-Core (R19)</a:t>
                      </a:r>
                      <a:endParaRPr lang="zh-CN" altLang="en-US" sz="700" dirty="0">
                        <a:solidFill>
                          <a:srgbClr val="3333FF"/>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1187798" rtl="0" eaLnBrk="1" fontAlgn="auto" latinLnBrk="0" hangingPunct="1">
                        <a:lnSpc>
                          <a:spcPct val="100000"/>
                        </a:lnSpc>
                        <a:spcBef>
                          <a:spcPts val="0"/>
                        </a:spcBef>
                        <a:spcAft>
                          <a:spcPts val="0"/>
                        </a:spcAft>
                        <a:buClrTx/>
                        <a:buSzTx/>
                        <a:buFontTx/>
                        <a:buNone/>
                        <a:tabLst/>
                        <a:defRPr/>
                      </a:pPr>
                      <a:r>
                        <a:rPr lang="en-US" altLang="zh-CN" sz="700" dirty="0">
                          <a:latin typeface="Calibri" panose="020F0502020204030204" pitchFamily="34" charset="0"/>
                          <a:cs typeface="Calibri" panose="020F0502020204030204" pitchFamily="34" charset="0"/>
                        </a:rPr>
                        <a:t>NGMN/ETSI NFV/</a:t>
                      </a:r>
                      <a:r>
                        <a:rPr lang="en-US" altLang="zh-CN" sz="700" dirty="0">
                          <a:solidFill>
                            <a:schemeClr val="tx1"/>
                          </a:solidFill>
                          <a:latin typeface="Calibri" panose="020F0502020204030204" pitchFamily="34" charset="0"/>
                          <a:cs typeface="Calibri" panose="020F0502020204030204" pitchFamily="34" charset="0"/>
                        </a:rPr>
                        <a:t>ETSI EE/ITU-T SG5</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16486315"/>
                  </a:ext>
                </a:extLst>
              </a:tr>
              <a:tr h="31970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Mexpo</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Mexpo</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22.261 (EE as a service)</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TS 33.222 (CAPIF)</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187798" rtl="0" eaLnBrk="1" fontAlgn="auto" latinLnBrk="0" hangingPunct="1">
                        <a:lnSpc>
                          <a:spcPct val="100000"/>
                        </a:lnSpc>
                        <a:spcBef>
                          <a:spcPts val="0"/>
                        </a:spcBef>
                        <a:spcAft>
                          <a:spcPts val="0"/>
                        </a:spcAft>
                        <a:buClrTx/>
                        <a:buSzTx/>
                        <a:buFontTx/>
                        <a:buNone/>
                        <a:tabLst/>
                        <a:defRPr/>
                      </a:pP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1187798" rtl="0" eaLnBrk="1" fontAlgn="auto" latinLnBrk="0" hangingPunct="1">
                        <a:lnSpc>
                          <a:spcPct val="100000"/>
                        </a:lnSpc>
                        <a:spcBef>
                          <a:spcPts val="0"/>
                        </a:spcBef>
                        <a:spcAft>
                          <a:spcPts val="0"/>
                        </a:spcAft>
                        <a:buClrTx/>
                        <a:buSzTx/>
                        <a:buFontTx/>
                        <a:buNone/>
                        <a:tabLst/>
                        <a:defRPr/>
                      </a:pPr>
                      <a:r>
                        <a:rPr lang="en-US" altLang="zh-CN" sz="700" dirty="0">
                          <a:latin typeface="Calibri" panose="020F0502020204030204" pitchFamily="34" charset="0"/>
                          <a:cs typeface="Calibri" panose="020F0502020204030204" pitchFamily="34" charset="0"/>
                        </a:rPr>
                        <a:t>TS 23.222(CAPIF)</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dirty="0">
                          <a:solidFill>
                            <a:schemeClr val="tx1"/>
                          </a:solidFill>
                          <a:latin typeface="Calibri" panose="020F0502020204030204" pitchFamily="34" charset="0"/>
                          <a:cs typeface="Calibri" panose="020F0502020204030204" pitchFamily="34" charset="0"/>
                        </a:rPr>
                        <a:t>TS 29.222 (CAPIF)</a:t>
                      </a:r>
                      <a:endParaRPr lang="zh-CN" altLang="en-US" sz="700" dirty="0">
                        <a:solidFill>
                          <a:schemeClr val="tx1"/>
                        </a:solidFill>
                        <a:latin typeface="Calibri" panose="020F0502020204030204" pitchFamily="34" charset="0"/>
                        <a:cs typeface="Calibri" panose="020F0502020204030204" pitchFamily="34" charset="0"/>
                      </a:endParaRPr>
                    </a:p>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GSMA OPG/CAMARA/TMF</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51705196"/>
                  </a:ext>
                </a:extLst>
              </a:tr>
              <a:tr h="251468">
                <a:tc>
                  <a:txBody>
                    <a:bodyPr/>
                    <a:lstStyle/>
                    <a:p>
                      <a:pPr algn="ctr" fontAlgn="ctr"/>
                      <a:r>
                        <a:rPr lang="en-US" sz="700" b="1" i="0" u="none" strike="noStrike" dirty="0" err="1">
                          <a:solidFill>
                            <a:schemeClr val="tx1"/>
                          </a:solidFill>
                          <a:effectLst/>
                          <a:latin typeface="Calibri" panose="020F0502020204030204" pitchFamily="34" charset="0"/>
                          <a:ea typeface="等线" panose="02010600030101010101" pitchFamily="2" charset="-122"/>
                          <a:cs typeface="Calibri" panose="020F0502020204030204" pitchFamily="34" charset="0"/>
                        </a:rPr>
                        <a:t>MonStra</a:t>
                      </a:r>
                      <a:endParaRPr lang="en-US" sz="700" b="1" i="0" u="none" strike="noStrike" dirty="0">
                        <a:solidFill>
                          <a:schemeClr val="tx1"/>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Monstra</a:t>
                      </a: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-OAM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dirty="0">
                          <a:latin typeface="Calibri" panose="020F0502020204030204" pitchFamily="34" charset="0"/>
                          <a:cs typeface="Calibri" panose="020F0502020204030204" pitchFamily="34" charset="0"/>
                        </a:rPr>
                        <a:t>TS 22.261-6.51 (</a:t>
                      </a:r>
                      <a:r>
                        <a:rPr lang="en-US" altLang="zh-CN" sz="700" dirty="0" err="1">
                          <a:latin typeface="Calibri" panose="020F0502020204030204" pitchFamily="34" charset="0"/>
                          <a:cs typeface="Calibri" panose="020F0502020204030204" pitchFamily="34" charset="0"/>
                        </a:rPr>
                        <a:t>MonStra</a:t>
                      </a:r>
                      <a:r>
                        <a:rPr lang="en-US" altLang="zh-CN" sz="700" dirty="0">
                          <a:latin typeface="Calibri" panose="020F0502020204030204" pitchFamily="34" charset="0"/>
                          <a:cs typeface="Calibri" panose="020F0502020204030204" pitchFamily="34" charset="0"/>
                        </a:rPr>
                        <a:t>) </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187798" rtl="0" eaLnBrk="1" fontAlgn="auto" latinLnBrk="0" hangingPunct="1">
                        <a:lnSpc>
                          <a:spcPct val="100000"/>
                        </a:lnSpc>
                        <a:spcBef>
                          <a:spcPts val="0"/>
                        </a:spcBef>
                        <a:spcAft>
                          <a:spcPts val="0"/>
                        </a:spcAft>
                        <a:buClrTx/>
                        <a:buSzTx/>
                        <a:buFontTx/>
                        <a:buNone/>
                        <a:tabLst/>
                        <a:defRPr/>
                      </a:pP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187798" rtl="0" eaLnBrk="1" fontAlgn="auto" latinLnBrk="0" hangingPunct="1">
                        <a:lnSpc>
                          <a:spcPct val="100000"/>
                        </a:lnSpc>
                        <a:spcBef>
                          <a:spcPts val="0"/>
                        </a:spcBef>
                        <a:spcAft>
                          <a:spcPts val="0"/>
                        </a:spcAft>
                        <a:buClrTx/>
                        <a:buSzTx/>
                        <a:buFontTx/>
                        <a:buNone/>
                        <a:tabLst/>
                        <a:defRPr/>
                      </a:pP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35750562"/>
                  </a:ext>
                </a:extLst>
              </a:tr>
            </a:tbl>
          </a:graphicData>
        </a:graphic>
      </p:graphicFrame>
      <p:sp>
        <p:nvSpPr>
          <p:cNvPr id="9" name="TextBox 8">
            <a:extLst>
              <a:ext uri="{FF2B5EF4-FFF2-40B4-BE49-F238E27FC236}">
                <a16:creationId xmlns:a16="http://schemas.microsoft.com/office/drawing/2014/main" id="{4225B828-7891-4C79-A08C-10FDC98241B5}"/>
              </a:ext>
            </a:extLst>
          </p:cNvPr>
          <p:cNvSpPr txBox="1"/>
          <p:nvPr/>
        </p:nvSpPr>
        <p:spPr>
          <a:xfrm rot="21008097">
            <a:off x="9627667" y="4558582"/>
            <a:ext cx="2851537" cy="430887"/>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slides is to be updated based on working progress </a:t>
            </a:r>
            <a:endParaRPr lang="zh-CN" altLang="en-US" dirty="0">
              <a:solidFill>
                <a:srgbClr val="FF0000"/>
              </a:solidFill>
              <a:highlight>
                <a:srgbClr val="00FFFF"/>
              </a:highlight>
            </a:endParaRPr>
          </a:p>
        </p:txBody>
      </p:sp>
    </p:spTree>
    <p:extLst>
      <p:ext uri="{BB962C8B-B14F-4D97-AF65-F5344CB8AC3E}">
        <p14:creationId xmlns:p14="http://schemas.microsoft.com/office/powerpoint/2010/main" val="718578864"/>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28F60DC5-B223-42D9-AC18-56F9BEC58BA2}"/>
              </a:ext>
            </a:extLst>
          </p:cNvPr>
          <p:cNvSpPr txBox="1">
            <a:spLocks/>
          </p:cNvSpPr>
          <p:nvPr/>
        </p:nvSpPr>
        <p:spPr bwMode="auto">
          <a:xfrm>
            <a:off x="533728" y="219077"/>
            <a:ext cx="1051970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lvl="0" algn="l">
              <a:defRPr/>
            </a:pPr>
            <a:r>
              <a:rPr lang="en-IE" altLang="zh-CN" sz="3600" kern="0" dirty="0"/>
              <a:t>SA</a:t>
            </a:r>
            <a:r>
              <a:rPr lang="en-US" altLang="zh-CN" sz="3600" kern="0" dirty="0"/>
              <a:t>5 Rel-19 </a:t>
            </a:r>
            <a:r>
              <a:rPr lang="en-IE" altLang="zh-CN" sz="3600" kern="0" dirty="0"/>
              <a:t>topics relation to other WGs </a:t>
            </a:r>
            <a:r>
              <a:rPr kumimoji="0" lang="en-US" sz="3600" b="0" i="0" u="none" strike="noStrike" kern="0" cap="none" spc="0" normalizeH="0" baseline="0" noProof="0" dirty="0">
                <a:ln>
                  <a:noFill/>
                </a:ln>
                <a:solidFill>
                  <a:srgbClr val="FF0000"/>
                </a:solidFill>
                <a:effectLst/>
                <a:uLnTx/>
                <a:uFillTx/>
                <a:latin typeface="Calibri"/>
                <a:ea typeface="+mj-ea"/>
                <a:cs typeface="+mj-cs"/>
              </a:rPr>
              <a:t>(</a:t>
            </a:r>
            <a:r>
              <a:rPr kumimoji="0" lang="en-US" altLang="zh-CN" sz="3600" b="0" i="0" u="none" strike="noStrike" kern="0" cap="none" spc="0" normalizeH="0" baseline="0" noProof="0" dirty="0">
                <a:ln>
                  <a:noFill/>
                </a:ln>
                <a:solidFill>
                  <a:srgbClr val="FF0000"/>
                </a:solidFill>
                <a:effectLst/>
                <a:uLnTx/>
                <a:uFillTx/>
                <a:latin typeface="Calibri"/>
                <a:ea typeface="+mj-ea"/>
                <a:cs typeface="+mj-cs"/>
              </a:rPr>
              <a:t>CH</a:t>
            </a:r>
            <a:r>
              <a:rPr kumimoji="0" lang="en-US" sz="3600" b="0" i="0" u="none" strike="noStrike" kern="0" cap="none" spc="0" normalizeH="0" baseline="0" noProof="0" dirty="0">
                <a:ln>
                  <a:noFill/>
                </a:ln>
                <a:solidFill>
                  <a:srgbClr val="FF0000"/>
                </a:solidFill>
                <a:effectLst/>
                <a:uLnTx/>
                <a:uFillTx/>
                <a:latin typeface="Calibri"/>
                <a:ea typeface="+mj-ea"/>
                <a:cs typeface="+mj-cs"/>
              </a:rPr>
              <a:t>)</a:t>
            </a:r>
            <a:endParaRPr kumimoji="0" lang="en-IE" sz="3600" b="0" i="0" u="none" strike="noStrike" kern="0" cap="none" spc="0" normalizeH="0" baseline="0" noProof="0" dirty="0">
              <a:ln>
                <a:noFill/>
              </a:ln>
              <a:solidFill>
                <a:srgbClr val="FF0000"/>
              </a:solidFill>
              <a:effectLst/>
              <a:uLnTx/>
              <a:uFillTx/>
              <a:latin typeface="Calibri"/>
              <a:ea typeface="+mj-ea"/>
              <a:cs typeface="+mj-cs"/>
            </a:endParaRPr>
          </a:p>
        </p:txBody>
      </p:sp>
      <p:graphicFrame>
        <p:nvGraphicFramePr>
          <p:cNvPr id="7" name="Table 6">
            <a:extLst>
              <a:ext uri="{FF2B5EF4-FFF2-40B4-BE49-F238E27FC236}">
                <a16:creationId xmlns:a16="http://schemas.microsoft.com/office/drawing/2014/main" id="{791C36E9-FB50-471B-9ED7-ABE8A7D966AA}"/>
              </a:ext>
            </a:extLst>
          </p:cNvPr>
          <p:cNvGraphicFramePr>
            <a:graphicFrameLocks noGrp="1"/>
          </p:cNvGraphicFramePr>
          <p:nvPr>
            <p:extLst>
              <p:ext uri="{D42A27DB-BD31-4B8C-83A1-F6EECF244321}">
                <p14:modId xmlns:p14="http://schemas.microsoft.com/office/powerpoint/2010/main" val="1696433151"/>
              </p:ext>
            </p:extLst>
          </p:nvPr>
        </p:nvGraphicFramePr>
        <p:xfrm>
          <a:off x="723088" y="944880"/>
          <a:ext cx="10745823" cy="5212080"/>
        </p:xfrm>
        <a:graphic>
          <a:graphicData uri="http://schemas.openxmlformats.org/drawingml/2006/table">
            <a:tbl>
              <a:tblPr firstRow="1" bandRow="1"/>
              <a:tblGrid>
                <a:gridCol w="832276">
                  <a:extLst>
                    <a:ext uri="{9D8B030D-6E8A-4147-A177-3AD203B41FA5}">
                      <a16:colId xmlns:a16="http://schemas.microsoft.com/office/drawing/2014/main" val="1266671088"/>
                    </a:ext>
                  </a:extLst>
                </a:gridCol>
                <a:gridCol w="1218022">
                  <a:extLst>
                    <a:ext uri="{9D8B030D-6E8A-4147-A177-3AD203B41FA5}">
                      <a16:colId xmlns:a16="http://schemas.microsoft.com/office/drawing/2014/main" val="2242797767"/>
                    </a:ext>
                  </a:extLst>
                </a:gridCol>
                <a:gridCol w="1190543">
                  <a:extLst>
                    <a:ext uri="{9D8B030D-6E8A-4147-A177-3AD203B41FA5}">
                      <a16:colId xmlns:a16="http://schemas.microsoft.com/office/drawing/2014/main" val="1306722892"/>
                    </a:ext>
                  </a:extLst>
                </a:gridCol>
                <a:gridCol w="1407005">
                  <a:extLst>
                    <a:ext uri="{9D8B030D-6E8A-4147-A177-3AD203B41FA5}">
                      <a16:colId xmlns:a16="http://schemas.microsoft.com/office/drawing/2014/main" val="3174082855"/>
                    </a:ext>
                  </a:extLst>
                </a:gridCol>
                <a:gridCol w="1340762">
                  <a:extLst>
                    <a:ext uri="{9D8B030D-6E8A-4147-A177-3AD203B41FA5}">
                      <a16:colId xmlns:a16="http://schemas.microsoft.com/office/drawing/2014/main" val="2572188835"/>
                    </a:ext>
                  </a:extLst>
                </a:gridCol>
                <a:gridCol w="1158240">
                  <a:extLst>
                    <a:ext uri="{9D8B030D-6E8A-4147-A177-3AD203B41FA5}">
                      <a16:colId xmlns:a16="http://schemas.microsoft.com/office/drawing/2014/main" val="2657680655"/>
                    </a:ext>
                  </a:extLst>
                </a:gridCol>
                <a:gridCol w="1292352">
                  <a:extLst>
                    <a:ext uri="{9D8B030D-6E8A-4147-A177-3AD203B41FA5}">
                      <a16:colId xmlns:a16="http://schemas.microsoft.com/office/drawing/2014/main" val="20005"/>
                    </a:ext>
                  </a:extLst>
                </a:gridCol>
                <a:gridCol w="1341120">
                  <a:extLst>
                    <a:ext uri="{9D8B030D-6E8A-4147-A177-3AD203B41FA5}">
                      <a16:colId xmlns:a16="http://schemas.microsoft.com/office/drawing/2014/main" val="1705493217"/>
                    </a:ext>
                  </a:extLst>
                </a:gridCol>
                <a:gridCol w="965503">
                  <a:extLst>
                    <a:ext uri="{9D8B030D-6E8A-4147-A177-3AD203B41FA5}">
                      <a16:colId xmlns:a16="http://schemas.microsoft.com/office/drawing/2014/main" val="3610222564"/>
                    </a:ext>
                  </a:extLst>
                </a:gridCol>
              </a:tblGrid>
              <a:tr h="180909">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800" dirty="0">
                          <a:solidFill>
                            <a:schemeClr val="tx1"/>
                          </a:solidFill>
                          <a:latin typeface="Calibri" panose="020F0502020204030204" pitchFamily="34" charset="0"/>
                          <a:cs typeface="Calibri" panose="020F0502020204030204" pitchFamily="34" charset="0"/>
                        </a:rPr>
                        <a:t>Abbreviation</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800" dirty="0">
                          <a:solidFill>
                            <a:schemeClr val="tx1"/>
                          </a:solidFill>
                          <a:latin typeface="Calibri" panose="020F0502020204030204" pitchFamily="34" charset="0"/>
                          <a:cs typeface="Calibri" panose="020F0502020204030204" pitchFamily="34" charset="0"/>
                        </a:rPr>
                        <a:t>Acronym</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800" dirty="0">
                          <a:solidFill>
                            <a:schemeClr val="tx1"/>
                          </a:solidFill>
                          <a:latin typeface="Calibri" panose="020F0502020204030204" pitchFamily="34" charset="0"/>
                          <a:cs typeface="Calibri" panose="020F0502020204030204" pitchFamily="34" charset="0"/>
                        </a:rPr>
                        <a:t>SA1</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800" dirty="0">
                          <a:solidFill>
                            <a:schemeClr val="tx1"/>
                          </a:solidFill>
                          <a:latin typeface="Calibri" panose="020F0502020204030204" pitchFamily="34" charset="0"/>
                          <a:cs typeface="Calibri" panose="020F0502020204030204" pitchFamily="34" charset="0"/>
                        </a:rPr>
                        <a:t>SA2</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SA6</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CT1</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b="1" dirty="0">
                          <a:solidFill>
                            <a:schemeClr val="tx1"/>
                          </a:solidFill>
                          <a:latin typeface="Calibri" panose="020F0502020204030204" pitchFamily="34" charset="0"/>
                          <a:cs typeface="Calibri" panose="020F0502020204030204" pitchFamily="34" charset="0"/>
                        </a:rPr>
                        <a:t>CT3</a:t>
                      </a:r>
                      <a:endParaRPr lang="zh-CN" altLang="en-US" sz="800" b="1" dirty="0">
                        <a:solidFill>
                          <a:schemeClr val="tx1"/>
                        </a:solidFill>
                        <a:latin typeface="Calibri" panose="020F0502020204030204" pitchFamily="34" charset="0"/>
                        <a:cs typeface="Calibri" panose="020F0502020204030204" pitchFamily="34" charset="0"/>
                      </a:endParaRPr>
                    </a:p>
                    <a:p>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CT4</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Other related groups</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1605171214"/>
                  </a:ext>
                </a:extLst>
              </a:tr>
              <a:tr h="387662">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SATCH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FS_5GSAT_Ph3_CH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5GSAT_Ph3 (R19)</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5GSAT_Ph3_ARCH</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(TS</a:t>
                      </a:r>
                      <a:r>
                        <a:rPr lang="en-US" altLang="zh-CN" sz="800" kern="1200" baseline="0" dirty="0">
                          <a:solidFill>
                            <a:schemeClr val="tx1"/>
                          </a:solidFill>
                          <a:latin typeface="微软雅黑" panose="020B0503020204020204" pitchFamily="34" charset="-122"/>
                          <a:ea typeface="微软雅黑" panose="020B0503020204020204" pitchFamily="34" charset="-122"/>
                          <a:cs typeface="+mn-cs"/>
                        </a:rPr>
                        <a:t> </a:t>
                      </a:r>
                      <a:r>
                        <a:rPr lang="en-US" altLang="zh-CN" sz="800" kern="1200" dirty="0">
                          <a:solidFill>
                            <a:schemeClr val="tx1"/>
                          </a:solidFill>
                          <a:latin typeface="微软雅黑" panose="020B0503020204020204" pitchFamily="34" charset="-122"/>
                          <a:ea typeface="微软雅黑" panose="020B0503020204020204" pitchFamily="34" charset="-122"/>
                          <a:cs typeface="+mn-cs"/>
                        </a:rPr>
                        <a:t>23.501; TS 23.502; TS 23.503; TS 23.682; TS 23.228; TS 23.401 )</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5GSAT_Ph3_App</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(TS 23.558; TS 23.434; TS 23.289 )</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p>
                      <a:pPr marL="0" algn="l" defTabSz="914400" rtl="0" eaLnBrk="1" latinLnBrk="0" hangingPunct="1"/>
                      <a:endParaRPr lang="en-US" altLang="zh-CN"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26898366"/>
                  </a:ext>
                </a:extLst>
              </a:tr>
              <a:tr h="180909">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CAPCH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a:solidFill>
                            <a:srgbClr val="FF0000"/>
                          </a:solidFill>
                          <a:effectLst/>
                          <a:latin typeface="Calibri" panose="020F0502020204030204" pitchFamily="34" charset="0"/>
                          <a:ea typeface="等线" panose="02010600030101010101" pitchFamily="2" charset="-122"/>
                          <a:cs typeface="Calibri" panose="020F0502020204030204" pitchFamily="34" charset="0"/>
                        </a:rPr>
                        <a:t>FS_CAPIF_Ph2_CH</a:t>
                      </a:r>
                      <a:endParaRPr lang="zh-CN" altLang="en-US" sz="800" b="1" i="0" u="none" strike="noStrike" kern="1200" dirty="0">
                        <a:solidFill>
                          <a:srgbClr val="FF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CAPIF(R15)??</a:t>
                      </a:r>
                    </a:p>
                    <a:p>
                      <a:pPr marL="0" algn="l" defTabSz="914400" rtl="0" eaLnBrk="1" latinLnBrk="0" hangingPunct="1"/>
                      <a:r>
                        <a:rPr lang="en-US" altLang="zh-CN" sz="800" kern="1200" dirty="0" err="1">
                          <a:solidFill>
                            <a:srgbClr val="FF0000"/>
                          </a:solidFill>
                          <a:highlight>
                            <a:srgbClr val="FFFF00"/>
                          </a:highlight>
                          <a:latin typeface="微软雅黑" panose="020B0503020204020204" pitchFamily="34" charset="-122"/>
                          <a:ea typeface="微软雅黑" panose="020B0503020204020204" pitchFamily="34" charset="-122"/>
                          <a:cs typeface="+mn-cs"/>
                        </a:rPr>
                        <a:t>eCAPIF</a:t>
                      </a:r>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(R16)??</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FS_CAPIF_Ph3</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26283364"/>
                  </a:ext>
                </a:extLst>
              </a:tr>
              <a:tr h="180909">
                <a:tc>
                  <a:txBody>
                    <a:bodyPr/>
                    <a:lstStyle/>
                    <a:p>
                      <a:pPr marL="0" algn="ctr" defTabSz="914400" rtl="0" eaLnBrk="1" fontAlgn="ctr" latinLnBrk="0" hangingPunct="1">
                        <a:spcAft>
                          <a:spcPts val="0"/>
                        </a:spcAft>
                      </a:pPr>
                      <a:r>
                        <a:rPr 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rPr>
                        <a:t>RTCCH</a:t>
                      </a:r>
                      <a:endParaRPr lang="zh-CN" alt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FS_NG_RTC_Ph2_CH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NG_RTC_Ph2?? </a:t>
                      </a:r>
                      <a:r>
                        <a:rPr lang="en-US" altLang="zh-CN" sz="800" kern="1200" dirty="0">
                          <a:solidFill>
                            <a:schemeClr val="tx1"/>
                          </a:solidFill>
                          <a:highlight>
                            <a:srgbClr val="FFFF00"/>
                          </a:highlight>
                          <a:latin typeface="微软雅黑" panose="020B0503020204020204" pitchFamily="34" charset="-122"/>
                          <a:ea typeface="微软雅黑" panose="020B0503020204020204" pitchFamily="34" charset="-122"/>
                          <a:cs typeface="+mn-cs"/>
                        </a:rPr>
                        <a:t>(TS 23.228; TS 23.502 )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FS_NG_RTC_Ph2 (TR 23.700-77)</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92622300"/>
                  </a:ext>
                </a:extLst>
              </a:tr>
              <a:tr h="180909">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UASCH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FS_UAS_Ph2_CH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ID_UAS (R17)</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22.125)</a:t>
                      </a:r>
                    </a:p>
                    <a:p>
                      <a:pPr marL="0" algn="l" defTabSz="914400" rtl="0" eaLnBrk="1" latinLnBrk="0" hangingPunct="1"/>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UAS_Ph3(R19)??</a:t>
                      </a:r>
                      <a:endParaRPr lang="zh-CN" altLang="en-US"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ID_UAS (R17)</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(23.501; 23.502; 23.503; 23.401)</a:t>
                      </a:r>
                      <a:endParaRPr lang="zh-CN" altLang="en-US" sz="800" kern="1200" dirty="0">
                        <a:solidFill>
                          <a:schemeClr val="tx1"/>
                        </a:solidFill>
                        <a:highlight>
                          <a:srgbClr val="FFFF00"/>
                        </a:highlight>
                        <a:latin typeface="微软雅黑" panose="020B0503020204020204" pitchFamily="34" charset="-122"/>
                        <a:ea typeface="微软雅黑" panose="020B0503020204020204" pitchFamily="34" charset="-122"/>
                        <a:cs typeface="+mn-cs"/>
                      </a:endParaRP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UAS_Ph2 (R18)</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(23.256)</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rgbClr val="FF3300"/>
                          </a:solidFill>
                          <a:highlight>
                            <a:srgbClr val="FFFF00"/>
                          </a:highlight>
                          <a:latin typeface="微软雅黑" panose="020B0503020204020204" pitchFamily="34" charset="-122"/>
                          <a:ea typeface="微软雅黑" panose="020B0503020204020204" pitchFamily="34" charset="-122"/>
                          <a:cs typeface="+mn-cs"/>
                        </a:rPr>
                        <a:t>UAS_Ph3 (R19)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highlight>
                            <a:srgbClr val="FFFF00"/>
                          </a:highlight>
                          <a:latin typeface="微软雅黑" panose="020B0503020204020204" pitchFamily="34" charset="-122"/>
                          <a:ea typeface="微软雅黑" panose="020B0503020204020204" pitchFamily="34" charset="-122"/>
                          <a:cs typeface="+mn-cs"/>
                        </a:rPr>
                        <a:t>(TS</a:t>
                      </a:r>
                      <a:r>
                        <a:rPr lang="en-US" altLang="zh-CN" sz="800" kern="1200" baseline="0" dirty="0">
                          <a:solidFill>
                            <a:schemeClr val="tx1"/>
                          </a:solidFill>
                          <a:highlight>
                            <a:srgbClr val="FFFF00"/>
                          </a:highlight>
                          <a:latin typeface="微软雅黑" panose="020B0503020204020204" pitchFamily="34" charset="-122"/>
                          <a:ea typeface="微软雅黑" panose="020B0503020204020204" pitchFamily="34" charset="-122"/>
                          <a:cs typeface="+mn-cs"/>
                        </a:rPr>
                        <a:t> </a:t>
                      </a:r>
                      <a:r>
                        <a:rPr lang="en-US" altLang="zh-CN" sz="800" kern="1200" dirty="0">
                          <a:solidFill>
                            <a:schemeClr val="tx1"/>
                          </a:solidFill>
                          <a:highlight>
                            <a:srgbClr val="FFFF00"/>
                          </a:highlight>
                          <a:latin typeface="微软雅黑" panose="020B0503020204020204" pitchFamily="34" charset="-122"/>
                          <a:ea typeface="微软雅黑" panose="020B0503020204020204" pitchFamily="34" charset="-122"/>
                          <a:cs typeface="+mn-cs"/>
                        </a:rPr>
                        <a:t>23.256; TS 23.288; TS 23.503; TS 23.502; TS 23.401 )</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UASAPP_Ph3??</a:t>
                      </a:r>
                    </a:p>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en-US" altLang="zh-CN"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UASAPP_Ph3??</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ID_UAS</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R17</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UAS_Ph2</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R18)</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29.502</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29.503</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29.504</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29.505</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29.510</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29.518</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29.571</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29.274</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29.256</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23.008</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p>
                    <a:p>
                      <a:pPr marL="0" algn="l" defTabSz="914400" rtl="0" eaLnBrk="1" latinLnBrk="0" hangingPunct="1"/>
                      <a:endPar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GB" altLang="zh-CN" sz="800" kern="1200" dirty="0">
                          <a:solidFill>
                            <a:schemeClr val="tx1"/>
                          </a:solidFill>
                          <a:latin typeface="微软雅黑" panose="020B0503020204020204" pitchFamily="34" charset="-122"/>
                          <a:ea typeface="微软雅黑" panose="020B0503020204020204" pitchFamily="34" charset="-122"/>
                          <a:cs typeface="+mn-cs"/>
                        </a:rPr>
                        <a:t>ID_UAS</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R17</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p>
                    <a:p>
                      <a:pPr marL="0" algn="l" defTabSz="914400" rtl="0" eaLnBrk="1" latinLnBrk="0" hangingPunct="1"/>
                      <a:r>
                        <a:rPr lang="en-GB" altLang="zh-CN" sz="800" kern="1200" dirty="0">
                          <a:solidFill>
                            <a:schemeClr val="tx1"/>
                          </a:solidFill>
                          <a:latin typeface="微软雅黑" panose="020B0503020204020204" pitchFamily="34" charset="-122"/>
                          <a:ea typeface="微软雅黑" panose="020B0503020204020204" pitchFamily="34" charset="-122"/>
                          <a:cs typeface="+mn-cs"/>
                        </a:rPr>
                        <a:t>UAS_Ph2</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R18)</a:t>
                      </a:r>
                    </a:p>
                    <a:p>
                      <a:pPr marL="0" algn="l" defTabSz="914400" rtl="0" eaLnBrk="1" latinLnBrk="0" hangingPunct="1"/>
                      <a:r>
                        <a:rPr lang="en-GB" altLang="zh-CN" sz="800" kern="1200" dirty="0">
                          <a:solidFill>
                            <a:schemeClr val="tx1"/>
                          </a:solidFill>
                          <a:latin typeface="微软雅黑" panose="020B0503020204020204" pitchFamily="34" charset="-122"/>
                          <a:ea typeface="微软雅黑" panose="020B0503020204020204" pitchFamily="34" charset="-122"/>
                          <a:cs typeface="+mn-cs"/>
                        </a:rPr>
                        <a:t>(TS 29.502</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29.503</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29.504</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29.505</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29.510</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29.518</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29.571</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29.274</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29.256</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23.008</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p>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86419863"/>
                  </a:ext>
                </a:extLst>
              </a:tr>
              <a:tr h="180909">
                <a:tc>
                  <a:txBody>
                    <a:bodyPr/>
                    <a:lstStyle/>
                    <a:p>
                      <a:pPr marL="0" algn="ctr" defTabSz="914400" rtl="0" eaLnBrk="1" fontAlgn="ctr" latinLnBrk="0" hangingPunct="1">
                        <a:spcAft>
                          <a:spcPts val="0"/>
                        </a:spcAft>
                      </a:pPr>
                      <a:r>
                        <a:rPr 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rPr>
                        <a:t>CHSEG</a:t>
                      </a:r>
                      <a:endParaRPr lang="zh-CN" alt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CHFSeg</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38675631"/>
                  </a:ext>
                </a:extLst>
              </a:tr>
              <a:tr h="180909">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RAGCH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Ranging_SL_CH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Ranging (R18)</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Ranging_SL</a:t>
                      </a:r>
                      <a:r>
                        <a:rPr lang="en-US" altLang="zh-CN" sz="800" kern="1200" dirty="0">
                          <a:solidFill>
                            <a:schemeClr val="tx1"/>
                          </a:solidFill>
                          <a:latin typeface="微软雅黑" panose="020B0503020204020204" pitchFamily="34" charset="-122"/>
                          <a:ea typeface="微软雅黑" panose="020B0503020204020204" pitchFamily="34" charset="-122"/>
                          <a:cs typeface="+mn-cs"/>
                        </a:rPr>
                        <a:t>(R18)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(23.304; 23.287; 23.273; 23.502; 23.503 ; 23.586)</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p>
                      <a:pPr marL="0" algn="l" defTabSz="914400" rtl="0" eaLnBrk="1" latinLnBrk="0" hangingPunct="1"/>
                      <a:endParaRPr lang="en-US" altLang="zh-CN"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800" kern="1200" dirty="0" err="1">
                          <a:solidFill>
                            <a:schemeClr val="tx1"/>
                          </a:solidFill>
                          <a:latin typeface="微软雅黑" panose="020B0503020204020204" pitchFamily="34" charset="-122"/>
                          <a:ea typeface="微软雅黑" panose="020B0503020204020204" pitchFamily="34" charset="-122"/>
                          <a:cs typeface="+mn-cs"/>
                        </a:rPr>
                        <a:t>Ranging_SL</a:t>
                      </a:r>
                      <a:r>
                        <a:rPr lang="en-GB" altLang="zh-CN" sz="800" kern="1200" dirty="0">
                          <a:solidFill>
                            <a:schemeClr val="tx1"/>
                          </a:solidFill>
                          <a:latin typeface="微软雅黑" panose="020B0503020204020204" pitchFamily="34" charset="-122"/>
                          <a:ea typeface="微软雅黑" panose="020B0503020204020204" pitchFamily="34" charset="-122"/>
                          <a:cs typeface="+mn-cs"/>
                        </a:rPr>
                        <a:t> (R18)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800" kern="1200" dirty="0">
                          <a:solidFill>
                            <a:schemeClr val="tx1"/>
                          </a:solidFill>
                          <a:latin typeface="微软雅黑" panose="020B0503020204020204" pitchFamily="34" charset="-122"/>
                          <a:ea typeface="微软雅黑" panose="020B0503020204020204" pitchFamily="34" charset="-122"/>
                          <a:cs typeface="+mn-cs"/>
                        </a:rPr>
                        <a:t>(24.501; 24.554; 24.555; 24.571; 24.587; 24.588; 24.514)</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Ranging_SL</a:t>
                      </a:r>
                      <a:r>
                        <a:rPr lang="en-US" altLang="zh-CN" sz="800" kern="1200" dirty="0">
                          <a:solidFill>
                            <a:schemeClr val="tx1"/>
                          </a:solidFill>
                          <a:latin typeface="微软雅黑" panose="020B0503020204020204" pitchFamily="34" charset="-122"/>
                          <a:ea typeface="微软雅黑" panose="020B0503020204020204" pitchFamily="34" charset="-122"/>
                          <a:cs typeface="+mn-cs"/>
                        </a:rPr>
                        <a:t> (R18)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(29.513; 29.122; 29.522; 29.591; 29.525; 29.519)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Ranging_SL</a:t>
                      </a:r>
                      <a:r>
                        <a:rPr lang="en-US" altLang="zh-CN" sz="800" kern="1200" dirty="0">
                          <a:solidFill>
                            <a:schemeClr val="tx1"/>
                          </a:solidFill>
                          <a:latin typeface="微软雅黑" panose="020B0503020204020204" pitchFamily="34" charset="-122"/>
                          <a:ea typeface="微软雅黑" panose="020B0503020204020204" pitchFamily="34" charset="-122"/>
                          <a:cs typeface="+mn-cs"/>
                        </a:rPr>
                        <a:t> </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(R18)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(24.080; 29.503; 29.504; 29.505; 29.510; 29.515; 29.518; 29.571; 29.572; 29.586)</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800" kern="1200" dirty="0">
                        <a:solidFill>
                          <a:schemeClr val="tx1"/>
                        </a:solidFill>
                        <a:highlight>
                          <a:srgbClr val="00FFFF"/>
                        </a:highlight>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92084178"/>
                  </a:ext>
                </a:extLst>
              </a:tr>
              <a:tr h="180909">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EESCH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EnergySys_CH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EnergyServ</a:t>
                      </a:r>
                      <a:r>
                        <a:rPr lang="en-US" altLang="zh-CN" sz="800" kern="1200" dirty="0">
                          <a:solidFill>
                            <a:schemeClr val="tx1"/>
                          </a:solidFill>
                          <a:latin typeface="微软雅黑" panose="020B0503020204020204" pitchFamily="34" charset="-122"/>
                          <a:ea typeface="微软雅黑" panose="020B0503020204020204" pitchFamily="34" charset="-122"/>
                          <a:cs typeface="+mn-cs"/>
                        </a:rPr>
                        <a:t> (R19)</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highlight>
                            <a:srgbClr val="FFFF00"/>
                          </a:highlight>
                          <a:latin typeface="微软雅黑" panose="020B0503020204020204" pitchFamily="34" charset="-122"/>
                          <a:ea typeface="微软雅黑" panose="020B0503020204020204" pitchFamily="34" charset="-122"/>
                          <a:cs typeface="+mn-cs"/>
                        </a:rPr>
                        <a:t>FS_EnergySys</a:t>
                      </a:r>
                      <a:r>
                        <a:rPr lang="en-US" altLang="zh-CN" sz="800" kern="1200" dirty="0">
                          <a:solidFill>
                            <a:schemeClr val="tx1"/>
                          </a:solidFill>
                          <a:highlight>
                            <a:srgbClr val="FFFF00"/>
                          </a:highlight>
                          <a:latin typeface="微软雅黑" panose="020B0503020204020204" pitchFamily="34" charset="-122"/>
                          <a:ea typeface="微软雅黑" panose="020B0503020204020204" pitchFamily="34" charset="-122"/>
                          <a:cs typeface="+mn-cs"/>
                        </a:rPr>
                        <a:t>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highlight>
                            <a:srgbClr val="FFFF00"/>
                          </a:highlight>
                          <a:latin typeface="微软雅黑" panose="020B0503020204020204" pitchFamily="34" charset="-122"/>
                          <a:ea typeface="微软雅黑" panose="020B0503020204020204" pitchFamily="34" charset="-122"/>
                          <a:cs typeface="+mn-cs"/>
                        </a:rPr>
                        <a:t>(TR 23.700-66)</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36509724"/>
                  </a:ext>
                </a:extLst>
              </a:tr>
              <a:tr h="180909">
                <a:tc>
                  <a:txBody>
                    <a:bodyPr/>
                    <a:lstStyle/>
                    <a:p>
                      <a:pPr marL="0" algn="ctr" defTabSz="914400" rtl="0" eaLnBrk="1" fontAlgn="ctr" latinLnBrk="0" hangingPunct="1">
                        <a:spcAft>
                          <a:spcPts val="0"/>
                        </a:spcAft>
                      </a:pPr>
                      <a:r>
                        <a:rPr 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rPr>
                        <a:t>NSCH</a:t>
                      </a:r>
                      <a:endParaRPr lang="zh-CN" alt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NetShare_CH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NetShare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TEI19_NetShare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(TS 23.501; TS 23.502 )</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800" kern="1200" dirty="0">
                          <a:solidFill>
                            <a:srgbClr val="FF0000"/>
                          </a:solidFill>
                          <a:latin typeface="微软雅黑" panose="020B0503020204020204" pitchFamily="34" charset="-122"/>
                          <a:ea typeface="微软雅黑" panose="020B0503020204020204" pitchFamily="34" charset="-122"/>
                          <a:cs typeface="+mn-cs"/>
                        </a:rPr>
                        <a:t>TEI19_NetShare</a:t>
                      </a:r>
                      <a:br>
                        <a:rPr lang="en-GB" altLang="zh-CN" sz="800" kern="1200" dirty="0">
                          <a:solidFill>
                            <a:srgbClr val="FF0000"/>
                          </a:solidFill>
                          <a:latin typeface="微软雅黑" panose="020B0503020204020204" pitchFamily="34" charset="-122"/>
                          <a:ea typeface="微软雅黑" panose="020B0503020204020204" pitchFamily="34" charset="-122"/>
                          <a:cs typeface="+mn-cs"/>
                        </a:rPr>
                      </a:br>
                      <a:r>
                        <a:rPr lang="en-GB" altLang="zh-CN" sz="800" kern="1200" dirty="0">
                          <a:solidFill>
                            <a:srgbClr val="FF0000"/>
                          </a:solidFill>
                          <a:latin typeface="微软雅黑" panose="020B0503020204020204" pitchFamily="34" charset="-122"/>
                          <a:ea typeface="微软雅黑" panose="020B0503020204020204" pitchFamily="34" charset="-122"/>
                          <a:cs typeface="+mn-cs"/>
                        </a:rPr>
                        <a:t>(24.501)</a:t>
                      </a:r>
                      <a:endParaRPr lang="zh-CN" altLang="en-US" sz="800" kern="1200" dirty="0">
                        <a:solidFill>
                          <a:srgbClr val="FF0000"/>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rgbClr val="FF0000"/>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800" kern="1200" dirty="0">
                          <a:solidFill>
                            <a:srgbClr val="FF0000"/>
                          </a:solidFill>
                          <a:latin typeface="微软雅黑" panose="020B0503020204020204" pitchFamily="34" charset="-122"/>
                          <a:ea typeface="微软雅黑" panose="020B0503020204020204" pitchFamily="34" charset="-122"/>
                          <a:cs typeface="+mn-cs"/>
                        </a:rPr>
                        <a:t>TEI19_NetShare</a:t>
                      </a:r>
                      <a:br>
                        <a:rPr lang="en-GB" altLang="zh-CN" sz="800" kern="1200" dirty="0">
                          <a:solidFill>
                            <a:srgbClr val="FF0000"/>
                          </a:solidFill>
                          <a:latin typeface="微软雅黑" panose="020B0503020204020204" pitchFamily="34" charset="-122"/>
                          <a:ea typeface="微软雅黑" panose="020B0503020204020204" pitchFamily="34" charset="-122"/>
                          <a:cs typeface="+mn-cs"/>
                        </a:rPr>
                      </a:br>
                      <a:r>
                        <a:rPr lang="en-GB" altLang="zh-CN" sz="800" kern="1200" dirty="0">
                          <a:solidFill>
                            <a:srgbClr val="FF0000"/>
                          </a:solidFill>
                          <a:latin typeface="微软雅黑" panose="020B0503020204020204" pitchFamily="34" charset="-122"/>
                          <a:ea typeface="微软雅黑" panose="020B0503020204020204" pitchFamily="34" charset="-122"/>
                          <a:cs typeface="+mn-cs"/>
                        </a:rPr>
                        <a:t>(29.502; 29.503; 29.509; 29.510; 29.531)</a:t>
                      </a:r>
                      <a:endParaRPr lang="zh-CN" altLang="en-US" sz="800" kern="1200" dirty="0">
                        <a:solidFill>
                          <a:srgbClr val="FF0000"/>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40728046"/>
                  </a:ext>
                </a:extLst>
              </a:tr>
              <a:tr h="180909">
                <a:tc>
                  <a:txBody>
                    <a:bodyPr/>
                    <a:lstStyle/>
                    <a:p>
                      <a:pPr marL="0" algn="ctr" defTabSz="914400" rtl="0" eaLnBrk="1" fontAlgn="ctr" latinLnBrk="0" hangingPunct="1">
                        <a:spcAft>
                          <a:spcPts val="0"/>
                        </a:spcAft>
                      </a:pPr>
                      <a:r>
                        <a:rPr lang="en-US" altLang="zh-CN"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PROCH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altLang="zh-CN"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5G_ProSe_Ph3_CH</a:t>
                      </a:r>
                    </a:p>
                    <a:p>
                      <a:pPr marL="0" algn="ctr" defTabSz="914400" rtl="0" eaLnBrk="1" fontAlgn="ctr" latinLnBrk="0" hangingPunct="1">
                        <a:spcAft>
                          <a:spcPts val="0"/>
                        </a:spcAft>
                      </a:pP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5G_ProSe_Ph3 (R19)</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04969736"/>
                  </a:ext>
                </a:extLst>
              </a:tr>
            </a:tbl>
          </a:graphicData>
        </a:graphic>
      </p:graphicFrame>
      <p:sp>
        <p:nvSpPr>
          <p:cNvPr id="9" name="TextBox 8">
            <a:extLst>
              <a:ext uri="{FF2B5EF4-FFF2-40B4-BE49-F238E27FC236}">
                <a16:creationId xmlns:a16="http://schemas.microsoft.com/office/drawing/2014/main" id="{19C711EE-83FD-413A-80C3-2E835F24F9B6}"/>
              </a:ext>
            </a:extLst>
          </p:cNvPr>
          <p:cNvSpPr txBox="1"/>
          <p:nvPr/>
        </p:nvSpPr>
        <p:spPr>
          <a:xfrm rot="21008097">
            <a:off x="9073182" y="5819597"/>
            <a:ext cx="2851537" cy="430887"/>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slides is to be updated based on working progress </a:t>
            </a:r>
            <a:endParaRPr lang="zh-CN" altLang="en-US" dirty="0">
              <a:solidFill>
                <a:srgbClr val="FF0000"/>
              </a:solidFill>
              <a:highlight>
                <a:srgbClr val="00FFFF"/>
              </a:highlight>
            </a:endParaRPr>
          </a:p>
        </p:txBody>
      </p:sp>
    </p:spTree>
    <p:extLst>
      <p:ext uri="{BB962C8B-B14F-4D97-AF65-F5344CB8AC3E}">
        <p14:creationId xmlns:p14="http://schemas.microsoft.com/office/powerpoint/2010/main" val="2584917769"/>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A2F6DE40-1006-47BF-9CC4-1A57F43CD802}"/>
              </a:ext>
            </a:extLst>
          </p:cNvPr>
          <p:cNvSpPr>
            <a:spLocks noGrp="1"/>
          </p:cNvSpPr>
          <p:nvPr>
            <p:ph type="title"/>
          </p:nvPr>
        </p:nvSpPr>
        <p:spPr>
          <a:xfrm>
            <a:off x="708614" y="149531"/>
            <a:ext cx="9102725" cy="1143000"/>
          </a:xfrm>
        </p:spPr>
        <p:txBody>
          <a:bodyPr/>
          <a:lstStyle/>
          <a:p>
            <a:r>
              <a:rPr lang="en-US" dirty="0"/>
              <a:t>Rel-19 </a:t>
            </a:r>
            <a:r>
              <a:rPr lang="en-US" altLang="zh-CN" dirty="0"/>
              <a:t>work </a:t>
            </a:r>
            <a:r>
              <a:rPr lang="en-US" dirty="0"/>
              <a:t>progress in other SA groups</a:t>
            </a:r>
          </a:p>
        </p:txBody>
      </p:sp>
      <p:sp>
        <p:nvSpPr>
          <p:cNvPr id="6" name="TextBox 5">
            <a:extLst>
              <a:ext uri="{FF2B5EF4-FFF2-40B4-BE49-F238E27FC236}">
                <a16:creationId xmlns:a16="http://schemas.microsoft.com/office/drawing/2014/main" id="{5EDF5C5C-87AD-4E94-A79B-B2323818E07C}"/>
              </a:ext>
            </a:extLst>
          </p:cNvPr>
          <p:cNvSpPr txBox="1"/>
          <p:nvPr/>
        </p:nvSpPr>
        <p:spPr>
          <a:xfrm>
            <a:off x="2862765" y="984754"/>
            <a:ext cx="4893275" cy="307777"/>
          </a:xfrm>
          <a:prstGeom prst="rect">
            <a:avLst/>
          </a:prstGeom>
          <a:noFill/>
        </p:spPr>
        <p:txBody>
          <a:bodyPr wrap="square" rtlCol="0">
            <a:spAutoFit/>
          </a:bodyPr>
          <a:lstStyle/>
          <a:p>
            <a:r>
              <a:rPr lang="en-US" altLang="zh-CN" sz="1400" b="1" dirty="0">
                <a:solidFill>
                  <a:srgbClr val="FF0000"/>
                </a:solidFill>
              </a:rPr>
              <a:t>SA1 (42 topics with 9 topics potentially related to SA5)</a:t>
            </a:r>
            <a:endParaRPr lang="zh-CN" altLang="en-US" sz="1400" b="1" dirty="0">
              <a:solidFill>
                <a:srgbClr val="FF0000"/>
              </a:solidFill>
            </a:endParaRPr>
          </a:p>
        </p:txBody>
      </p:sp>
      <p:sp>
        <p:nvSpPr>
          <p:cNvPr id="7" name="内容占位符 2">
            <a:extLst>
              <a:ext uri="{FF2B5EF4-FFF2-40B4-BE49-F238E27FC236}">
                <a16:creationId xmlns:a16="http://schemas.microsoft.com/office/drawing/2014/main" id="{968CC6E0-5AFC-4A25-BCFC-86934131E61E}"/>
              </a:ext>
            </a:extLst>
          </p:cNvPr>
          <p:cNvSpPr>
            <a:spLocks noGrp="1"/>
          </p:cNvSpPr>
          <p:nvPr>
            <p:ph idx="1"/>
          </p:nvPr>
        </p:nvSpPr>
        <p:spPr>
          <a:xfrm>
            <a:off x="6888893" y="6156808"/>
            <a:ext cx="5222788" cy="275730"/>
          </a:xfrm>
          <a:effectLst/>
        </p:spPr>
        <p:txBody>
          <a:bodyPr/>
          <a:lstStyle/>
          <a:p>
            <a:pPr marL="0" indent="0">
              <a:buNone/>
            </a:pPr>
            <a:r>
              <a:rPr lang="en-GB" altLang="en-US" sz="1050" dirty="0"/>
              <a:t>Ref: List of Approved Rel-19 topics </a:t>
            </a:r>
            <a:r>
              <a:rPr lang="zh-CN" altLang="en-US" sz="1050" dirty="0"/>
              <a:t>（</a:t>
            </a:r>
            <a:r>
              <a:rPr lang="en-US" altLang="zh-CN" sz="1050" dirty="0"/>
              <a:t>https://www.3gpp.org/ftp/Information/WORK_PLAN</a:t>
            </a:r>
            <a:r>
              <a:rPr lang="zh-CN" altLang="en-US" sz="1050" dirty="0"/>
              <a:t>）</a:t>
            </a:r>
            <a:endParaRPr lang="en-GB" altLang="en-US" sz="800" dirty="0"/>
          </a:p>
        </p:txBody>
      </p:sp>
      <p:sp>
        <p:nvSpPr>
          <p:cNvPr id="8" name="Rectangle 7">
            <a:extLst>
              <a:ext uri="{FF2B5EF4-FFF2-40B4-BE49-F238E27FC236}">
                <a16:creationId xmlns:a16="http://schemas.microsoft.com/office/drawing/2014/main" id="{B39DEA94-8A34-44CB-B13B-364EE1C1BF87}"/>
              </a:ext>
            </a:extLst>
          </p:cNvPr>
          <p:cNvSpPr/>
          <p:nvPr/>
        </p:nvSpPr>
        <p:spPr>
          <a:xfrm>
            <a:off x="135924" y="6122567"/>
            <a:ext cx="6348213" cy="261610"/>
          </a:xfrm>
          <a:prstGeom prst="rect">
            <a:avLst/>
          </a:prstGeom>
          <a:solidFill>
            <a:schemeClr val="bg1"/>
          </a:solidFill>
        </p:spPr>
        <p:txBody>
          <a:bodyPr wrap="none">
            <a:spAutoFit/>
          </a:bodyPr>
          <a:lstStyle/>
          <a:p>
            <a:r>
              <a:rPr lang="en-US" altLang="zh-CN" sz="1100" b="1" dirty="0">
                <a:solidFill>
                  <a:srgbClr val="FF0000"/>
                </a:solidFill>
              </a:rPr>
              <a:t>Rapporteurs are requested to identify concrete related aspects in corresponding SA5 topics</a:t>
            </a:r>
            <a:endParaRPr lang="zh-CN" altLang="en-US" sz="1200" dirty="0"/>
          </a:p>
        </p:txBody>
      </p:sp>
      <p:sp>
        <p:nvSpPr>
          <p:cNvPr id="9" name="Rectangle 8">
            <a:extLst>
              <a:ext uri="{FF2B5EF4-FFF2-40B4-BE49-F238E27FC236}">
                <a16:creationId xmlns:a16="http://schemas.microsoft.com/office/drawing/2014/main" id="{FA7D67B7-61BB-46D9-90FE-B69C83617F94}"/>
              </a:ext>
            </a:extLst>
          </p:cNvPr>
          <p:cNvSpPr/>
          <p:nvPr/>
        </p:nvSpPr>
        <p:spPr>
          <a:xfrm>
            <a:off x="5725297" y="6387808"/>
            <a:ext cx="5449330" cy="292388"/>
          </a:xfrm>
          <a:prstGeom prst="rect">
            <a:avLst/>
          </a:prstGeom>
          <a:solidFill>
            <a:schemeClr val="bg1">
              <a:lumMod val="85000"/>
            </a:schemeClr>
          </a:solidFill>
        </p:spPr>
        <p:txBody>
          <a:bodyPr wrap="square">
            <a:spAutoFit/>
          </a:bodyPr>
          <a:lstStyle/>
          <a:p>
            <a:r>
              <a:rPr lang="en-US" altLang="zh-CN" b="1" dirty="0"/>
              <a:t>Color code: </a:t>
            </a:r>
            <a:r>
              <a:rPr lang="en-US" altLang="zh-CN" dirty="0">
                <a:solidFill>
                  <a:srgbClr val="00B0F0"/>
                </a:solidFill>
              </a:rPr>
              <a:t>Blue</a:t>
            </a:r>
            <a:r>
              <a:rPr lang="en-US" altLang="zh-CN" dirty="0"/>
              <a:t> (OAM related)/ </a:t>
            </a:r>
            <a:r>
              <a:rPr lang="en-US" altLang="zh-CN" dirty="0">
                <a:solidFill>
                  <a:schemeClr val="accent6"/>
                </a:solidFill>
                <a:ea typeface="等线" panose="02010600030101010101" pitchFamily="2" charset="-122"/>
              </a:rPr>
              <a:t>Yellow</a:t>
            </a:r>
            <a:r>
              <a:rPr lang="en-US" altLang="zh-CN" dirty="0"/>
              <a:t>(CH related)/</a:t>
            </a:r>
            <a:r>
              <a:rPr lang="en-US" altLang="zh-CN" dirty="0">
                <a:solidFill>
                  <a:srgbClr val="00B050"/>
                </a:solidFill>
              </a:rPr>
              <a:t>Green</a:t>
            </a:r>
            <a:r>
              <a:rPr lang="en-US" altLang="zh-CN" dirty="0"/>
              <a:t>( OAM&amp;CH)</a:t>
            </a:r>
            <a:endParaRPr lang="zh-CN" altLang="en-US" dirty="0"/>
          </a:p>
        </p:txBody>
      </p:sp>
      <p:graphicFrame>
        <p:nvGraphicFramePr>
          <p:cNvPr id="11" name="Table 10">
            <a:extLst>
              <a:ext uri="{FF2B5EF4-FFF2-40B4-BE49-F238E27FC236}">
                <a16:creationId xmlns:a16="http://schemas.microsoft.com/office/drawing/2014/main" id="{D075760B-6D74-49E0-BB61-EE67503F7E77}"/>
              </a:ext>
            </a:extLst>
          </p:cNvPr>
          <p:cNvGraphicFramePr>
            <a:graphicFrameLocks noGrp="1"/>
          </p:cNvGraphicFramePr>
          <p:nvPr>
            <p:extLst>
              <p:ext uri="{D42A27DB-BD31-4B8C-83A1-F6EECF244321}">
                <p14:modId xmlns:p14="http://schemas.microsoft.com/office/powerpoint/2010/main" val="1618670375"/>
              </p:ext>
            </p:extLst>
          </p:nvPr>
        </p:nvGraphicFramePr>
        <p:xfrm>
          <a:off x="586740" y="1248220"/>
          <a:ext cx="9791699" cy="4835750"/>
        </p:xfrm>
        <a:graphic>
          <a:graphicData uri="http://schemas.openxmlformats.org/drawingml/2006/table">
            <a:tbl>
              <a:tblPr/>
              <a:tblGrid>
                <a:gridCol w="682495">
                  <a:extLst>
                    <a:ext uri="{9D8B030D-6E8A-4147-A177-3AD203B41FA5}">
                      <a16:colId xmlns:a16="http://schemas.microsoft.com/office/drawing/2014/main" val="3740112042"/>
                    </a:ext>
                  </a:extLst>
                </a:gridCol>
                <a:gridCol w="3630336">
                  <a:extLst>
                    <a:ext uri="{9D8B030D-6E8A-4147-A177-3AD203B41FA5}">
                      <a16:colId xmlns:a16="http://schemas.microsoft.com/office/drawing/2014/main" val="780875371"/>
                    </a:ext>
                  </a:extLst>
                </a:gridCol>
                <a:gridCol w="1861171">
                  <a:extLst>
                    <a:ext uri="{9D8B030D-6E8A-4147-A177-3AD203B41FA5}">
                      <a16:colId xmlns:a16="http://schemas.microsoft.com/office/drawing/2014/main" val="3026979206"/>
                    </a:ext>
                  </a:extLst>
                </a:gridCol>
                <a:gridCol w="837152">
                  <a:extLst>
                    <a:ext uri="{9D8B030D-6E8A-4147-A177-3AD203B41FA5}">
                      <a16:colId xmlns:a16="http://schemas.microsoft.com/office/drawing/2014/main" val="765507491"/>
                    </a:ext>
                  </a:extLst>
                </a:gridCol>
                <a:gridCol w="2780545">
                  <a:extLst>
                    <a:ext uri="{9D8B030D-6E8A-4147-A177-3AD203B41FA5}">
                      <a16:colId xmlns:a16="http://schemas.microsoft.com/office/drawing/2014/main" val="5259663"/>
                    </a:ext>
                  </a:extLst>
                </a:gridCol>
              </a:tblGrid>
              <a:tr h="89051">
                <a:tc>
                  <a:txBody>
                    <a:bodyPr/>
                    <a:lstStyle/>
                    <a:p>
                      <a:pPr algn="l" fontAlgn="t"/>
                      <a:r>
                        <a:rPr lang="en-US" altLang="zh-CN" sz="700" b="0" i="0" u="none" strike="noStrike">
                          <a:solidFill>
                            <a:srgbClr val="000000"/>
                          </a:solidFill>
                          <a:effectLst/>
                          <a:latin typeface="+mn-lt"/>
                          <a:ea typeface="等线" panose="02010600030101010101" pitchFamily="2" charset="-122"/>
                        </a:rPr>
                        <a:t>960019</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dirty="0">
                          <a:solidFill>
                            <a:srgbClr val="000000"/>
                          </a:solidFill>
                          <a:effectLst/>
                          <a:latin typeface="+mn-lt"/>
                          <a:ea typeface="等线" panose="02010600030101010101" pitchFamily="2" charset="-122"/>
                        </a:rPr>
                        <a:t>   Study on Energy Efficiency as service criteria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FS_EnergyServ</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
                        </a:rPr>
                        <a:t>SP-230235</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Xiaonan Shi, CMCC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489456596"/>
                  </a:ext>
                </a:extLst>
              </a:tr>
              <a:tr h="89051">
                <a:tc>
                  <a:txBody>
                    <a:bodyPr/>
                    <a:lstStyle/>
                    <a:p>
                      <a:pPr algn="l" fontAlgn="t"/>
                      <a:r>
                        <a:rPr lang="en-US" altLang="zh-CN" sz="700" b="0" i="0" u="none" strike="noStrike">
                          <a:solidFill>
                            <a:srgbClr val="00B0F0"/>
                          </a:solidFill>
                          <a:effectLst/>
                          <a:latin typeface="+mn-lt"/>
                          <a:ea typeface="等线" panose="02010600030101010101" pitchFamily="2" charset="-122"/>
                        </a:rPr>
                        <a:t>1000033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dirty="0">
                          <a:solidFill>
                            <a:srgbClr val="00B0F0"/>
                          </a:solidFill>
                          <a:effectLst/>
                          <a:latin typeface="+mn-lt"/>
                          <a:ea typeface="等线" panose="02010600030101010101" pitchFamily="2" charset="-122"/>
                        </a:rPr>
                        <a:t>   Stage 1 of Energy Efficiency as Service Criteria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EnergyServ</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
                        </a:rPr>
                        <a:t>SP-230520</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Xiaonan Shi, CMCC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567334387"/>
                  </a:ext>
                </a:extLst>
              </a:tr>
              <a:tr h="89051">
                <a:tc>
                  <a:txBody>
                    <a:bodyPr/>
                    <a:lstStyle/>
                    <a:p>
                      <a:pPr algn="l" fontAlgn="t"/>
                      <a:r>
                        <a:rPr lang="en-US" altLang="zh-CN" sz="700" b="0" i="0" u="none" strike="noStrike">
                          <a:solidFill>
                            <a:srgbClr val="000000"/>
                          </a:solidFill>
                          <a:effectLst/>
                          <a:latin typeface="+mn-lt"/>
                          <a:ea typeface="等线" panose="02010600030101010101" pitchFamily="2" charset="-122"/>
                        </a:rPr>
                        <a:t>950008</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Study on AI/ML Model Transfer Phase2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FS_AIML_MT_Ph2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4"/>
                        </a:rPr>
                        <a:t>SP-220439</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Yang Xu, OPPO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5522183"/>
                  </a:ext>
                </a:extLst>
              </a:tr>
              <a:tr h="89051">
                <a:tc>
                  <a:txBody>
                    <a:bodyPr/>
                    <a:lstStyle/>
                    <a:p>
                      <a:pPr algn="l" fontAlgn="t"/>
                      <a:r>
                        <a:rPr lang="en-US" altLang="zh-CN" sz="700" b="0" i="0" u="none" strike="noStrike">
                          <a:solidFill>
                            <a:srgbClr val="00B0F0"/>
                          </a:solidFill>
                          <a:effectLst/>
                          <a:latin typeface="+mn-lt"/>
                          <a:ea typeface="等线" panose="02010600030101010101" pitchFamily="2" charset="-122"/>
                        </a:rPr>
                        <a:t>1000030</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it-IT" sz="700" b="0" i="0" u="none" strike="noStrike" dirty="0">
                          <a:solidFill>
                            <a:srgbClr val="00B0F0"/>
                          </a:solidFill>
                          <a:effectLst/>
                          <a:latin typeface="+mn-lt"/>
                          <a:ea typeface="等线" panose="02010600030101010101" pitchFamily="2" charset="-122"/>
                        </a:rPr>
                        <a:t>AI/ML Model Transfer Phase 2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AIML_MT_Ph2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5"/>
                        </a:rPr>
                        <a:t>SP-230514</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Yang Xu, OPPO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0058672"/>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950004</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   Study on Ambient power-enabled Internet of Things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FS_AmbientIoT</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6"/>
                        </a:rPr>
                        <a:t>SP-220085</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Rapporteur:Xu, weijie, OPPO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736688076"/>
                  </a:ext>
                </a:extLst>
              </a:tr>
              <a:tr h="89051">
                <a:tc>
                  <a:txBody>
                    <a:bodyPr/>
                    <a:lstStyle/>
                    <a:p>
                      <a:pPr algn="l" fontAlgn="t"/>
                      <a:r>
                        <a:rPr lang="en-US" altLang="zh-CN" sz="700" b="0" i="0" u="none" strike="noStrike">
                          <a:solidFill>
                            <a:srgbClr val="00B0F0"/>
                          </a:solidFill>
                          <a:effectLst/>
                          <a:latin typeface="+mn-lt"/>
                          <a:ea typeface="等线" panose="02010600030101010101" pitchFamily="2" charset="-122"/>
                        </a:rPr>
                        <a:t>1020030</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dirty="0">
                          <a:solidFill>
                            <a:srgbClr val="00B0F0"/>
                          </a:solidFill>
                          <a:effectLst/>
                          <a:latin typeface="+mn-lt"/>
                          <a:ea typeface="等线" panose="02010600030101010101" pitchFamily="2" charset="-122"/>
                        </a:rPr>
                        <a:t>   Stage 1 of Ambient power-enabled Internet of Things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AmbientIoT</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7"/>
                        </a:rPr>
                        <a:t>SP-231403</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Xu, Weijie, OPPO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34073383"/>
                  </a:ext>
                </a:extLst>
              </a:tr>
              <a:tr h="127531">
                <a:tc>
                  <a:txBody>
                    <a:bodyPr/>
                    <a:lstStyle/>
                    <a:p>
                      <a:pPr algn="l" fontAlgn="t"/>
                      <a:r>
                        <a:rPr lang="en-US" altLang="zh-CN" sz="700" b="0" i="0" u="none" strike="noStrike">
                          <a:solidFill>
                            <a:srgbClr val="000000"/>
                          </a:solidFill>
                          <a:effectLst/>
                          <a:latin typeface="+mn-lt"/>
                          <a:ea typeface="等线" panose="02010600030101010101" pitchFamily="2" charset="-122"/>
                        </a:rPr>
                        <a:t>960016</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   Study on satellite access - Phase 3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FS_5GSAT_Ph3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8"/>
                        </a:rPr>
                        <a:t>SP-220679</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Rapporteur: Thierry Bérisot, Novamint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269562949"/>
                  </a:ext>
                </a:extLst>
              </a:tr>
              <a:tr h="127531">
                <a:tc>
                  <a:txBody>
                    <a:bodyPr/>
                    <a:lstStyle/>
                    <a:p>
                      <a:pPr algn="l" fontAlgn="t"/>
                      <a:r>
                        <a:rPr lang="en-US" altLang="zh-CN" sz="700" b="0" i="0" u="none" strike="noStrike">
                          <a:solidFill>
                            <a:srgbClr val="00B0F0"/>
                          </a:solidFill>
                          <a:effectLst/>
                          <a:latin typeface="+mn-lt"/>
                          <a:ea typeface="等线" panose="02010600030101010101" pitchFamily="2" charset="-122"/>
                        </a:rPr>
                        <a:t>1000024</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dirty="0">
                          <a:solidFill>
                            <a:srgbClr val="00B0F0"/>
                          </a:solidFill>
                          <a:effectLst/>
                          <a:latin typeface="+mn-lt"/>
                          <a:ea typeface="等线" panose="02010600030101010101" pitchFamily="2" charset="-122"/>
                        </a:rPr>
                        <a:t>   Stage 1 of Satellite access Phase 3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5GSAT_Ph3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9"/>
                        </a:rPr>
                        <a:t>SP-230516</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Rapporteur: Thierry Bérisot, Novamint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231490228"/>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950005</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   Study on Localized Mobile Metaverse Services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FS_Metaverse</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0"/>
                        </a:rPr>
                        <a:t>SP-220353</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Guttman, Erik, Samsung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288569089"/>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1000028</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   Stage 1 of Localized Mobile Metaverse Services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Metaverse</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1"/>
                        </a:rPr>
                        <a:t>SP-230509</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Guttman, Erik, Samsung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766788043"/>
                  </a:ext>
                </a:extLst>
              </a:tr>
              <a:tr h="89051">
                <a:tc>
                  <a:txBody>
                    <a:bodyPr/>
                    <a:lstStyle/>
                    <a:p>
                      <a:pPr algn="l" fontAlgn="t"/>
                      <a:r>
                        <a:rPr lang="en-US" altLang="zh-CN" sz="700" b="0" i="0" u="none" strike="noStrike">
                          <a:solidFill>
                            <a:srgbClr val="000000"/>
                          </a:solidFill>
                          <a:effectLst/>
                          <a:latin typeface="+mn-lt"/>
                          <a:ea typeface="等线" panose="02010600030101010101" pitchFamily="2" charset="-122"/>
                        </a:rPr>
                        <a:t>990052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Supporting UE Mobility for XR Services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XRMobility</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2"/>
                        </a:rPr>
                        <a:t>SP-230233</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Xiaonan Shi, ChinaMobile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36667601"/>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950006</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   Study on Network Sharing Aspects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FS_NetShare</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3"/>
                        </a:rPr>
                        <a:t>SP-220087</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Wei, Qun, China Unicom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646945080"/>
                  </a:ext>
                </a:extLst>
              </a:tr>
              <a:tr h="96138">
                <a:tc>
                  <a:txBody>
                    <a:bodyPr/>
                    <a:lstStyle/>
                    <a:p>
                      <a:pPr algn="l" fontAlgn="t"/>
                      <a:r>
                        <a:rPr lang="en-US" altLang="zh-CN" sz="700" b="0" i="0" u="none" strike="noStrike">
                          <a:solidFill>
                            <a:srgbClr val="00B0F0"/>
                          </a:solidFill>
                          <a:effectLst/>
                          <a:latin typeface="+mn-lt"/>
                          <a:ea typeface="等线" panose="02010600030101010101" pitchFamily="2" charset="-122"/>
                        </a:rPr>
                        <a:t>1000029</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dirty="0">
                          <a:solidFill>
                            <a:srgbClr val="00B0F0"/>
                          </a:solidFill>
                          <a:effectLst/>
                          <a:latin typeface="+mn-lt"/>
                          <a:ea typeface="等线" panose="02010600030101010101" pitchFamily="2" charset="-122"/>
                        </a:rPr>
                        <a:t>   (Stage 1 of) Indirect Network Sharing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NetShare</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4"/>
                        </a:rPr>
                        <a:t>SP-230511</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Wei, Qun, China Unicom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82872564"/>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960015</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   Study on roaming value added services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FS_RVAS</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5"/>
                        </a:rPr>
                        <a:t>SP-220442</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Peter Bleckert, Ericsson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881575763"/>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990051</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   Roaming Value-Added Services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RVAS</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6"/>
                        </a:rPr>
                        <a:t>SP-230231</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Peter Bleckert, Ericsson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221013497"/>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1000027</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Non-Public Network (NPN) security considerations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SecNPN</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7"/>
                        </a:rPr>
                        <a:t>SP-230523</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Yinglin Chen, China Telecom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561775003"/>
                  </a:ext>
                </a:extLst>
              </a:tr>
              <a:tr h="89051">
                <a:tc>
                  <a:txBody>
                    <a:bodyPr/>
                    <a:lstStyle/>
                    <a:p>
                      <a:pPr algn="l" fontAlgn="t"/>
                      <a:r>
                        <a:rPr lang="en-US" altLang="zh-CN" sz="700" b="1" i="0" u="none" strike="noStrike">
                          <a:solidFill>
                            <a:srgbClr val="000000"/>
                          </a:solidFill>
                          <a:effectLst/>
                          <a:latin typeface="+mn-lt"/>
                          <a:ea typeface="等线" panose="02010600030101010101" pitchFamily="2" charset="-122"/>
                        </a:rPr>
                        <a:t>1050114</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FF"/>
                          </a:solidFill>
                          <a:effectLst/>
                          <a:latin typeface="+mn-lt"/>
                          <a:ea typeface="等线" panose="02010600030101010101" pitchFamily="2" charset="-122"/>
                        </a:rPr>
                        <a:t>Monitoring of signalling traffic in 5G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MonSTra</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8"/>
                        </a:rPr>
                        <a:t>SP-240793</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Cristina Romaguera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22280651"/>
                  </a:ext>
                </a:extLst>
              </a:tr>
              <a:tr h="89051">
                <a:tc>
                  <a:txBody>
                    <a:bodyPr/>
                    <a:lstStyle/>
                    <a:p>
                      <a:pPr algn="l" fontAlgn="t"/>
                      <a:r>
                        <a:rPr lang="en-US" altLang="zh-CN" sz="700" b="0" i="0" u="none" strike="noStrike">
                          <a:solidFill>
                            <a:srgbClr val="00B0F0"/>
                          </a:solidFill>
                          <a:effectLst/>
                          <a:latin typeface="+mn-lt"/>
                          <a:ea typeface="等线" panose="02010600030101010101" pitchFamily="2" charset="-122"/>
                        </a:rPr>
                        <a:t>1040082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dirty="0">
                          <a:solidFill>
                            <a:srgbClr val="00B0F0"/>
                          </a:solidFill>
                          <a:effectLst/>
                          <a:latin typeface="+mn-lt"/>
                          <a:ea typeface="等线" panose="02010600030101010101" pitchFamily="2" charset="-122"/>
                        </a:rPr>
                        <a:t>   Stage 1 for </a:t>
                      </a:r>
                      <a:r>
                        <a:rPr lang="en-US" sz="700" b="1" i="0" u="none" strike="noStrike" dirty="0" err="1">
                          <a:solidFill>
                            <a:srgbClr val="00B0F0"/>
                          </a:solidFill>
                          <a:effectLst/>
                          <a:latin typeface="+mn-lt"/>
                          <a:ea typeface="等线" panose="02010600030101010101" pitchFamily="2" charset="-122"/>
                        </a:rPr>
                        <a:t>MonSta</a:t>
                      </a:r>
                      <a:endParaRPr lang="en-US" sz="700" b="1" i="0" u="none" strike="noStrike" dirty="0">
                        <a:solidFill>
                          <a:srgbClr val="00B0F0"/>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MonSTra</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8"/>
                        </a:rPr>
                        <a:t>SP-240793</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Cristina Romaguera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420201803"/>
                  </a:ext>
                </a:extLst>
              </a:tr>
              <a:tr h="127531">
                <a:tc>
                  <a:txBody>
                    <a:bodyPr/>
                    <a:lstStyle/>
                    <a:p>
                      <a:pPr algn="l" fontAlgn="t"/>
                      <a:r>
                        <a:rPr lang="en-US" altLang="zh-CN" sz="700" b="0" i="0" u="none" strike="noStrike">
                          <a:solidFill>
                            <a:srgbClr val="000000"/>
                          </a:solidFill>
                          <a:effectLst/>
                          <a:latin typeface="+mn-lt"/>
                          <a:ea typeface="等线" panose="02010600030101010101" pitchFamily="2" charset="-122"/>
                        </a:rPr>
                        <a:t>950003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   Study on Integrated Sensing and Communication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FS_Sensing</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9"/>
                        </a:rPr>
                        <a:t>SP-220717</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Aleksiev, Vasil, Deutsche Telekom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202024822"/>
                  </a:ext>
                </a:extLst>
              </a:tr>
              <a:tr h="127531">
                <a:tc>
                  <a:txBody>
                    <a:bodyPr/>
                    <a:lstStyle/>
                    <a:p>
                      <a:pPr algn="l" fontAlgn="t"/>
                      <a:r>
                        <a:rPr lang="en-US" altLang="zh-CN" sz="700" b="0" i="0" u="none" strike="noStrike">
                          <a:solidFill>
                            <a:srgbClr val="00B0F0"/>
                          </a:solidFill>
                          <a:effectLst/>
                          <a:latin typeface="+mn-lt"/>
                          <a:ea typeface="等线" panose="02010600030101010101" pitchFamily="2" charset="-122"/>
                        </a:rPr>
                        <a:t>1000026</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dirty="0">
                          <a:solidFill>
                            <a:srgbClr val="00B0F0"/>
                          </a:solidFill>
                          <a:effectLst/>
                          <a:latin typeface="+mn-lt"/>
                          <a:ea typeface="等线" panose="02010600030101010101" pitchFamily="2" charset="-122"/>
                        </a:rPr>
                        <a:t>   Stage 1 of Integrated Sensing and Communication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Sensing</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0"/>
                        </a:rPr>
                        <a:t>SP-230750</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de-DE" sz="700" b="0" i="0" u="none" strike="noStrike">
                          <a:solidFill>
                            <a:srgbClr val="000000"/>
                          </a:solidFill>
                          <a:effectLst/>
                          <a:latin typeface="+mn-lt"/>
                          <a:ea typeface="等线" panose="02010600030101010101" pitchFamily="2" charset="-122"/>
                        </a:rPr>
                        <a:t>Aleksiev, Vasil, Deutsche Telekom AG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157318648"/>
                  </a:ext>
                </a:extLst>
              </a:tr>
              <a:tr h="89051">
                <a:tc>
                  <a:txBody>
                    <a:bodyPr/>
                    <a:lstStyle/>
                    <a:p>
                      <a:pPr algn="l" fontAlgn="t"/>
                      <a:r>
                        <a:rPr lang="en-US" altLang="zh-CN" sz="700" b="0" i="0" u="none" strike="noStrike">
                          <a:solidFill>
                            <a:srgbClr val="000000"/>
                          </a:solidFill>
                          <a:effectLst/>
                          <a:latin typeface="+mn-lt"/>
                          <a:ea typeface="等线" panose="02010600030101010101" pitchFamily="2" charset="-122"/>
                        </a:rPr>
                        <a:t>960017</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   Study on (Stage 1 of) UAV Phase 3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FS_UAV_Ph3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1"/>
                        </a:rPr>
                        <a:t>SP-220954</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Pengtai Qin , China Mobile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218548737"/>
                  </a:ext>
                </a:extLst>
              </a:tr>
              <a:tr h="89051">
                <a:tc>
                  <a:txBody>
                    <a:bodyPr/>
                    <a:lstStyle/>
                    <a:p>
                      <a:pPr algn="l" fontAlgn="t"/>
                      <a:r>
                        <a:rPr lang="en-US" altLang="zh-CN" sz="700" b="0" i="0" u="none" strike="noStrike">
                          <a:solidFill>
                            <a:srgbClr val="000000"/>
                          </a:solidFill>
                          <a:effectLst/>
                          <a:latin typeface="+mn-lt"/>
                          <a:ea typeface="等线" panose="02010600030101010101" pitchFamily="2" charset="-122"/>
                        </a:rPr>
                        <a:t>1000032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   Stage 1 of Uncrewed Aerial System Phase 3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UAS_Ph3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2"/>
                        </a:rPr>
                        <a:t>SP-230518</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Pengtai Qin , China Mobile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337136039"/>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960018</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Study on Upper layer traffic steering, switching and split over dual 3GPP access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FS_DualSteer</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3"/>
                        </a:rPr>
                        <a:t>SP-220445</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Francesco Pica; Qualcomm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104588447"/>
                  </a:ext>
                </a:extLst>
              </a:tr>
              <a:tr h="96138">
                <a:tc>
                  <a:txBody>
                    <a:bodyPr/>
                    <a:lstStyle/>
                    <a:p>
                      <a:pPr algn="l" fontAlgn="t"/>
                      <a:r>
                        <a:rPr lang="en-US" altLang="zh-CN" sz="700" b="0" i="0" u="none" strike="noStrike">
                          <a:solidFill>
                            <a:srgbClr val="00B0F0"/>
                          </a:solidFill>
                          <a:effectLst/>
                          <a:latin typeface="+mn-lt"/>
                          <a:ea typeface="等线" panose="02010600030101010101" pitchFamily="2" charset="-122"/>
                        </a:rPr>
                        <a:t>1020031</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dirty="0">
                          <a:solidFill>
                            <a:srgbClr val="00B0F0"/>
                          </a:solidFill>
                          <a:effectLst/>
                          <a:latin typeface="+mn-lt"/>
                          <a:ea typeface="等线" panose="02010600030101010101" pitchFamily="2" charset="-122"/>
                        </a:rPr>
                        <a:t>Upper layer traffic steering and switching over dual 3GPP access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DualSteer</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4"/>
                        </a:rPr>
                        <a:t>SP-231412</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Pica Francesco, Qualcomm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852461917"/>
                  </a:ext>
                </a:extLst>
              </a:tr>
              <a:tr h="127531">
                <a:tc>
                  <a:txBody>
                    <a:bodyPr/>
                    <a:lstStyle/>
                    <a:p>
                      <a:pPr algn="l" fontAlgn="t"/>
                      <a:r>
                        <a:rPr lang="en-US" altLang="zh-CN" sz="700" b="0" i="0" u="none" strike="noStrike">
                          <a:solidFill>
                            <a:srgbClr val="000000"/>
                          </a:solidFill>
                          <a:effectLst/>
                          <a:latin typeface="+mn-lt"/>
                          <a:ea typeface="等线" panose="02010600030101010101" pitchFamily="2" charset="-122"/>
                        </a:rPr>
                        <a:t>1010022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Edge Computing Considering the Operational Needs of Service Hosting Environment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EdgeOpNeeds</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5"/>
                        </a:rPr>
                        <a:t>SP-231037</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Yuying Zhang, China Telecom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286121934"/>
                  </a:ext>
                </a:extLst>
              </a:tr>
              <a:tr h="89051">
                <a:tc>
                  <a:txBody>
                    <a:bodyPr/>
                    <a:lstStyle/>
                    <a:p>
                      <a:pPr algn="l" fontAlgn="t"/>
                      <a:r>
                        <a:rPr lang="en-US" altLang="zh-CN" sz="700" b="1" i="0" u="none" strike="noStrike">
                          <a:solidFill>
                            <a:srgbClr val="000000"/>
                          </a:solidFill>
                          <a:effectLst/>
                          <a:latin typeface="+mn-lt"/>
                          <a:ea typeface="等线" panose="02010600030101010101" pitchFamily="2" charset="-122"/>
                        </a:rPr>
                        <a:t>1050115</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FF"/>
                          </a:solidFill>
                          <a:effectLst/>
                          <a:latin typeface="+mn-lt"/>
                          <a:ea typeface="等线" panose="02010600030101010101" pitchFamily="2" charset="-122"/>
                        </a:rPr>
                        <a:t>Proximity-based Services in 5GS Phase 3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5G_ProSe_Ph3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5"/>
                        </a:rPr>
                        <a:t>SP-231037</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Hugh Shieh (AT&amp;T)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570879652"/>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950007</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Study on FRMCS Phase 5</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FS_FRMCS_Ph5</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6"/>
                        </a:rPr>
                        <a:t>SP-220437</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Patrick WIMART, UIC</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86396867"/>
                  </a:ext>
                </a:extLst>
              </a:tr>
              <a:tr h="96138">
                <a:tc>
                  <a:txBody>
                    <a:bodyPr/>
                    <a:lstStyle/>
                    <a:p>
                      <a:pPr algn="l" fontAlgn="t"/>
                      <a:r>
                        <a:rPr lang="en-US" altLang="zh-CN" sz="700" b="1" i="0" u="none" strike="noStrike">
                          <a:solidFill>
                            <a:srgbClr val="000000"/>
                          </a:solidFill>
                          <a:effectLst/>
                          <a:latin typeface="+mn-lt"/>
                          <a:ea typeface="等线" panose="02010600030101010101" pitchFamily="2" charset="-122"/>
                        </a:rPr>
                        <a:t>1000031</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FF"/>
                          </a:solidFill>
                          <a:effectLst/>
                          <a:latin typeface="+mn-lt"/>
                          <a:ea typeface="等线" panose="02010600030101010101" pitchFamily="2" charset="-122"/>
                        </a:rPr>
                        <a:t>FRMCS Phase 5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FRMCS_Ph5</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7"/>
                        </a:rPr>
                        <a:t>SP-230512</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Nikolopoulou, Vassiliki, UIC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897549347"/>
                  </a:ext>
                </a:extLst>
              </a:tr>
              <a:tr h="127531">
                <a:tc>
                  <a:txBody>
                    <a:bodyPr/>
                    <a:lstStyle/>
                    <a:p>
                      <a:pPr algn="l" fontAlgn="t"/>
                      <a:r>
                        <a:rPr lang="en-US" altLang="zh-CN" sz="700" b="0" i="0" u="none" strike="noStrike">
                          <a:solidFill>
                            <a:srgbClr val="000000"/>
                          </a:solidFill>
                          <a:effectLst/>
                          <a:latin typeface="+mn-lt"/>
                          <a:ea typeface="等线" panose="02010600030101010101" pitchFamily="2" charset="-122"/>
                        </a:rPr>
                        <a:t>850044</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Study on Supporting of Railway Smart Station Services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FS_RAILSS</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8"/>
                        </a:rPr>
                        <a:t>SP-190838</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Han, Andrew Min-gyu, Hansung University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671375167"/>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960020</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Study on Network of Service Robots with Ambient Intelligence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FS_SOBOT</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9"/>
                        </a:rPr>
                        <a:t>SP-220447</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LEE, Ki-Dong, LG Electronics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77999770"/>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990053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Study on Interconnect of SNPN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FS_ISN</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0"/>
                        </a:rPr>
                        <a:t>SP-230236</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Thierry Bérisot, Novamint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124929054"/>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1030041</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Interconnect of SNPN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ISN</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1"/>
                        </a:rPr>
                        <a:t>SP-240194</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Thierry Bérisot, Novamint,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54587534"/>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990050</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Edge Computing for Industrial Scenarios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EDGINDUS</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2"/>
                        </a:rPr>
                        <a:t>SP-230229</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Bruno Tossou, Orange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400654322"/>
                  </a:ext>
                </a:extLst>
              </a:tr>
              <a:tr h="89051">
                <a:tc>
                  <a:txBody>
                    <a:bodyPr/>
                    <a:lstStyle/>
                    <a:p>
                      <a:pPr algn="l" fontAlgn="t"/>
                      <a:r>
                        <a:rPr lang="en-US" altLang="zh-CN" sz="700" b="0" i="0" u="none" strike="noStrike">
                          <a:solidFill>
                            <a:srgbClr val="000000"/>
                          </a:solidFill>
                          <a:effectLst/>
                          <a:latin typeface="+mn-lt"/>
                          <a:ea typeface="等线" panose="02010600030101010101" pitchFamily="2" charset="-122"/>
                        </a:rPr>
                        <a:t>990049</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PS Data Off for IMS Data Channel Service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IMSDCDataOff</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3"/>
                        </a:rPr>
                        <a:t>SP-230227</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Yue Hu, China Mobile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792205292"/>
                  </a:ext>
                </a:extLst>
              </a:tr>
              <a:tr h="127531">
                <a:tc>
                  <a:txBody>
                    <a:bodyPr/>
                    <a:lstStyle/>
                    <a:p>
                      <a:pPr algn="l" fontAlgn="t"/>
                      <a:r>
                        <a:rPr lang="en-US" altLang="zh-CN" sz="700" b="0" i="0" u="none" strike="noStrike">
                          <a:solidFill>
                            <a:srgbClr val="000000"/>
                          </a:solidFill>
                          <a:effectLst/>
                          <a:latin typeface="+mn-lt"/>
                          <a:ea typeface="等线" panose="02010600030101010101" pitchFamily="2" charset="-122"/>
                        </a:rPr>
                        <a:t>970044</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Multi-path relay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MultiRelay</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4"/>
                        </a:rPr>
                        <a:t>SP-220943</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Yuying Zhang, China Telecom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253068873"/>
                  </a:ext>
                </a:extLst>
              </a:tr>
              <a:tr h="127531">
                <a:tc>
                  <a:txBody>
                    <a:bodyPr/>
                    <a:lstStyle/>
                    <a:p>
                      <a:pPr algn="l" fontAlgn="t"/>
                      <a:r>
                        <a:rPr lang="en-US" altLang="zh-CN" sz="700" b="0" i="0" u="none" strike="noStrike">
                          <a:solidFill>
                            <a:srgbClr val="000000"/>
                          </a:solidFill>
                          <a:effectLst/>
                          <a:latin typeface="+mn-lt"/>
                          <a:ea typeface="等线" panose="02010600030101010101" pitchFamily="2" charset="-122"/>
                        </a:rPr>
                        <a:t>1000025</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UE-to-UE multi-hop relay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UEMHopRelay</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5"/>
                        </a:rPr>
                        <a:t>SP-230521</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Lipford, Mark, FirstNet Authority,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00458678"/>
                  </a:ext>
                </a:extLst>
              </a:tr>
              <a:tr h="176140">
                <a:tc>
                  <a:txBody>
                    <a:bodyPr/>
                    <a:lstStyle/>
                    <a:p>
                      <a:pPr algn="l" fontAlgn="t"/>
                      <a:r>
                        <a:rPr lang="en-US" altLang="zh-CN" sz="700" b="0" i="0" u="none" strike="noStrike">
                          <a:solidFill>
                            <a:srgbClr val="000000"/>
                          </a:solidFill>
                          <a:effectLst/>
                          <a:latin typeface="+mn-lt"/>
                          <a:ea typeface="等线" panose="02010600030101010101" pitchFamily="2" charset="-122"/>
                        </a:rPr>
                        <a:t>970043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Interworking of Non-3GPP Digital Terrestrial Broadcast Networks with 5GS Multicast Broadcast Services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DTT4MBS</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6"/>
                        </a:rPr>
                        <a:t>SP-220941</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Saha, Anindya, Saankhya Labs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212872371"/>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970042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   (stage 1 of) MPS for Messaging services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MPS4msg</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7"/>
                        </a:rPr>
                        <a:t>SP-220939</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Singh, Ray, Peraton Labs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940606169"/>
                  </a:ext>
                </a:extLst>
              </a:tr>
              <a:tr h="96138">
                <a:tc>
                  <a:txBody>
                    <a:bodyPr/>
                    <a:lstStyle/>
                    <a:p>
                      <a:pPr algn="l" fontAlgn="t"/>
                      <a:r>
                        <a:rPr lang="en-US" altLang="zh-CN" sz="700" b="1" i="0" u="none" strike="noStrike">
                          <a:solidFill>
                            <a:srgbClr val="000000"/>
                          </a:solidFill>
                          <a:effectLst/>
                          <a:latin typeface="+mn-lt"/>
                          <a:ea typeface="等线" panose="02010600030101010101" pitchFamily="2" charset="-122"/>
                        </a:rPr>
                        <a:t>1050104</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FF"/>
                          </a:solidFill>
                          <a:effectLst/>
                          <a:latin typeface="+mn-lt"/>
                          <a:ea typeface="等线" panose="02010600030101010101" pitchFamily="2" charset="-122"/>
                        </a:rPr>
                        <a:t>Minimization of Service Interruption During Core Network Failure Phase 2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MINT_Ph2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8"/>
                        </a:rPr>
                        <a:t>SP-220992</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Yinglin Chen, China Telecom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85280997"/>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970041</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   Stage 2 of Minimization of Service Interruption During Core Network Failure Phase 2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MINT_Ph2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8"/>
                        </a:rPr>
                        <a:t>SP-220992</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Yinglin Chen, China Telecom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215683723"/>
                  </a:ext>
                </a:extLst>
              </a:tr>
              <a:tr h="96138">
                <a:tc>
                  <a:txBody>
                    <a:bodyPr/>
                    <a:lstStyle/>
                    <a:p>
                      <a:pPr algn="l" fontAlgn="t"/>
                      <a:r>
                        <a:rPr lang="en-US" altLang="zh-CN" sz="700" b="0" i="0" u="none" strike="noStrike">
                          <a:solidFill>
                            <a:srgbClr val="00B0F0"/>
                          </a:solidFill>
                          <a:effectLst/>
                          <a:latin typeface="+mn-lt"/>
                          <a:ea typeface="等线" panose="02010600030101010101" pitchFamily="2" charset="-122"/>
                        </a:rPr>
                        <a:t>980108</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dirty="0">
                          <a:solidFill>
                            <a:srgbClr val="00B0F0"/>
                          </a:solidFill>
                          <a:effectLst/>
                          <a:latin typeface="+mn-lt"/>
                          <a:ea typeface="等线" panose="02010600030101010101" pitchFamily="2" charset="-122"/>
                        </a:rPr>
                        <a:t>Measurement Data Collection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MeasureData</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9"/>
                        </a:rPr>
                        <a:t>SP-221263</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Yingjun Zhou, ZTE Corporation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923240085"/>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1010025</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dirty="0">
                          <a:solidFill>
                            <a:srgbClr val="0000FF"/>
                          </a:solidFill>
                          <a:effectLst/>
                          <a:latin typeface="+mn-lt"/>
                          <a:ea typeface="等线" panose="02010600030101010101" pitchFamily="2" charset="-122"/>
                        </a:rPr>
                        <a:t>Local traffic routing for multi-access UE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LTR_MA</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40"/>
                        </a:rPr>
                        <a:t>SP-231035</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dirty="0" err="1">
                          <a:solidFill>
                            <a:srgbClr val="000000"/>
                          </a:solidFill>
                          <a:effectLst/>
                          <a:latin typeface="+mn-lt"/>
                          <a:ea typeface="等线" panose="02010600030101010101" pitchFamily="2" charset="-122"/>
                        </a:rPr>
                        <a:t>Yinglin</a:t>
                      </a:r>
                      <a:r>
                        <a:rPr lang="en-US" sz="700" b="0" i="0" u="none" strike="noStrike" dirty="0">
                          <a:solidFill>
                            <a:srgbClr val="000000"/>
                          </a:solidFill>
                          <a:effectLst/>
                          <a:latin typeface="+mn-lt"/>
                          <a:ea typeface="等线" panose="02010600030101010101" pitchFamily="2" charset="-122"/>
                        </a:rPr>
                        <a:t> Chen, China Telecom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754163022"/>
                  </a:ext>
                </a:extLst>
              </a:tr>
            </a:tbl>
          </a:graphicData>
        </a:graphic>
      </p:graphicFrame>
    </p:spTree>
    <p:extLst>
      <p:ext uri="{BB962C8B-B14F-4D97-AF65-F5344CB8AC3E}">
        <p14:creationId xmlns:p14="http://schemas.microsoft.com/office/powerpoint/2010/main" val="1486334213"/>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D8DC13B7-6126-4D61-9919-A0638211481E}"/>
              </a:ext>
            </a:extLst>
          </p:cNvPr>
          <p:cNvGraphicFramePr>
            <a:graphicFrameLocks noGrp="1"/>
          </p:cNvGraphicFramePr>
          <p:nvPr>
            <p:extLst>
              <p:ext uri="{D42A27DB-BD31-4B8C-83A1-F6EECF244321}">
                <p14:modId xmlns:p14="http://schemas.microsoft.com/office/powerpoint/2010/main" val="2657356610"/>
              </p:ext>
            </p:extLst>
          </p:nvPr>
        </p:nvGraphicFramePr>
        <p:xfrm>
          <a:off x="1005840" y="1299301"/>
          <a:ext cx="9700260" cy="4782624"/>
        </p:xfrm>
        <a:graphic>
          <a:graphicData uri="http://schemas.openxmlformats.org/drawingml/2006/table">
            <a:tbl>
              <a:tblPr/>
              <a:tblGrid>
                <a:gridCol w="676121">
                  <a:extLst>
                    <a:ext uri="{9D8B030D-6E8A-4147-A177-3AD203B41FA5}">
                      <a16:colId xmlns:a16="http://schemas.microsoft.com/office/drawing/2014/main" val="255301399"/>
                    </a:ext>
                  </a:extLst>
                </a:gridCol>
                <a:gridCol w="4848379">
                  <a:extLst>
                    <a:ext uri="{9D8B030D-6E8A-4147-A177-3AD203B41FA5}">
                      <a16:colId xmlns:a16="http://schemas.microsoft.com/office/drawing/2014/main" val="944107501"/>
                    </a:ext>
                  </a:extLst>
                </a:gridCol>
                <a:gridCol w="1409700">
                  <a:extLst>
                    <a:ext uri="{9D8B030D-6E8A-4147-A177-3AD203B41FA5}">
                      <a16:colId xmlns:a16="http://schemas.microsoft.com/office/drawing/2014/main" val="340742387"/>
                    </a:ext>
                  </a:extLst>
                </a:gridCol>
                <a:gridCol w="1028700">
                  <a:extLst>
                    <a:ext uri="{9D8B030D-6E8A-4147-A177-3AD203B41FA5}">
                      <a16:colId xmlns:a16="http://schemas.microsoft.com/office/drawing/2014/main" val="1965542941"/>
                    </a:ext>
                  </a:extLst>
                </a:gridCol>
                <a:gridCol w="1737360">
                  <a:extLst>
                    <a:ext uri="{9D8B030D-6E8A-4147-A177-3AD203B41FA5}">
                      <a16:colId xmlns:a16="http://schemas.microsoft.com/office/drawing/2014/main" val="890462553"/>
                    </a:ext>
                  </a:extLst>
                </a:gridCol>
              </a:tblGrid>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1030038</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   Study on security aspects of energy saving in 5G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FS_Energy_Sec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
                        </a:rPr>
                        <a:t>SP-240512</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Bo Bjerrum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418441209"/>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1030035</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aspects of Core Network Enhanced Support for AIML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FS_AIML_CN_SEC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3"/>
                        </a:rPr>
                        <a:t>SP-240509</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Chang Liu,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645796384"/>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1030031</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Aspect of Ambient IoT Services in 5G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FS_Ambient_IoT_Sec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4"/>
                        </a:rPr>
                        <a:t>SP-240506</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Marcus Wong,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837302225"/>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1020044</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Aspects of 5G Satellite Access Phase 3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FS_5GSAT_Ph3_SEC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5"/>
                        </a:rPr>
                        <a:t>SP-240232</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Zhou Wei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731351292"/>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1030039</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   Study on security aspects of 5G Mobile Metaverse services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FS_Metaverse_Sec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6"/>
                        </a:rPr>
                        <a:t>SP-240508</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Rohini Rajendran,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85790993"/>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1040025</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aspects of CAPIF Phase 3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FS_CAPIF_Ph3-sec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7"/>
                        </a:rPr>
                        <a:t>SP-240654</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Henry Leung ( Xiaomi)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33046722"/>
                  </a:ext>
                </a:extLst>
              </a:tr>
              <a:tr h="98444">
                <a:tc>
                  <a:txBody>
                    <a:bodyPr/>
                    <a:lstStyle/>
                    <a:p>
                      <a:pPr algn="l" fontAlgn="t"/>
                      <a:r>
                        <a:rPr lang="en-US" altLang="zh-CN" sz="800" b="1" i="0" u="none" strike="noStrike">
                          <a:solidFill>
                            <a:srgbClr val="000000"/>
                          </a:solidFill>
                          <a:effectLst/>
                          <a:latin typeface="+mn-lt"/>
                          <a:ea typeface="等线" panose="02010600030101010101" pitchFamily="2" charset="-122"/>
                        </a:rPr>
                        <a:t>1020039</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for PLMN hosting a NPN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a:solidFill>
                            <a:srgbClr val="000000"/>
                          </a:solidFill>
                          <a:effectLst/>
                          <a:latin typeface="+mn-lt"/>
                          <a:ea typeface="等线" panose="02010600030101010101" pitchFamily="2" charset="-122"/>
                        </a:rPr>
                        <a:t>PLMNNPN_SEC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8"/>
                        </a:rPr>
                        <a:t>SP-231786</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a:solidFill>
                            <a:srgbClr val="000000"/>
                          </a:solidFill>
                          <a:effectLst/>
                          <a:latin typeface="+mn-lt"/>
                          <a:ea typeface="等线" panose="02010600030101010101" pitchFamily="2" charset="-122"/>
                        </a:rPr>
                        <a:t>Jun Shen</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71616351"/>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1040023</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   Security aspects of NR mobility enhancement Phase 4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NR_Mob_Ph4_Sec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9"/>
                        </a:rPr>
                        <a:t>SP-240652</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Rajavelsamy R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784815506"/>
                  </a:ext>
                </a:extLst>
              </a:tr>
              <a:tr h="139803">
                <a:tc>
                  <a:txBody>
                    <a:bodyPr/>
                    <a:lstStyle/>
                    <a:p>
                      <a:pPr algn="l" fontAlgn="t"/>
                      <a:r>
                        <a:rPr lang="en-US" altLang="zh-CN" sz="800" b="0" i="0" u="none" strike="noStrike">
                          <a:solidFill>
                            <a:srgbClr val="00B0F0"/>
                          </a:solidFill>
                          <a:effectLst/>
                          <a:latin typeface="+mn-lt"/>
                          <a:ea typeface="等线" panose="02010600030101010101" pitchFamily="2" charset="-122"/>
                        </a:rPr>
                        <a:t>1050028</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dirty="0">
                          <a:solidFill>
                            <a:srgbClr val="00B0F0"/>
                          </a:solidFill>
                          <a:effectLst/>
                          <a:latin typeface="+mn-lt"/>
                          <a:ea typeface="等线" panose="02010600030101010101" pitchFamily="2" charset="-122"/>
                        </a:rPr>
                        <a:t>   Security for </a:t>
                      </a:r>
                      <a:r>
                        <a:rPr lang="en-US" sz="800" b="1" i="0" u="none" strike="noStrike" dirty="0" err="1">
                          <a:solidFill>
                            <a:srgbClr val="00B0F0"/>
                          </a:solidFill>
                          <a:effectLst/>
                          <a:latin typeface="+mn-lt"/>
                          <a:ea typeface="等线" panose="02010600030101010101" pitchFamily="2" charset="-122"/>
                        </a:rPr>
                        <a:t>MonStra</a:t>
                      </a:r>
                      <a:r>
                        <a:rPr lang="en-US" sz="800" b="1" i="0" u="none" strike="noStrike" dirty="0">
                          <a:solidFill>
                            <a:srgbClr val="00B0F0"/>
                          </a:solidFill>
                          <a:effectLst/>
                          <a:latin typeface="+mn-lt"/>
                          <a:ea typeface="等线" panose="02010600030101010101" pitchFamily="2" charset="-122"/>
                        </a:rPr>
                        <a:t>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MonStra-Sec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0"/>
                        </a:rPr>
                        <a:t>SP-241376</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Vodafone, Susana Sabater</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87860239"/>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1030036</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   Study on Security Aspects of Enhancement of Support for Edge Computing in 5GC phase 3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FS_EDGE_Ph3</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1"/>
                        </a:rPr>
                        <a:t>SP-240510</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Ge Yao,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80355716"/>
                  </a:ext>
                </a:extLst>
              </a:tr>
              <a:tr h="139803">
                <a:tc>
                  <a:txBody>
                    <a:bodyPr/>
                    <a:lstStyle/>
                    <a:p>
                      <a:pPr algn="l" fontAlgn="t"/>
                      <a:r>
                        <a:rPr lang="en-US" altLang="zh-CN" sz="800" b="0" i="0" u="none" strike="noStrike">
                          <a:solidFill>
                            <a:srgbClr val="000000"/>
                          </a:solidFill>
                          <a:effectLst/>
                          <a:latin typeface="+mn-lt"/>
                          <a:ea typeface="等线" panose="02010600030101010101" pitchFamily="2" charset="-122"/>
                        </a:rPr>
                        <a:t>1030037</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   Study on security aspects for Multi-Access (DualSteer + ATSSS Ph-4)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FS_MASSS_Sec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2"/>
                        </a:rPr>
                        <a:t>SP-240511</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Kolekar, Abhijeet (Intel)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975895623"/>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1030033</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   UAS security enhancements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FS_UAS_Ph3_Sec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3"/>
                        </a:rPr>
                        <a:t>SP-240504</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Markus Hanhisalo,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62541890"/>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1030028</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aspects of 5G NR Femto Document for: Approval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FS_5G_Femto_Sec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4"/>
                        </a:rPr>
                        <a:t>SP-240505</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Peilin LIU (ZTE)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76972175"/>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1030034</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Aspects of Enhancement for Proximity Based Services in 5GS Phase 3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FS_5G_ProSe_Ph3_SEC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5"/>
                        </a:rPr>
                        <a:t>SP-240513</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Lei, Ao (Huawei)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1905120"/>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1030032</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aspects of User Identities and Authentication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FS_UIA_Sec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6"/>
                        </a:rPr>
                        <a:t>SP-240507</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Samir Ferdi,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37926232"/>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1030030</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Security aspects for MSGin5G Service Phase 3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5GMARCH_SEC_Ph3</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7"/>
                        </a:rPr>
                        <a:t>SP-240516</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Xiaoting Huang,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290780757"/>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1030029</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Security Assurance Specification for maintenance of 5G features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SCAS_5G_Maint</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8"/>
                        </a:rPr>
                        <a:t>SP-240515</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Rong Wu (Huawei)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341681808"/>
                  </a:ext>
                </a:extLst>
              </a:tr>
              <a:tr h="139803">
                <a:tc>
                  <a:txBody>
                    <a:bodyPr/>
                    <a:lstStyle/>
                    <a:p>
                      <a:pPr algn="l" fontAlgn="t"/>
                      <a:r>
                        <a:rPr lang="en-US" altLang="zh-CN" sz="800" b="0" i="0" u="none" strike="noStrike">
                          <a:solidFill>
                            <a:srgbClr val="000000"/>
                          </a:solidFill>
                          <a:effectLst/>
                          <a:latin typeface="+mn-lt"/>
                          <a:ea typeface="等线" panose="02010600030101010101" pitchFamily="2" charset="-122"/>
                        </a:rPr>
                        <a:t>1010010</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none" strike="noStrike">
                          <a:solidFill>
                            <a:srgbClr val="0000FF"/>
                          </a:solidFill>
                          <a:effectLst/>
                          <a:latin typeface="+mn-lt"/>
                          <a:ea typeface="等线" panose="02010600030101010101" pitchFamily="2" charset="-122"/>
                        </a:rPr>
                        <a:t>5G Security Assurance Specification (SCAS) for the Unified Data Repository (UDR)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SCAS_5G_UDR</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9"/>
                        </a:rPr>
                        <a:t>SP-230864</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Andreas, Joerg, BSI Germany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587323195"/>
                  </a:ext>
                </a:extLst>
              </a:tr>
              <a:tr h="139803">
                <a:tc>
                  <a:txBody>
                    <a:bodyPr/>
                    <a:lstStyle/>
                    <a:p>
                      <a:pPr algn="l" fontAlgn="t"/>
                      <a:r>
                        <a:rPr lang="en-US" altLang="zh-CN" sz="800" b="0" i="0" u="none" strike="noStrike">
                          <a:solidFill>
                            <a:srgbClr val="000000"/>
                          </a:solidFill>
                          <a:effectLst/>
                          <a:latin typeface="+mn-lt"/>
                          <a:ea typeface="等线" panose="02010600030101010101" pitchFamily="2" charset="-122"/>
                        </a:rPr>
                        <a:t>1010011</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none" strike="noStrike">
                          <a:solidFill>
                            <a:srgbClr val="0000FF"/>
                          </a:solidFill>
                          <a:effectLst/>
                          <a:latin typeface="+mn-lt"/>
                          <a:ea typeface="等线" panose="02010600030101010101" pitchFamily="2" charset="-122"/>
                        </a:rPr>
                        <a:t>5G Security Assurance Specification (SCAS) for the Short Message Service Function (SMSF)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SCAS_5G_SMSF</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0"/>
                        </a:rPr>
                        <a:t>SP-231158</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Manjesh K. Hanawal, IIT Bombay</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174203452"/>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1010012</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none" strike="noStrike">
                          <a:solidFill>
                            <a:srgbClr val="0000FF"/>
                          </a:solidFill>
                          <a:effectLst/>
                          <a:latin typeface="+mn-lt"/>
                          <a:ea typeface="等线" panose="02010600030101010101" pitchFamily="2" charset="-122"/>
                        </a:rPr>
                        <a:t>Addition of 256-bit security Algorithms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256_Algo</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1"/>
                        </a:rPr>
                        <a:t>SP-240476</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Orkopoulos, Stawros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940059009"/>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1020036</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none" strike="noStrike">
                          <a:solidFill>
                            <a:srgbClr val="0000FF"/>
                          </a:solidFill>
                          <a:effectLst/>
                          <a:latin typeface="+mn-lt"/>
                          <a:ea typeface="等线" panose="02010600030101010101" pitchFamily="2" charset="-122"/>
                        </a:rPr>
                        <a:t>Addition of Milenage-256 algorithm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Milenage_256</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2"/>
                        </a:rPr>
                        <a:t>SP-241087</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Mireille Pauliac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279362096"/>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1020041</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enabling a cryptographic algorithm transition to 256-bits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FS_CAT256</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3"/>
                        </a:rPr>
                        <a:t>SP-231788</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Yuto Nakano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108929485"/>
                  </a:ext>
                </a:extLst>
              </a:tr>
              <a:tr h="139803">
                <a:tc>
                  <a:txBody>
                    <a:bodyPr/>
                    <a:lstStyle/>
                    <a:p>
                      <a:pPr algn="l" fontAlgn="t"/>
                      <a:r>
                        <a:rPr lang="en-US" altLang="zh-CN" sz="800" b="0" i="0" u="none" strike="noStrike">
                          <a:solidFill>
                            <a:srgbClr val="00B0F0"/>
                          </a:solidFill>
                          <a:effectLst/>
                          <a:latin typeface="+mn-lt"/>
                          <a:ea typeface="等线" panose="02010600030101010101" pitchFamily="2" charset="-122"/>
                        </a:rPr>
                        <a:t>1020034</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dirty="0">
                          <a:solidFill>
                            <a:srgbClr val="00B0F0"/>
                          </a:solidFill>
                          <a:effectLst/>
                          <a:latin typeface="+mn-lt"/>
                          <a:ea typeface="等线" panose="02010600030101010101" pitchFamily="2" charset="-122"/>
                        </a:rPr>
                        <a:t>Study on enablers for Zero Trust Security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FS_eZTS</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4"/>
                        </a:rPr>
                        <a:t>SP-231784</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Sheeba Backia Mary Baskaran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799482977"/>
                  </a:ext>
                </a:extLst>
              </a:tr>
              <a:tr h="231103">
                <a:tc>
                  <a:txBody>
                    <a:bodyPr/>
                    <a:lstStyle/>
                    <a:p>
                      <a:pPr algn="l" fontAlgn="t"/>
                      <a:r>
                        <a:rPr lang="en-US" altLang="zh-CN" sz="800" b="0" i="0" u="none" strike="noStrike">
                          <a:solidFill>
                            <a:srgbClr val="000000"/>
                          </a:solidFill>
                          <a:effectLst/>
                          <a:latin typeface="+mn-lt"/>
                          <a:ea typeface="等线" panose="02010600030101010101" pitchFamily="2" charset="-122"/>
                        </a:rPr>
                        <a:t>1020035</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none" strike="noStrike">
                          <a:solidFill>
                            <a:srgbClr val="0000FF"/>
                          </a:solidFill>
                          <a:effectLst/>
                          <a:latin typeface="+mn-lt"/>
                          <a:ea typeface="等线" panose="02010600030101010101" pitchFamily="2" charset="-122"/>
                        </a:rPr>
                        <a:t>Mission critical security enhancements for release 19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MCXSec4</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5"/>
                        </a:rPr>
                        <a:t>SP-231783</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Woodward, Tim, Motorola Solutions, Inc.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338332236"/>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1020038</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the security support for the Next Generation Real Time Communication services phase 2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FS_NG_RTC_SEC_Ph2</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6"/>
                        </a:rPr>
                        <a:t>SP-240233</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a:solidFill>
                            <a:srgbClr val="000000"/>
                          </a:solidFill>
                          <a:effectLst/>
                          <a:latin typeface="+mn-lt"/>
                          <a:ea typeface="等线" panose="02010600030101010101" pitchFamily="2" charset="-122"/>
                        </a:rPr>
                        <a:t>Vlasios Tsiatsis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25329019"/>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1020040</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of ACME for Automated Certificate Management in SBA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FS_ACME_SBA</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7"/>
                        </a:rPr>
                        <a:t>SP-231787</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Charles Eckel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452112761"/>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1020042</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none" strike="noStrike">
                          <a:solidFill>
                            <a:srgbClr val="0000FF"/>
                          </a:solidFill>
                          <a:effectLst/>
                          <a:latin typeface="+mn-lt"/>
                          <a:ea typeface="等线" panose="02010600030101010101" pitchFamily="2" charset="-122"/>
                        </a:rPr>
                        <a:t>3GPP profiles for cryptographic algorithms and security protocols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CryptoSP</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8"/>
                        </a:rPr>
                        <a:t>SP-231793</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Mohsin Khan A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112787442"/>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1020043</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mitigations against bidding down attacks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FS_MiBiDA</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9"/>
                        </a:rPr>
                        <a:t>SP-231789</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a:solidFill>
                            <a:srgbClr val="000000"/>
                          </a:solidFill>
                          <a:effectLst/>
                          <a:latin typeface="+mn-lt"/>
                          <a:ea typeface="等线" panose="02010600030101010101" pitchFamily="2" charset="-122"/>
                        </a:rPr>
                        <a:t>Noamen Ben Henda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0356207"/>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1020045</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for mobility over non-3GPP access to avoid full primary authentication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FS_Non3GPPMob_Sec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30"/>
                        </a:rPr>
                        <a:t>SP-231791</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Saurabh Khare, Nokia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380563478"/>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1040024</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none" strike="noStrike">
                          <a:solidFill>
                            <a:srgbClr val="0000FF"/>
                          </a:solidFill>
                          <a:effectLst/>
                          <a:latin typeface="+mn-lt"/>
                          <a:ea typeface="等线" panose="02010600030101010101" pitchFamily="2" charset="-122"/>
                        </a:rPr>
                        <a:t>Security for mobility over non-3GPP access to avoid full primary authentication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Non3GPPMob_Sec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31"/>
                        </a:rPr>
                        <a:t>SP-241088</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dirty="0" err="1">
                          <a:solidFill>
                            <a:srgbClr val="000000"/>
                          </a:solidFill>
                          <a:effectLst/>
                          <a:latin typeface="+mn-lt"/>
                          <a:ea typeface="等线" panose="02010600030101010101" pitchFamily="2" charset="-122"/>
                        </a:rPr>
                        <a:t>Khare</a:t>
                      </a:r>
                      <a:r>
                        <a:rPr lang="en-US" sz="800" b="0" i="0" u="none" strike="noStrike" dirty="0">
                          <a:solidFill>
                            <a:srgbClr val="000000"/>
                          </a:solidFill>
                          <a:effectLst/>
                          <a:latin typeface="+mn-lt"/>
                          <a:ea typeface="等线" panose="02010600030101010101" pitchFamily="2" charset="-122"/>
                        </a:rPr>
                        <a:t>, Saurabh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527371724"/>
                  </a:ext>
                </a:extLst>
              </a:tr>
            </a:tbl>
          </a:graphicData>
        </a:graphic>
      </p:graphicFrame>
      <p:sp>
        <p:nvSpPr>
          <p:cNvPr id="5" name="标题 1">
            <a:extLst>
              <a:ext uri="{FF2B5EF4-FFF2-40B4-BE49-F238E27FC236}">
                <a16:creationId xmlns:a16="http://schemas.microsoft.com/office/drawing/2014/main" id="{904790D2-E2E1-41FF-89B3-D9E5BE58A887}"/>
              </a:ext>
            </a:extLst>
          </p:cNvPr>
          <p:cNvSpPr>
            <a:spLocks noGrp="1"/>
          </p:cNvSpPr>
          <p:nvPr>
            <p:ph type="title"/>
          </p:nvPr>
        </p:nvSpPr>
        <p:spPr>
          <a:xfrm>
            <a:off x="708614" y="149531"/>
            <a:ext cx="9102725" cy="1143000"/>
          </a:xfrm>
        </p:spPr>
        <p:txBody>
          <a:bodyPr/>
          <a:lstStyle/>
          <a:p>
            <a:r>
              <a:rPr lang="en-US" dirty="0"/>
              <a:t>Rel-19 </a:t>
            </a:r>
            <a:r>
              <a:rPr lang="en-US" altLang="zh-CN" dirty="0"/>
              <a:t>work </a:t>
            </a:r>
            <a:r>
              <a:rPr lang="en-US" dirty="0"/>
              <a:t>progress in other SA groups</a:t>
            </a:r>
          </a:p>
        </p:txBody>
      </p:sp>
      <p:sp>
        <p:nvSpPr>
          <p:cNvPr id="6" name="TextBox 5">
            <a:extLst>
              <a:ext uri="{FF2B5EF4-FFF2-40B4-BE49-F238E27FC236}">
                <a16:creationId xmlns:a16="http://schemas.microsoft.com/office/drawing/2014/main" id="{5EFFFB47-1107-481D-A1CD-2D39AA02A2F9}"/>
              </a:ext>
            </a:extLst>
          </p:cNvPr>
          <p:cNvSpPr txBox="1"/>
          <p:nvPr/>
        </p:nvSpPr>
        <p:spPr>
          <a:xfrm>
            <a:off x="3329940" y="991524"/>
            <a:ext cx="5958840" cy="307777"/>
          </a:xfrm>
          <a:prstGeom prst="rect">
            <a:avLst/>
          </a:prstGeom>
          <a:noFill/>
        </p:spPr>
        <p:txBody>
          <a:bodyPr wrap="square" rtlCol="0">
            <a:spAutoFit/>
          </a:bodyPr>
          <a:lstStyle>
            <a:defPPr>
              <a:defRPr lang="en-GB"/>
            </a:defPPr>
            <a:lvl1pPr>
              <a:defRPr sz="1600" b="1">
                <a:solidFill>
                  <a:srgbClr val="FF0000"/>
                </a:solidFill>
              </a:defRPr>
            </a:lvl1pPr>
          </a:lstStyle>
          <a:p>
            <a:r>
              <a:rPr lang="en-US" altLang="zh-CN" sz="1400" dirty="0"/>
              <a:t>SA3 (30 topics with 2 topics potentially related to SA5 OAM)</a:t>
            </a:r>
            <a:endParaRPr lang="zh-CN" altLang="en-US" sz="1400" dirty="0"/>
          </a:p>
        </p:txBody>
      </p:sp>
      <p:sp>
        <p:nvSpPr>
          <p:cNvPr id="7" name="Rectangle 6">
            <a:extLst>
              <a:ext uri="{FF2B5EF4-FFF2-40B4-BE49-F238E27FC236}">
                <a16:creationId xmlns:a16="http://schemas.microsoft.com/office/drawing/2014/main" id="{CFC09593-E9C3-41D4-A68B-9E3F7628604C}"/>
              </a:ext>
            </a:extLst>
          </p:cNvPr>
          <p:cNvSpPr/>
          <p:nvPr/>
        </p:nvSpPr>
        <p:spPr>
          <a:xfrm>
            <a:off x="231507" y="5964945"/>
            <a:ext cx="6870792" cy="276999"/>
          </a:xfrm>
          <a:prstGeom prst="rect">
            <a:avLst/>
          </a:prstGeom>
          <a:solidFill>
            <a:schemeClr val="bg1"/>
          </a:solidFill>
        </p:spPr>
        <p:txBody>
          <a:bodyPr wrap="none">
            <a:spAutoFit/>
          </a:bodyPr>
          <a:lstStyle/>
          <a:p>
            <a:r>
              <a:rPr lang="en-US" altLang="zh-CN" sz="1200" b="1" dirty="0">
                <a:solidFill>
                  <a:srgbClr val="FF0000"/>
                </a:solidFill>
              </a:rPr>
              <a:t>Rapporteurs are requested to identify concrete related aspects in corresponding SA5 topics</a:t>
            </a:r>
            <a:endParaRPr lang="zh-CN" altLang="en-US" dirty="0"/>
          </a:p>
        </p:txBody>
      </p:sp>
      <p:sp>
        <p:nvSpPr>
          <p:cNvPr id="8" name="内容占位符 2">
            <a:extLst>
              <a:ext uri="{FF2B5EF4-FFF2-40B4-BE49-F238E27FC236}">
                <a16:creationId xmlns:a16="http://schemas.microsoft.com/office/drawing/2014/main" id="{9A18E62B-0BAB-4936-882B-5E32A5776F77}"/>
              </a:ext>
            </a:extLst>
          </p:cNvPr>
          <p:cNvSpPr>
            <a:spLocks noGrp="1"/>
          </p:cNvSpPr>
          <p:nvPr>
            <p:ph idx="1"/>
          </p:nvPr>
        </p:nvSpPr>
        <p:spPr>
          <a:xfrm>
            <a:off x="7039667" y="6110260"/>
            <a:ext cx="5316600" cy="275730"/>
          </a:xfrm>
          <a:effectLst/>
        </p:spPr>
        <p:txBody>
          <a:bodyPr/>
          <a:lstStyle/>
          <a:p>
            <a:pPr marL="0" indent="0">
              <a:buNone/>
            </a:pPr>
            <a:r>
              <a:rPr lang="en-GB" altLang="en-US" sz="1050" dirty="0"/>
              <a:t>Ref: List of Approved Rel-19 topics </a:t>
            </a:r>
            <a:r>
              <a:rPr lang="zh-CN" altLang="en-US" sz="1050" dirty="0"/>
              <a:t>（</a:t>
            </a:r>
            <a:r>
              <a:rPr lang="en-US" altLang="zh-CN" sz="1050" dirty="0"/>
              <a:t>https://www.3gpp.org/ftp/Information/WORK_PLAN</a:t>
            </a:r>
            <a:r>
              <a:rPr lang="zh-CN" altLang="en-US" sz="1050" dirty="0"/>
              <a:t>）</a:t>
            </a:r>
            <a:endParaRPr lang="en-GB" altLang="en-US" sz="1050" dirty="0"/>
          </a:p>
          <a:p>
            <a:pPr lvl="1"/>
            <a:endParaRPr lang="en-GB" altLang="en-US" sz="800" dirty="0"/>
          </a:p>
        </p:txBody>
      </p:sp>
    </p:spTree>
    <p:extLst>
      <p:ext uri="{BB962C8B-B14F-4D97-AF65-F5344CB8AC3E}">
        <p14:creationId xmlns:p14="http://schemas.microsoft.com/office/powerpoint/2010/main" val="680092641"/>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78DD0A8B-CFA1-4610-9F0B-21F3ADCE6D9C}"/>
              </a:ext>
            </a:extLst>
          </p:cNvPr>
          <p:cNvGraphicFramePr>
            <a:graphicFrameLocks noGrp="1"/>
          </p:cNvGraphicFramePr>
          <p:nvPr>
            <p:extLst>
              <p:ext uri="{D42A27DB-BD31-4B8C-83A1-F6EECF244321}">
                <p14:modId xmlns:p14="http://schemas.microsoft.com/office/powerpoint/2010/main" val="1577465127"/>
              </p:ext>
            </p:extLst>
          </p:nvPr>
        </p:nvGraphicFramePr>
        <p:xfrm>
          <a:off x="867812" y="1629411"/>
          <a:ext cx="9769034" cy="4262270"/>
        </p:xfrm>
        <a:graphic>
          <a:graphicData uri="http://schemas.openxmlformats.org/drawingml/2006/table">
            <a:tbl>
              <a:tblPr/>
              <a:tblGrid>
                <a:gridCol w="680914">
                  <a:extLst>
                    <a:ext uri="{9D8B030D-6E8A-4147-A177-3AD203B41FA5}">
                      <a16:colId xmlns:a16="http://schemas.microsoft.com/office/drawing/2014/main" val="1789606557"/>
                    </a:ext>
                  </a:extLst>
                </a:gridCol>
                <a:gridCol w="3858053">
                  <a:extLst>
                    <a:ext uri="{9D8B030D-6E8A-4147-A177-3AD203B41FA5}">
                      <a16:colId xmlns:a16="http://schemas.microsoft.com/office/drawing/2014/main" val="821811067"/>
                    </a:ext>
                  </a:extLst>
                </a:gridCol>
                <a:gridCol w="1517006">
                  <a:extLst>
                    <a:ext uri="{9D8B030D-6E8A-4147-A177-3AD203B41FA5}">
                      <a16:colId xmlns:a16="http://schemas.microsoft.com/office/drawing/2014/main" val="3989978145"/>
                    </a:ext>
                  </a:extLst>
                </a:gridCol>
                <a:gridCol w="1201284">
                  <a:extLst>
                    <a:ext uri="{9D8B030D-6E8A-4147-A177-3AD203B41FA5}">
                      <a16:colId xmlns:a16="http://schemas.microsoft.com/office/drawing/2014/main" val="2353121476"/>
                    </a:ext>
                  </a:extLst>
                </a:gridCol>
                <a:gridCol w="2511777">
                  <a:extLst>
                    <a:ext uri="{9D8B030D-6E8A-4147-A177-3AD203B41FA5}">
                      <a16:colId xmlns:a16="http://schemas.microsoft.com/office/drawing/2014/main" val="2332852126"/>
                    </a:ext>
                  </a:extLst>
                </a:gridCol>
              </a:tblGrid>
              <a:tr h="177503">
                <a:tc>
                  <a:txBody>
                    <a:bodyPr/>
                    <a:lstStyle/>
                    <a:p>
                      <a:pPr algn="l" fontAlgn="t"/>
                      <a:r>
                        <a:rPr lang="en-US" altLang="zh-CN" sz="900" b="1" i="0" u="none" strike="noStrike">
                          <a:solidFill>
                            <a:srgbClr val="000000"/>
                          </a:solidFill>
                          <a:effectLst/>
                          <a:latin typeface="+mn-lt"/>
                          <a:ea typeface="等线" panose="02010600030101010101" pitchFamily="2" charset="-122"/>
                        </a:rPr>
                        <a:t>1050044</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Application enablement for AI/ML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AIML_App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
                        </a:rPr>
                        <a:t>SP-241008</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Pateromichelakis, Emmanouil (Manos),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752777267"/>
                  </a:ext>
                </a:extLst>
              </a:tr>
              <a:tr h="177503">
                <a:tc>
                  <a:txBody>
                    <a:bodyPr/>
                    <a:lstStyle/>
                    <a:p>
                      <a:pPr algn="l" fontAlgn="t"/>
                      <a:r>
                        <a:rPr lang="en-US" altLang="zh-CN" sz="900" b="0" i="0" u="none" strike="noStrike">
                          <a:solidFill>
                            <a:srgbClr val="00B0F0"/>
                          </a:solidFill>
                          <a:effectLst/>
                          <a:latin typeface="+mn-lt"/>
                          <a:ea typeface="等线" panose="02010600030101010101" pitchFamily="2" charset="-122"/>
                        </a:rPr>
                        <a:t>1040075</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rgbClr val="00B0F0"/>
                          </a:solidFill>
                          <a:effectLst/>
                          <a:latin typeface="+mn-lt"/>
                          <a:ea typeface="等线" panose="02010600030101010101" pitchFamily="2" charset="-122"/>
                        </a:rPr>
                        <a:t>   Stage 2 of Application enablement for AI/ML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err="1">
                          <a:solidFill>
                            <a:srgbClr val="000000"/>
                          </a:solidFill>
                          <a:effectLst/>
                          <a:latin typeface="+mn-lt"/>
                          <a:ea typeface="等线" panose="02010600030101010101" pitchFamily="2" charset="-122"/>
                        </a:rPr>
                        <a:t>AIML_App</a:t>
                      </a:r>
                      <a:endParaRPr lang="en-US" sz="900" b="0" i="0" u="none" strike="noStrike" dirty="0">
                        <a:solidFill>
                          <a:srgbClr val="000000"/>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
                        </a:rPr>
                        <a:t>SP-241008</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Pateromichelakis, Emmanouil (Manos),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08184906"/>
                  </a:ext>
                </a:extLst>
              </a:tr>
              <a:tr h="177503">
                <a:tc>
                  <a:txBody>
                    <a:bodyPr/>
                    <a:lstStyle/>
                    <a:p>
                      <a:pPr algn="l" fontAlgn="t"/>
                      <a:r>
                        <a:rPr lang="en-US" altLang="zh-CN" sz="900" b="0" i="0" u="none" strike="noStrike">
                          <a:solidFill>
                            <a:srgbClr val="000000"/>
                          </a:solidFill>
                          <a:effectLst/>
                          <a:latin typeface="+mn-lt"/>
                          <a:ea typeface="等线" panose="02010600030101010101" pitchFamily="2" charset="-122"/>
                        </a:rPr>
                        <a:t>1010005</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Study on application layer support for AI/ML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FS_AIMLAPP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3"/>
                        </a:rPr>
                        <a:t>SP-231182</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Pateromichelakis, Emmanouil (Manos)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802851992"/>
                  </a:ext>
                </a:extLst>
              </a:tr>
              <a:tr h="133417">
                <a:tc>
                  <a:txBody>
                    <a:bodyPr/>
                    <a:lstStyle/>
                    <a:p>
                      <a:pPr algn="l" fontAlgn="t"/>
                      <a:r>
                        <a:rPr lang="en-US" altLang="zh-CN" sz="900" b="0" i="0" u="none" strike="noStrike">
                          <a:solidFill>
                            <a:srgbClr val="000000"/>
                          </a:solidFill>
                          <a:effectLst/>
                          <a:latin typeface="+mn-lt"/>
                          <a:ea typeface="等线" panose="02010600030101010101" pitchFamily="2" charset="-122"/>
                        </a:rPr>
                        <a:t>1020053</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   Study on application enablement for Satellite access enabled 5G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FS_5GSAT_Ph3_App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4"/>
                        </a:rPr>
                        <a:t>SP-240296</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Basavaraj (Basu) Pattan, Samsung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82179058"/>
                  </a:ext>
                </a:extLst>
              </a:tr>
              <a:tr h="133417">
                <a:tc>
                  <a:txBody>
                    <a:bodyPr/>
                    <a:lstStyle/>
                    <a:p>
                      <a:pPr algn="l" fontAlgn="t"/>
                      <a:r>
                        <a:rPr lang="en-US" altLang="zh-CN" sz="900" b="0" i="0" u="none" strike="noStrike">
                          <a:solidFill>
                            <a:srgbClr val="000000"/>
                          </a:solidFill>
                          <a:effectLst/>
                          <a:latin typeface="+mn-lt"/>
                          <a:ea typeface="等线" panose="02010600030101010101" pitchFamily="2" charset="-122"/>
                        </a:rPr>
                        <a:t>1040077</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   Application enablement for satellite access Phase 3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5GSAT_Ph3_App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5"/>
                        </a:rPr>
                        <a:t>SP-241010</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Basavaraj (Basu) Pattan, Samsung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199300652"/>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1040076</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   Application enablement for mobile metaverse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Metaverse_App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6"/>
                        </a:rPr>
                        <a:t>SP-241390</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Shah, Sapan, Samsung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454899103"/>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1020052</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   Study on application enablement for Localized Mobile Metaverse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FS_Metaverse_App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7"/>
                        </a:rPr>
                        <a:t>SP-231806</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Shah, Sapan, Samsung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48513888"/>
                  </a:ext>
                </a:extLst>
              </a:tr>
              <a:tr h="133417">
                <a:tc>
                  <a:txBody>
                    <a:bodyPr/>
                    <a:lstStyle/>
                    <a:p>
                      <a:pPr algn="l" fontAlgn="t"/>
                      <a:r>
                        <a:rPr lang="en-US" altLang="zh-CN" sz="900" b="0" i="0" u="none" strike="noStrike">
                          <a:solidFill>
                            <a:srgbClr val="000000"/>
                          </a:solidFill>
                          <a:effectLst/>
                          <a:latin typeface="+mn-lt"/>
                          <a:ea typeface="等线" panose="02010600030101010101" pitchFamily="2" charset="-122"/>
                        </a:rPr>
                        <a:t>1020051</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Study on Application enabler for XR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FS_XRApp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8"/>
                        </a:rPr>
                        <a:t>SP-2315739</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Zheng, Shaowen, CMCC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10893948"/>
                  </a:ext>
                </a:extLst>
              </a:tr>
              <a:tr h="133417">
                <a:tc>
                  <a:txBody>
                    <a:bodyPr/>
                    <a:lstStyle/>
                    <a:p>
                      <a:pPr algn="l" fontAlgn="t"/>
                      <a:r>
                        <a:rPr lang="en-US" altLang="zh-CN" sz="900" b="0" i="0" u="none" strike="noStrike">
                          <a:solidFill>
                            <a:srgbClr val="000000"/>
                          </a:solidFill>
                          <a:effectLst/>
                          <a:latin typeface="+mn-lt"/>
                          <a:ea typeface="等线" panose="02010600030101010101" pitchFamily="2" charset="-122"/>
                        </a:rPr>
                        <a:t>1040074</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Application enablement for XRM Services Phase 2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XRM_Ph2_App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9"/>
                        </a:rPr>
                        <a:t>SP-241207</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Zheng, Shaowen, CMCC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43668528"/>
                  </a:ext>
                </a:extLst>
              </a:tr>
              <a:tr h="177503">
                <a:tc>
                  <a:txBody>
                    <a:bodyPr/>
                    <a:lstStyle/>
                    <a:p>
                      <a:pPr algn="l" fontAlgn="t"/>
                      <a:r>
                        <a:rPr lang="en-US" altLang="zh-CN" sz="900" b="0" i="0" u="none" strike="noStrike">
                          <a:solidFill>
                            <a:srgbClr val="000000"/>
                          </a:solidFill>
                          <a:effectLst/>
                          <a:latin typeface="+mn-lt"/>
                          <a:ea typeface="等线" panose="02010600030101010101" pitchFamily="2" charset="-122"/>
                        </a:rPr>
                        <a:t>1050034</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FF"/>
                          </a:solidFill>
                          <a:effectLst/>
                          <a:latin typeface="+mn-lt"/>
                          <a:ea typeface="等线" panose="02010600030101010101" pitchFamily="2" charset="-122"/>
                        </a:rPr>
                        <a:t>Study on Service Enabler Architecture Layer (SEAL) Phase 4</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FS_SEAL_Ph4</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0"/>
                        </a:rPr>
                        <a:t>SP-241375</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Yang, Yanmei, Huawei Technologies Co.,Ltd.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947173131"/>
                  </a:ext>
                </a:extLst>
              </a:tr>
              <a:tr h="133417">
                <a:tc>
                  <a:txBody>
                    <a:bodyPr/>
                    <a:lstStyle/>
                    <a:p>
                      <a:pPr algn="l" fontAlgn="t"/>
                      <a:r>
                        <a:rPr lang="en-US" altLang="zh-CN" sz="900" b="0" i="0" u="none" strike="noStrike">
                          <a:solidFill>
                            <a:srgbClr val="000000"/>
                          </a:solidFill>
                          <a:effectLst/>
                          <a:latin typeface="+mn-lt"/>
                          <a:ea typeface="等线" panose="02010600030101010101" pitchFamily="2" charset="-122"/>
                        </a:rPr>
                        <a:t>1010009</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Guidelines for CAPIF Usage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CAPIF_EXT</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1"/>
                        </a:rPr>
                        <a:t>SP-231161</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Junpei Uoshima, NTT DOCOMO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04236117"/>
                  </a:ext>
                </a:extLst>
              </a:tr>
              <a:tr h="133417">
                <a:tc>
                  <a:txBody>
                    <a:bodyPr/>
                    <a:lstStyle/>
                    <a:p>
                      <a:pPr algn="l" fontAlgn="t"/>
                      <a:r>
                        <a:rPr lang="en-US" altLang="zh-CN" sz="900" b="0" i="0" u="none" strike="noStrike">
                          <a:solidFill>
                            <a:srgbClr val="000000"/>
                          </a:solidFill>
                          <a:effectLst/>
                          <a:latin typeface="+mn-lt"/>
                          <a:ea typeface="等线" panose="02010600030101010101" pitchFamily="2" charset="-122"/>
                        </a:rPr>
                        <a:t>1020062</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Study on CAPIF Phase 3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FS_CAPIF_Ph3</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2"/>
                        </a:rPr>
                        <a:t>SP-231741</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Preciado Rojas, Diego, Nokia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861389257"/>
                  </a:ext>
                </a:extLst>
              </a:tr>
              <a:tr h="89948">
                <a:tc>
                  <a:txBody>
                    <a:bodyPr/>
                    <a:lstStyle/>
                    <a:p>
                      <a:pPr algn="l" fontAlgn="t"/>
                      <a:r>
                        <a:rPr lang="en-US" altLang="zh-CN" sz="900" b="0" i="0" u="none" strike="noStrike">
                          <a:solidFill>
                            <a:srgbClr val="00B0F0"/>
                          </a:solidFill>
                          <a:effectLst/>
                          <a:latin typeface="+mn-lt"/>
                          <a:ea typeface="等线" panose="02010600030101010101" pitchFamily="2" charset="-122"/>
                        </a:rPr>
                        <a:t>1050035</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rgbClr val="00B0F0"/>
                          </a:solidFill>
                          <a:effectLst/>
                          <a:latin typeface="+mn-lt"/>
                          <a:ea typeface="等线" panose="02010600030101010101" pitchFamily="2" charset="-122"/>
                        </a:rPr>
                        <a:t>Common API Framework (CAPIF) Phase 3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CAPIF_Ph3</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3"/>
                        </a:rPr>
                        <a:t>SP-241381</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Niranth Amogh, Nokia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129437835"/>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1040071</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Study on MC services support on IOPS mode of operation for 5G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FS_Generic_IOPS</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4"/>
                        </a:rPr>
                        <a:t>SP-241017</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FirstNet, Mark Lipford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176674614"/>
                  </a:ext>
                </a:extLst>
              </a:tr>
              <a:tr h="123505">
                <a:tc>
                  <a:txBody>
                    <a:bodyPr/>
                    <a:lstStyle/>
                    <a:p>
                      <a:pPr algn="l" fontAlgn="t"/>
                      <a:r>
                        <a:rPr lang="en-US" altLang="zh-CN" sz="900" b="0" i="0" u="none" strike="noStrike">
                          <a:solidFill>
                            <a:srgbClr val="000000"/>
                          </a:solidFill>
                          <a:effectLst/>
                          <a:latin typeface="+mn-lt"/>
                          <a:ea typeface="等线" panose="02010600030101010101" pitchFamily="2" charset="-122"/>
                        </a:rPr>
                        <a:t>1050036</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MC services for generic support on IOPS mode of operation</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Generic_IOPS</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5"/>
                        </a:rPr>
                        <a:t>SP-241382</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FirstNet, Mark Lipford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29038234"/>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1010008</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   Application Architecture for UAS applications Phase 3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UASAPP_Ph3</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6"/>
                        </a:rPr>
                        <a:t>SP-240741</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Roy, Michel, InterDigital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670665936"/>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1000038</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   Stage 2 of Railways specific Enhancements to Mission Critical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FRMCS_Ph5</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7"/>
                        </a:rPr>
                        <a:t>SP-230780</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Oettl, Martin, Nokia,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236430161"/>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1000034</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Study on Service aspects for supporting the eMMTel service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FS_eMMTelAPP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8"/>
                        </a:rPr>
                        <a:t>SP-230779</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Liu, Yue, China Mobile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125680540"/>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1040073</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Application enablement aspects for MMTel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MMTel_App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9"/>
                        </a:rPr>
                        <a:t>SP-241019</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Liu, Yue, China Mobile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371525854"/>
                  </a:ext>
                </a:extLst>
              </a:tr>
              <a:tr h="89948">
                <a:tc>
                  <a:txBody>
                    <a:bodyPr/>
                    <a:lstStyle/>
                    <a:p>
                      <a:pPr algn="l" fontAlgn="t"/>
                      <a:r>
                        <a:rPr lang="en-US" altLang="zh-CN" sz="900" b="1" i="0" u="none" strike="noStrike">
                          <a:solidFill>
                            <a:srgbClr val="000000"/>
                          </a:solidFill>
                          <a:effectLst/>
                          <a:latin typeface="+mn-lt"/>
                          <a:ea typeface="等线" panose="02010600030101010101" pitchFamily="2" charset="-122"/>
                        </a:rPr>
                        <a:t>1050053</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Enhanced application layer support for location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eLSAPP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0"/>
                        </a:rPr>
                        <a:t>SP-241005</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Liping Wu, CATT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549357135"/>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1000035</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   Study on enhanced application layer support for location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FS_eLSAPP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1"/>
                        </a:rPr>
                        <a:t>SP-230778</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Liping Wu, CATT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703001865"/>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1040072</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   Stage 2 of Enhanced application layer support for location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eLSAPP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0"/>
                        </a:rPr>
                        <a:t>SP-241005</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Liping Wu, CATT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534551991"/>
                  </a:ext>
                </a:extLst>
              </a:tr>
              <a:tr h="177592">
                <a:tc>
                  <a:txBody>
                    <a:bodyPr/>
                    <a:lstStyle/>
                    <a:p>
                      <a:pPr algn="l" fontAlgn="t"/>
                      <a:r>
                        <a:rPr lang="en-US" altLang="zh-CN" sz="900" b="0" i="0" u="none" strike="noStrike">
                          <a:solidFill>
                            <a:srgbClr val="000000"/>
                          </a:solidFill>
                          <a:effectLst/>
                          <a:latin typeface="+mn-lt"/>
                          <a:ea typeface="等线" panose="02010600030101010101" pitchFamily="2" charset="-122"/>
                        </a:rPr>
                        <a:t>1000036</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FF"/>
                          </a:solidFill>
                          <a:effectLst/>
                          <a:latin typeface="+mn-lt"/>
                          <a:ea typeface="等线" panose="02010600030101010101" pitchFamily="2" charset="-122"/>
                        </a:rPr>
                        <a:t>Sharing of administrative configuration between interconnected MC service systems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MCShAC</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2"/>
                        </a:rPr>
                        <a:t>SP-230692</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andreas.flander@bdbos.bund.de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32232077"/>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1000037</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FF"/>
                          </a:solidFill>
                          <a:effectLst/>
                          <a:latin typeface="+mn-lt"/>
                          <a:ea typeface="等线" panose="02010600030101010101" pitchFamily="2" charset="-122"/>
                        </a:rPr>
                        <a:t>5GMSG Service phase 3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5GMARCH_Ph3</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3"/>
                        </a:rPr>
                        <a:t>SP-230781</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Liu, Yue, China Mobile,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653421819"/>
                  </a:ext>
                </a:extLst>
              </a:tr>
              <a:tr h="177503">
                <a:tc>
                  <a:txBody>
                    <a:bodyPr/>
                    <a:lstStyle/>
                    <a:p>
                      <a:pPr algn="l" fontAlgn="t"/>
                      <a:r>
                        <a:rPr lang="en-US" altLang="zh-CN" sz="900" b="0" i="0" u="none" strike="noStrike">
                          <a:solidFill>
                            <a:srgbClr val="000000"/>
                          </a:solidFill>
                          <a:effectLst/>
                          <a:latin typeface="+mn-lt"/>
                          <a:ea typeface="等线" panose="02010600030101010101" pitchFamily="2" charset="-122"/>
                        </a:rPr>
                        <a:t>1000039</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FF"/>
                          </a:solidFill>
                          <a:effectLst/>
                          <a:latin typeface="+mn-lt"/>
                          <a:ea typeface="等线" panose="02010600030101010101" pitchFamily="2" charset="-122"/>
                        </a:rPr>
                        <a:t>Enhanced Mission Critical Architecture</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enhMC</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4"/>
                        </a:rPr>
                        <a:t>SP-230988</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Negalaguli, Harish, Motorola Solutions,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1129088"/>
                  </a:ext>
                </a:extLst>
              </a:tr>
              <a:tr h="89948">
                <a:tc>
                  <a:txBody>
                    <a:bodyPr/>
                    <a:lstStyle/>
                    <a:p>
                      <a:pPr algn="l" fontAlgn="t"/>
                      <a:r>
                        <a:rPr lang="en-US" altLang="zh-CN" sz="900" b="1" i="0" u="none" strike="noStrike">
                          <a:solidFill>
                            <a:srgbClr val="000000"/>
                          </a:solidFill>
                          <a:effectLst/>
                          <a:latin typeface="+mn-lt"/>
                          <a:ea typeface="等线" panose="02010600030101010101" pitchFamily="2" charset="-122"/>
                        </a:rPr>
                        <a:t>1050071</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FF"/>
                          </a:solidFill>
                          <a:effectLst/>
                          <a:latin typeface="+mn-lt"/>
                          <a:ea typeface="等线" panose="02010600030101010101" pitchFamily="2" charset="-122"/>
                        </a:rPr>
                        <a:t>SEAL DD (Data Delivery) Phase 2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SEALDD_Ph2</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5"/>
                        </a:rPr>
                        <a:t>SP-230989</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Cuili Ge, Huawei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195766366"/>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1010006</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   Stage 2 of SEAL DD (Data Delivery) Phase 2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SEALDD_Ph2</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5"/>
                        </a:rPr>
                        <a:t>SP-230989</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Cuili Ge, Huawei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41293197"/>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1010007</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   Stage 2 of enabling Edge Applications Phase 3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EDGEAPP_Ph3</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6"/>
                        </a:rPr>
                        <a:t>SP-231160</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err="1">
                          <a:solidFill>
                            <a:srgbClr val="000000"/>
                          </a:solidFill>
                          <a:effectLst/>
                          <a:latin typeface="+mn-lt"/>
                          <a:ea typeface="等线" panose="02010600030101010101" pitchFamily="2" charset="-122"/>
                        </a:rPr>
                        <a:t>Hyesung</a:t>
                      </a:r>
                      <a:r>
                        <a:rPr lang="en-US" sz="900" b="0" i="0" u="none" strike="noStrike" dirty="0">
                          <a:solidFill>
                            <a:srgbClr val="000000"/>
                          </a:solidFill>
                          <a:effectLst/>
                          <a:latin typeface="+mn-lt"/>
                          <a:ea typeface="等线" panose="02010600030101010101" pitchFamily="2" charset="-122"/>
                        </a:rPr>
                        <a:t> Kim, Samsung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853117389"/>
                  </a:ext>
                </a:extLst>
              </a:tr>
            </a:tbl>
          </a:graphicData>
        </a:graphic>
      </p:graphicFrame>
      <p:sp>
        <p:nvSpPr>
          <p:cNvPr id="6" name="标题 1">
            <a:extLst>
              <a:ext uri="{FF2B5EF4-FFF2-40B4-BE49-F238E27FC236}">
                <a16:creationId xmlns:a16="http://schemas.microsoft.com/office/drawing/2014/main" id="{497C6FBF-F7DF-420F-9657-C1BD44807F84}"/>
              </a:ext>
            </a:extLst>
          </p:cNvPr>
          <p:cNvSpPr>
            <a:spLocks noGrp="1"/>
          </p:cNvSpPr>
          <p:nvPr>
            <p:ph type="title"/>
          </p:nvPr>
        </p:nvSpPr>
        <p:spPr>
          <a:xfrm>
            <a:off x="708614" y="149531"/>
            <a:ext cx="9102725" cy="1143000"/>
          </a:xfrm>
        </p:spPr>
        <p:txBody>
          <a:bodyPr/>
          <a:lstStyle/>
          <a:p>
            <a:r>
              <a:rPr lang="en-US" dirty="0"/>
              <a:t>Rel-19 </a:t>
            </a:r>
            <a:r>
              <a:rPr lang="en-US" altLang="zh-CN" dirty="0"/>
              <a:t>work </a:t>
            </a:r>
            <a:r>
              <a:rPr lang="en-US" dirty="0"/>
              <a:t>progress in other SA groups</a:t>
            </a:r>
          </a:p>
        </p:txBody>
      </p:sp>
      <p:sp>
        <p:nvSpPr>
          <p:cNvPr id="7" name="TextBox 6">
            <a:extLst>
              <a:ext uri="{FF2B5EF4-FFF2-40B4-BE49-F238E27FC236}">
                <a16:creationId xmlns:a16="http://schemas.microsoft.com/office/drawing/2014/main" id="{6A8FEF58-8ECF-40E4-AA0B-786BA812BAE2}"/>
              </a:ext>
            </a:extLst>
          </p:cNvPr>
          <p:cNvSpPr txBox="1"/>
          <p:nvPr/>
        </p:nvSpPr>
        <p:spPr>
          <a:xfrm>
            <a:off x="2998574" y="1172556"/>
            <a:ext cx="6477810" cy="338554"/>
          </a:xfrm>
          <a:prstGeom prst="rect">
            <a:avLst/>
          </a:prstGeom>
          <a:noFill/>
        </p:spPr>
        <p:txBody>
          <a:bodyPr wrap="square" rtlCol="0">
            <a:spAutoFit/>
          </a:bodyPr>
          <a:lstStyle>
            <a:defPPr>
              <a:defRPr lang="en-GB"/>
            </a:defPPr>
            <a:lvl1pPr>
              <a:defRPr sz="1600" b="1">
                <a:solidFill>
                  <a:srgbClr val="FF0000"/>
                </a:solidFill>
              </a:defRPr>
            </a:lvl1pPr>
          </a:lstStyle>
          <a:p>
            <a:r>
              <a:rPr lang="en-US" altLang="zh-CN" dirty="0"/>
              <a:t>SA6 (28 topics with 2 topics potentially related to SA5 OAM)</a:t>
            </a:r>
            <a:endParaRPr lang="zh-CN" altLang="en-US" dirty="0"/>
          </a:p>
        </p:txBody>
      </p:sp>
      <p:sp>
        <p:nvSpPr>
          <p:cNvPr id="8" name="Rectangle 7">
            <a:extLst>
              <a:ext uri="{FF2B5EF4-FFF2-40B4-BE49-F238E27FC236}">
                <a16:creationId xmlns:a16="http://schemas.microsoft.com/office/drawing/2014/main" id="{8469581B-F994-4734-8F6E-E3BC4EE31A2B}"/>
              </a:ext>
            </a:extLst>
          </p:cNvPr>
          <p:cNvSpPr/>
          <p:nvPr/>
        </p:nvSpPr>
        <p:spPr>
          <a:xfrm>
            <a:off x="231507" y="5964945"/>
            <a:ext cx="6870792" cy="276999"/>
          </a:xfrm>
          <a:prstGeom prst="rect">
            <a:avLst/>
          </a:prstGeom>
          <a:solidFill>
            <a:schemeClr val="bg1"/>
          </a:solidFill>
        </p:spPr>
        <p:txBody>
          <a:bodyPr wrap="none">
            <a:spAutoFit/>
          </a:bodyPr>
          <a:lstStyle/>
          <a:p>
            <a:r>
              <a:rPr lang="en-US" altLang="zh-CN" sz="1200" b="1" dirty="0">
                <a:solidFill>
                  <a:srgbClr val="FF0000"/>
                </a:solidFill>
              </a:rPr>
              <a:t>Rapporteurs are requested to identify concrete related aspects in corresponding SA5 topics</a:t>
            </a:r>
            <a:endParaRPr lang="zh-CN" altLang="en-US" dirty="0"/>
          </a:p>
        </p:txBody>
      </p:sp>
      <p:sp>
        <p:nvSpPr>
          <p:cNvPr id="9" name="内容占位符 2">
            <a:extLst>
              <a:ext uri="{FF2B5EF4-FFF2-40B4-BE49-F238E27FC236}">
                <a16:creationId xmlns:a16="http://schemas.microsoft.com/office/drawing/2014/main" id="{31FBD94D-D26F-4ECA-AB21-0B7CF5A68D54}"/>
              </a:ext>
            </a:extLst>
          </p:cNvPr>
          <p:cNvSpPr>
            <a:spLocks noGrp="1"/>
          </p:cNvSpPr>
          <p:nvPr>
            <p:ph idx="1"/>
          </p:nvPr>
        </p:nvSpPr>
        <p:spPr>
          <a:xfrm>
            <a:off x="7039667" y="6110260"/>
            <a:ext cx="5316600" cy="275730"/>
          </a:xfrm>
          <a:effectLst/>
        </p:spPr>
        <p:txBody>
          <a:bodyPr/>
          <a:lstStyle/>
          <a:p>
            <a:pPr marL="0" indent="0">
              <a:buNone/>
            </a:pPr>
            <a:r>
              <a:rPr lang="en-GB" altLang="en-US" sz="1050" dirty="0"/>
              <a:t>Ref: List of Approved Rel-19 topics </a:t>
            </a:r>
            <a:r>
              <a:rPr lang="zh-CN" altLang="en-US" sz="1050" dirty="0"/>
              <a:t>（</a:t>
            </a:r>
            <a:r>
              <a:rPr lang="en-US" altLang="zh-CN" sz="1050" dirty="0"/>
              <a:t>https://www.3gpp.org/ftp/Information/WORK_PLAN</a:t>
            </a:r>
            <a:r>
              <a:rPr lang="zh-CN" altLang="en-US" sz="1050" dirty="0"/>
              <a:t>）</a:t>
            </a:r>
            <a:endParaRPr lang="en-GB" altLang="en-US" sz="1050" dirty="0"/>
          </a:p>
          <a:p>
            <a:pPr lvl="1"/>
            <a:endParaRPr lang="en-GB" altLang="en-US" sz="800" dirty="0"/>
          </a:p>
        </p:txBody>
      </p:sp>
    </p:spTree>
    <p:extLst>
      <p:ext uri="{BB962C8B-B14F-4D97-AF65-F5344CB8AC3E}">
        <p14:creationId xmlns:p14="http://schemas.microsoft.com/office/powerpoint/2010/main" val="2663488519"/>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Content</a:t>
            </a:r>
            <a:endParaRPr lang="zh-CN" altLang="en-US" dirty="0"/>
          </a:p>
        </p:txBody>
      </p:sp>
      <p:sp>
        <p:nvSpPr>
          <p:cNvPr id="3" name="Content Placeholder 2">
            <a:extLst>
              <a:ext uri="{FF2B5EF4-FFF2-40B4-BE49-F238E27FC236}">
                <a16:creationId xmlns:a16="http://schemas.microsoft.com/office/drawing/2014/main" id="{9587A72E-7889-4E30-879E-9C4CCD3F171A}"/>
              </a:ext>
            </a:extLst>
          </p:cNvPr>
          <p:cNvSpPr>
            <a:spLocks noGrp="1"/>
          </p:cNvSpPr>
          <p:nvPr>
            <p:ph idx="1"/>
          </p:nvPr>
        </p:nvSpPr>
        <p:spPr/>
        <p:txBody>
          <a:bodyPr/>
          <a:lstStyle/>
          <a:p>
            <a:r>
              <a:rPr lang="en-US" altLang="zh-CN" dirty="0">
                <a:solidFill>
                  <a:srgbClr val="0000FF"/>
                </a:solidFill>
              </a:rPr>
              <a:t>Release 19</a:t>
            </a:r>
            <a:endParaRPr lang="en-GB" altLang="zh-CN" dirty="0">
              <a:solidFill>
                <a:srgbClr val="0000FF"/>
              </a:solidFill>
            </a:endParaRPr>
          </a:p>
          <a:p>
            <a:pPr lvl="1"/>
            <a:r>
              <a:rPr lang="en-GB" altLang="zh-CN" dirty="0">
                <a:solidFill>
                  <a:srgbClr val="0000FF"/>
                </a:solidFill>
              </a:rPr>
              <a:t>Release 19 timeline– figure with SA5</a:t>
            </a:r>
          </a:p>
          <a:p>
            <a:pPr lvl="1"/>
            <a:r>
              <a:rPr lang="en-US" altLang="zh-CN" dirty="0"/>
              <a:t>WIs/SIs in other 3GPP WGs potentially related to SA5</a:t>
            </a:r>
            <a:endParaRPr lang="zh-CN" altLang="en-US" dirty="0"/>
          </a:p>
        </p:txBody>
      </p:sp>
    </p:spTree>
    <p:extLst>
      <p:ext uri="{BB962C8B-B14F-4D97-AF65-F5344CB8AC3E}">
        <p14:creationId xmlns:p14="http://schemas.microsoft.com/office/powerpoint/2010/main" val="380586335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43DC833B-FA2E-4A90-930C-947D3FBC5966}"/>
              </a:ext>
            </a:extLst>
          </p:cNvPr>
          <p:cNvSpPr>
            <a:spLocks noGrp="1"/>
          </p:cNvSpPr>
          <p:nvPr>
            <p:ph type="title"/>
          </p:nvPr>
        </p:nvSpPr>
        <p:spPr>
          <a:xfrm>
            <a:off x="200554" y="140029"/>
            <a:ext cx="9585583" cy="1143000"/>
          </a:xfrm>
        </p:spPr>
        <p:txBody>
          <a:bodyPr/>
          <a:lstStyle/>
          <a:p>
            <a:r>
              <a:rPr lang="en-US" altLang="zh-CN" sz="2400" dirty="0"/>
              <a:t>Rel-19 SA5 Management and Orchestration cooperation with other groups </a:t>
            </a:r>
            <a:br>
              <a:rPr lang="en-US" altLang="zh-CN" sz="2400" dirty="0"/>
            </a:br>
            <a:r>
              <a:rPr lang="en-US" altLang="zh-CN" sz="2400" dirty="0"/>
              <a:t>(for SA5 internal use)</a:t>
            </a:r>
            <a:endParaRPr lang="en-US" sz="2400" dirty="0"/>
          </a:p>
        </p:txBody>
      </p:sp>
      <p:sp>
        <p:nvSpPr>
          <p:cNvPr id="5" name="Rounded Rectangle 43">
            <a:extLst>
              <a:ext uri="{FF2B5EF4-FFF2-40B4-BE49-F238E27FC236}">
                <a16:creationId xmlns:a16="http://schemas.microsoft.com/office/drawing/2014/main" id="{155D4578-3F7D-4779-ADA5-E3F8AB4C7690}"/>
              </a:ext>
            </a:extLst>
          </p:cNvPr>
          <p:cNvSpPr/>
          <p:nvPr/>
        </p:nvSpPr>
        <p:spPr>
          <a:xfrm>
            <a:off x="953089" y="2003577"/>
            <a:ext cx="1219479" cy="710413"/>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SA1</a:t>
            </a:r>
          </a:p>
          <a:p>
            <a:pPr algn="ctr"/>
            <a:r>
              <a:rPr lang="en-US" dirty="0"/>
              <a:t>Requirements</a:t>
            </a:r>
          </a:p>
        </p:txBody>
      </p:sp>
      <p:sp>
        <p:nvSpPr>
          <p:cNvPr id="6" name="Rounded Rectangle 46">
            <a:extLst>
              <a:ext uri="{FF2B5EF4-FFF2-40B4-BE49-F238E27FC236}">
                <a16:creationId xmlns:a16="http://schemas.microsoft.com/office/drawing/2014/main" id="{636FCC7E-19CA-422C-877A-D917E1C5514F}"/>
              </a:ext>
            </a:extLst>
          </p:cNvPr>
          <p:cNvSpPr/>
          <p:nvPr/>
        </p:nvSpPr>
        <p:spPr>
          <a:xfrm>
            <a:off x="1008613" y="4067620"/>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SA2</a:t>
            </a:r>
          </a:p>
          <a:p>
            <a:pPr algn="ctr">
              <a:defRPr/>
            </a:pPr>
            <a:r>
              <a:rPr lang="en-US" dirty="0"/>
              <a:t>Architecture</a:t>
            </a:r>
          </a:p>
        </p:txBody>
      </p:sp>
      <p:sp>
        <p:nvSpPr>
          <p:cNvPr id="7" name="Rounded Rectangle 47">
            <a:extLst>
              <a:ext uri="{FF2B5EF4-FFF2-40B4-BE49-F238E27FC236}">
                <a16:creationId xmlns:a16="http://schemas.microsoft.com/office/drawing/2014/main" id="{2B6C455F-86BE-498C-9379-EB7B04467DD9}"/>
              </a:ext>
            </a:extLst>
          </p:cNvPr>
          <p:cNvSpPr/>
          <p:nvPr/>
        </p:nvSpPr>
        <p:spPr>
          <a:xfrm>
            <a:off x="2246590" y="4070834"/>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SA3</a:t>
            </a:r>
          </a:p>
          <a:p>
            <a:pPr algn="ctr"/>
            <a:r>
              <a:rPr lang="en-US" dirty="0"/>
              <a:t>Security</a:t>
            </a:r>
          </a:p>
        </p:txBody>
      </p:sp>
      <p:sp>
        <p:nvSpPr>
          <p:cNvPr id="8" name="Rounded Rectangle 48">
            <a:extLst>
              <a:ext uri="{FF2B5EF4-FFF2-40B4-BE49-F238E27FC236}">
                <a16:creationId xmlns:a16="http://schemas.microsoft.com/office/drawing/2014/main" id="{F1D645DE-92C6-40E4-8EC4-4D2EC36B8C61}"/>
              </a:ext>
            </a:extLst>
          </p:cNvPr>
          <p:cNvSpPr/>
          <p:nvPr/>
        </p:nvSpPr>
        <p:spPr>
          <a:xfrm>
            <a:off x="3451780" y="4081539"/>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SA4</a:t>
            </a:r>
          </a:p>
          <a:p>
            <a:pPr algn="ctr"/>
            <a:r>
              <a:rPr lang="en-US" dirty="0"/>
              <a:t>Media</a:t>
            </a:r>
          </a:p>
        </p:txBody>
      </p:sp>
      <p:sp>
        <p:nvSpPr>
          <p:cNvPr id="9" name="Rounded Rectangle 49">
            <a:extLst>
              <a:ext uri="{FF2B5EF4-FFF2-40B4-BE49-F238E27FC236}">
                <a16:creationId xmlns:a16="http://schemas.microsoft.com/office/drawing/2014/main" id="{F5094ED4-F006-4934-AE63-3E6DE0184785}"/>
              </a:ext>
            </a:extLst>
          </p:cNvPr>
          <p:cNvSpPr/>
          <p:nvPr/>
        </p:nvSpPr>
        <p:spPr>
          <a:xfrm>
            <a:off x="4672079" y="5367379"/>
            <a:ext cx="1087775" cy="344316"/>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en-US" dirty="0"/>
              <a:t>SA5 OAM</a:t>
            </a:r>
          </a:p>
          <a:p>
            <a:pPr algn="ctr">
              <a:defRPr/>
            </a:pPr>
            <a:r>
              <a:rPr lang="en-US" altLang="zh-CN" dirty="0"/>
              <a:t>Stage 3</a:t>
            </a:r>
            <a:endParaRPr lang="en-US" dirty="0"/>
          </a:p>
        </p:txBody>
      </p:sp>
      <p:sp>
        <p:nvSpPr>
          <p:cNvPr id="10" name="Rounded Rectangle 50">
            <a:extLst>
              <a:ext uri="{FF2B5EF4-FFF2-40B4-BE49-F238E27FC236}">
                <a16:creationId xmlns:a16="http://schemas.microsoft.com/office/drawing/2014/main" id="{6DFE8731-393F-4EA8-80A2-2D1676377810}"/>
              </a:ext>
            </a:extLst>
          </p:cNvPr>
          <p:cNvSpPr/>
          <p:nvPr/>
        </p:nvSpPr>
        <p:spPr>
          <a:xfrm>
            <a:off x="5892363" y="4070242"/>
            <a:ext cx="964073"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SA6</a:t>
            </a:r>
          </a:p>
          <a:p>
            <a:pPr algn="ctr"/>
            <a:r>
              <a:rPr lang="en-US" dirty="0"/>
              <a:t>Apps/MC</a:t>
            </a:r>
          </a:p>
        </p:txBody>
      </p:sp>
      <p:cxnSp>
        <p:nvCxnSpPr>
          <p:cNvPr id="11" name="Curved Connector 56">
            <a:extLst>
              <a:ext uri="{FF2B5EF4-FFF2-40B4-BE49-F238E27FC236}">
                <a16:creationId xmlns:a16="http://schemas.microsoft.com/office/drawing/2014/main" id="{07F07DFF-0E76-40A8-BEF7-61ECC6CD63FE}"/>
              </a:ext>
            </a:extLst>
          </p:cNvPr>
          <p:cNvCxnSpPr>
            <a:cxnSpLocks/>
            <a:stCxn id="5" idx="3"/>
          </p:cNvCxnSpPr>
          <p:nvPr/>
        </p:nvCxnSpPr>
        <p:spPr>
          <a:xfrm>
            <a:off x="2172568" y="2358784"/>
            <a:ext cx="2430630" cy="1181286"/>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12" name="Rounded Rectangle 75">
            <a:extLst>
              <a:ext uri="{FF2B5EF4-FFF2-40B4-BE49-F238E27FC236}">
                <a16:creationId xmlns:a16="http://schemas.microsoft.com/office/drawing/2014/main" id="{BB08BA1F-AB30-42A1-B1CA-C5DCFC204486}"/>
              </a:ext>
            </a:extLst>
          </p:cNvPr>
          <p:cNvSpPr/>
          <p:nvPr/>
        </p:nvSpPr>
        <p:spPr>
          <a:xfrm>
            <a:off x="6894948" y="2965622"/>
            <a:ext cx="879060" cy="2734297"/>
          </a:xfrm>
          <a:prstGeom prst="roundRect">
            <a:avLst/>
          </a:prstGeom>
          <a:solidFill>
            <a:schemeClr val="accent6">
              <a:lumMod val="60000"/>
              <a:lumOff val="4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RAN</a:t>
            </a:r>
          </a:p>
          <a:p>
            <a:pPr algn="ctr"/>
            <a:r>
              <a:rPr lang="en-US" dirty="0"/>
              <a:t>Radio Access</a:t>
            </a:r>
          </a:p>
        </p:txBody>
      </p:sp>
      <p:sp>
        <p:nvSpPr>
          <p:cNvPr id="13" name="Rounded Rectangle 117">
            <a:extLst>
              <a:ext uri="{FF2B5EF4-FFF2-40B4-BE49-F238E27FC236}">
                <a16:creationId xmlns:a16="http://schemas.microsoft.com/office/drawing/2014/main" id="{02F2BED5-FA4B-49CE-A429-98EE4F8CF306}"/>
              </a:ext>
            </a:extLst>
          </p:cNvPr>
          <p:cNvSpPr/>
          <p:nvPr/>
        </p:nvSpPr>
        <p:spPr>
          <a:xfrm>
            <a:off x="995671" y="5369225"/>
            <a:ext cx="3475758" cy="344315"/>
          </a:xfrm>
          <a:prstGeom prst="roundRect">
            <a:avLst/>
          </a:prstGeom>
          <a:solidFill>
            <a:srgbClr val="92D05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CT – Protocols &amp;  Coding</a:t>
            </a:r>
          </a:p>
        </p:txBody>
      </p:sp>
      <p:sp>
        <p:nvSpPr>
          <p:cNvPr id="14" name="TextBox 66">
            <a:extLst>
              <a:ext uri="{FF2B5EF4-FFF2-40B4-BE49-F238E27FC236}">
                <a16:creationId xmlns:a16="http://schemas.microsoft.com/office/drawing/2014/main" id="{A181CD9F-4A44-4A3A-9470-19590BF85AAE}"/>
              </a:ext>
            </a:extLst>
          </p:cNvPr>
          <p:cNvSpPr txBox="1">
            <a:spLocks noChangeArrowheads="1"/>
          </p:cNvSpPr>
          <p:nvPr/>
        </p:nvSpPr>
        <p:spPr bwMode="auto">
          <a:xfrm>
            <a:off x="230010" y="2189315"/>
            <a:ext cx="8210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b="1" dirty="0">
                <a:latin typeface="Arial" panose="020B0604020202020204" pitchFamily="34" charset="0"/>
              </a:rPr>
              <a:t>Stage 1</a:t>
            </a:r>
          </a:p>
        </p:txBody>
      </p:sp>
      <p:sp>
        <p:nvSpPr>
          <p:cNvPr id="15" name="TextBox 137">
            <a:extLst>
              <a:ext uri="{FF2B5EF4-FFF2-40B4-BE49-F238E27FC236}">
                <a16:creationId xmlns:a16="http://schemas.microsoft.com/office/drawing/2014/main" id="{D20F9FFE-3A50-4C84-A062-C331724D58C6}"/>
              </a:ext>
            </a:extLst>
          </p:cNvPr>
          <p:cNvSpPr txBox="1">
            <a:spLocks noChangeArrowheads="1"/>
          </p:cNvSpPr>
          <p:nvPr/>
        </p:nvSpPr>
        <p:spPr bwMode="auto">
          <a:xfrm>
            <a:off x="276684" y="3763191"/>
            <a:ext cx="8210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b="1">
                <a:latin typeface="Arial" panose="020B0604020202020204" pitchFamily="34" charset="0"/>
              </a:rPr>
              <a:t>Stage 2</a:t>
            </a:r>
          </a:p>
        </p:txBody>
      </p:sp>
      <p:sp>
        <p:nvSpPr>
          <p:cNvPr id="16" name="TextBox 138">
            <a:extLst>
              <a:ext uri="{FF2B5EF4-FFF2-40B4-BE49-F238E27FC236}">
                <a16:creationId xmlns:a16="http://schemas.microsoft.com/office/drawing/2014/main" id="{A26DB8F4-D797-4E8D-A579-8FB3865D4F99}"/>
              </a:ext>
            </a:extLst>
          </p:cNvPr>
          <p:cNvSpPr txBox="1">
            <a:spLocks noChangeArrowheads="1"/>
          </p:cNvSpPr>
          <p:nvPr/>
        </p:nvSpPr>
        <p:spPr bwMode="auto">
          <a:xfrm>
            <a:off x="231683" y="5269065"/>
            <a:ext cx="87075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b="1" dirty="0">
                <a:latin typeface="Arial" panose="020B0604020202020204" pitchFamily="34" charset="0"/>
              </a:rPr>
              <a:t>Stage 3 </a:t>
            </a:r>
          </a:p>
        </p:txBody>
      </p:sp>
      <p:cxnSp>
        <p:nvCxnSpPr>
          <p:cNvPr id="17" name="Straight Arrow Connector 86">
            <a:extLst>
              <a:ext uri="{FF2B5EF4-FFF2-40B4-BE49-F238E27FC236}">
                <a16:creationId xmlns:a16="http://schemas.microsoft.com/office/drawing/2014/main" id="{B33378C7-1809-4C13-9B05-D4D3892F4499}"/>
              </a:ext>
            </a:extLst>
          </p:cNvPr>
          <p:cNvCxnSpPr/>
          <p:nvPr/>
        </p:nvCxnSpPr>
        <p:spPr>
          <a:xfrm flipH="1">
            <a:off x="280901" y="2003577"/>
            <a:ext cx="11113" cy="3798888"/>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18" name="TextBox 87">
            <a:extLst>
              <a:ext uri="{FF2B5EF4-FFF2-40B4-BE49-F238E27FC236}">
                <a16:creationId xmlns:a16="http://schemas.microsoft.com/office/drawing/2014/main" id="{8C86245B-FE58-4C65-ABB0-96C0E016E2B7}"/>
              </a:ext>
            </a:extLst>
          </p:cNvPr>
          <p:cNvSpPr txBox="1">
            <a:spLocks noChangeArrowheads="1"/>
          </p:cNvSpPr>
          <p:nvPr/>
        </p:nvSpPr>
        <p:spPr bwMode="auto">
          <a:xfrm rot="16200000">
            <a:off x="-70729" y="2050408"/>
            <a:ext cx="500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200" b="1">
                <a:latin typeface="Arial" panose="020B0604020202020204" pitchFamily="34" charset="0"/>
              </a:rPr>
              <a:t>time</a:t>
            </a:r>
            <a:endParaRPr lang="en-US" altLang="en-US" sz="1800" b="1">
              <a:latin typeface="Arial" panose="020B0604020202020204" pitchFamily="34" charset="0"/>
            </a:endParaRPr>
          </a:p>
        </p:txBody>
      </p:sp>
      <p:cxnSp>
        <p:nvCxnSpPr>
          <p:cNvPr id="19" name="Curved Connector 56">
            <a:extLst>
              <a:ext uri="{FF2B5EF4-FFF2-40B4-BE49-F238E27FC236}">
                <a16:creationId xmlns:a16="http://schemas.microsoft.com/office/drawing/2014/main" id="{046C4F8E-7ED4-4432-94D6-22B5612E47B5}"/>
              </a:ext>
            </a:extLst>
          </p:cNvPr>
          <p:cNvCxnSpPr>
            <a:cxnSpLocks/>
            <a:stCxn id="12" idx="0"/>
          </p:cNvCxnSpPr>
          <p:nvPr/>
        </p:nvCxnSpPr>
        <p:spPr>
          <a:xfrm rot="16200000" flipH="1" flipV="1">
            <a:off x="6299662" y="2505253"/>
            <a:ext cx="574448" cy="1495185"/>
          </a:xfrm>
          <a:prstGeom prst="curvedConnector4">
            <a:avLst>
              <a:gd name="adj1" fmla="val -39795"/>
              <a:gd name="adj2" fmla="val 64698"/>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0" name="Rounded Rectangle 49">
            <a:extLst>
              <a:ext uri="{FF2B5EF4-FFF2-40B4-BE49-F238E27FC236}">
                <a16:creationId xmlns:a16="http://schemas.microsoft.com/office/drawing/2014/main" id="{B3F2EA2C-432D-4DA6-9EFC-20DB94C42630}"/>
              </a:ext>
            </a:extLst>
          </p:cNvPr>
          <p:cNvSpPr/>
          <p:nvPr/>
        </p:nvSpPr>
        <p:spPr>
          <a:xfrm>
            <a:off x="4672079" y="2108714"/>
            <a:ext cx="1087775" cy="617694"/>
          </a:xfrm>
          <a:prstGeom prst="round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r>
              <a:rPr lang="en-US" dirty="0"/>
              <a:t>SA5 OAM</a:t>
            </a:r>
          </a:p>
          <a:p>
            <a:pPr algn="ctr">
              <a:defRPr/>
            </a:pPr>
            <a:r>
              <a:rPr lang="en-US" altLang="zh-CN" dirty="0"/>
              <a:t>Stage 1</a:t>
            </a:r>
            <a:endParaRPr lang="en-US" dirty="0"/>
          </a:p>
        </p:txBody>
      </p:sp>
      <p:sp>
        <p:nvSpPr>
          <p:cNvPr id="21" name="Rounded Rectangle 49">
            <a:extLst>
              <a:ext uri="{FF2B5EF4-FFF2-40B4-BE49-F238E27FC236}">
                <a16:creationId xmlns:a16="http://schemas.microsoft.com/office/drawing/2014/main" id="{55F01D9A-4F2E-4166-B0B2-654F17A1E3C6}"/>
              </a:ext>
            </a:extLst>
          </p:cNvPr>
          <p:cNvSpPr/>
          <p:nvPr/>
        </p:nvSpPr>
        <p:spPr>
          <a:xfrm>
            <a:off x="4672079" y="4067620"/>
            <a:ext cx="1087775" cy="43343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en-US" dirty="0"/>
              <a:t>SA5 OAM</a:t>
            </a:r>
          </a:p>
          <a:p>
            <a:pPr algn="ctr">
              <a:defRPr/>
            </a:pPr>
            <a:r>
              <a:rPr lang="en-US" altLang="zh-CN" dirty="0"/>
              <a:t>Stage 2</a:t>
            </a:r>
            <a:endParaRPr lang="en-US" dirty="0"/>
          </a:p>
        </p:txBody>
      </p:sp>
      <p:cxnSp>
        <p:nvCxnSpPr>
          <p:cNvPr id="22" name="Curved Connector 56">
            <a:extLst>
              <a:ext uri="{FF2B5EF4-FFF2-40B4-BE49-F238E27FC236}">
                <a16:creationId xmlns:a16="http://schemas.microsoft.com/office/drawing/2014/main" id="{4DA625FA-5308-415F-AAA7-3DE5675CB4B4}"/>
              </a:ext>
            </a:extLst>
          </p:cNvPr>
          <p:cNvCxnSpPr>
            <a:cxnSpLocks/>
            <a:stCxn id="20" idx="2"/>
            <a:endCxn id="21" idx="0"/>
          </p:cNvCxnSpPr>
          <p:nvPr/>
        </p:nvCxnSpPr>
        <p:spPr>
          <a:xfrm rot="5400000">
            <a:off x="4545361" y="3397014"/>
            <a:ext cx="1341212" cy="12700"/>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Curved Connector 132">
            <a:extLst>
              <a:ext uri="{FF2B5EF4-FFF2-40B4-BE49-F238E27FC236}">
                <a16:creationId xmlns:a16="http://schemas.microsoft.com/office/drawing/2014/main" id="{A34B0028-259D-4CAA-AA44-66F0FE181EA5}"/>
              </a:ext>
            </a:extLst>
          </p:cNvPr>
          <p:cNvCxnSpPr>
            <a:cxnSpLocks/>
            <a:stCxn id="21" idx="2"/>
          </p:cNvCxnSpPr>
          <p:nvPr/>
        </p:nvCxnSpPr>
        <p:spPr>
          <a:xfrm rot="16200000" flipH="1">
            <a:off x="4789817" y="4927200"/>
            <a:ext cx="852388" cy="88"/>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Curved Connector 56">
            <a:extLst>
              <a:ext uri="{FF2B5EF4-FFF2-40B4-BE49-F238E27FC236}">
                <a16:creationId xmlns:a16="http://schemas.microsoft.com/office/drawing/2014/main" id="{5A4452C5-1C5F-4F3D-B275-F0C2A11F2199}"/>
              </a:ext>
            </a:extLst>
          </p:cNvPr>
          <p:cNvCxnSpPr>
            <a:cxnSpLocks/>
            <a:stCxn id="13" idx="0"/>
          </p:cNvCxnSpPr>
          <p:nvPr/>
        </p:nvCxnSpPr>
        <p:spPr>
          <a:xfrm rot="5400000" flipH="1" flipV="1">
            <a:off x="2747295" y="3537028"/>
            <a:ext cx="1818452" cy="1845942"/>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 name="Curved Connector 56">
            <a:extLst>
              <a:ext uri="{FF2B5EF4-FFF2-40B4-BE49-F238E27FC236}">
                <a16:creationId xmlns:a16="http://schemas.microsoft.com/office/drawing/2014/main" id="{F5B29A4D-24B0-484A-83C9-9FC9B77BB62B}"/>
              </a:ext>
            </a:extLst>
          </p:cNvPr>
          <p:cNvCxnSpPr>
            <a:cxnSpLocks/>
            <a:endCxn id="6" idx="0"/>
          </p:cNvCxnSpPr>
          <p:nvPr/>
        </p:nvCxnSpPr>
        <p:spPr>
          <a:xfrm rot="10800000" flipV="1">
            <a:off x="1552502" y="3553988"/>
            <a:ext cx="3067313" cy="513632"/>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6" name="Curved Connector 56">
            <a:extLst>
              <a:ext uri="{FF2B5EF4-FFF2-40B4-BE49-F238E27FC236}">
                <a16:creationId xmlns:a16="http://schemas.microsoft.com/office/drawing/2014/main" id="{2B79B973-DD74-4182-80F0-FE8E43AC26ED}"/>
              </a:ext>
            </a:extLst>
          </p:cNvPr>
          <p:cNvCxnSpPr>
            <a:cxnSpLocks/>
            <a:endCxn id="7" idx="0"/>
          </p:cNvCxnSpPr>
          <p:nvPr/>
        </p:nvCxnSpPr>
        <p:spPr>
          <a:xfrm rot="10800000" flipV="1">
            <a:off x="2790478" y="3553988"/>
            <a:ext cx="1829336" cy="516846"/>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 name="Curved Connector 56">
            <a:extLst>
              <a:ext uri="{FF2B5EF4-FFF2-40B4-BE49-F238E27FC236}">
                <a16:creationId xmlns:a16="http://schemas.microsoft.com/office/drawing/2014/main" id="{39890B8D-1712-48F7-BE52-9126BA58AC61}"/>
              </a:ext>
            </a:extLst>
          </p:cNvPr>
          <p:cNvCxnSpPr>
            <a:cxnSpLocks/>
            <a:endCxn id="8" idx="0"/>
          </p:cNvCxnSpPr>
          <p:nvPr/>
        </p:nvCxnSpPr>
        <p:spPr>
          <a:xfrm rot="10800000" flipV="1">
            <a:off x="3995668" y="3553987"/>
            <a:ext cx="624146" cy="527551"/>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Curved Connector 56">
            <a:extLst>
              <a:ext uri="{FF2B5EF4-FFF2-40B4-BE49-F238E27FC236}">
                <a16:creationId xmlns:a16="http://schemas.microsoft.com/office/drawing/2014/main" id="{BDA670EE-61B2-4407-BE3C-9A66AD7B3566}"/>
              </a:ext>
            </a:extLst>
          </p:cNvPr>
          <p:cNvCxnSpPr>
            <a:cxnSpLocks/>
            <a:stCxn id="10" idx="0"/>
          </p:cNvCxnSpPr>
          <p:nvPr/>
        </p:nvCxnSpPr>
        <p:spPr>
          <a:xfrm rot="16200000" flipV="1">
            <a:off x="5855295" y="3551137"/>
            <a:ext cx="516255" cy="521956"/>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9" name="文本框 37">
            <a:extLst>
              <a:ext uri="{FF2B5EF4-FFF2-40B4-BE49-F238E27FC236}">
                <a16:creationId xmlns:a16="http://schemas.microsoft.com/office/drawing/2014/main" id="{D6F62C11-D959-45F2-B3A1-F4907B8EC5FA}"/>
              </a:ext>
            </a:extLst>
          </p:cNvPr>
          <p:cNvSpPr txBox="1"/>
          <p:nvPr/>
        </p:nvSpPr>
        <p:spPr>
          <a:xfrm>
            <a:off x="8906933" y="1375162"/>
            <a:ext cx="3271818" cy="2677656"/>
          </a:xfrm>
          <a:prstGeom prst="rect">
            <a:avLst/>
          </a:prstGeom>
          <a:solidFill>
            <a:schemeClr val="bg1"/>
          </a:solidFill>
        </p:spPr>
        <p:txBody>
          <a:bodyPr wrap="square" rtlCol="0">
            <a:spAutoFit/>
          </a:bodyPr>
          <a:lstStyle/>
          <a:p>
            <a:pPr marL="341313" indent="-341313">
              <a:spcBef>
                <a:spcPct val="20000"/>
              </a:spcBef>
              <a:buBlip>
                <a:blip r:embed="rId2"/>
              </a:buBlip>
              <a:defRPr/>
            </a:pPr>
            <a:r>
              <a:rPr lang="en-US" altLang="zh-CN" sz="1400" b="1" dirty="0">
                <a:latin typeface="+mn-lt"/>
                <a:cs typeface="+mn-cs"/>
              </a:rPr>
              <a:t>3GPP Internal Cooperation:</a:t>
            </a:r>
          </a:p>
          <a:p>
            <a:pPr lvl="1"/>
            <a:r>
              <a:rPr lang="en-US" altLang="zh-CN" sz="1100" b="1" dirty="0"/>
              <a:t>1. SA1: </a:t>
            </a:r>
            <a:r>
              <a:rPr lang="en-US" altLang="zh-CN" sz="1100" dirty="0"/>
              <a:t>Management related requirements</a:t>
            </a:r>
          </a:p>
          <a:p>
            <a:pPr lvl="1"/>
            <a:r>
              <a:rPr lang="en-US" altLang="zh-CN" sz="1100" b="1" dirty="0"/>
              <a:t>2. SA2: </a:t>
            </a:r>
            <a:r>
              <a:rPr lang="en-US" altLang="zh-CN" sz="1100" dirty="0"/>
              <a:t>EE, AIML, NWDAF, CN NF management</a:t>
            </a:r>
          </a:p>
          <a:p>
            <a:pPr lvl="1"/>
            <a:r>
              <a:rPr lang="en-US" altLang="zh-CN" sz="1100" b="1" dirty="0"/>
              <a:t>3. SA3: </a:t>
            </a:r>
            <a:r>
              <a:rPr lang="en-US" altLang="zh-CN" sz="1100" dirty="0"/>
              <a:t>OAM Security</a:t>
            </a:r>
          </a:p>
          <a:p>
            <a:pPr lvl="1"/>
            <a:r>
              <a:rPr lang="en-US" altLang="zh-CN" sz="1100" b="1" dirty="0"/>
              <a:t>4. SA4: </a:t>
            </a:r>
            <a:r>
              <a:rPr lang="en-US" altLang="zh-CN" sz="1100" dirty="0" err="1"/>
              <a:t>QoE</a:t>
            </a:r>
            <a:r>
              <a:rPr lang="en-US" altLang="zh-CN" sz="1100" dirty="0"/>
              <a:t> data collection</a:t>
            </a:r>
          </a:p>
          <a:p>
            <a:pPr lvl="1"/>
            <a:r>
              <a:rPr lang="en-US" altLang="zh-CN" sz="1100" b="1" dirty="0"/>
              <a:t>5. SA6: </a:t>
            </a:r>
            <a:r>
              <a:rPr lang="en-US" altLang="zh-CN" sz="1100" dirty="0"/>
              <a:t>MEC, Exposure</a:t>
            </a:r>
          </a:p>
          <a:p>
            <a:pPr lvl="1"/>
            <a:r>
              <a:rPr lang="en-US" altLang="zh-CN" sz="1100" b="1" dirty="0"/>
              <a:t>6. CT: </a:t>
            </a:r>
            <a:r>
              <a:rPr lang="en-US" altLang="zh-CN" sz="1100" dirty="0">
                <a:solidFill>
                  <a:prstClr val="black"/>
                </a:solidFill>
              </a:rPr>
              <a:t>Trace, </a:t>
            </a:r>
            <a:r>
              <a:rPr lang="en-US" altLang="zh-CN" sz="1100" dirty="0" err="1">
                <a:solidFill>
                  <a:prstClr val="black"/>
                </a:solidFill>
              </a:rPr>
              <a:t>OpenAPI</a:t>
            </a:r>
            <a:r>
              <a:rPr lang="en-US" altLang="zh-CN" sz="1100" dirty="0">
                <a:solidFill>
                  <a:prstClr val="black"/>
                </a:solidFill>
              </a:rPr>
              <a:t> stage3 coordination</a:t>
            </a:r>
            <a:endParaRPr lang="en-US" altLang="zh-CN" sz="1100" dirty="0"/>
          </a:p>
          <a:p>
            <a:pPr lvl="1"/>
            <a:r>
              <a:rPr lang="en-US" altLang="zh-CN" sz="1100" b="1" dirty="0"/>
              <a:t>7. RAN1: </a:t>
            </a:r>
            <a:r>
              <a:rPr lang="en-US" altLang="zh-CN" sz="1100" dirty="0"/>
              <a:t>AIML,EE</a:t>
            </a:r>
          </a:p>
          <a:p>
            <a:pPr lvl="1"/>
            <a:r>
              <a:rPr lang="en-US" altLang="zh-CN" sz="1100" dirty="0"/>
              <a:t>8. </a:t>
            </a:r>
            <a:r>
              <a:rPr lang="en-US" altLang="zh-CN" sz="1100" b="1" dirty="0"/>
              <a:t>RAN2:</a:t>
            </a:r>
            <a:r>
              <a:rPr lang="zh-CN" altLang="en-US" sz="1100" b="1" dirty="0"/>
              <a:t> </a:t>
            </a:r>
            <a:r>
              <a:rPr lang="en-US" altLang="zh-CN" sz="1100" dirty="0"/>
              <a:t>Measurements,</a:t>
            </a:r>
            <a:r>
              <a:rPr lang="zh-CN" altLang="en-US" sz="1100" dirty="0"/>
              <a:t> </a:t>
            </a:r>
            <a:r>
              <a:rPr lang="en-US" altLang="zh-CN" sz="1100" dirty="0"/>
              <a:t>MDT, </a:t>
            </a:r>
            <a:r>
              <a:rPr lang="en-US" altLang="zh-CN" sz="1100" dirty="0" err="1"/>
              <a:t>QoE</a:t>
            </a:r>
            <a:endParaRPr lang="en-US" altLang="zh-CN" sz="1100" dirty="0"/>
          </a:p>
          <a:p>
            <a:pPr lvl="1"/>
            <a:r>
              <a:rPr lang="en-US" altLang="zh-CN" sz="1100" b="1" dirty="0"/>
              <a:t>8. RAN3: </a:t>
            </a:r>
            <a:r>
              <a:rPr lang="en-US" altLang="zh-CN" sz="1100" dirty="0"/>
              <a:t>SON, EE, data collection, AIML, RAN NF management, </a:t>
            </a:r>
            <a:r>
              <a:rPr lang="en-US" altLang="zh-CN" sz="1100" dirty="0" err="1"/>
              <a:t>Trace,MDT</a:t>
            </a:r>
            <a:r>
              <a:rPr lang="en-US" altLang="zh-CN" sz="1100" dirty="0"/>
              <a:t>, </a:t>
            </a:r>
            <a:r>
              <a:rPr lang="en-US" altLang="zh-CN" sz="1100" dirty="0" err="1"/>
              <a:t>QoE</a:t>
            </a:r>
            <a:endParaRPr lang="zh-CN" altLang="en-US" sz="1100" dirty="0"/>
          </a:p>
        </p:txBody>
      </p:sp>
      <p:sp>
        <p:nvSpPr>
          <p:cNvPr id="30" name="Rectangle 29">
            <a:extLst>
              <a:ext uri="{FF2B5EF4-FFF2-40B4-BE49-F238E27FC236}">
                <a16:creationId xmlns:a16="http://schemas.microsoft.com/office/drawing/2014/main" id="{A4608B13-4DDB-41F2-9AAD-A8E98303167D}"/>
              </a:ext>
            </a:extLst>
          </p:cNvPr>
          <p:cNvSpPr/>
          <p:nvPr/>
        </p:nvSpPr>
        <p:spPr bwMode="auto">
          <a:xfrm>
            <a:off x="4579490" y="1938489"/>
            <a:ext cx="1247331" cy="3934519"/>
          </a:xfrm>
          <a:prstGeom prst="rect">
            <a:avLst/>
          </a:prstGeom>
          <a:noFill/>
          <a:ln w="19050" cap="flat" cmpd="sng" algn="ctr">
            <a:solidFill>
              <a:srgbClr val="6600FF"/>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31" name="Rectangle 30">
            <a:extLst>
              <a:ext uri="{FF2B5EF4-FFF2-40B4-BE49-F238E27FC236}">
                <a16:creationId xmlns:a16="http://schemas.microsoft.com/office/drawing/2014/main" id="{598CA98A-49EA-4B5B-B6CE-882D01E9FE20}"/>
              </a:ext>
            </a:extLst>
          </p:cNvPr>
          <p:cNvSpPr/>
          <p:nvPr/>
        </p:nvSpPr>
        <p:spPr>
          <a:xfrm>
            <a:off x="8896553" y="4069862"/>
            <a:ext cx="3186801" cy="2169825"/>
          </a:xfrm>
          <a:prstGeom prst="rect">
            <a:avLst/>
          </a:prstGeom>
          <a:solidFill>
            <a:schemeClr val="bg1"/>
          </a:solidFill>
        </p:spPr>
        <p:txBody>
          <a:bodyPr wrap="square">
            <a:spAutoFit/>
          </a:bodyPr>
          <a:lstStyle/>
          <a:p>
            <a:pPr marL="341313" indent="-341313">
              <a:spcBef>
                <a:spcPct val="20000"/>
              </a:spcBef>
              <a:buBlip>
                <a:blip r:embed="rId2"/>
              </a:buBlip>
              <a:defRPr/>
            </a:pPr>
            <a:r>
              <a:rPr lang="en-US" altLang="zh-CN" sz="1400" b="1" dirty="0">
                <a:latin typeface="+mn-lt"/>
                <a:cs typeface="+mn-cs"/>
              </a:rPr>
              <a:t>3GPP External Cooperation:</a:t>
            </a:r>
          </a:p>
          <a:p>
            <a:pPr lvl="1"/>
            <a:r>
              <a:rPr lang="en-US" altLang="zh-CN" sz="1100" b="1" dirty="0">
                <a:solidFill>
                  <a:prstClr val="black"/>
                </a:solidFill>
              </a:rPr>
              <a:t>1. GSMA: </a:t>
            </a:r>
            <a:r>
              <a:rPr lang="en-US" altLang="zh-CN" sz="1100" dirty="0">
                <a:solidFill>
                  <a:prstClr val="black"/>
                </a:solidFill>
              </a:rPr>
              <a:t>OPG requirements,</a:t>
            </a:r>
            <a:r>
              <a:rPr lang="zh-CN" altLang="en-US" sz="1100" dirty="0">
                <a:solidFill>
                  <a:prstClr val="black"/>
                </a:solidFill>
              </a:rPr>
              <a:t> </a:t>
            </a:r>
            <a:r>
              <a:rPr lang="en-US" altLang="zh-CN" sz="1100" dirty="0">
                <a:solidFill>
                  <a:prstClr val="black"/>
                </a:solidFill>
              </a:rPr>
              <a:t>slicing</a:t>
            </a:r>
          </a:p>
          <a:p>
            <a:pPr lvl="1"/>
            <a:r>
              <a:rPr lang="en-US" altLang="zh-CN" sz="1100" b="1" dirty="0">
                <a:solidFill>
                  <a:prstClr val="black"/>
                </a:solidFill>
              </a:rPr>
              <a:t>2. CAMARA: </a:t>
            </a:r>
            <a:r>
              <a:rPr lang="en-US" altLang="zh-CN" sz="1100" dirty="0">
                <a:solidFill>
                  <a:prstClr val="black"/>
                </a:solidFill>
              </a:rPr>
              <a:t>support of service API</a:t>
            </a:r>
          </a:p>
          <a:p>
            <a:pPr lvl="1"/>
            <a:r>
              <a:rPr lang="en-US" altLang="zh-CN" sz="1100" b="1" dirty="0">
                <a:solidFill>
                  <a:prstClr val="black"/>
                </a:solidFill>
              </a:rPr>
              <a:t>3. ETSI ZSM: </a:t>
            </a:r>
            <a:r>
              <a:rPr lang="en-US" altLang="zh-CN" sz="1100" dirty="0">
                <a:solidFill>
                  <a:prstClr val="black"/>
                </a:solidFill>
              </a:rPr>
              <a:t>management architecture, intent, closed loop control</a:t>
            </a:r>
          </a:p>
          <a:p>
            <a:pPr lvl="1"/>
            <a:r>
              <a:rPr lang="en-US" altLang="zh-CN" sz="1100" b="1" dirty="0">
                <a:solidFill>
                  <a:prstClr val="black"/>
                </a:solidFill>
              </a:rPr>
              <a:t>4. ETSI EE/ITU-T SG5: </a:t>
            </a:r>
            <a:r>
              <a:rPr lang="en-US" altLang="zh-CN" sz="1100" dirty="0">
                <a:solidFill>
                  <a:prstClr val="black"/>
                </a:solidFill>
              </a:rPr>
              <a:t>EE</a:t>
            </a:r>
          </a:p>
          <a:p>
            <a:pPr lvl="1"/>
            <a:r>
              <a:rPr lang="en-US" altLang="zh-CN" sz="1100" b="1" dirty="0">
                <a:solidFill>
                  <a:prstClr val="black"/>
                </a:solidFill>
              </a:rPr>
              <a:t>5. ITU-T SG2/SG13: </a:t>
            </a:r>
            <a:r>
              <a:rPr lang="en-US" altLang="zh-CN" sz="1100" dirty="0">
                <a:solidFill>
                  <a:prstClr val="black"/>
                </a:solidFill>
              </a:rPr>
              <a:t>intent, AIML, slicing</a:t>
            </a:r>
          </a:p>
          <a:p>
            <a:pPr lvl="1"/>
            <a:r>
              <a:rPr lang="en-US" altLang="zh-CN" sz="1100" b="1" dirty="0">
                <a:solidFill>
                  <a:prstClr val="black"/>
                </a:solidFill>
              </a:rPr>
              <a:t>6. ETSI NFV: </a:t>
            </a:r>
            <a:r>
              <a:rPr lang="en-US" altLang="zh-CN" sz="1100" dirty="0">
                <a:solidFill>
                  <a:prstClr val="black"/>
                </a:solidFill>
              </a:rPr>
              <a:t>virtualization, cloud native</a:t>
            </a:r>
          </a:p>
          <a:p>
            <a:pPr lvl="1"/>
            <a:r>
              <a:rPr lang="en-US" altLang="zh-CN" sz="1100" b="1" dirty="0">
                <a:solidFill>
                  <a:prstClr val="black"/>
                </a:solidFill>
              </a:rPr>
              <a:t>7. TMF: </a:t>
            </a:r>
            <a:r>
              <a:rPr lang="en-US" altLang="zh-CN" sz="1100" dirty="0">
                <a:solidFill>
                  <a:prstClr val="black"/>
                </a:solidFill>
              </a:rPr>
              <a:t>Autonomous networks level and evaluation, intent</a:t>
            </a:r>
          </a:p>
          <a:p>
            <a:pPr lvl="1"/>
            <a:r>
              <a:rPr lang="en-US" altLang="zh-CN" sz="1100" b="1" dirty="0">
                <a:solidFill>
                  <a:prstClr val="black"/>
                </a:solidFill>
              </a:rPr>
              <a:t>8. ONAP/O-RAN: </a:t>
            </a:r>
            <a:r>
              <a:rPr lang="en-US" altLang="zh-CN" sz="1100" dirty="0">
                <a:solidFill>
                  <a:prstClr val="black"/>
                </a:solidFill>
              </a:rPr>
              <a:t>reuse SA5 specifications where appropriate</a:t>
            </a:r>
          </a:p>
        </p:txBody>
      </p:sp>
      <p:sp>
        <p:nvSpPr>
          <p:cNvPr id="32" name="Rounded Rectangle 75">
            <a:extLst>
              <a:ext uri="{FF2B5EF4-FFF2-40B4-BE49-F238E27FC236}">
                <a16:creationId xmlns:a16="http://schemas.microsoft.com/office/drawing/2014/main" id="{A9E51EAA-22F4-4371-9365-839ECE11E014}"/>
              </a:ext>
            </a:extLst>
          </p:cNvPr>
          <p:cNvSpPr/>
          <p:nvPr/>
        </p:nvSpPr>
        <p:spPr>
          <a:xfrm>
            <a:off x="7932547" y="2497091"/>
            <a:ext cx="969486" cy="3202827"/>
          </a:xfrm>
          <a:prstGeom prst="roundRect">
            <a:avLst/>
          </a:prstGeom>
          <a:solidFill>
            <a:schemeClr val="tx2">
              <a:lumMod val="40000"/>
              <a:lumOff val="6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dirty="0"/>
              <a:t>GSMA/</a:t>
            </a:r>
          </a:p>
          <a:p>
            <a:pPr algn="ctr"/>
            <a:r>
              <a:rPr lang="en-US" altLang="zh-CN" dirty="0"/>
              <a:t>CAMARA/ETSI ZSM/</a:t>
            </a:r>
          </a:p>
          <a:p>
            <a:pPr algn="ctr"/>
            <a:r>
              <a:rPr lang="en-US" dirty="0"/>
              <a:t>ETSI EE/</a:t>
            </a:r>
          </a:p>
          <a:p>
            <a:pPr algn="ctr"/>
            <a:r>
              <a:rPr lang="en-US" altLang="zh-CN" dirty="0"/>
              <a:t>ETSI NFV/</a:t>
            </a:r>
            <a:endParaRPr lang="en-US" dirty="0"/>
          </a:p>
          <a:p>
            <a:pPr algn="ctr"/>
            <a:r>
              <a:rPr lang="en-US" dirty="0"/>
              <a:t>ITU-T SG2/SG5/SG13/</a:t>
            </a:r>
          </a:p>
          <a:p>
            <a:pPr algn="ctr"/>
            <a:r>
              <a:rPr lang="en-US" dirty="0"/>
              <a:t>TMF/</a:t>
            </a:r>
          </a:p>
          <a:p>
            <a:pPr algn="ctr"/>
            <a:r>
              <a:rPr lang="en-US" dirty="0"/>
              <a:t>ONAP/</a:t>
            </a:r>
          </a:p>
          <a:p>
            <a:pPr algn="ctr"/>
            <a:r>
              <a:rPr lang="en-US" dirty="0"/>
              <a:t>O-RAN</a:t>
            </a:r>
          </a:p>
        </p:txBody>
      </p:sp>
      <p:cxnSp>
        <p:nvCxnSpPr>
          <p:cNvPr id="33" name="Curved Connector 56">
            <a:extLst>
              <a:ext uri="{FF2B5EF4-FFF2-40B4-BE49-F238E27FC236}">
                <a16:creationId xmlns:a16="http://schemas.microsoft.com/office/drawing/2014/main" id="{86B78767-3D6E-4058-9CDC-4BF040281B43}"/>
              </a:ext>
            </a:extLst>
          </p:cNvPr>
          <p:cNvCxnSpPr>
            <a:cxnSpLocks/>
            <a:stCxn id="32" idx="0"/>
          </p:cNvCxnSpPr>
          <p:nvPr/>
        </p:nvCxnSpPr>
        <p:spPr>
          <a:xfrm rot="16200000" flipH="1" flipV="1">
            <a:off x="6606801" y="1729583"/>
            <a:ext cx="1042981" cy="2577996"/>
          </a:xfrm>
          <a:prstGeom prst="curvedConnector4">
            <a:avLst>
              <a:gd name="adj1" fmla="val -21918"/>
              <a:gd name="adj2" fmla="val 83847"/>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8F7DBAF7-F255-4982-9492-3C3F4F1E0F0F}"/>
              </a:ext>
            </a:extLst>
          </p:cNvPr>
          <p:cNvSpPr txBox="1"/>
          <p:nvPr/>
        </p:nvSpPr>
        <p:spPr>
          <a:xfrm>
            <a:off x="2056064" y="6031243"/>
            <a:ext cx="4558920" cy="292388"/>
          </a:xfrm>
          <a:prstGeom prst="rect">
            <a:avLst/>
          </a:prstGeom>
          <a:noFill/>
        </p:spPr>
        <p:txBody>
          <a:bodyPr wrap="square" rtlCol="0">
            <a:spAutoFit/>
          </a:bodyPr>
          <a:lstStyle/>
          <a:p>
            <a:r>
              <a:rPr lang="en-US" altLang="zh-CN" dirty="0"/>
              <a:t>Note: the topics for cooperation are not </a:t>
            </a:r>
            <a:r>
              <a:rPr lang="en-GB" altLang="zh-CN" dirty="0"/>
              <a:t>exhaustive</a:t>
            </a:r>
            <a:r>
              <a:rPr lang="en-US" altLang="zh-CN" dirty="0"/>
              <a:t>.</a:t>
            </a:r>
            <a:endParaRPr lang="zh-CN" altLang="en-US" dirty="0"/>
          </a:p>
        </p:txBody>
      </p:sp>
    </p:spTree>
    <p:extLst>
      <p:ext uri="{BB962C8B-B14F-4D97-AF65-F5344CB8AC3E}">
        <p14:creationId xmlns:p14="http://schemas.microsoft.com/office/powerpoint/2010/main" val="725430176"/>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AEA0E0-5C73-4CDB-8ED1-77107BA25012}"/>
              </a:ext>
            </a:extLst>
          </p:cNvPr>
          <p:cNvSpPr>
            <a:spLocks noGrp="1"/>
          </p:cNvSpPr>
          <p:nvPr>
            <p:ph type="title"/>
          </p:nvPr>
        </p:nvSpPr>
        <p:spPr/>
        <p:txBody>
          <a:bodyPr/>
          <a:lstStyle/>
          <a:p>
            <a:r>
              <a:rPr lang="en-US" altLang="zh-CN" dirty="0"/>
              <a:t>Leaders’ recommendation for SA5 work improvement</a:t>
            </a:r>
            <a:endParaRPr lang="zh-CN" altLang="en-US" dirty="0"/>
          </a:p>
        </p:txBody>
      </p:sp>
      <p:sp>
        <p:nvSpPr>
          <p:cNvPr id="3" name="Content Placeholder 2">
            <a:extLst>
              <a:ext uri="{FF2B5EF4-FFF2-40B4-BE49-F238E27FC236}">
                <a16:creationId xmlns:a16="http://schemas.microsoft.com/office/drawing/2014/main" id="{1A4F5EE7-ECB8-41CB-B926-5D91E5E4D67D}"/>
              </a:ext>
            </a:extLst>
          </p:cNvPr>
          <p:cNvSpPr>
            <a:spLocks noGrp="1"/>
          </p:cNvSpPr>
          <p:nvPr>
            <p:ph idx="1"/>
          </p:nvPr>
        </p:nvSpPr>
        <p:spPr/>
        <p:txBody>
          <a:bodyPr/>
          <a:lstStyle/>
          <a:p>
            <a:r>
              <a:rPr lang="en-US" altLang="zh-CN" sz="1400" b="1" dirty="0"/>
              <a:t>Provide opportunities for more involvement from 3GPP companies (esp. from operators) to SA5 work in general</a:t>
            </a:r>
          </a:p>
          <a:p>
            <a:pPr lvl="1"/>
            <a:r>
              <a:rPr lang="en-US" altLang="zh-CN" sz="1400" dirty="0"/>
              <a:t>Potential enhancement solutions: </a:t>
            </a:r>
          </a:p>
          <a:p>
            <a:pPr lvl="2"/>
            <a:r>
              <a:rPr lang="en-US" altLang="zh-CN" sz="1400" dirty="0"/>
              <a:t>SA5 to consider always collocating SA5 with other SA WGs as much as possible in 2026 onwards. This could allow the maximum possibilities for companies who like to share the standard delegation resources across multiple SA WGs. </a:t>
            </a:r>
          </a:p>
          <a:p>
            <a:pPr lvl="2"/>
            <a:r>
              <a:rPr lang="en-US" altLang="zh-CN" sz="1400" dirty="0"/>
              <a:t>Dedicated timeslot in SA5 plenary could be planned for operators’ presentation to share their opinions/expectations upon request. </a:t>
            </a:r>
          </a:p>
          <a:p>
            <a:endParaRPr lang="en-US" altLang="zh-CN" sz="1400" b="1" dirty="0"/>
          </a:p>
          <a:p>
            <a:r>
              <a:rPr lang="en-US" altLang="zh-CN" sz="1400" b="1" dirty="0"/>
              <a:t>Improve the SA5 technical visibility and work planning on TSG level, involving SA5 in early discussion of every release. Plan the management work considering close relationship with the new network features developed by other WGs more efficiently. </a:t>
            </a:r>
          </a:p>
          <a:p>
            <a:pPr lvl="1"/>
            <a:r>
              <a:rPr lang="en-US" altLang="zh-CN" sz="1400" dirty="0"/>
              <a:t>Potential enhancement opportunities: </a:t>
            </a:r>
          </a:p>
          <a:p>
            <a:pPr lvl="2"/>
            <a:r>
              <a:rPr lang="en-US" altLang="zh-CN" sz="1400" dirty="0"/>
              <a:t>Early involvement and planning of SA5 work in each release, closely monitor the progress of SA2 and RAN groups to provide the necessary management features as early as possible.</a:t>
            </a:r>
          </a:p>
          <a:p>
            <a:pPr lvl="2"/>
            <a:r>
              <a:rPr lang="en-US" altLang="zh-CN" sz="1400" dirty="0"/>
              <a:t>SA5 to regularly report the progress of management support to network features in SA meetings, with the goal of getting wider inputs about important management features. </a:t>
            </a:r>
          </a:p>
          <a:p>
            <a:pPr lvl="2"/>
            <a:r>
              <a:rPr lang="en-US" altLang="zh-CN" sz="1400" dirty="0"/>
              <a:t>As SA5 also provides management support to RAN features, the management support to RAN network features should also be shared to RAN WGs and get inputs from RAN in regular basis. </a:t>
            </a:r>
          </a:p>
          <a:p>
            <a:endParaRPr lang="zh-CN" altLang="en-US" sz="1400" dirty="0"/>
          </a:p>
        </p:txBody>
      </p:sp>
    </p:spTree>
    <p:extLst>
      <p:ext uri="{BB962C8B-B14F-4D97-AF65-F5344CB8AC3E}">
        <p14:creationId xmlns:p14="http://schemas.microsoft.com/office/powerpoint/2010/main" val="1284873773"/>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2870" y="2787365"/>
            <a:ext cx="8221835" cy="519616"/>
          </a:xfrm>
        </p:spPr>
        <p:txBody>
          <a:bodyPr/>
          <a:lstStyle/>
          <a:p>
            <a:r>
              <a:rPr lang="sv-SE" sz="4400" dirty="0" err="1"/>
              <a:t>Thank</a:t>
            </a:r>
            <a:r>
              <a:rPr lang="sv-SE" sz="4400" dirty="0"/>
              <a:t> </a:t>
            </a:r>
            <a:r>
              <a:rPr lang="sv-SE" sz="4400" dirty="0" err="1"/>
              <a:t>you</a:t>
            </a:r>
            <a:r>
              <a:rPr lang="sv-SE" sz="4400" dirty="0"/>
              <a:t>!</a:t>
            </a:r>
          </a:p>
        </p:txBody>
      </p:sp>
    </p:spTree>
    <p:extLst>
      <p:ext uri="{BB962C8B-B14F-4D97-AF65-F5344CB8AC3E}">
        <p14:creationId xmlns:p14="http://schemas.microsoft.com/office/powerpoint/2010/main" val="11954805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Annex</a:t>
            </a:r>
            <a:endParaRPr lang="zh-CN" altLang="en-US" dirty="0"/>
          </a:p>
        </p:txBody>
      </p:sp>
      <p:sp>
        <p:nvSpPr>
          <p:cNvPr id="6" name="Content Placeholder 2">
            <a:extLst>
              <a:ext uri="{FF2B5EF4-FFF2-40B4-BE49-F238E27FC236}">
                <a16:creationId xmlns:a16="http://schemas.microsoft.com/office/drawing/2014/main" id="{5EC46C86-8DF3-4D1A-8D0D-4687661C1A65}"/>
              </a:ext>
            </a:extLst>
          </p:cNvPr>
          <p:cNvSpPr>
            <a:spLocks noGrp="1"/>
          </p:cNvSpPr>
          <p:nvPr>
            <p:ph idx="1"/>
          </p:nvPr>
        </p:nvSpPr>
        <p:spPr>
          <a:xfrm>
            <a:off x="647700" y="1454150"/>
            <a:ext cx="11183938" cy="4830763"/>
          </a:xfrm>
        </p:spPr>
        <p:txBody>
          <a:bodyPr/>
          <a:lstStyle/>
          <a:p>
            <a:r>
              <a:rPr lang="en-US" altLang="zh-CN" dirty="0"/>
              <a:t>Release 19</a:t>
            </a:r>
            <a:endParaRPr lang="en-GB" altLang="zh-CN" dirty="0"/>
          </a:p>
          <a:p>
            <a:pPr lvl="1"/>
            <a:r>
              <a:rPr lang="fr-FR" altLang="zh-CN" dirty="0">
                <a:solidFill>
                  <a:srgbClr val="0000FF"/>
                </a:solidFill>
              </a:rPr>
              <a:t>Expectation of SA5 rapporteur </a:t>
            </a:r>
            <a:r>
              <a:rPr lang="fr-FR" altLang="zh-CN" dirty="0" err="1">
                <a:solidFill>
                  <a:srgbClr val="0000FF"/>
                </a:solidFill>
              </a:rPr>
              <a:t>role</a:t>
            </a:r>
            <a:endParaRPr lang="fr-FR" altLang="zh-CN" dirty="0">
              <a:solidFill>
                <a:srgbClr val="0000FF"/>
              </a:solidFill>
            </a:endParaRPr>
          </a:p>
          <a:p>
            <a:pPr lvl="1"/>
            <a:r>
              <a:rPr lang="en-US" altLang="zh-CN" dirty="0"/>
              <a:t>SA5 TU planning &amp; statistics</a:t>
            </a:r>
            <a:endParaRPr lang="zh-CN" altLang="en-US" dirty="0"/>
          </a:p>
        </p:txBody>
      </p:sp>
    </p:spTree>
    <p:extLst>
      <p:ext uri="{BB962C8B-B14F-4D97-AF65-F5344CB8AC3E}">
        <p14:creationId xmlns:p14="http://schemas.microsoft.com/office/powerpoint/2010/main" val="2597631378"/>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FF5406-014B-4D81-B16A-6A6EF80E09E2}"/>
              </a:ext>
            </a:extLst>
          </p:cNvPr>
          <p:cNvSpPr>
            <a:spLocks noGrp="1"/>
          </p:cNvSpPr>
          <p:nvPr>
            <p:ph type="title"/>
          </p:nvPr>
        </p:nvSpPr>
        <p:spPr/>
        <p:txBody>
          <a:bodyPr/>
          <a:lstStyle/>
          <a:p>
            <a:r>
              <a:rPr lang="en-US" altLang="zh-CN" sz="3600" dirty="0"/>
              <a:t>Chair’s recommendation on Rel-19 study</a:t>
            </a:r>
            <a:endParaRPr lang="zh-CN" altLang="en-US" sz="3600" dirty="0"/>
          </a:p>
        </p:txBody>
      </p:sp>
      <p:sp>
        <p:nvSpPr>
          <p:cNvPr id="3" name="Content Placeholder 2">
            <a:extLst>
              <a:ext uri="{FF2B5EF4-FFF2-40B4-BE49-F238E27FC236}">
                <a16:creationId xmlns:a16="http://schemas.microsoft.com/office/drawing/2014/main" id="{C29A4730-4CB5-48DB-ABDC-8A41DE633605}"/>
              </a:ext>
            </a:extLst>
          </p:cNvPr>
          <p:cNvSpPr>
            <a:spLocks noGrp="1"/>
          </p:cNvSpPr>
          <p:nvPr>
            <p:ph idx="1"/>
          </p:nvPr>
        </p:nvSpPr>
        <p:spPr>
          <a:xfrm>
            <a:off x="504031" y="1182130"/>
            <a:ext cx="11183938" cy="4830763"/>
          </a:xfrm>
        </p:spPr>
        <p:txBody>
          <a:bodyPr/>
          <a:lstStyle/>
          <a:p>
            <a:r>
              <a:rPr lang="en-US" altLang="zh-CN" sz="2000" dirty="0"/>
              <a:t>Encourage companies and delegates to keep positive and collaborative attitude, be creative, open-minded to capture multiple potential solutions in the study.</a:t>
            </a:r>
          </a:p>
          <a:p>
            <a:r>
              <a:rPr lang="en-US" altLang="zh-CN" sz="2000" dirty="0"/>
              <a:t>Focus the efforts on the comparison and evaluation between multiple solutions and provide concrete conclusion at the end of the study. </a:t>
            </a:r>
          </a:p>
          <a:p>
            <a:r>
              <a:rPr lang="en-US" altLang="zh-CN" sz="2000" dirty="0"/>
              <a:t>3GPP standardization focuses on the interoperability in multi-vendor environment. </a:t>
            </a:r>
          </a:p>
          <a:p>
            <a:r>
              <a:rPr lang="en-US" altLang="zh-CN" sz="2000" dirty="0"/>
              <a:t>SA5’s work is an important component in a large eco-system. Rapporteurs and interested companies are encouraged to keep close track of the technical progress of related discussion within 3GPP and SDOs outside of 3GPP. Progress presentations on dedicated technical topics are welcome to keep SA5 updated.  </a:t>
            </a:r>
          </a:p>
          <a:p>
            <a:r>
              <a:rPr lang="en-US" altLang="zh-CN" sz="2000" dirty="0"/>
              <a:t>Chair would be happy to help on:</a:t>
            </a:r>
          </a:p>
          <a:p>
            <a:pPr lvl="1"/>
            <a:r>
              <a:rPr lang="en-US" altLang="zh-CN" sz="1800" dirty="0"/>
              <a:t>Coordinate joint meetings if needed based on the working progress</a:t>
            </a:r>
          </a:p>
          <a:p>
            <a:pPr lvl="1"/>
            <a:r>
              <a:rPr lang="en-US" altLang="zh-CN" sz="1800" dirty="0"/>
              <a:t>Coordinate SA5 highlights inputs and tech articles in ETSI website</a:t>
            </a:r>
          </a:p>
          <a:p>
            <a:pPr lvl="1"/>
            <a:r>
              <a:rPr lang="en-US" altLang="zh-CN" sz="1800" dirty="0"/>
              <a:t>Represent SA5 and promote SA5 achievement in </a:t>
            </a:r>
            <a:r>
              <a:rPr lang="en-US" altLang="zh-CN" sz="1800"/>
              <a:t>external fora </a:t>
            </a:r>
            <a:endParaRPr lang="en-US" altLang="zh-CN" sz="1800" dirty="0"/>
          </a:p>
        </p:txBody>
      </p:sp>
    </p:spTree>
    <p:extLst>
      <p:ext uri="{BB962C8B-B14F-4D97-AF65-F5344CB8AC3E}">
        <p14:creationId xmlns:p14="http://schemas.microsoft.com/office/powerpoint/2010/main" val="3781064780"/>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CA89AAF-FA31-49A7-B806-047228287471}"/>
              </a:ext>
            </a:extLst>
          </p:cNvPr>
          <p:cNvSpPr>
            <a:spLocks noGrp="1"/>
          </p:cNvSpPr>
          <p:nvPr>
            <p:ph idx="1"/>
          </p:nvPr>
        </p:nvSpPr>
        <p:spPr>
          <a:xfrm>
            <a:off x="274211" y="1382118"/>
            <a:ext cx="10476167" cy="4359656"/>
          </a:xfrm>
          <a:solidFill>
            <a:schemeClr val="bg1"/>
          </a:solidFill>
        </p:spPr>
        <p:txBody>
          <a:bodyPr/>
          <a:lstStyle/>
          <a:p>
            <a:r>
              <a:rPr lang="en-US" altLang="zh-CN" sz="1600" b="1" dirty="0"/>
              <a:t>Expectation of SA5 rapporteur role:</a:t>
            </a:r>
          </a:p>
          <a:p>
            <a:pPr lvl="1"/>
            <a:r>
              <a:rPr lang="en-US" altLang="zh-CN" sz="1400" dirty="0"/>
              <a:t>Actively contribute and facilitate the progress of the WI/SI, coordinate the discussion within SA5 and with external groups if necessary</a:t>
            </a:r>
          </a:p>
          <a:p>
            <a:pPr lvl="1"/>
            <a:r>
              <a:rPr lang="en-US" altLang="zh-CN" sz="1400" dirty="0"/>
              <a:t>Prepare </a:t>
            </a:r>
            <a:r>
              <a:rPr lang="en-US" altLang="zh-CN" sz="1400" dirty="0" err="1"/>
              <a:t>tdoc</a:t>
            </a:r>
            <a:r>
              <a:rPr lang="en-US" altLang="zh-CN" sz="1400" dirty="0"/>
              <a:t> sequence list and </a:t>
            </a:r>
            <a:r>
              <a:rPr lang="en-US" altLang="zh-CN" sz="1400" dirty="0" err="1"/>
              <a:t>tdoc</a:t>
            </a:r>
            <a:r>
              <a:rPr lang="en-US" altLang="zh-CN" sz="1400" dirty="0"/>
              <a:t> grouping suggestion before the meeting</a:t>
            </a:r>
          </a:p>
          <a:p>
            <a:pPr lvl="1"/>
            <a:r>
              <a:rPr lang="en-US" altLang="zh-CN" sz="1400" dirty="0"/>
              <a:t>Provide inputs to Rel-19 TU planning/TU consumption for each meeting.</a:t>
            </a:r>
          </a:p>
          <a:p>
            <a:pPr lvl="1"/>
            <a:r>
              <a:rPr lang="en-US" altLang="zh-CN" sz="1400" dirty="0"/>
              <a:t>Provide timely progress report in NWM before closing plenary with clear highlights for external readers with references to the WID/SID objectives.</a:t>
            </a:r>
          </a:p>
          <a:p>
            <a:pPr lvl="1"/>
            <a:r>
              <a:rPr lang="en-US" altLang="zh-CN" sz="1400" dirty="0"/>
              <a:t>Implement any necessary </a:t>
            </a:r>
            <a:r>
              <a:rPr lang="en-US" altLang="zh-CN" sz="1400" dirty="0" err="1"/>
              <a:t>draftCR</a:t>
            </a:r>
            <a:r>
              <a:rPr lang="en-US" altLang="zh-CN" sz="1400" dirty="0"/>
              <a:t>/draft TR/draft TS and facilitate the email approval of </a:t>
            </a:r>
            <a:r>
              <a:rPr lang="en-US" altLang="zh-CN" sz="1400" dirty="0" err="1"/>
              <a:t>draftCR</a:t>
            </a:r>
            <a:r>
              <a:rPr lang="en-US" altLang="zh-CN" sz="1400" dirty="0"/>
              <a:t>/draft TR/draft TS</a:t>
            </a:r>
          </a:p>
          <a:p>
            <a:pPr lvl="1"/>
            <a:r>
              <a:rPr lang="en-US" altLang="zh-CN" sz="1400" dirty="0"/>
              <a:t>Moderate the breakout sessions/offline calls and provide summary report </a:t>
            </a:r>
          </a:p>
          <a:p>
            <a:pPr lvl="1"/>
            <a:r>
              <a:rPr lang="en-US" altLang="zh-CN" sz="1400" dirty="0"/>
              <a:t>Refer to TR 21.900 clause 6.3.2 for Role of the work item rapporteur and 4.1.2 Role of the specification rapporteur</a:t>
            </a:r>
          </a:p>
          <a:p>
            <a:pPr lvl="1"/>
            <a:r>
              <a:rPr lang="en-US" altLang="zh-CN" sz="1400" dirty="0"/>
              <a:t>Be familiar with 3GPP drafting rules as specified in TR 21.801.</a:t>
            </a:r>
            <a:endParaRPr lang="en-US" altLang="zh-CN" sz="1600" dirty="0"/>
          </a:p>
          <a:p>
            <a:r>
              <a:rPr lang="en-US" altLang="zh-CN" sz="1600" dirty="0"/>
              <a:t>If you agree with the expectation above, please provide the nomination for the new WIDs/SIDs (one company one reply email please): </a:t>
            </a:r>
          </a:p>
          <a:p>
            <a:pPr lvl="1"/>
            <a:r>
              <a:rPr lang="en-US" altLang="zh-CN" sz="1400" dirty="0"/>
              <a:t>Please consider the guidance (bullet 2/3/4/5) provided in Rel-19 </a:t>
            </a:r>
            <a:r>
              <a:rPr lang="en-US" altLang="zh-CN" sz="1400" dirty="0" err="1"/>
              <a:t>Rapporteurship</a:t>
            </a:r>
            <a:r>
              <a:rPr lang="en-US" altLang="zh-CN" sz="1400" dirty="0"/>
              <a:t> document SP-230746 from SA. </a:t>
            </a:r>
          </a:p>
          <a:p>
            <a:pPr lvl="1"/>
            <a:r>
              <a:rPr lang="en-US" altLang="zh-CN" sz="1400" dirty="0"/>
              <a:t>Indicate if the nomination is for the role of Primary Rapporteur. </a:t>
            </a:r>
          </a:p>
          <a:p>
            <a:pPr lvl="1"/>
            <a:r>
              <a:rPr lang="en-US" altLang="zh-CN" sz="1400" dirty="0"/>
              <a:t>Indicate if the nomination is for the role of Secondary Rapporteur. </a:t>
            </a:r>
          </a:p>
          <a:p>
            <a:pPr lvl="1"/>
            <a:r>
              <a:rPr lang="en-US" altLang="zh-CN" sz="1400" dirty="0"/>
              <a:t>The work responsibility of Primary/Secondary Rapporteurs shall be clearly described if there are proposals for co-rapporteurs.</a:t>
            </a:r>
            <a:endParaRPr lang="en-US" altLang="zh-CN" sz="1600" dirty="0"/>
          </a:p>
        </p:txBody>
      </p:sp>
      <p:sp>
        <p:nvSpPr>
          <p:cNvPr id="5" name="Title 1">
            <a:extLst>
              <a:ext uri="{FF2B5EF4-FFF2-40B4-BE49-F238E27FC236}">
                <a16:creationId xmlns:a16="http://schemas.microsoft.com/office/drawing/2014/main" id="{073F59A7-440E-4416-88BF-66D0F759279D}"/>
              </a:ext>
            </a:extLst>
          </p:cNvPr>
          <p:cNvSpPr>
            <a:spLocks noGrp="1"/>
          </p:cNvSpPr>
          <p:nvPr>
            <p:ph type="title"/>
          </p:nvPr>
        </p:nvSpPr>
        <p:spPr>
          <a:xfrm>
            <a:off x="652463" y="228600"/>
            <a:ext cx="9102725" cy="1143000"/>
          </a:xfrm>
        </p:spPr>
        <p:txBody>
          <a:bodyPr/>
          <a:lstStyle/>
          <a:p>
            <a:r>
              <a:rPr lang="fr-FR" altLang="zh-CN" dirty="0"/>
              <a:t>Expectation of SA5 rapporteur </a:t>
            </a:r>
            <a:r>
              <a:rPr lang="fr-FR" altLang="zh-CN" dirty="0" err="1"/>
              <a:t>role</a:t>
            </a:r>
            <a:endParaRPr lang="zh-CN" altLang="en-US" dirty="0"/>
          </a:p>
        </p:txBody>
      </p:sp>
    </p:spTree>
    <p:extLst>
      <p:ext uri="{BB962C8B-B14F-4D97-AF65-F5344CB8AC3E}">
        <p14:creationId xmlns:p14="http://schemas.microsoft.com/office/powerpoint/2010/main" val="1532675594"/>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CF3B9C8-C234-4509-89D2-050EC67A3380}"/>
              </a:ext>
            </a:extLst>
          </p:cNvPr>
          <p:cNvPicPr>
            <a:picLocks noChangeAspect="1"/>
          </p:cNvPicPr>
          <p:nvPr/>
        </p:nvPicPr>
        <p:blipFill>
          <a:blip r:embed="rId2"/>
          <a:stretch>
            <a:fillRect/>
          </a:stretch>
        </p:blipFill>
        <p:spPr>
          <a:xfrm>
            <a:off x="1771345" y="94373"/>
            <a:ext cx="8468078" cy="6389162"/>
          </a:xfrm>
          <a:prstGeom prst="rect">
            <a:avLst/>
          </a:prstGeom>
        </p:spPr>
      </p:pic>
      <p:sp>
        <p:nvSpPr>
          <p:cNvPr id="8" name="TextBox 7">
            <a:extLst>
              <a:ext uri="{FF2B5EF4-FFF2-40B4-BE49-F238E27FC236}">
                <a16:creationId xmlns:a16="http://schemas.microsoft.com/office/drawing/2014/main" id="{A5EC7E8B-19B7-4AE8-B292-D2AE6699AF5F}"/>
              </a:ext>
            </a:extLst>
          </p:cNvPr>
          <p:cNvSpPr txBox="1"/>
          <p:nvPr/>
        </p:nvSpPr>
        <p:spPr>
          <a:xfrm rot="20768998">
            <a:off x="74139" y="3142760"/>
            <a:ext cx="1814920" cy="292388"/>
          </a:xfrm>
          <a:prstGeom prst="rect">
            <a:avLst/>
          </a:prstGeom>
          <a:noFill/>
        </p:spPr>
        <p:txBody>
          <a:bodyPr wrap="none" rtlCol="0">
            <a:spAutoFit/>
          </a:bodyPr>
          <a:lstStyle/>
          <a:p>
            <a:r>
              <a:rPr lang="en-US" altLang="zh-CN" dirty="0">
                <a:highlight>
                  <a:srgbClr val="FFFF00"/>
                </a:highlight>
              </a:rPr>
              <a:t>Reference: </a:t>
            </a:r>
            <a:r>
              <a:rPr lang="en-US" altLang="zh-CN" sz="1200" dirty="0">
                <a:highlight>
                  <a:srgbClr val="FFFF00"/>
                </a:highlight>
              </a:rPr>
              <a:t>SP-230746</a:t>
            </a:r>
            <a:endParaRPr lang="zh-CN" altLang="en-US" dirty="0">
              <a:highlight>
                <a:srgbClr val="FFFF00"/>
              </a:highlight>
            </a:endParaRPr>
          </a:p>
        </p:txBody>
      </p:sp>
      <p:sp>
        <p:nvSpPr>
          <p:cNvPr id="2" name="TextBox 1">
            <a:extLst>
              <a:ext uri="{FF2B5EF4-FFF2-40B4-BE49-F238E27FC236}">
                <a16:creationId xmlns:a16="http://schemas.microsoft.com/office/drawing/2014/main" id="{74A5D343-7E8F-48C7-9CBD-A7EF5E67C7F3}"/>
              </a:ext>
            </a:extLst>
          </p:cNvPr>
          <p:cNvSpPr txBox="1"/>
          <p:nvPr/>
        </p:nvSpPr>
        <p:spPr>
          <a:xfrm>
            <a:off x="4926227" y="6071287"/>
            <a:ext cx="3756349" cy="292388"/>
          </a:xfrm>
          <a:prstGeom prst="rect">
            <a:avLst/>
          </a:prstGeom>
          <a:solidFill>
            <a:srgbClr val="FFFF00"/>
          </a:solidFill>
        </p:spPr>
        <p:txBody>
          <a:bodyPr wrap="none" rtlCol="0">
            <a:spAutoFit/>
          </a:bodyPr>
          <a:lstStyle/>
          <a:p>
            <a:r>
              <a:rPr lang="en-US" altLang="zh-CN"/>
              <a:t>Note: The </a:t>
            </a:r>
            <a:r>
              <a:rPr lang="en-US" altLang="zh-CN" dirty="0"/>
              <a:t>first bullet does not applicable to SA5.</a:t>
            </a:r>
            <a:endParaRPr lang="zh-CN" altLang="en-US" dirty="0"/>
          </a:p>
        </p:txBody>
      </p:sp>
    </p:spTree>
    <p:extLst>
      <p:ext uri="{BB962C8B-B14F-4D97-AF65-F5344CB8AC3E}">
        <p14:creationId xmlns:p14="http://schemas.microsoft.com/office/powerpoint/2010/main" val="529829843"/>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A767E5E-B691-42B9-810F-F4CCEFEA9270}"/>
              </a:ext>
            </a:extLst>
          </p:cNvPr>
          <p:cNvSpPr>
            <a:spLocks noGrp="1"/>
          </p:cNvSpPr>
          <p:nvPr>
            <p:ph type="title"/>
          </p:nvPr>
        </p:nvSpPr>
        <p:spPr>
          <a:xfrm>
            <a:off x="165515" y="71203"/>
            <a:ext cx="10049404" cy="798331"/>
          </a:xfrm>
        </p:spPr>
        <p:txBody>
          <a:bodyPr/>
          <a:lstStyle/>
          <a:p>
            <a:r>
              <a:rPr lang="en-US" altLang="zh-CN" sz="4000" dirty="0"/>
              <a:t>Reference From TR 21.900 on rapporteur roles</a:t>
            </a:r>
            <a:endParaRPr lang="zh-CN" altLang="en-US" sz="4000" dirty="0"/>
          </a:p>
        </p:txBody>
      </p:sp>
      <p:sp>
        <p:nvSpPr>
          <p:cNvPr id="5" name="Content Placeholder 2">
            <a:extLst>
              <a:ext uri="{FF2B5EF4-FFF2-40B4-BE49-F238E27FC236}">
                <a16:creationId xmlns:a16="http://schemas.microsoft.com/office/drawing/2014/main" id="{D2EAB7E8-A112-466D-B2C5-ED81229BE5F6}"/>
              </a:ext>
            </a:extLst>
          </p:cNvPr>
          <p:cNvSpPr>
            <a:spLocks noGrp="1"/>
          </p:cNvSpPr>
          <p:nvPr>
            <p:ph idx="1"/>
          </p:nvPr>
        </p:nvSpPr>
        <p:spPr>
          <a:xfrm>
            <a:off x="377825" y="869534"/>
            <a:ext cx="8388350" cy="5501286"/>
          </a:xfrm>
        </p:spPr>
        <p:txBody>
          <a:bodyPr/>
          <a:lstStyle/>
          <a:p>
            <a:pPr marL="0" indent="0">
              <a:buNone/>
            </a:pPr>
            <a:r>
              <a:rPr lang="en-GB" altLang="zh-CN" sz="1400" b="1" dirty="0"/>
              <a:t>4.1.2	Role of the specification rapporteur</a:t>
            </a:r>
            <a:endParaRPr lang="zh-CN" altLang="zh-CN" sz="1400" b="1" dirty="0"/>
          </a:p>
          <a:p>
            <a:pPr marL="0" indent="0">
              <a:buNone/>
            </a:pPr>
            <a:r>
              <a:rPr lang="en-GB" altLang="zh-CN" sz="1400" dirty="0"/>
              <a:t>The role of the rapporteur is to:</a:t>
            </a:r>
            <a:endParaRPr lang="zh-CN" altLang="zh-CN" sz="1400" dirty="0"/>
          </a:p>
          <a:p>
            <a:pPr marL="0" indent="0">
              <a:buNone/>
            </a:pPr>
            <a:r>
              <a:rPr lang="en-GB" altLang="zh-CN" sz="1400" dirty="0"/>
              <a:t>-	Serve as Editor (following the guidance of the WG) until the specification is placed under change control.</a:t>
            </a:r>
            <a:endParaRPr lang="zh-CN" altLang="zh-CN" sz="1400" dirty="0"/>
          </a:p>
          <a:p>
            <a:pPr marL="0" indent="0">
              <a:buNone/>
            </a:pPr>
            <a:r>
              <a:rPr lang="en-GB" altLang="zh-CN" sz="1400" dirty="0"/>
              <a:t>-	Deliver a clean specification to the MCC for editorial clean-up before submission for TSG approval to come under change control.</a:t>
            </a:r>
            <a:endParaRPr lang="zh-CN" altLang="zh-CN" sz="1400" dirty="0"/>
          </a:p>
          <a:p>
            <a:pPr marL="0" indent="0">
              <a:buNone/>
            </a:pPr>
            <a:r>
              <a:rPr lang="en-GB" altLang="zh-CN" sz="1400" dirty="0"/>
              <a:t>and, in co-operation with MCC, to:</a:t>
            </a:r>
            <a:endParaRPr lang="zh-CN" altLang="zh-CN" sz="1400" dirty="0"/>
          </a:p>
          <a:p>
            <a:pPr marL="0" indent="0">
              <a:buNone/>
            </a:pPr>
            <a:r>
              <a:rPr lang="en-GB" altLang="zh-CN" sz="1400" dirty="0"/>
              <a:t>-	Review all CRs to the specification prior to agreement in the Working Group. This includes identifying and resolving clashes.</a:t>
            </a:r>
            <a:endParaRPr lang="zh-CN" altLang="zh-CN" sz="1400" dirty="0"/>
          </a:p>
          <a:p>
            <a:pPr marL="0" indent="0">
              <a:buNone/>
            </a:pPr>
            <a:r>
              <a:rPr lang="en-GB" altLang="zh-CN" sz="1400" dirty="0"/>
              <a:t>-	Oversee the technical quality of the specification.</a:t>
            </a:r>
            <a:endParaRPr lang="zh-CN" altLang="zh-CN" sz="1400" dirty="0"/>
          </a:p>
          <a:p>
            <a:pPr marL="0" indent="0">
              <a:buNone/>
            </a:pPr>
            <a:r>
              <a:rPr lang="en-GB" altLang="zh-CN" sz="1400" dirty="0"/>
              <a:t>-	Explain the specification to any other group (WG, TSG, inside or outside 3GPP), where appropriate.</a:t>
            </a:r>
            <a:endParaRPr lang="zh-CN" altLang="zh-CN" sz="1400" dirty="0"/>
          </a:p>
          <a:p>
            <a:pPr marL="0" indent="0">
              <a:buNone/>
            </a:pPr>
            <a:r>
              <a:rPr lang="en-GB" altLang="zh-CN" sz="1400" dirty="0"/>
              <a:t>-	Serve as focal point for technical questions.</a:t>
            </a:r>
            <a:endParaRPr lang="zh-CN" altLang="zh-CN" sz="1400" dirty="0"/>
          </a:p>
          <a:p>
            <a:pPr marL="0" indent="0">
              <a:buNone/>
            </a:pPr>
            <a:endParaRPr lang="en-GB" altLang="zh-CN" sz="1400" b="1" dirty="0"/>
          </a:p>
          <a:p>
            <a:pPr marL="0" indent="0">
              <a:buNone/>
            </a:pPr>
            <a:r>
              <a:rPr lang="en-GB" altLang="zh-CN" sz="1400" b="1" dirty="0"/>
              <a:t>6.3.2	Role of the work item rapporteur</a:t>
            </a:r>
            <a:endParaRPr lang="zh-CN" altLang="zh-CN" sz="1400" b="1" dirty="0"/>
          </a:p>
          <a:p>
            <a:pPr marL="0" indent="0">
              <a:buNone/>
            </a:pPr>
            <a:r>
              <a:rPr lang="en-GB" altLang="zh-CN" sz="1400" dirty="0"/>
              <a:t>Every Work Item shall have a rapporteur. The rapporteur should be selected from regular attendees of the primary responsible Group and shall be selected from supporting companies. The role of the rapporteur is to:</a:t>
            </a:r>
            <a:endParaRPr lang="zh-CN" altLang="zh-CN" sz="1400" dirty="0"/>
          </a:p>
          <a:p>
            <a:pPr marL="0" indent="0">
              <a:buNone/>
            </a:pPr>
            <a:r>
              <a:rPr lang="en-GB" altLang="zh-CN" sz="1400" dirty="0"/>
              <a:t>-	Monitor the progress of the work in all WGs for the WI.</a:t>
            </a:r>
            <a:endParaRPr lang="zh-CN" altLang="zh-CN" sz="1400" dirty="0"/>
          </a:p>
          <a:p>
            <a:pPr marL="0" indent="0">
              <a:buNone/>
            </a:pPr>
            <a:r>
              <a:rPr lang="en-GB" altLang="zh-CN" sz="1400" dirty="0"/>
              <a:t>-	Report to the responsible WG and produce a report to the WG plenary on progress.</a:t>
            </a:r>
            <a:endParaRPr lang="zh-CN" altLang="zh-CN" sz="1400" dirty="0"/>
          </a:p>
          <a:p>
            <a:pPr marL="0" indent="0">
              <a:buNone/>
            </a:pPr>
            <a:r>
              <a:rPr lang="en-GB" altLang="zh-CN" sz="1400" dirty="0"/>
              <a:t>-	Provide feedback to allow the work plan to be updated.</a:t>
            </a:r>
            <a:endParaRPr lang="zh-CN" altLang="zh-CN" sz="1400" dirty="0"/>
          </a:p>
          <a:p>
            <a:pPr marL="0" indent="0">
              <a:buNone/>
            </a:pPr>
            <a:r>
              <a:rPr lang="en-GB" altLang="zh-CN" sz="1400" dirty="0"/>
              <a:t>-	Keep the WI sheet up-to-date.</a:t>
            </a:r>
            <a:endParaRPr lang="zh-CN" altLang="zh-CN" sz="1400" dirty="0"/>
          </a:p>
          <a:p>
            <a:pPr marL="0" indent="0">
              <a:buNone/>
            </a:pPr>
            <a:r>
              <a:rPr lang="en-GB" altLang="zh-CN" sz="1400" dirty="0"/>
              <a:t>-	Identify the completion of the WI.</a:t>
            </a:r>
            <a:endParaRPr lang="zh-CN" altLang="zh-CN" sz="1400" dirty="0"/>
          </a:p>
          <a:p>
            <a:pPr marL="0" indent="0">
              <a:buNone/>
            </a:pPr>
            <a:r>
              <a:rPr lang="en-GB" altLang="zh-CN" sz="1400" dirty="0"/>
              <a:t>NOTE:	Updates of WI sheets require approval by the responsible WG/TSG.</a:t>
            </a:r>
            <a:endParaRPr lang="zh-CN" altLang="zh-CN" sz="1400" dirty="0"/>
          </a:p>
          <a:p>
            <a:endParaRPr lang="zh-CN" altLang="en-US" sz="1400" dirty="0"/>
          </a:p>
        </p:txBody>
      </p:sp>
    </p:spTree>
    <p:extLst>
      <p:ext uri="{BB962C8B-B14F-4D97-AF65-F5344CB8AC3E}">
        <p14:creationId xmlns:p14="http://schemas.microsoft.com/office/powerpoint/2010/main" val="928576108"/>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Annex</a:t>
            </a:r>
            <a:endParaRPr lang="zh-CN" altLang="en-US" dirty="0"/>
          </a:p>
        </p:txBody>
      </p:sp>
      <p:sp>
        <p:nvSpPr>
          <p:cNvPr id="6" name="Content Placeholder 2">
            <a:extLst>
              <a:ext uri="{FF2B5EF4-FFF2-40B4-BE49-F238E27FC236}">
                <a16:creationId xmlns:a16="http://schemas.microsoft.com/office/drawing/2014/main" id="{5EC46C86-8DF3-4D1A-8D0D-4687661C1A65}"/>
              </a:ext>
            </a:extLst>
          </p:cNvPr>
          <p:cNvSpPr>
            <a:spLocks noGrp="1"/>
          </p:cNvSpPr>
          <p:nvPr>
            <p:ph idx="1"/>
          </p:nvPr>
        </p:nvSpPr>
        <p:spPr>
          <a:xfrm>
            <a:off x="647700" y="1454150"/>
            <a:ext cx="11183938" cy="4830763"/>
          </a:xfrm>
        </p:spPr>
        <p:txBody>
          <a:bodyPr/>
          <a:lstStyle/>
          <a:p>
            <a:r>
              <a:rPr lang="en-US" altLang="zh-CN" dirty="0"/>
              <a:t>Release 19</a:t>
            </a:r>
            <a:endParaRPr lang="en-GB" altLang="zh-CN" dirty="0"/>
          </a:p>
          <a:p>
            <a:pPr lvl="1"/>
            <a:r>
              <a:rPr lang="fr-FR" altLang="zh-CN" dirty="0"/>
              <a:t>Expectation of SA5 rapporteur </a:t>
            </a:r>
            <a:r>
              <a:rPr lang="fr-FR" altLang="zh-CN" dirty="0" err="1"/>
              <a:t>role</a:t>
            </a:r>
            <a:endParaRPr lang="fr-FR" altLang="zh-CN" dirty="0"/>
          </a:p>
          <a:p>
            <a:pPr lvl="1"/>
            <a:r>
              <a:rPr lang="en-US" altLang="zh-CN" dirty="0">
                <a:solidFill>
                  <a:srgbClr val="0000FF"/>
                </a:solidFill>
              </a:rPr>
              <a:t>SA5 TU planning &amp; statistics</a:t>
            </a:r>
            <a:endParaRPr lang="zh-CN" altLang="en-US" dirty="0">
              <a:solidFill>
                <a:srgbClr val="0000FF"/>
              </a:solidFill>
            </a:endParaRPr>
          </a:p>
        </p:txBody>
      </p:sp>
    </p:spTree>
    <p:extLst>
      <p:ext uri="{BB962C8B-B14F-4D97-AF65-F5344CB8AC3E}">
        <p14:creationId xmlns:p14="http://schemas.microsoft.com/office/powerpoint/2010/main" val="2798823655"/>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865394-1B42-47A6-A91D-573DD763D1CC}"/>
              </a:ext>
            </a:extLst>
          </p:cNvPr>
          <p:cNvSpPr>
            <a:spLocks noGrp="1"/>
          </p:cNvSpPr>
          <p:nvPr>
            <p:ph type="title"/>
          </p:nvPr>
        </p:nvSpPr>
        <p:spPr/>
        <p:txBody>
          <a:bodyPr/>
          <a:lstStyle/>
          <a:p>
            <a:r>
              <a:rPr lang="en-US" altLang="zh-CN" dirty="0"/>
              <a:t>SA5 TU planning &amp; statistics</a:t>
            </a:r>
            <a:endParaRPr lang="zh-CN" altLang="en-US" dirty="0"/>
          </a:p>
        </p:txBody>
      </p:sp>
      <p:sp>
        <p:nvSpPr>
          <p:cNvPr id="3" name="Content Placeholder 2">
            <a:extLst>
              <a:ext uri="{FF2B5EF4-FFF2-40B4-BE49-F238E27FC236}">
                <a16:creationId xmlns:a16="http://schemas.microsoft.com/office/drawing/2014/main" id="{9D9415BB-D30F-4089-A262-698B25D2DF4A}"/>
              </a:ext>
            </a:extLst>
          </p:cNvPr>
          <p:cNvSpPr>
            <a:spLocks noGrp="1"/>
          </p:cNvSpPr>
          <p:nvPr>
            <p:ph idx="1"/>
          </p:nvPr>
        </p:nvSpPr>
        <p:spPr/>
        <p:txBody>
          <a:bodyPr/>
          <a:lstStyle/>
          <a:p>
            <a:r>
              <a:rPr lang="en-US" altLang="zh-CN" sz="3200" dirty="0"/>
              <a:t>OAM uses TU to facilitate the Rel-19 discussion.</a:t>
            </a:r>
          </a:p>
          <a:p>
            <a:r>
              <a:rPr lang="en-US" altLang="zh-CN" sz="3200" dirty="0"/>
              <a:t>Based on the collection of opinions in CH SWG from SA5#153, so far there is no need to use TU for CH time management in Rel-19 because of no expected need for prioritization process. This will be re-evaluated once Rel-19 Charging topics are identified.</a:t>
            </a:r>
          </a:p>
        </p:txBody>
      </p:sp>
    </p:spTree>
    <p:extLst>
      <p:ext uri="{BB962C8B-B14F-4D97-AF65-F5344CB8AC3E}">
        <p14:creationId xmlns:p14="http://schemas.microsoft.com/office/powerpoint/2010/main" val="1092502013"/>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Rectangle 149">
            <a:extLst>
              <a:ext uri="{FF2B5EF4-FFF2-40B4-BE49-F238E27FC236}">
                <a16:creationId xmlns:a16="http://schemas.microsoft.com/office/drawing/2014/main" id="{E3A21F6D-6899-4C06-9FCA-F6F624822FBB}"/>
              </a:ext>
            </a:extLst>
          </p:cNvPr>
          <p:cNvSpPr/>
          <p:nvPr/>
        </p:nvSpPr>
        <p:spPr>
          <a:xfrm>
            <a:off x="81959" y="6085783"/>
            <a:ext cx="7443063" cy="292388"/>
          </a:xfrm>
          <a:prstGeom prst="rect">
            <a:avLst/>
          </a:prstGeom>
          <a:solidFill>
            <a:schemeClr val="bg1"/>
          </a:solidFill>
        </p:spPr>
        <p:txBody>
          <a:bodyPr wrap="none">
            <a:spAutoFit/>
          </a:bodyPr>
          <a:lstStyle/>
          <a:p>
            <a:r>
              <a:rPr lang="en-US" altLang="zh-CN" b="1" dirty="0">
                <a:solidFill>
                  <a:srgbClr val="FF0000"/>
                </a:solidFill>
              </a:rPr>
              <a:t>Group members </a:t>
            </a:r>
            <a:r>
              <a:rPr lang="en-US" altLang="zh-CN" b="1">
                <a:solidFill>
                  <a:srgbClr val="FF0000"/>
                </a:solidFill>
              </a:rPr>
              <a:t>are welcome </a:t>
            </a:r>
            <a:r>
              <a:rPr lang="en-US" altLang="zh-CN" b="1" dirty="0">
                <a:solidFill>
                  <a:srgbClr val="FF0000"/>
                </a:solidFill>
              </a:rPr>
              <a:t>to contact SA5 Chair offline for any opinions on the time plan</a:t>
            </a:r>
            <a:endParaRPr lang="zh-CN" altLang="en-US" b="1" dirty="0">
              <a:solidFill>
                <a:srgbClr val="FF0000"/>
              </a:solidFill>
            </a:endParaRPr>
          </a:p>
        </p:txBody>
      </p:sp>
      <p:sp>
        <p:nvSpPr>
          <p:cNvPr id="88" name="Title 1">
            <a:extLst>
              <a:ext uri="{FF2B5EF4-FFF2-40B4-BE49-F238E27FC236}">
                <a16:creationId xmlns:a16="http://schemas.microsoft.com/office/drawing/2014/main" id="{4F2DCF0C-1E83-4455-869D-77BB1C88A633}"/>
              </a:ext>
            </a:extLst>
          </p:cNvPr>
          <p:cNvSpPr txBox="1">
            <a:spLocks/>
          </p:cNvSpPr>
          <p:nvPr/>
        </p:nvSpPr>
        <p:spPr bwMode="auto">
          <a:xfrm>
            <a:off x="182824" y="180884"/>
            <a:ext cx="9089864"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sz="2400" dirty="0"/>
              <a:t>Release 19 timeline– figure with SA5 (Based on SA timeline)</a:t>
            </a:r>
            <a:endParaRPr lang="en-US" sz="2400" dirty="0"/>
          </a:p>
        </p:txBody>
      </p:sp>
      <p:cxnSp>
        <p:nvCxnSpPr>
          <p:cNvPr id="89" name="Straight Connector 88">
            <a:extLst>
              <a:ext uri="{FF2B5EF4-FFF2-40B4-BE49-F238E27FC236}">
                <a16:creationId xmlns:a16="http://schemas.microsoft.com/office/drawing/2014/main" id="{FBAB3630-99CE-465C-90DB-6A5BF428E5AF}"/>
              </a:ext>
            </a:extLst>
          </p:cNvPr>
          <p:cNvCxnSpPr>
            <a:cxnSpLocks/>
          </p:cNvCxnSpPr>
          <p:nvPr/>
        </p:nvCxnSpPr>
        <p:spPr bwMode="auto">
          <a:xfrm>
            <a:off x="8390551" y="1483950"/>
            <a:ext cx="1617892"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0" name="Straight Connector 89">
            <a:extLst>
              <a:ext uri="{FF2B5EF4-FFF2-40B4-BE49-F238E27FC236}">
                <a16:creationId xmlns:a16="http://schemas.microsoft.com/office/drawing/2014/main" id="{0DE81020-B675-49E4-8DED-59767D4ADDB5}"/>
              </a:ext>
            </a:extLst>
          </p:cNvPr>
          <p:cNvCxnSpPr>
            <a:cxnSpLocks/>
          </p:cNvCxnSpPr>
          <p:nvPr/>
        </p:nvCxnSpPr>
        <p:spPr bwMode="auto">
          <a:xfrm>
            <a:off x="5522007" y="1483950"/>
            <a:ext cx="2694231"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1" name="Straight Connector 90">
            <a:extLst>
              <a:ext uri="{FF2B5EF4-FFF2-40B4-BE49-F238E27FC236}">
                <a16:creationId xmlns:a16="http://schemas.microsoft.com/office/drawing/2014/main" id="{85B28CB6-3217-40AA-A310-FDFDCAE0FD21}"/>
              </a:ext>
            </a:extLst>
          </p:cNvPr>
          <p:cNvCxnSpPr>
            <a:cxnSpLocks/>
          </p:cNvCxnSpPr>
          <p:nvPr/>
        </p:nvCxnSpPr>
        <p:spPr bwMode="auto">
          <a:xfrm>
            <a:off x="2606078" y="1483950"/>
            <a:ext cx="2694231"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2" name="Straight Connector 91">
            <a:extLst>
              <a:ext uri="{FF2B5EF4-FFF2-40B4-BE49-F238E27FC236}">
                <a16:creationId xmlns:a16="http://schemas.microsoft.com/office/drawing/2014/main" id="{6E1A7624-48AE-487D-A0D2-056300F6F76A}"/>
              </a:ext>
            </a:extLst>
          </p:cNvPr>
          <p:cNvCxnSpPr>
            <a:cxnSpLocks/>
          </p:cNvCxnSpPr>
          <p:nvPr/>
        </p:nvCxnSpPr>
        <p:spPr bwMode="auto">
          <a:xfrm>
            <a:off x="578635" y="1483950"/>
            <a:ext cx="178712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3" name="Straight Connector 114">
            <a:extLst>
              <a:ext uri="{FF2B5EF4-FFF2-40B4-BE49-F238E27FC236}">
                <a16:creationId xmlns:a16="http://schemas.microsoft.com/office/drawing/2014/main" id="{D4993900-21AB-4B5F-BA30-3C8C56466962}"/>
              </a:ext>
            </a:extLst>
          </p:cNvPr>
          <p:cNvCxnSpPr>
            <a:cxnSpLocks noChangeShapeType="1"/>
          </p:cNvCxnSpPr>
          <p:nvPr/>
        </p:nvCxnSpPr>
        <p:spPr bwMode="auto">
          <a:xfrm>
            <a:off x="5597024" y="2139833"/>
            <a:ext cx="0" cy="3615707"/>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cxnSp>
        <p:nvCxnSpPr>
          <p:cNvPr id="94" name="Straight Connector 114">
            <a:extLst>
              <a:ext uri="{FF2B5EF4-FFF2-40B4-BE49-F238E27FC236}">
                <a16:creationId xmlns:a16="http://schemas.microsoft.com/office/drawing/2014/main" id="{C94E02A1-4773-4BED-A959-EF3EE9B56FC8}"/>
              </a:ext>
            </a:extLst>
          </p:cNvPr>
          <p:cNvCxnSpPr>
            <a:cxnSpLocks noChangeShapeType="1"/>
          </p:cNvCxnSpPr>
          <p:nvPr/>
        </p:nvCxnSpPr>
        <p:spPr bwMode="auto">
          <a:xfrm flipH="1">
            <a:off x="8302548" y="2302900"/>
            <a:ext cx="27078" cy="3474811"/>
          </a:xfrm>
          <a:prstGeom prst="line">
            <a:avLst/>
          </a:prstGeom>
          <a:noFill/>
          <a:ln w="28575" algn="ctr">
            <a:solidFill>
              <a:schemeClr val="accent4">
                <a:lumMod val="40000"/>
                <a:lumOff val="60000"/>
              </a:schemeClr>
            </a:solidFill>
            <a:round/>
            <a:headEnd/>
            <a:tailEnd/>
          </a:ln>
        </p:spPr>
      </p:cxnSp>
      <p:cxnSp>
        <p:nvCxnSpPr>
          <p:cNvPr id="95" name="Straight Connector 114">
            <a:extLst>
              <a:ext uri="{FF2B5EF4-FFF2-40B4-BE49-F238E27FC236}">
                <a16:creationId xmlns:a16="http://schemas.microsoft.com/office/drawing/2014/main" id="{7537168B-3C21-49DA-AABC-961E2A7EB67E}"/>
              </a:ext>
            </a:extLst>
          </p:cNvPr>
          <p:cNvCxnSpPr>
            <a:cxnSpLocks noChangeShapeType="1"/>
          </p:cNvCxnSpPr>
          <p:nvPr/>
        </p:nvCxnSpPr>
        <p:spPr bwMode="auto">
          <a:xfrm flipH="1">
            <a:off x="5425543" y="2258870"/>
            <a:ext cx="5077" cy="3476573"/>
          </a:xfrm>
          <a:prstGeom prst="line">
            <a:avLst/>
          </a:prstGeom>
          <a:noFill/>
          <a:ln w="28575" algn="ctr">
            <a:solidFill>
              <a:schemeClr val="accent4">
                <a:lumMod val="40000"/>
                <a:lumOff val="60000"/>
              </a:schemeClr>
            </a:solidFill>
            <a:round/>
            <a:headEnd/>
            <a:tailEnd/>
          </a:ln>
        </p:spPr>
      </p:cxnSp>
      <p:cxnSp>
        <p:nvCxnSpPr>
          <p:cNvPr id="96" name="Straight Connector 114">
            <a:extLst>
              <a:ext uri="{FF2B5EF4-FFF2-40B4-BE49-F238E27FC236}">
                <a16:creationId xmlns:a16="http://schemas.microsoft.com/office/drawing/2014/main" id="{0B0644B4-5CC1-44AA-AFF2-C13AE355CFAC}"/>
              </a:ext>
            </a:extLst>
          </p:cNvPr>
          <p:cNvCxnSpPr>
            <a:cxnSpLocks noChangeShapeType="1"/>
          </p:cNvCxnSpPr>
          <p:nvPr/>
        </p:nvCxnSpPr>
        <p:spPr bwMode="auto">
          <a:xfrm flipH="1">
            <a:off x="2512997" y="2260632"/>
            <a:ext cx="8462" cy="3474811"/>
          </a:xfrm>
          <a:prstGeom prst="line">
            <a:avLst/>
          </a:prstGeom>
          <a:noFill/>
          <a:ln w="28575" algn="ctr">
            <a:solidFill>
              <a:schemeClr val="accent4">
                <a:lumMod val="40000"/>
                <a:lumOff val="60000"/>
              </a:schemeClr>
            </a:solidFill>
            <a:round/>
            <a:headEnd/>
            <a:tailEnd/>
          </a:ln>
        </p:spPr>
      </p:cxnSp>
      <p:sp>
        <p:nvSpPr>
          <p:cNvPr id="97" name="Title 1">
            <a:extLst>
              <a:ext uri="{FF2B5EF4-FFF2-40B4-BE49-F238E27FC236}">
                <a16:creationId xmlns:a16="http://schemas.microsoft.com/office/drawing/2014/main" id="{EA351BAD-A8AF-41F2-B1F3-40846FB87EEF}"/>
              </a:ext>
            </a:extLst>
          </p:cNvPr>
          <p:cNvSpPr txBox="1">
            <a:spLocks/>
          </p:cNvSpPr>
          <p:nvPr/>
        </p:nvSpPr>
        <p:spPr bwMode="auto">
          <a:xfrm>
            <a:off x="749562" y="744871"/>
            <a:ext cx="7613756" cy="431211"/>
          </a:xfrm>
          <a:prstGeom prst="rect">
            <a:avLst/>
          </a:prstGeom>
          <a:noFill/>
          <a:ln>
            <a:noFill/>
          </a:ln>
        </p:spPr>
        <p:txBody>
          <a:bodyPr lIns="91430" tIns="45715" rIns="91430" bIns="45715" anchor="ctr">
            <a:scene3d>
              <a:camera prst="orthographicFront"/>
              <a:lightRig rig="soft" dir="t">
                <a:rot lat="0" lon="0" rev="15600000"/>
              </a:lightRig>
            </a:scene3d>
            <a:sp3d extrusionH="57150" prstMaterial="softEdge">
              <a:bevelT w="25400" h="38100"/>
            </a:sp3d>
          </a:bodyPr>
          <a:lstStyle/>
          <a:p>
            <a:pPr algn="ctr">
              <a:defRPr/>
            </a:pPr>
            <a:r>
              <a:rPr lang="en-GB" sz="2400" kern="0" dirty="0">
                <a:latin typeface="Montserrat" panose="00000500000000000000" pitchFamily="50" charset="0"/>
                <a:ea typeface="ＭＳ Ｐゴシック" charset="0"/>
                <a:cs typeface="ＭＳ Ｐゴシック" charset="0"/>
              </a:rPr>
              <a:t>Release 19 timeline</a:t>
            </a:r>
            <a:endParaRPr lang="en-US" sz="2000" kern="0" dirty="0">
              <a:latin typeface="Montserrat" panose="00000500000000000000" pitchFamily="50" charset="0"/>
              <a:ea typeface="ＭＳ Ｐゴシック" charset="0"/>
              <a:cs typeface="ＭＳ Ｐゴシック" charset="0"/>
            </a:endParaRPr>
          </a:p>
        </p:txBody>
      </p:sp>
      <p:sp>
        <p:nvSpPr>
          <p:cNvPr id="98" name="TextBox 86">
            <a:extLst>
              <a:ext uri="{FF2B5EF4-FFF2-40B4-BE49-F238E27FC236}">
                <a16:creationId xmlns:a16="http://schemas.microsoft.com/office/drawing/2014/main" id="{A5190B99-191A-4ECD-8BD3-137E8C8C4084}"/>
              </a:ext>
            </a:extLst>
          </p:cNvPr>
          <p:cNvSpPr txBox="1">
            <a:spLocks noChangeArrowheads="1"/>
          </p:cNvSpPr>
          <p:nvPr/>
        </p:nvSpPr>
        <p:spPr bwMode="auto">
          <a:xfrm>
            <a:off x="1715898" y="1695292"/>
            <a:ext cx="39431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#101</a:t>
            </a:r>
          </a:p>
        </p:txBody>
      </p:sp>
      <p:cxnSp>
        <p:nvCxnSpPr>
          <p:cNvPr id="99" name="Straight Connector 115">
            <a:extLst>
              <a:ext uri="{FF2B5EF4-FFF2-40B4-BE49-F238E27FC236}">
                <a16:creationId xmlns:a16="http://schemas.microsoft.com/office/drawing/2014/main" id="{0483EBB2-91E1-4435-A35B-1AFCE33F17C4}"/>
              </a:ext>
            </a:extLst>
          </p:cNvPr>
          <p:cNvCxnSpPr>
            <a:cxnSpLocks noChangeShapeType="1"/>
          </p:cNvCxnSpPr>
          <p:nvPr/>
        </p:nvCxnSpPr>
        <p:spPr bwMode="auto">
          <a:xfrm>
            <a:off x="4169896" y="2302900"/>
            <a:ext cx="10154" cy="3474811"/>
          </a:xfrm>
          <a:prstGeom prst="line">
            <a:avLst/>
          </a:prstGeom>
          <a:noFill/>
          <a:ln w="9525" algn="ctr">
            <a:solidFill>
              <a:schemeClr val="accent4">
                <a:lumMod val="40000"/>
                <a:lumOff val="60000"/>
              </a:schemeClr>
            </a:solidFill>
            <a:prstDash val="dash"/>
            <a:round/>
            <a:headEnd/>
            <a:tailEnd/>
          </a:ln>
        </p:spPr>
      </p:cxnSp>
      <p:cxnSp>
        <p:nvCxnSpPr>
          <p:cNvPr id="100" name="Straight Connector 114">
            <a:extLst>
              <a:ext uri="{FF2B5EF4-FFF2-40B4-BE49-F238E27FC236}">
                <a16:creationId xmlns:a16="http://schemas.microsoft.com/office/drawing/2014/main" id="{A6D22EC4-B501-488E-9495-9E6B4A786343}"/>
              </a:ext>
            </a:extLst>
          </p:cNvPr>
          <p:cNvCxnSpPr>
            <a:cxnSpLocks noChangeShapeType="1"/>
          </p:cNvCxnSpPr>
          <p:nvPr/>
        </p:nvCxnSpPr>
        <p:spPr bwMode="auto">
          <a:xfrm>
            <a:off x="656483" y="2329317"/>
            <a:ext cx="0" cy="3448394"/>
          </a:xfrm>
          <a:prstGeom prst="line">
            <a:avLst/>
          </a:prstGeom>
          <a:noFill/>
          <a:ln w="9525" algn="ctr">
            <a:solidFill>
              <a:schemeClr val="accent4">
                <a:lumMod val="40000"/>
                <a:lumOff val="60000"/>
              </a:schemeClr>
            </a:solidFill>
            <a:prstDash val="dash"/>
            <a:round/>
            <a:headEnd/>
            <a:tailEnd/>
          </a:ln>
        </p:spPr>
      </p:cxnSp>
      <p:cxnSp>
        <p:nvCxnSpPr>
          <p:cNvPr id="101" name="Straight Connector 114">
            <a:extLst>
              <a:ext uri="{FF2B5EF4-FFF2-40B4-BE49-F238E27FC236}">
                <a16:creationId xmlns:a16="http://schemas.microsoft.com/office/drawing/2014/main" id="{7D324B46-5882-4B7A-B80A-E58647B47E19}"/>
              </a:ext>
            </a:extLst>
          </p:cNvPr>
          <p:cNvCxnSpPr>
            <a:cxnSpLocks noChangeShapeType="1"/>
          </p:cNvCxnSpPr>
          <p:nvPr/>
        </p:nvCxnSpPr>
        <p:spPr bwMode="auto">
          <a:xfrm>
            <a:off x="2464798" y="2311325"/>
            <a:ext cx="0" cy="3474811"/>
          </a:xfrm>
          <a:prstGeom prst="line">
            <a:avLst/>
          </a:prstGeom>
          <a:noFill/>
          <a:ln w="9525" algn="ctr">
            <a:solidFill>
              <a:schemeClr val="accent4">
                <a:lumMod val="40000"/>
                <a:lumOff val="60000"/>
              </a:schemeClr>
            </a:solidFill>
            <a:prstDash val="dash"/>
            <a:round/>
            <a:headEnd/>
            <a:tailEnd/>
          </a:ln>
        </p:spPr>
      </p:cxnSp>
      <p:cxnSp>
        <p:nvCxnSpPr>
          <p:cNvPr id="102" name="Straight Connector 114">
            <a:extLst>
              <a:ext uri="{FF2B5EF4-FFF2-40B4-BE49-F238E27FC236}">
                <a16:creationId xmlns:a16="http://schemas.microsoft.com/office/drawing/2014/main" id="{0B5C1C84-29D8-4200-B388-A9C65A4D4488}"/>
              </a:ext>
            </a:extLst>
          </p:cNvPr>
          <p:cNvCxnSpPr>
            <a:cxnSpLocks noChangeShapeType="1"/>
          </p:cNvCxnSpPr>
          <p:nvPr/>
        </p:nvCxnSpPr>
        <p:spPr bwMode="auto">
          <a:xfrm flipH="1">
            <a:off x="8911796" y="2302900"/>
            <a:ext cx="33847" cy="3432543"/>
          </a:xfrm>
          <a:prstGeom prst="line">
            <a:avLst/>
          </a:prstGeom>
          <a:noFill/>
          <a:ln w="9525" algn="ctr">
            <a:solidFill>
              <a:schemeClr val="accent4">
                <a:lumMod val="40000"/>
                <a:lumOff val="60000"/>
              </a:schemeClr>
            </a:solidFill>
            <a:prstDash val="dash"/>
            <a:round/>
            <a:headEnd/>
            <a:tailEnd/>
          </a:ln>
        </p:spPr>
      </p:cxnSp>
      <p:cxnSp>
        <p:nvCxnSpPr>
          <p:cNvPr id="103" name="Straight Connector 114">
            <a:extLst>
              <a:ext uri="{FF2B5EF4-FFF2-40B4-BE49-F238E27FC236}">
                <a16:creationId xmlns:a16="http://schemas.microsoft.com/office/drawing/2014/main" id="{2788040F-E4F8-4816-8C83-B2A68F7E7EC5}"/>
              </a:ext>
            </a:extLst>
          </p:cNvPr>
          <p:cNvCxnSpPr>
            <a:cxnSpLocks noChangeShapeType="1"/>
          </p:cNvCxnSpPr>
          <p:nvPr/>
        </p:nvCxnSpPr>
        <p:spPr bwMode="auto">
          <a:xfrm>
            <a:off x="7620528" y="2302900"/>
            <a:ext cx="1693" cy="3474811"/>
          </a:xfrm>
          <a:prstGeom prst="line">
            <a:avLst/>
          </a:prstGeom>
          <a:noFill/>
          <a:ln w="9525" algn="ctr">
            <a:solidFill>
              <a:schemeClr val="accent4">
                <a:lumMod val="40000"/>
                <a:lumOff val="60000"/>
              </a:schemeClr>
            </a:solidFill>
            <a:prstDash val="dash"/>
            <a:round/>
            <a:headEnd/>
            <a:tailEnd/>
          </a:ln>
        </p:spPr>
      </p:cxnSp>
      <p:cxnSp>
        <p:nvCxnSpPr>
          <p:cNvPr id="104" name="Straight Connector 114">
            <a:extLst>
              <a:ext uri="{FF2B5EF4-FFF2-40B4-BE49-F238E27FC236}">
                <a16:creationId xmlns:a16="http://schemas.microsoft.com/office/drawing/2014/main" id="{8E502CB5-739E-48A1-A48D-6DF96B083452}"/>
              </a:ext>
            </a:extLst>
          </p:cNvPr>
          <p:cNvCxnSpPr>
            <a:cxnSpLocks noChangeShapeType="1"/>
          </p:cNvCxnSpPr>
          <p:nvPr/>
        </p:nvCxnSpPr>
        <p:spPr bwMode="auto">
          <a:xfrm>
            <a:off x="6136332" y="2258870"/>
            <a:ext cx="0" cy="3518842"/>
          </a:xfrm>
          <a:prstGeom prst="line">
            <a:avLst/>
          </a:prstGeom>
          <a:noFill/>
          <a:ln w="9525" algn="ctr">
            <a:solidFill>
              <a:schemeClr val="accent4">
                <a:lumMod val="40000"/>
                <a:lumOff val="60000"/>
              </a:schemeClr>
            </a:solidFill>
            <a:prstDash val="dash"/>
            <a:round/>
            <a:headEnd/>
            <a:tailEnd/>
          </a:ln>
        </p:spPr>
      </p:cxnSp>
      <p:cxnSp>
        <p:nvCxnSpPr>
          <p:cNvPr id="105" name="Straight Connector 114">
            <a:extLst>
              <a:ext uri="{FF2B5EF4-FFF2-40B4-BE49-F238E27FC236}">
                <a16:creationId xmlns:a16="http://schemas.microsoft.com/office/drawing/2014/main" id="{12C759C6-7B4A-4A29-A784-BA703BD560F4}"/>
              </a:ext>
            </a:extLst>
          </p:cNvPr>
          <p:cNvCxnSpPr>
            <a:cxnSpLocks noChangeShapeType="1"/>
          </p:cNvCxnSpPr>
          <p:nvPr/>
        </p:nvCxnSpPr>
        <p:spPr bwMode="auto">
          <a:xfrm>
            <a:off x="6879276" y="2302900"/>
            <a:ext cx="0" cy="3474811"/>
          </a:xfrm>
          <a:prstGeom prst="line">
            <a:avLst/>
          </a:prstGeom>
          <a:noFill/>
          <a:ln w="9525" algn="ctr">
            <a:solidFill>
              <a:schemeClr val="accent4">
                <a:lumMod val="40000"/>
                <a:lumOff val="60000"/>
              </a:schemeClr>
            </a:solidFill>
            <a:prstDash val="dash"/>
            <a:round/>
            <a:headEnd/>
            <a:tailEnd/>
          </a:ln>
        </p:spPr>
      </p:cxnSp>
      <p:cxnSp>
        <p:nvCxnSpPr>
          <p:cNvPr id="106" name="Straight Connector 114">
            <a:extLst>
              <a:ext uri="{FF2B5EF4-FFF2-40B4-BE49-F238E27FC236}">
                <a16:creationId xmlns:a16="http://schemas.microsoft.com/office/drawing/2014/main" id="{360BE8CE-8AEA-4A90-81C7-363B7D94D98C}"/>
              </a:ext>
            </a:extLst>
          </p:cNvPr>
          <p:cNvCxnSpPr>
            <a:cxnSpLocks noChangeShapeType="1"/>
          </p:cNvCxnSpPr>
          <p:nvPr/>
        </p:nvCxnSpPr>
        <p:spPr bwMode="auto">
          <a:xfrm flipH="1">
            <a:off x="4792602" y="2302900"/>
            <a:ext cx="3385" cy="3474811"/>
          </a:xfrm>
          <a:prstGeom prst="line">
            <a:avLst/>
          </a:prstGeom>
          <a:noFill/>
          <a:ln w="9525" algn="ctr">
            <a:solidFill>
              <a:schemeClr val="accent4">
                <a:lumMod val="40000"/>
                <a:lumOff val="60000"/>
              </a:schemeClr>
            </a:solidFill>
            <a:prstDash val="dash"/>
            <a:round/>
            <a:headEnd/>
            <a:tailEnd/>
          </a:ln>
        </p:spPr>
      </p:cxnSp>
      <p:cxnSp>
        <p:nvCxnSpPr>
          <p:cNvPr id="107" name="Straight Connector 114">
            <a:extLst>
              <a:ext uri="{FF2B5EF4-FFF2-40B4-BE49-F238E27FC236}">
                <a16:creationId xmlns:a16="http://schemas.microsoft.com/office/drawing/2014/main" id="{F048F9EC-63D5-4EB9-B36F-6F9C98184342}"/>
              </a:ext>
            </a:extLst>
          </p:cNvPr>
          <p:cNvCxnSpPr>
            <a:cxnSpLocks noChangeShapeType="1"/>
          </p:cNvCxnSpPr>
          <p:nvPr/>
        </p:nvCxnSpPr>
        <p:spPr bwMode="auto">
          <a:xfrm flipH="1">
            <a:off x="4894224" y="2302900"/>
            <a:ext cx="16924" cy="3474811"/>
          </a:xfrm>
          <a:prstGeom prst="line">
            <a:avLst/>
          </a:prstGeom>
          <a:noFill/>
          <a:ln w="9525" algn="ctr">
            <a:solidFill>
              <a:schemeClr val="accent4">
                <a:lumMod val="40000"/>
                <a:lumOff val="60000"/>
              </a:schemeClr>
            </a:solidFill>
            <a:prstDash val="dash"/>
            <a:round/>
            <a:headEnd/>
            <a:tailEnd/>
          </a:ln>
        </p:spPr>
      </p:cxnSp>
      <p:cxnSp>
        <p:nvCxnSpPr>
          <p:cNvPr id="108" name="Straight Connector 114">
            <a:extLst>
              <a:ext uri="{FF2B5EF4-FFF2-40B4-BE49-F238E27FC236}">
                <a16:creationId xmlns:a16="http://schemas.microsoft.com/office/drawing/2014/main" id="{A36E678B-66F1-439D-8F79-02EEE7486E71}"/>
              </a:ext>
            </a:extLst>
          </p:cNvPr>
          <p:cNvCxnSpPr>
            <a:cxnSpLocks noChangeShapeType="1"/>
          </p:cNvCxnSpPr>
          <p:nvPr/>
        </p:nvCxnSpPr>
        <p:spPr bwMode="auto">
          <a:xfrm>
            <a:off x="9514275" y="2306422"/>
            <a:ext cx="10154" cy="3471289"/>
          </a:xfrm>
          <a:prstGeom prst="line">
            <a:avLst/>
          </a:prstGeom>
          <a:noFill/>
          <a:ln w="9525" algn="ctr">
            <a:solidFill>
              <a:schemeClr val="accent4">
                <a:lumMod val="40000"/>
                <a:lumOff val="60000"/>
              </a:schemeClr>
            </a:solidFill>
            <a:prstDash val="dash"/>
            <a:round/>
            <a:headEnd/>
            <a:tailEnd/>
          </a:ln>
        </p:spPr>
      </p:cxnSp>
      <p:sp>
        <p:nvSpPr>
          <p:cNvPr id="109" name="TextBox 86">
            <a:extLst>
              <a:ext uri="{FF2B5EF4-FFF2-40B4-BE49-F238E27FC236}">
                <a16:creationId xmlns:a16="http://schemas.microsoft.com/office/drawing/2014/main" id="{A0E8B32A-8126-4AA9-BF0A-1688585A143C}"/>
              </a:ext>
            </a:extLst>
          </p:cNvPr>
          <p:cNvSpPr txBox="1">
            <a:spLocks noChangeArrowheads="1"/>
          </p:cNvSpPr>
          <p:nvPr/>
        </p:nvSpPr>
        <p:spPr bwMode="auto">
          <a:xfrm>
            <a:off x="2347147"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#102</a:t>
            </a:r>
            <a:endParaRPr lang="en-GB" altLang="en-US" sz="400">
              <a:latin typeface="Montserrat" panose="00000500000000000000" pitchFamily="50" charset="0"/>
            </a:endParaRPr>
          </a:p>
        </p:txBody>
      </p:sp>
      <p:sp>
        <p:nvSpPr>
          <p:cNvPr id="110" name="TextBox 86">
            <a:extLst>
              <a:ext uri="{FF2B5EF4-FFF2-40B4-BE49-F238E27FC236}">
                <a16:creationId xmlns:a16="http://schemas.microsoft.com/office/drawing/2014/main" id="{4BFC43DF-6330-4E45-A0BF-03D0BB230879}"/>
              </a:ext>
            </a:extLst>
          </p:cNvPr>
          <p:cNvSpPr txBox="1">
            <a:spLocks noChangeArrowheads="1"/>
          </p:cNvSpPr>
          <p:nvPr/>
        </p:nvSpPr>
        <p:spPr bwMode="auto">
          <a:xfrm>
            <a:off x="3073168" y="1695292"/>
            <a:ext cx="414627"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#103</a:t>
            </a:r>
            <a:endParaRPr lang="en-GB" altLang="en-US" sz="400">
              <a:latin typeface="Montserrat" panose="00000500000000000000" pitchFamily="50" charset="0"/>
            </a:endParaRPr>
          </a:p>
        </p:txBody>
      </p:sp>
      <p:sp>
        <p:nvSpPr>
          <p:cNvPr id="111" name="TextBox 86">
            <a:extLst>
              <a:ext uri="{FF2B5EF4-FFF2-40B4-BE49-F238E27FC236}">
                <a16:creationId xmlns:a16="http://schemas.microsoft.com/office/drawing/2014/main" id="{065148A0-6BBF-4EAF-8DA0-71CA727D483B}"/>
              </a:ext>
            </a:extLst>
          </p:cNvPr>
          <p:cNvSpPr txBox="1">
            <a:spLocks noChangeArrowheads="1"/>
          </p:cNvSpPr>
          <p:nvPr/>
        </p:nvSpPr>
        <p:spPr bwMode="auto">
          <a:xfrm>
            <a:off x="3807650"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#104</a:t>
            </a:r>
            <a:endParaRPr lang="en-GB" altLang="en-US" sz="400">
              <a:latin typeface="Montserrat" panose="00000500000000000000" pitchFamily="50" charset="0"/>
            </a:endParaRPr>
          </a:p>
        </p:txBody>
      </p:sp>
      <p:sp>
        <p:nvSpPr>
          <p:cNvPr id="112" name="TextBox 86">
            <a:extLst>
              <a:ext uri="{FF2B5EF4-FFF2-40B4-BE49-F238E27FC236}">
                <a16:creationId xmlns:a16="http://schemas.microsoft.com/office/drawing/2014/main" id="{2D9BFE8D-BD8B-4F90-8655-6E99E2DC9547}"/>
              </a:ext>
            </a:extLst>
          </p:cNvPr>
          <p:cNvSpPr txBox="1">
            <a:spLocks noChangeArrowheads="1"/>
          </p:cNvSpPr>
          <p:nvPr/>
        </p:nvSpPr>
        <p:spPr bwMode="auto">
          <a:xfrm>
            <a:off x="4638597"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#105</a:t>
            </a:r>
            <a:endParaRPr lang="en-GB" altLang="en-US" sz="400">
              <a:latin typeface="Montserrat" panose="00000500000000000000" pitchFamily="50" charset="0"/>
            </a:endParaRPr>
          </a:p>
        </p:txBody>
      </p:sp>
      <p:sp>
        <p:nvSpPr>
          <p:cNvPr id="113" name="TextBox 86">
            <a:extLst>
              <a:ext uri="{FF2B5EF4-FFF2-40B4-BE49-F238E27FC236}">
                <a16:creationId xmlns:a16="http://schemas.microsoft.com/office/drawing/2014/main" id="{26A0ED0E-74D2-4F96-92D5-87665A42983C}"/>
              </a:ext>
            </a:extLst>
          </p:cNvPr>
          <p:cNvSpPr txBox="1">
            <a:spLocks noChangeArrowheads="1"/>
          </p:cNvSpPr>
          <p:nvPr/>
        </p:nvSpPr>
        <p:spPr bwMode="auto">
          <a:xfrm>
            <a:off x="5200459" y="1695292"/>
            <a:ext cx="418012"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#106</a:t>
            </a:r>
            <a:endParaRPr lang="en-GB" altLang="en-US" sz="400">
              <a:latin typeface="Montserrat" panose="00000500000000000000" pitchFamily="50" charset="0"/>
            </a:endParaRPr>
          </a:p>
        </p:txBody>
      </p:sp>
      <p:sp>
        <p:nvSpPr>
          <p:cNvPr id="114" name="TextBox 86">
            <a:extLst>
              <a:ext uri="{FF2B5EF4-FFF2-40B4-BE49-F238E27FC236}">
                <a16:creationId xmlns:a16="http://schemas.microsoft.com/office/drawing/2014/main" id="{F5EC46D4-A607-45F2-938E-3686B71F7ED8}"/>
              </a:ext>
            </a:extLst>
          </p:cNvPr>
          <p:cNvSpPr txBox="1">
            <a:spLocks noChangeArrowheads="1"/>
          </p:cNvSpPr>
          <p:nvPr/>
        </p:nvSpPr>
        <p:spPr bwMode="auto">
          <a:xfrm>
            <a:off x="5933250"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#107</a:t>
            </a:r>
            <a:endParaRPr lang="en-GB" altLang="en-US" sz="400">
              <a:latin typeface="Montserrat" panose="00000500000000000000" pitchFamily="50" charset="0"/>
            </a:endParaRPr>
          </a:p>
        </p:txBody>
      </p:sp>
      <p:sp>
        <p:nvSpPr>
          <p:cNvPr id="115" name="TextBox 86">
            <a:extLst>
              <a:ext uri="{FF2B5EF4-FFF2-40B4-BE49-F238E27FC236}">
                <a16:creationId xmlns:a16="http://schemas.microsoft.com/office/drawing/2014/main" id="{137A7384-A29E-41D4-9D0E-DD7DA89D1931}"/>
              </a:ext>
            </a:extLst>
          </p:cNvPr>
          <p:cNvSpPr txBox="1">
            <a:spLocks noChangeArrowheads="1"/>
          </p:cNvSpPr>
          <p:nvPr/>
        </p:nvSpPr>
        <p:spPr bwMode="auto">
          <a:xfrm>
            <a:off x="6667732"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#108</a:t>
            </a:r>
            <a:endParaRPr lang="en-GB" altLang="en-US" sz="400">
              <a:latin typeface="Montserrat" panose="00000500000000000000" pitchFamily="50" charset="0"/>
            </a:endParaRPr>
          </a:p>
        </p:txBody>
      </p:sp>
      <p:sp>
        <p:nvSpPr>
          <p:cNvPr id="116" name="TextBox 86">
            <a:extLst>
              <a:ext uri="{FF2B5EF4-FFF2-40B4-BE49-F238E27FC236}">
                <a16:creationId xmlns:a16="http://schemas.microsoft.com/office/drawing/2014/main" id="{BF27F209-7E2F-4E46-9F3B-CA3A1E8207DE}"/>
              </a:ext>
            </a:extLst>
          </p:cNvPr>
          <p:cNvSpPr txBox="1">
            <a:spLocks noChangeArrowheads="1"/>
          </p:cNvSpPr>
          <p:nvPr/>
        </p:nvSpPr>
        <p:spPr bwMode="auto">
          <a:xfrm>
            <a:off x="7446216" y="1695292"/>
            <a:ext cx="419704"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#109</a:t>
            </a:r>
            <a:endParaRPr lang="en-GB" altLang="en-US" sz="400">
              <a:latin typeface="Montserrat" panose="00000500000000000000" pitchFamily="50" charset="0"/>
            </a:endParaRPr>
          </a:p>
        </p:txBody>
      </p:sp>
      <p:sp>
        <p:nvSpPr>
          <p:cNvPr id="117" name="TextBox 86">
            <a:extLst>
              <a:ext uri="{FF2B5EF4-FFF2-40B4-BE49-F238E27FC236}">
                <a16:creationId xmlns:a16="http://schemas.microsoft.com/office/drawing/2014/main" id="{30B103D7-B26A-44F2-AA2E-964D74242035}"/>
              </a:ext>
            </a:extLst>
          </p:cNvPr>
          <p:cNvSpPr txBox="1">
            <a:spLocks noChangeArrowheads="1"/>
          </p:cNvSpPr>
          <p:nvPr/>
        </p:nvSpPr>
        <p:spPr bwMode="auto">
          <a:xfrm>
            <a:off x="8150236" y="1695292"/>
            <a:ext cx="39431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#110</a:t>
            </a:r>
            <a:endParaRPr lang="en-GB" altLang="en-US" sz="400">
              <a:latin typeface="Montserrat" panose="00000500000000000000" pitchFamily="50" charset="0"/>
            </a:endParaRPr>
          </a:p>
        </p:txBody>
      </p:sp>
      <p:sp>
        <p:nvSpPr>
          <p:cNvPr id="118" name="TextBox 86">
            <a:extLst>
              <a:ext uri="{FF2B5EF4-FFF2-40B4-BE49-F238E27FC236}">
                <a16:creationId xmlns:a16="http://schemas.microsoft.com/office/drawing/2014/main" id="{A758B81A-F1B5-48D4-BF33-FA50E2FFD4F0}"/>
              </a:ext>
            </a:extLst>
          </p:cNvPr>
          <p:cNvSpPr txBox="1">
            <a:spLocks noChangeArrowheads="1"/>
          </p:cNvSpPr>
          <p:nvPr/>
        </p:nvSpPr>
        <p:spPr bwMode="auto">
          <a:xfrm>
            <a:off x="8749330" y="1695292"/>
            <a:ext cx="36554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#111</a:t>
            </a:r>
            <a:endParaRPr lang="en-GB" altLang="en-US" sz="400">
              <a:latin typeface="Montserrat" panose="00000500000000000000" pitchFamily="50" charset="0"/>
            </a:endParaRPr>
          </a:p>
        </p:txBody>
      </p:sp>
      <p:sp>
        <p:nvSpPr>
          <p:cNvPr id="119" name="TextBox 86">
            <a:extLst>
              <a:ext uri="{FF2B5EF4-FFF2-40B4-BE49-F238E27FC236}">
                <a16:creationId xmlns:a16="http://schemas.microsoft.com/office/drawing/2014/main" id="{EA0D1697-9461-4CDE-AC71-C3EA68834579}"/>
              </a:ext>
            </a:extLst>
          </p:cNvPr>
          <p:cNvSpPr txBox="1">
            <a:spLocks noChangeArrowheads="1"/>
          </p:cNvSpPr>
          <p:nvPr/>
        </p:nvSpPr>
        <p:spPr bwMode="auto">
          <a:xfrm>
            <a:off x="9350116" y="1695292"/>
            <a:ext cx="387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#112</a:t>
            </a:r>
            <a:endParaRPr lang="en-GB" altLang="en-US" sz="400">
              <a:latin typeface="Montserrat" panose="00000500000000000000" pitchFamily="50" charset="0"/>
            </a:endParaRPr>
          </a:p>
        </p:txBody>
      </p:sp>
      <p:sp>
        <p:nvSpPr>
          <p:cNvPr id="120" name="TextBox 86">
            <a:extLst>
              <a:ext uri="{FF2B5EF4-FFF2-40B4-BE49-F238E27FC236}">
                <a16:creationId xmlns:a16="http://schemas.microsoft.com/office/drawing/2014/main" id="{9326E84C-7F9E-4309-8AA8-68F04C6440AE}"/>
              </a:ext>
            </a:extLst>
          </p:cNvPr>
          <p:cNvSpPr txBox="1">
            <a:spLocks noChangeArrowheads="1"/>
          </p:cNvSpPr>
          <p:nvPr/>
        </p:nvSpPr>
        <p:spPr bwMode="auto">
          <a:xfrm>
            <a:off x="499094" y="1695292"/>
            <a:ext cx="37908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#99</a:t>
            </a:r>
            <a:endParaRPr lang="en-GB" altLang="en-US" sz="400">
              <a:latin typeface="Montserrat" panose="00000500000000000000" pitchFamily="50" charset="0"/>
            </a:endParaRPr>
          </a:p>
        </p:txBody>
      </p:sp>
      <p:sp>
        <p:nvSpPr>
          <p:cNvPr id="121" name="Chevron 60">
            <a:extLst>
              <a:ext uri="{FF2B5EF4-FFF2-40B4-BE49-F238E27FC236}">
                <a16:creationId xmlns:a16="http://schemas.microsoft.com/office/drawing/2014/main" id="{102C94D1-D424-4D5E-9C15-A705740E3440}"/>
              </a:ext>
            </a:extLst>
          </p:cNvPr>
          <p:cNvSpPr>
            <a:spLocks noChangeArrowheads="1"/>
          </p:cNvSpPr>
          <p:nvPr/>
        </p:nvSpPr>
        <p:spPr bwMode="auto">
          <a:xfrm>
            <a:off x="2365763" y="2686838"/>
            <a:ext cx="881717" cy="311729"/>
          </a:xfrm>
          <a:prstGeom prst="chevron">
            <a:avLst>
              <a:gd name="adj" fmla="val 50080"/>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dirty="0">
                <a:latin typeface="Montserrat" panose="00000500000000000000" pitchFamily="50" charset="0"/>
                <a:cs typeface="Arial" panose="020B0604020202020204" pitchFamily="34" charset="0"/>
              </a:rPr>
              <a:t>RAN4 </a:t>
            </a:r>
          </a:p>
          <a:p>
            <a:pPr algn="ctr"/>
            <a:r>
              <a:rPr lang="fr-FR" altLang="en-US" sz="600" dirty="0">
                <a:latin typeface="Montserrat" panose="00000500000000000000" pitchFamily="50" charset="0"/>
                <a:cs typeface="Arial" panose="020B0604020202020204" pitchFamily="34" charset="0"/>
              </a:rPr>
              <a:t>content </a:t>
            </a:r>
            <a:r>
              <a:rPr lang="fr-FR" altLang="en-US" sz="600" dirty="0" err="1">
                <a:latin typeface="Montserrat" panose="00000500000000000000" pitchFamily="50" charset="0"/>
                <a:cs typeface="Arial" panose="020B0604020202020204" pitchFamily="34" charset="0"/>
              </a:rPr>
              <a:t>def</a:t>
            </a:r>
            <a:r>
              <a:rPr lang="fr-FR" altLang="en-US" sz="600" dirty="0">
                <a:latin typeface="Montserrat" panose="00000500000000000000" pitchFamily="50" charset="0"/>
                <a:cs typeface="Arial" panose="020B0604020202020204" pitchFamily="34" charset="0"/>
              </a:rPr>
              <a:t>.</a:t>
            </a:r>
          </a:p>
        </p:txBody>
      </p:sp>
      <p:sp>
        <p:nvSpPr>
          <p:cNvPr id="122" name="Chevron 60">
            <a:extLst>
              <a:ext uri="{FF2B5EF4-FFF2-40B4-BE49-F238E27FC236}">
                <a16:creationId xmlns:a16="http://schemas.microsoft.com/office/drawing/2014/main" id="{3D2D6E22-A83A-4B4A-89BE-43CB9367F115}"/>
              </a:ext>
            </a:extLst>
          </p:cNvPr>
          <p:cNvSpPr>
            <a:spLocks noChangeArrowheads="1"/>
          </p:cNvSpPr>
          <p:nvPr/>
        </p:nvSpPr>
        <p:spPr bwMode="auto">
          <a:xfrm>
            <a:off x="1502661" y="2686838"/>
            <a:ext cx="1028952" cy="311729"/>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700" b="1" dirty="0">
                <a:latin typeface="Montserrat" panose="00000500000000000000" pitchFamily="50" charset="0"/>
                <a:cs typeface="Arial" panose="020B0604020202020204" pitchFamily="34" charset="0"/>
              </a:rPr>
              <a:t> </a:t>
            </a:r>
            <a:r>
              <a:rPr lang="fr-FR" altLang="en-US" sz="700" dirty="0">
                <a:latin typeface="Montserrat" panose="00000500000000000000" pitchFamily="50" charset="0"/>
                <a:cs typeface="Arial" panose="020B0604020202020204" pitchFamily="34" charset="0"/>
              </a:rPr>
              <a:t>RAN Content </a:t>
            </a:r>
            <a:r>
              <a:rPr lang="fr-FR" altLang="en-US" sz="700" dirty="0" err="1">
                <a:latin typeface="Montserrat" panose="00000500000000000000" pitchFamily="50" charset="0"/>
                <a:cs typeface="Arial" panose="020B0604020202020204" pitchFamily="34" charset="0"/>
              </a:rPr>
              <a:t>def</a:t>
            </a:r>
            <a:r>
              <a:rPr lang="fr-FR" altLang="en-US" sz="700" dirty="0">
                <a:latin typeface="Montserrat" panose="00000500000000000000" pitchFamily="50" charset="0"/>
                <a:cs typeface="Arial" panose="020B0604020202020204" pitchFamily="34" charset="0"/>
              </a:rPr>
              <a:t>.</a:t>
            </a:r>
          </a:p>
        </p:txBody>
      </p:sp>
      <p:sp>
        <p:nvSpPr>
          <p:cNvPr id="123" name="TextBox 122">
            <a:extLst>
              <a:ext uri="{FF2B5EF4-FFF2-40B4-BE49-F238E27FC236}">
                <a16:creationId xmlns:a16="http://schemas.microsoft.com/office/drawing/2014/main" id="{79F6E27B-A82F-4FF7-A22D-89180163E366}"/>
              </a:ext>
            </a:extLst>
          </p:cNvPr>
          <p:cNvSpPr txBox="1"/>
          <p:nvPr/>
        </p:nvSpPr>
        <p:spPr>
          <a:xfrm>
            <a:off x="3714570" y="1348339"/>
            <a:ext cx="531400"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124" name="TextBox 123">
            <a:extLst>
              <a:ext uri="{FF2B5EF4-FFF2-40B4-BE49-F238E27FC236}">
                <a16:creationId xmlns:a16="http://schemas.microsoft.com/office/drawing/2014/main" id="{9A9218AD-0D78-46A3-ADE4-44D1575953FA}"/>
              </a:ext>
            </a:extLst>
          </p:cNvPr>
          <p:cNvSpPr txBox="1"/>
          <p:nvPr/>
        </p:nvSpPr>
        <p:spPr>
          <a:xfrm>
            <a:off x="6596653" y="1348339"/>
            <a:ext cx="517861"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sp>
        <p:nvSpPr>
          <p:cNvPr id="125" name="TextBox 2">
            <a:extLst>
              <a:ext uri="{FF2B5EF4-FFF2-40B4-BE49-F238E27FC236}">
                <a16:creationId xmlns:a16="http://schemas.microsoft.com/office/drawing/2014/main" id="{4CD849B6-64B1-48AD-AB07-BD4443257794}"/>
              </a:ext>
            </a:extLst>
          </p:cNvPr>
          <p:cNvSpPr txBox="1">
            <a:spLocks noChangeArrowheads="1"/>
          </p:cNvSpPr>
          <p:nvPr/>
        </p:nvSpPr>
        <p:spPr bwMode="auto">
          <a:xfrm>
            <a:off x="1717590"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126" name="TextBox 59">
            <a:extLst>
              <a:ext uri="{FF2B5EF4-FFF2-40B4-BE49-F238E27FC236}">
                <a16:creationId xmlns:a16="http://schemas.microsoft.com/office/drawing/2014/main" id="{AA621D02-1A33-411A-A437-12F726AE8DA5}"/>
              </a:ext>
            </a:extLst>
          </p:cNvPr>
          <p:cNvSpPr txBox="1">
            <a:spLocks noChangeArrowheads="1"/>
          </p:cNvSpPr>
          <p:nvPr/>
        </p:nvSpPr>
        <p:spPr bwMode="auto">
          <a:xfrm>
            <a:off x="3096861"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127" name="TextBox 60">
            <a:extLst>
              <a:ext uri="{FF2B5EF4-FFF2-40B4-BE49-F238E27FC236}">
                <a16:creationId xmlns:a16="http://schemas.microsoft.com/office/drawing/2014/main" id="{A740204C-0482-48BF-8BB7-2886DC4AF6E9}"/>
              </a:ext>
            </a:extLst>
          </p:cNvPr>
          <p:cNvSpPr txBox="1">
            <a:spLocks noChangeArrowheads="1"/>
          </p:cNvSpPr>
          <p:nvPr/>
        </p:nvSpPr>
        <p:spPr bwMode="auto">
          <a:xfrm>
            <a:off x="8776408"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128" name="TextBox 61">
            <a:extLst>
              <a:ext uri="{FF2B5EF4-FFF2-40B4-BE49-F238E27FC236}">
                <a16:creationId xmlns:a16="http://schemas.microsoft.com/office/drawing/2014/main" id="{FFFD4B6D-F8F2-4587-B909-C3D03CC0C3AB}"/>
              </a:ext>
            </a:extLst>
          </p:cNvPr>
          <p:cNvSpPr txBox="1">
            <a:spLocks noChangeArrowheads="1"/>
          </p:cNvSpPr>
          <p:nvPr/>
        </p:nvSpPr>
        <p:spPr bwMode="auto">
          <a:xfrm>
            <a:off x="5938326"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129" name="TextBox 62">
            <a:extLst>
              <a:ext uri="{FF2B5EF4-FFF2-40B4-BE49-F238E27FC236}">
                <a16:creationId xmlns:a16="http://schemas.microsoft.com/office/drawing/2014/main" id="{70506CAB-BCDF-4830-AC95-E0BD5112893A}"/>
              </a:ext>
            </a:extLst>
          </p:cNvPr>
          <p:cNvSpPr txBox="1">
            <a:spLocks noChangeArrowheads="1"/>
          </p:cNvSpPr>
          <p:nvPr/>
        </p:nvSpPr>
        <p:spPr bwMode="auto">
          <a:xfrm>
            <a:off x="3829650"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130" name="TextBox 63">
            <a:extLst>
              <a:ext uri="{FF2B5EF4-FFF2-40B4-BE49-F238E27FC236}">
                <a16:creationId xmlns:a16="http://schemas.microsoft.com/office/drawing/2014/main" id="{63A861FF-B15B-4D9C-A04B-203D3C1C495B}"/>
              </a:ext>
            </a:extLst>
          </p:cNvPr>
          <p:cNvSpPr txBox="1">
            <a:spLocks noChangeArrowheads="1"/>
          </p:cNvSpPr>
          <p:nvPr/>
        </p:nvSpPr>
        <p:spPr bwMode="auto">
          <a:xfrm>
            <a:off x="6721888"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131" name="TextBox 64">
            <a:extLst>
              <a:ext uri="{FF2B5EF4-FFF2-40B4-BE49-F238E27FC236}">
                <a16:creationId xmlns:a16="http://schemas.microsoft.com/office/drawing/2014/main" id="{07A886CA-E71C-4992-9FE3-0E2A180D1859}"/>
              </a:ext>
            </a:extLst>
          </p:cNvPr>
          <p:cNvSpPr txBox="1">
            <a:spLocks noChangeArrowheads="1"/>
          </p:cNvSpPr>
          <p:nvPr/>
        </p:nvSpPr>
        <p:spPr bwMode="auto">
          <a:xfrm>
            <a:off x="9389041"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132" name="TextBox 65">
            <a:extLst>
              <a:ext uri="{FF2B5EF4-FFF2-40B4-BE49-F238E27FC236}">
                <a16:creationId xmlns:a16="http://schemas.microsoft.com/office/drawing/2014/main" id="{84E56B0A-40ED-4242-9F8C-5DD0F08EE8B5}"/>
              </a:ext>
            </a:extLst>
          </p:cNvPr>
          <p:cNvSpPr txBox="1">
            <a:spLocks noChangeArrowheads="1"/>
          </p:cNvSpPr>
          <p:nvPr/>
        </p:nvSpPr>
        <p:spPr bwMode="auto">
          <a:xfrm>
            <a:off x="4655520"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133" name="TextBox 66">
            <a:extLst>
              <a:ext uri="{FF2B5EF4-FFF2-40B4-BE49-F238E27FC236}">
                <a16:creationId xmlns:a16="http://schemas.microsoft.com/office/drawing/2014/main" id="{692544A7-864E-4AFC-973F-2AB4854389FD}"/>
              </a:ext>
            </a:extLst>
          </p:cNvPr>
          <p:cNvSpPr txBox="1">
            <a:spLocks noChangeArrowheads="1"/>
          </p:cNvSpPr>
          <p:nvPr/>
        </p:nvSpPr>
        <p:spPr bwMode="auto">
          <a:xfrm>
            <a:off x="7480063"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134" name="TextBox 67">
            <a:extLst>
              <a:ext uri="{FF2B5EF4-FFF2-40B4-BE49-F238E27FC236}">
                <a16:creationId xmlns:a16="http://schemas.microsoft.com/office/drawing/2014/main" id="{FCF52186-CED2-4902-8496-2F682C4CE6A2}"/>
              </a:ext>
            </a:extLst>
          </p:cNvPr>
          <p:cNvSpPr txBox="1">
            <a:spLocks noChangeArrowheads="1"/>
          </p:cNvSpPr>
          <p:nvPr/>
        </p:nvSpPr>
        <p:spPr bwMode="auto">
          <a:xfrm>
            <a:off x="494017"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135" name="TextBox 69">
            <a:extLst>
              <a:ext uri="{FF2B5EF4-FFF2-40B4-BE49-F238E27FC236}">
                <a16:creationId xmlns:a16="http://schemas.microsoft.com/office/drawing/2014/main" id="{2F3886FB-7D3D-43F4-B5FA-53C364C5CC5E}"/>
              </a:ext>
            </a:extLst>
          </p:cNvPr>
          <p:cNvSpPr txBox="1">
            <a:spLocks noChangeArrowheads="1"/>
          </p:cNvSpPr>
          <p:nvPr/>
        </p:nvSpPr>
        <p:spPr bwMode="auto">
          <a:xfrm>
            <a:off x="2353916"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136" name="TextBox 70">
            <a:extLst>
              <a:ext uri="{FF2B5EF4-FFF2-40B4-BE49-F238E27FC236}">
                <a16:creationId xmlns:a16="http://schemas.microsoft.com/office/drawing/2014/main" id="{9D81EE23-5A6E-41C1-9332-B178C67A391B}"/>
              </a:ext>
            </a:extLst>
          </p:cNvPr>
          <p:cNvSpPr txBox="1">
            <a:spLocks noChangeArrowheads="1"/>
          </p:cNvSpPr>
          <p:nvPr/>
        </p:nvSpPr>
        <p:spPr bwMode="auto">
          <a:xfrm>
            <a:off x="5224152"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137" name="TextBox 71">
            <a:extLst>
              <a:ext uri="{FF2B5EF4-FFF2-40B4-BE49-F238E27FC236}">
                <a16:creationId xmlns:a16="http://schemas.microsoft.com/office/drawing/2014/main" id="{D31CCFF7-58FD-43F6-B9B8-C871700FD73F}"/>
              </a:ext>
            </a:extLst>
          </p:cNvPr>
          <p:cNvSpPr txBox="1">
            <a:spLocks noChangeArrowheads="1"/>
          </p:cNvSpPr>
          <p:nvPr/>
        </p:nvSpPr>
        <p:spPr bwMode="auto">
          <a:xfrm>
            <a:off x="8163775"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138" name="TextBox 137">
            <a:extLst>
              <a:ext uri="{FF2B5EF4-FFF2-40B4-BE49-F238E27FC236}">
                <a16:creationId xmlns:a16="http://schemas.microsoft.com/office/drawing/2014/main" id="{FEF28401-429D-4A44-8A15-AD05F6415E86}"/>
              </a:ext>
            </a:extLst>
          </p:cNvPr>
          <p:cNvSpPr txBox="1"/>
          <p:nvPr/>
        </p:nvSpPr>
        <p:spPr>
          <a:xfrm>
            <a:off x="9255344" y="1327205"/>
            <a:ext cx="524630"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sp>
        <p:nvSpPr>
          <p:cNvPr id="139" name="Chevron 79">
            <a:extLst>
              <a:ext uri="{FF2B5EF4-FFF2-40B4-BE49-F238E27FC236}">
                <a16:creationId xmlns:a16="http://schemas.microsoft.com/office/drawing/2014/main" id="{34EF0FB2-665A-4AB6-BADB-EF535DB3D9B2}"/>
              </a:ext>
            </a:extLst>
          </p:cNvPr>
          <p:cNvSpPr>
            <a:spLocks noChangeArrowheads="1"/>
          </p:cNvSpPr>
          <p:nvPr/>
        </p:nvSpPr>
        <p:spPr bwMode="auto">
          <a:xfrm>
            <a:off x="7398830" y="4697970"/>
            <a:ext cx="925718" cy="230715"/>
          </a:xfrm>
          <a:prstGeom prst="chevron">
            <a:avLst>
              <a:gd name="adj" fmla="val 50068"/>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700">
                <a:latin typeface="Montserrat" panose="00000500000000000000" pitchFamily="50" charset="0"/>
                <a:cs typeface="Arial" panose="020B0604020202020204" pitchFamily="34" charset="0"/>
              </a:rPr>
              <a:t>RAN4_Perf </a:t>
            </a:r>
            <a:endParaRPr lang="fr-FR" altLang="en-US" sz="500">
              <a:latin typeface="Montserrat" panose="00000500000000000000" pitchFamily="50" charset="0"/>
              <a:cs typeface="Arial" panose="020B0604020202020204" pitchFamily="34" charset="0"/>
            </a:endParaRPr>
          </a:p>
        </p:txBody>
      </p:sp>
      <p:sp>
        <p:nvSpPr>
          <p:cNvPr id="140" name="Chevron 58">
            <a:extLst>
              <a:ext uri="{FF2B5EF4-FFF2-40B4-BE49-F238E27FC236}">
                <a16:creationId xmlns:a16="http://schemas.microsoft.com/office/drawing/2014/main" id="{9927C5B4-9FCF-436C-AFF3-44D1981FC969}"/>
              </a:ext>
            </a:extLst>
          </p:cNvPr>
          <p:cNvSpPr/>
          <p:nvPr/>
        </p:nvSpPr>
        <p:spPr bwMode="auto">
          <a:xfrm>
            <a:off x="3552104" y="4999876"/>
            <a:ext cx="4071809" cy="25008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Stage 3 (CT &amp; SA </a:t>
            </a:r>
            <a:r>
              <a:rPr lang="fr-FR" sz="800" dirty="0">
                <a:solidFill>
                  <a:srgbClr val="FF0000"/>
                </a:solidFill>
                <a:latin typeface="Montserrat" panose="00000500000000000000" pitchFamily="50" charset="0"/>
                <a:ea typeface="ＭＳ Ｐゴシック" charset="-128"/>
                <a:cs typeface="Arial" pitchFamily="34" charset="0"/>
              </a:rPr>
              <a:t>including SA5</a:t>
            </a:r>
            <a:r>
              <a:rPr lang="fr-FR" sz="800" dirty="0">
                <a:latin typeface="Montserrat" panose="00000500000000000000" pitchFamily="50" charset="0"/>
                <a:ea typeface="ＭＳ Ｐゴシック" charset="-128"/>
                <a:cs typeface="Arial" pitchFamily="34" charset="0"/>
              </a:rPr>
              <a:t>) </a:t>
            </a:r>
          </a:p>
        </p:txBody>
      </p:sp>
      <p:sp>
        <p:nvSpPr>
          <p:cNvPr id="141" name="Chevron 60">
            <a:extLst>
              <a:ext uri="{FF2B5EF4-FFF2-40B4-BE49-F238E27FC236}">
                <a16:creationId xmlns:a16="http://schemas.microsoft.com/office/drawing/2014/main" id="{A8DA4444-9BA0-476C-8D8C-F49BFF5C590F}"/>
              </a:ext>
            </a:extLst>
          </p:cNvPr>
          <p:cNvSpPr/>
          <p:nvPr/>
        </p:nvSpPr>
        <p:spPr bwMode="auto">
          <a:xfrm>
            <a:off x="2589154" y="4395047"/>
            <a:ext cx="4279968" cy="23071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RAN1</a:t>
            </a:r>
          </a:p>
        </p:txBody>
      </p:sp>
      <p:sp>
        <p:nvSpPr>
          <p:cNvPr id="142" name="Chevron 60">
            <a:extLst>
              <a:ext uri="{FF2B5EF4-FFF2-40B4-BE49-F238E27FC236}">
                <a16:creationId xmlns:a16="http://schemas.microsoft.com/office/drawing/2014/main" id="{F76C24CB-06E0-47F2-A353-EA0E53850BEA}"/>
              </a:ext>
            </a:extLst>
          </p:cNvPr>
          <p:cNvSpPr/>
          <p:nvPr/>
        </p:nvSpPr>
        <p:spPr bwMode="auto">
          <a:xfrm>
            <a:off x="2086524" y="3622025"/>
            <a:ext cx="3344096"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Stage 2 (SA2, SA6,…) Normative</a:t>
            </a:r>
          </a:p>
        </p:txBody>
      </p:sp>
      <p:sp>
        <p:nvSpPr>
          <p:cNvPr id="143" name="Chevron 60">
            <a:extLst>
              <a:ext uri="{FF2B5EF4-FFF2-40B4-BE49-F238E27FC236}">
                <a16:creationId xmlns:a16="http://schemas.microsoft.com/office/drawing/2014/main" id="{02FF0F85-EBD4-4945-A195-BEBB9242C089}"/>
              </a:ext>
            </a:extLst>
          </p:cNvPr>
          <p:cNvSpPr/>
          <p:nvPr/>
        </p:nvSpPr>
        <p:spPr bwMode="auto">
          <a:xfrm>
            <a:off x="3249173" y="4701493"/>
            <a:ext cx="4279968" cy="23071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 Completion (RAN2/3/4core)</a:t>
            </a:r>
            <a:endParaRPr lang="fr-FR" sz="900" dirty="0">
              <a:solidFill>
                <a:srgbClr val="FF0000"/>
              </a:solidFill>
              <a:latin typeface="Montserrat" panose="00000500000000000000" pitchFamily="50" charset="0"/>
              <a:ea typeface="ＭＳ Ｐゴシック" charset="-128"/>
              <a:cs typeface="Arial" pitchFamily="34" charset="0"/>
            </a:endParaRPr>
          </a:p>
        </p:txBody>
      </p:sp>
      <p:sp>
        <p:nvSpPr>
          <p:cNvPr id="144" name="Chevron 58">
            <a:extLst>
              <a:ext uri="{FF2B5EF4-FFF2-40B4-BE49-F238E27FC236}">
                <a16:creationId xmlns:a16="http://schemas.microsoft.com/office/drawing/2014/main" id="{594CD751-C4E5-4A70-A28C-163914E86ADE}"/>
              </a:ext>
            </a:extLst>
          </p:cNvPr>
          <p:cNvSpPr/>
          <p:nvPr/>
        </p:nvSpPr>
        <p:spPr bwMode="auto">
          <a:xfrm>
            <a:off x="5755552" y="5317906"/>
            <a:ext cx="2543612" cy="265939"/>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ASN.1 &amp; Open APIs </a:t>
            </a:r>
          </a:p>
        </p:txBody>
      </p:sp>
      <p:sp>
        <p:nvSpPr>
          <p:cNvPr id="145" name="Chevron 60">
            <a:extLst>
              <a:ext uri="{FF2B5EF4-FFF2-40B4-BE49-F238E27FC236}">
                <a16:creationId xmlns:a16="http://schemas.microsoft.com/office/drawing/2014/main" id="{B5E9C619-641A-41A1-BC77-359901A4CAB2}"/>
              </a:ext>
            </a:extLst>
          </p:cNvPr>
          <p:cNvSpPr>
            <a:spLocks noChangeArrowheads="1"/>
          </p:cNvSpPr>
          <p:nvPr/>
        </p:nvSpPr>
        <p:spPr bwMode="auto">
          <a:xfrm>
            <a:off x="1478968" y="3211670"/>
            <a:ext cx="1035722" cy="311729"/>
          </a:xfrm>
          <a:prstGeom prst="chevron">
            <a:avLst>
              <a:gd name="adj" fmla="val 49975"/>
            </a:avLst>
          </a:prstGeom>
          <a:gradFill flip="none" rotWithShape="1">
            <a:gsLst>
              <a:gs pos="12000">
                <a:schemeClr val="bg1"/>
              </a:gs>
              <a:gs pos="60000">
                <a:srgbClr val="31859C"/>
              </a:gs>
              <a:gs pos="83000">
                <a:srgbClr val="31859C"/>
              </a:gs>
              <a:gs pos="100000">
                <a:srgbClr val="31859C"/>
              </a:gs>
            </a:gsLst>
            <a:lin ang="3600000" scaled="0"/>
            <a:tileRect/>
          </a:gradFill>
          <a:ln>
            <a:noFill/>
          </a:ln>
        </p:spPr>
        <p:txBody>
          <a:bodyPr lIns="0" rIns="0"/>
          <a:lstStyle/>
          <a:p>
            <a:pPr algn="ctr">
              <a:defRPr/>
            </a:pPr>
            <a:r>
              <a:rPr lang="fr-FR" altLang="en-US" sz="700" dirty="0">
                <a:latin typeface="Montserrat" panose="00000500000000000000" pitchFamily="50" charset="0"/>
                <a:cs typeface="Arial" panose="020B0604020202020204" pitchFamily="34" charset="0"/>
              </a:rPr>
              <a:t>St.2 Content </a:t>
            </a:r>
            <a:r>
              <a:rPr lang="fr-FR" altLang="en-US" sz="700" dirty="0" err="1">
                <a:latin typeface="Montserrat" panose="00000500000000000000" pitchFamily="50" charset="0"/>
                <a:cs typeface="Arial" panose="020B0604020202020204" pitchFamily="34" charset="0"/>
              </a:rPr>
              <a:t>approval</a:t>
            </a:r>
            <a:endParaRPr lang="fr-FR" altLang="en-US" sz="700" dirty="0">
              <a:latin typeface="Montserrat" panose="00000500000000000000" pitchFamily="50" charset="0"/>
              <a:cs typeface="Arial" panose="020B0604020202020204" pitchFamily="34" charset="0"/>
            </a:endParaRPr>
          </a:p>
        </p:txBody>
      </p:sp>
      <p:sp>
        <p:nvSpPr>
          <p:cNvPr id="146" name="TextBox 86">
            <a:extLst>
              <a:ext uri="{FF2B5EF4-FFF2-40B4-BE49-F238E27FC236}">
                <a16:creationId xmlns:a16="http://schemas.microsoft.com/office/drawing/2014/main" id="{FB95AB98-D61A-4B4C-B443-D62602D01557}"/>
              </a:ext>
            </a:extLst>
          </p:cNvPr>
          <p:cNvSpPr txBox="1">
            <a:spLocks noChangeArrowheads="1"/>
          </p:cNvSpPr>
          <p:nvPr/>
        </p:nvSpPr>
        <p:spPr bwMode="auto">
          <a:xfrm>
            <a:off x="1099881"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#100</a:t>
            </a:r>
            <a:endParaRPr lang="en-GB" altLang="en-US" sz="400">
              <a:latin typeface="Montserrat" panose="00000500000000000000" pitchFamily="50" charset="0"/>
            </a:endParaRPr>
          </a:p>
        </p:txBody>
      </p:sp>
      <p:sp>
        <p:nvSpPr>
          <p:cNvPr id="147" name="TextBox 60">
            <a:extLst>
              <a:ext uri="{FF2B5EF4-FFF2-40B4-BE49-F238E27FC236}">
                <a16:creationId xmlns:a16="http://schemas.microsoft.com/office/drawing/2014/main" id="{7F7267D8-7FE2-4B58-93A1-409C6E1138E3}"/>
              </a:ext>
            </a:extLst>
          </p:cNvPr>
          <p:cNvSpPr txBox="1">
            <a:spLocks noChangeArrowheads="1"/>
          </p:cNvSpPr>
          <p:nvPr/>
        </p:nvSpPr>
        <p:spPr bwMode="auto">
          <a:xfrm>
            <a:off x="1106650"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148" name="TextBox 147">
            <a:extLst>
              <a:ext uri="{FF2B5EF4-FFF2-40B4-BE49-F238E27FC236}">
                <a16:creationId xmlns:a16="http://schemas.microsoft.com/office/drawing/2014/main" id="{AC3C6617-A225-4C15-8150-28036256D4A7}"/>
              </a:ext>
            </a:extLst>
          </p:cNvPr>
          <p:cNvSpPr txBox="1"/>
          <p:nvPr/>
        </p:nvSpPr>
        <p:spPr>
          <a:xfrm>
            <a:off x="1306348" y="1351862"/>
            <a:ext cx="517861"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149" name="Rectangle 12">
            <a:extLst>
              <a:ext uri="{FF2B5EF4-FFF2-40B4-BE49-F238E27FC236}">
                <a16:creationId xmlns:a16="http://schemas.microsoft.com/office/drawing/2014/main" id="{72775568-0D91-4F91-A86F-4C52EE42EAF4}"/>
              </a:ext>
            </a:extLst>
          </p:cNvPr>
          <p:cNvSpPr>
            <a:spLocks noChangeArrowheads="1"/>
          </p:cNvSpPr>
          <p:nvPr/>
        </p:nvSpPr>
        <p:spPr bwMode="auto">
          <a:xfrm>
            <a:off x="5103382" y="5785470"/>
            <a:ext cx="927411" cy="290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100" dirty="0">
                <a:solidFill>
                  <a:srgbClr val="C00000"/>
                </a:solidFill>
                <a:latin typeface="Montserrat" panose="00000500000000000000" pitchFamily="50" charset="0"/>
              </a:rPr>
              <a:t>Now</a:t>
            </a:r>
          </a:p>
        </p:txBody>
      </p:sp>
      <p:sp>
        <p:nvSpPr>
          <p:cNvPr id="151" name="Chevron 60">
            <a:extLst>
              <a:ext uri="{FF2B5EF4-FFF2-40B4-BE49-F238E27FC236}">
                <a16:creationId xmlns:a16="http://schemas.microsoft.com/office/drawing/2014/main" id="{FA360719-FC97-46D8-BE2F-04B08ACF1FDA}"/>
              </a:ext>
            </a:extLst>
          </p:cNvPr>
          <p:cNvSpPr/>
          <p:nvPr/>
        </p:nvSpPr>
        <p:spPr bwMode="auto">
          <a:xfrm>
            <a:off x="1751437" y="2304661"/>
            <a:ext cx="780177"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100%</a:t>
            </a:r>
          </a:p>
        </p:txBody>
      </p:sp>
      <p:sp>
        <p:nvSpPr>
          <p:cNvPr id="152" name="Chevron 60">
            <a:extLst>
              <a:ext uri="{FF2B5EF4-FFF2-40B4-BE49-F238E27FC236}">
                <a16:creationId xmlns:a16="http://schemas.microsoft.com/office/drawing/2014/main" id="{40C8AB8F-17C7-4A2D-B18A-AF8ECAF985D4}"/>
              </a:ext>
            </a:extLst>
          </p:cNvPr>
          <p:cNvSpPr/>
          <p:nvPr/>
        </p:nvSpPr>
        <p:spPr bwMode="auto">
          <a:xfrm>
            <a:off x="400937" y="2301138"/>
            <a:ext cx="1487582"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SA1 Stage 1        80%</a:t>
            </a:r>
          </a:p>
        </p:txBody>
      </p:sp>
      <p:sp>
        <p:nvSpPr>
          <p:cNvPr id="153" name="TextBox 67">
            <a:extLst>
              <a:ext uri="{FF2B5EF4-FFF2-40B4-BE49-F238E27FC236}">
                <a16:creationId xmlns:a16="http://schemas.microsoft.com/office/drawing/2014/main" id="{8D094949-0413-4C4F-B65F-470170566D1D}"/>
              </a:ext>
            </a:extLst>
          </p:cNvPr>
          <p:cNvSpPr txBox="1">
            <a:spLocks noChangeArrowheads="1"/>
          </p:cNvSpPr>
          <p:nvPr/>
        </p:nvSpPr>
        <p:spPr bwMode="auto">
          <a:xfrm>
            <a:off x="319704" y="1529741"/>
            <a:ext cx="42985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TSGs</a:t>
            </a:r>
          </a:p>
        </p:txBody>
      </p:sp>
      <p:sp>
        <p:nvSpPr>
          <p:cNvPr id="154" name="Diamond 3">
            <a:extLst>
              <a:ext uri="{FF2B5EF4-FFF2-40B4-BE49-F238E27FC236}">
                <a16:creationId xmlns:a16="http://schemas.microsoft.com/office/drawing/2014/main" id="{31E46604-1A60-49D1-940C-A87AD1D241AD}"/>
              </a:ext>
            </a:extLst>
          </p:cNvPr>
          <p:cNvSpPr>
            <a:spLocks noChangeArrowheads="1"/>
          </p:cNvSpPr>
          <p:nvPr/>
        </p:nvSpPr>
        <p:spPr bwMode="auto">
          <a:xfrm>
            <a:off x="795257" y="2637525"/>
            <a:ext cx="956181" cy="435011"/>
          </a:xfrm>
          <a:prstGeom prst="diamond">
            <a:avLst/>
          </a:prstGeom>
          <a:solidFill>
            <a:srgbClr val="92D050"/>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a:endParaRPr lang="en-US" altLang="en-US" sz="600"/>
          </a:p>
        </p:txBody>
      </p:sp>
      <p:sp>
        <p:nvSpPr>
          <p:cNvPr id="235" name="TextBox 6">
            <a:extLst>
              <a:ext uri="{FF2B5EF4-FFF2-40B4-BE49-F238E27FC236}">
                <a16:creationId xmlns:a16="http://schemas.microsoft.com/office/drawing/2014/main" id="{08F1049D-3F29-4217-B6EF-E6E32F27D44E}"/>
              </a:ext>
            </a:extLst>
          </p:cNvPr>
          <p:cNvSpPr txBox="1">
            <a:spLocks noChangeArrowheads="1"/>
          </p:cNvSpPr>
          <p:nvPr/>
        </p:nvSpPr>
        <p:spPr bwMode="auto">
          <a:xfrm>
            <a:off x="906952" y="2699166"/>
            <a:ext cx="702327" cy="30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fr-FR" altLang="en-US" sz="600" b="1">
                <a:solidFill>
                  <a:schemeClr val="bg1"/>
                </a:solidFill>
                <a:latin typeface="Montserrat" panose="00000500000000000000" pitchFamily="50" charset="0"/>
                <a:cs typeface="Arial" panose="020B0604020202020204" pitchFamily="34" charset="0"/>
              </a:rPr>
              <a:t> </a:t>
            </a:r>
            <a:r>
              <a:rPr lang="fr-FR" altLang="en-US" sz="600">
                <a:solidFill>
                  <a:schemeClr val="bg1"/>
                </a:solidFill>
                <a:latin typeface="Montserrat" panose="00000500000000000000" pitchFamily="50" charset="0"/>
                <a:cs typeface="Arial" panose="020B0604020202020204" pitchFamily="34" charset="0"/>
              </a:rPr>
              <a:t>RAN Rel-19 workshop</a:t>
            </a:r>
          </a:p>
        </p:txBody>
      </p:sp>
      <p:sp>
        <p:nvSpPr>
          <p:cNvPr id="236" name="Diamond 16">
            <a:extLst>
              <a:ext uri="{FF2B5EF4-FFF2-40B4-BE49-F238E27FC236}">
                <a16:creationId xmlns:a16="http://schemas.microsoft.com/office/drawing/2014/main" id="{080212DE-7D41-4EB3-9026-1A772BFBD135}"/>
              </a:ext>
            </a:extLst>
          </p:cNvPr>
          <p:cNvSpPr>
            <a:spLocks noChangeArrowheads="1"/>
          </p:cNvSpPr>
          <p:nvPr/>
        </p:nvSpPr>
        <p:spPr bwMode="auto">
          <a:xfrm>
            <a:off x="771564" y="3144745"/>
            <a:ext cx="924026" cy="408594"/>
          </a:xfrm>
          <a:prstGeom prst="diamond">
            <a:avLst/>
          </a:prstGeom>
          <a:solidFill>
            <a:srgbClr val="31859C"/>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US" altLang="en-US"/>
          </a:p>
        </p:txBody>
      </p:sp>
      <p:sp>
        <p:nvSpPr>
          <p:cNvPr id="237" name="TextBox 7">
            <a:extLst>
              <a:ext uri="{FF2B5EF4-FFF2-40B4-BE49-F238E27FC236}">
                <a16:creationId xmlns:a16="http://schemas.microsoft.com/office/drawing/2014/main" id="{30D3F3BA-DC4B-4AF2-B68A-7F87620B5F46}"/>
              </a:ext>
            </a:extLst>
          </p:cNvPr>
          <p:cNvSpPr txBox="1">
            <a:spLocks noChangeArrowheads="1"/>
          </p:cNvSpPr>
          <p:nvPr/>
        </p:nvSpPr>
        <p:spPr bwMode="auto">
          <a:xfrm>
            <a:off x="912029" y="3204625"/>
            <a:ext cx="621095" cy="30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fr-FR" altLang="en-US" sz="600">
                <a:solidFill>
                  <a:schemeClr val="bg1"/>
                </a:solidFill>
                <a:latin typeface="Montserrat" panose="00000500000000000000" pitchFamily="50" charset="0"/>
                <a:cs typeface="Arial" panose="020B0604020202020204" pitchFamily="34" charset="0"/>
              </a:rPr>
              <a:t>SA Rel-19 </a:t>
            </a:r>
          </a:p>
          <a:p>
            <a:pPr algn="ctr"/>
            <a:r>
              <a:rPr lang="fr-FR" altLang="en-US" sz="600">
                <a:solidFill>
                  <a:schemeClr val="bg1"/>
                </a:solidFill>
                <a:latin typeface="Montserrat" panose="00000500000000000000" pitchFamily="50" charset="0"/>
                <a:cs typeface="Arial" panose="020B0604020202020204" pitchFamily="34" charset="0"/>
              </a:rPr>
              <a:t>Workshop</a:t>
            </a:r>
          </a:p>
        </p:txBody>
      </p:sp>
      <p:cxnSp>
        <p:nvCxnSpPr>
          <p:cNvPr id="238" name="Straight Connector 114">
            <a:extLst>
              <a:ext uri="{FF2B5EF4-FFF2-40B4-BE49-F238E27FC236}">
                <a16:creationId xmlns:a16="http://schemas.microsoft.com/office/drawing/2014/main" id="{1E94D2AC-6206-4A26-8F1C-F61474DA861B}"/>
              </a:ext>
            </a:extLst>
          </p:cNvPr>
          <p:cNvCxnSpPr>
            <a:cxnSpLocks noChangeShapeType="1"/>
          </p:cNvCxnSpPr>
          <p:nvPr/>
        </p:nvCxnSpPr>
        <p:spPr bwMode="auto">
          <a:xfrm>
            <a:off x="1272501" y="2221886"/>
            <a:ext cx="13539" cy="3555826"/>
          </a:xfrm>
          <a:prstGeom prst="line">
            <a:avLst/>
          </a:prstGeom>
          <a:noFill/>
          <a:ln w="9525" algn="ctr">
            <a:solidFill>
              <a:schemeClr val="accent3"/>
            </a:solidFill>
            <a:prstDash val="dash"/>
            <a:round/>
            <a:headEnd/>
            <a:tailEnd/>
          </a:ln>
        </p:spPr>
      </p:cxnSp>
      <p:sp>
        <p:nvSpPr>
          <p:cNvPr id="239" name="Chevron 60">
            <a:extLst>
              <a:ext uri="{FF2B5EF4-FFF2-40B4-BE49-F238E27FC236}">
                <a16:creationId xmlns:a16="http://schemas.microsoft.com/office/drawing/2014/main" id="{213315EE-57CA-49C5-8F4B-1E4B27AF13B6}"/>
              </a:ext>
            </a:extLst>
          </p:cNvPr>
          <p:cNvSpPr/>
          <p:nvPr/>
        </p:nvSpPr>
        <p:spPr bwMode="auto">
          <a:xfrm>
            <a:off x="2521460" y="2304099"/>
            <a:ext cx="3604656" cy="20458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r"/>
            <a:r>
              <a:rPr lang="en-US" altLang="zh-CN" sz="800" dirty="0">
                <a:solidFill>
                  <a:srgbClr val="FF0000"/>
                </a:solidFill>
                <a:latin typeface="Montserrat" panose="00000500000000000000" pitchFamily="50" charset="0"/>
                <a:ea typeface="ＭＳ Ｐゴシック" charset="-128"/>
              </a:rPr>
              <a:t>Management requirements (SA5)</a:t>
            </a:r>
            <a:endParaRPr lang="fr-FR" altLang="zh-CN" sz="800" dirty="0">
              <a:solidFill>
                <a:srgbClr val="FF0000"/>
              </a:solidFill>
              <a:latin typeface="Montserrat" panose="00000500000000000000" pitchFamily="50" charset="0"/>
              <a:ea typeface="ＭＳ Ｐゴシック" charset="-128"/>
            </a:endParaRPr>
          </a:p>
        </p:txBody>
      </p:sp>
      <p:sp>
        <p:nvSpPr>
          <p:cNvPr id="240" name="矩形 1">
            <a:extLst>
              <a:ext uri="{FF2B5EF4-FFF2-40B4-BE49-F238E27FC236}">
                <a16:creationId xmlns:a16="http://schemas.microsoft.com/office/drawing/2014/main" id="{542677DE-0C1B-4FE9-96A5-A75A76F91558}"/>
              </a:ext>
            </a:extLst>
          </p:cNvPr>
          <p:cNvSpPr>
            <a:spLocks noChangeArrowheads="1"/>
          </p:cNvSpPr>
          <p:nvPr/>
        </p:nvSpPr>
        <p:spPr bwMode="auto">
          <a:xfrm>
            <a:off x="2521460" y="2215952"/>
            <a:ext cx="3675796" cy="381340"/>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41" name="矩形 1">
            <a:extLst>
              <a:ext uri="{FF2B5EF4-FFF2-40B4-BE49-F238E27FC236}">
                <a16:creationId xmlns:a16="http://schemas.microsoft.com/office/drawing/2014/main" id="{6F8EADAA-25E2-4F52-B706-AFF7281C7150}"/>
              </a:ext>
            </a:extLst>
          </p:cNvPr>
          <p:cNvSpPr>
            <a:spLocks noChangeArrowheads="1"/>
          </p:cNvSpPr>
          <p:nvPr/>
        </p:nvSpPr>
        <p:spPr bwMode="auto">
          <a:xfrm>
            <a:off x="2576426" y="3929104"/>
            <a:ext cx="4407773" cy="338546"/>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42" name="矩形 1">
            <a:extLst>
              <a:ext uri="{FF2B5EF4-FFF2-40B4-BE49-F238E27FC236}">
                <a16:creationId xmlns:a16="http://schemas.microsoft.com/office/drawing/2014/main" id="{35CBEA6A-C1F7-47CE-89DC-1D36563D3D3F}"/>
              </a:ext>
            </a:extLst>
          </p:cNvPr>
          <p:cNvSpPr>
            <a:spLocks noChangeArrowheads="1"/>
          </p:cNvSpPr>
          <p:nvPr/>
        </p:nvSpPr>
        <p:spPr bwMode="auto">
          <a:xfrm>
            <a:off x="3182328" y="4966785"/>
            <a:ext cx="4483899" cy="302584"/>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43" name="Chevron 60">
            <a:extLst>
              <a:ext uri="{FF2B5EF4-FFF2-40B4-BE49-F238E27FC236}">
                <a16:creationId xmlns:a16="http://schemas.microsoft.com/office/drawing/2014/main" id="{338300CF-963A-47FF-8B22-36CD4F1B9BC6}"/>
              </a:ext>
            </a:extLst>
          </p:cNvPr>
          <p:cNvSpPr/>
          <p:nvPr/>
        </p:nvSpPr>
        <p:spPr bwMode="auto">
          <a:xfrm>
            <a:off x="2538381" y="3985385"/>
            <a:ext cx="4351049"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solidFill>
                  <a:srgbClr val="FF0000"/>
                </a:solidFill>
                <a:latin typeface="Montserrat" panose="00000500000000000000" pitchFamily="50" charset="0"/>
                <a:ea typeface="ＭＳ Ｐゴシック" charset="-128"/>
                <a:cs typeface="Arial" pitchFamily="34" charset="0"/>
              </a:rPr>
              <a:t>Stage 2 (SA5) Normative </a:t>
            </a:r>
            <a:r>
              <a:rPr lang="fr-FR" sz="900" dirty="0" err="1">
                <a:solidFill>
                  <a:srgbClr val="FF0000"/>
                </a:solidFill>
                <a:latin typeface="Montserrat" panose="00000500000000000000" pitchFamily="50" charset="0"/>
                <a:ea typeface="ＭＳ Ｐゴシック" charset="-128"/>
                <a:cs typeface="Arial" pitchFamily="34" charset="0"/>
              </a:rPr>
              <a:t>supporting</a:t>
            </a:r>
            <a:r>
              <a:rPr lang="fr-FR" sz="900" dirty="0">
                <a:solidFill>
                  <a:srgbClr val="FF0000"/>
                </a:solidFill>
                <a:latin typeface="Montserrat" panose="00000500000000000000" pitchFamily="50" charset="0"/>
                <a:ea typeface="ＭＳ Ｐゴシック" charset="-128"/>
                <a:cs typeface="Arial" pitchFamily="34" charset="0"/>
              </a:rPr>
              <a:t> SA&amp;RAN </a:t>
            </a:r>
          </a:p>
        </p:txBody>
      </p:sp>
      <p:sp>
        <p:nvSpPr>
          <p:cNvPr id="244" name="Isosceles Triangle 243">
            <a:extLst>
              <a:ext uri="{FF2B5EF4-FFF2-40B4-BE49-F238E27FC236}">
                <a16:creationId xmlns:a16="http://schemas.microsoft.com/office/drawing/2014/main" id="{46FF4BBD-782C-4CB3-B34C-9F479C53E95F}"/>
              </a:ext>
            </a:extLst>
          </p:cNvPr>
          <p:cNvSpPr/>
          <p:nvPr/>
        </p:nvSpPr>
        <p:spPr bwMode="auto">
          <a:xfrm>
            <a:off x="7586300" y="5035962"/>
            <a:ext cx="108310" cy="143692"/>
          </a:xfrm>
          <a:prstGeom prst="triangle">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45" name="Star: 5 Points 244">
            <a:extLst>
              <a:ext uri="{FF2B5EF4-FFF2-40B4-BE49-F238E27FC236}">
                <a16:creationId xmlns:a16="http://schemas.microsoft.com/office/drawing/2014/main" id="{F7B3175B-AB63-4A0B-8BAB-71C7E42083B5}"/>
              </a:ext>
            </a:extLst>
          </p:cNvPr>
          <p:cNvSpPr/>
          <p:nvPr/>
        </p:nvSpPr>
        <p:spPr bwMode="auto">
          <a:xfrm>
            <a:off x="5345443" y="2130293"/>
            <a:ext cx="487399" cy="436773"/>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
        <p:nvSpPr>
          <p:cNvPr id="246" name="Isosceles Triangle 245">
            <a:extLst>
              <a:ext uri="{FF2B5EF4-FFF2-40B4-BE49-F238E27FC236}">
                <a16:creationId xmlns:a16="http://schemas.microsoft.com/office/drawing/2014/main" id="{C9EDD5E9-34D3-484C-9415-495C7059F411}"/>
              </a:ext>
            </a:extLst>
          </p:cNvPr>
          <p:cNvSpPr/>
          <p:nvPr/>
        </p:nvSpPr>
        <p:spPr bwMode="auto">
          <a:xfrm>
            <a:off x="5375619" y="4112527"/>
            <a:ext cx="108310" cy="143692"/>
          </a:xfrm>
          <a:prstGeom prst="triangl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47" name="TextBox 246">
            <a:extLst>
              <a:ext uri="{FF2B5EF4-FFF2-40B4-BE49-F238E27FC236}">
                <a16:creationId xmlns:a16="http://schemas.microsoft.com/office/drawing/2014/main" id="{BE0955F7-73F3-42F1-B591-9E8D4C086DE1}"/>
              </a:ext>
            </a:extLst>
          </p:cNvPr>
          <p:cNvSpPr txBox="1"/>
          <p:nvPr/>
        </p:nvSpPr>
        <p:spPr>
          <a:xfrm>
            <a:off x="9629308" y="1917201"/>
            <a:ext cx="2565116" cy="4585871"/>
          </a:xfrm>
          <a:prstGeom prst="rect">
            <a:avLst/>
          </a:prstGeom>
          <a:noFill/>
        </p:spPr>
        <p:txBody>
          <a:bodyPr wrap="square" rtlCol="0">
            <a:spAutoFit/>
          </a:bodyPr>
          <a:lstStyle/>
          <a:p>
            <a:r>
              <a:rPr lang="en-US" altLang="zh-CN" sz="1600" b="1" dirty="0"/>
              <a:t>OAM:</a:t>
            </a:r>
            <a:r>
              <a:rPr lang="zh-CN" altLang="en-US" sz="1600" b="1" dirty="0"/>
              <a:t> </a:t>
            </a:r>
            <a:endParaRPr lang="en-US" altLang="zh-CN" sz="1600" b="1" dirty="0"/>
          </a:p>
          <a:p>
            <a:r>
              <a:rPr lang="en-US" altLang="zh-CN" b="1" dirty="0"/>
              <a:t>Dec</a:t>
            </a:r>
            <a:r>
              <a:rPr lang="zh-CN" altLang="en-US" b="1" dirty="0"/>
              <a:t> </a:t>
            </a:r>
            <a:r>
              <a:rPr lang="en-US" altLang="zh-CN" b="1" dirty="0"/>
              <a:t>2024: </a:t>
            </a:r>
            <a:r>
              <a:rPr lang="en-US" altLang="zh-CN" dirty="0"/>
              <a:t>conclude Rel-19 studies which plan to have corresponding normative work in Rel-19. </a:t>
            </a:r>
          </a:p>
          <a:p>
            <a:r>
              <a:rPr lang="en-US" altLang="zh-CN" b="1" dirty="0"/>
              <a:t>Sep 2025: </a:t>
            </a:r>
            <a:r>
              <a:rPr lang="en-US" altLang="zh-CN" dirty="0"/>
              <a:t>conclude all Rel-19 work items, majority work items are preferable to be finalized in Jun 2025. </a:t>
            </a:r>
          </a:p>
          <a:p>
            <a:endParaRPr lang="en-US" altLang="zh-CN" dirty="0"/>
          </a:p>
          <a:p>
            <a:r>
              <a:rPr lang="en-US" altLang="zh-CN" sz="1600" b="1" dirty="0"/>
              <a:t>CH:</a:t>
            </a:r>
          </a:p>
          <a:p>
            <a:r>
              <a:rPr lang="en-US" altLang="zh-CN" b="1" dirty="0"/>
              <a:t>Dec 2024</a:t>
            </a:r>
            <a:r>
              <a:rPr lang="en-US" altLang="zh-CN" b="1" dirty="0">
                <a:solidFill>
                  <a:srgbClr val="3333FF"/>
                </a:solidFill>
              </a:rPr>
              <a:t>-&gt;Mar 2025</a:t>
            </a:r>
            <a:r>
              <a:rPr lang="en-US" altLang="zh-CN" b="1" dirty="0"/>
              <a:t>: </a:t>
            </a:r>
            <a:r>
              <a:rPr lang="en-US" altLang="zh-CN" dirty="0"/>
              <a:t>conclude Rel-19 studies which plan to have corresponding normative work in Rel-19.</a:t>
            </a:r>
          </a:p>
          <a:p>
            <a:r>
              <a:rPr lang="en-US" altLang="zh-CN" b="1" dirty="0"/>
              <a:t>Sep 2025: </a:t>
            </a:r>
            <a:r>
              <a:rPr lang="en-US" altLang="zh-CN" dirty="0"/>
              <a:t>conclude all Rel-19 work items</a:t>
            </a:r>
          </a:p>
          <a:p>
            <a:endParaRPr lang="en-US" altLang="zh-CN" dirty="0"/>
          </a:p>
          <a:p>
            <a:r>
              <a:rPr lang="en-US" altLang="zh-CN" b="1" dirty="0"/>
              <a:t>Note:</a:t>
            </a:r>
            <a:r>
              <a:rPr lang="en-US" altLang="zh-CN" dirty="0"/>
              <a:t> Studies can continue until Sep.2025 if no corresponding normative work is planned for Rel-19.</a:t>
            </a:r>
            <a:endParaRPr lang="zh-CN" altLang="en-US" dirty="0"/>
          </a:p>
        </p:txBody>
      </p:sp>
      <p:sp>
        <p:nvSpPr>
          <p:cNvPr id="248" name="Isosceles Triangle 247">
            <a:extLst>
              <a:ext uri="{FF2B5EF4-FFF2-40B4-BE49-F238E27FC236}">
                <a16:creationId xmlns:a16="http://schemas.microsoft.com/office/drawing/2014/main" id="{5742BE09-19FB-4AC8-91F1-32C4398AD1BC}"/>
              </a:ext>
            </a:extLst>
          </p:cNvPr>
          <p:cNvSpPr/>
          <p:nvPr/>
        </p:nvSpPr>
        <p:spPr bwMode="auto">
          <a:xfrm>
            <a:off x="9580209" y="3223842"/>
            <a:ext cx="108310" cy="143692"/>
          </a:xfrm>
          <a:prstGeom prst="triangle">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49" name="Isosceles Triangle 248">
            <a:extLst>
              <a:ext uri="{FF2B5EF4-FFF2-40B4-BE49-F238E27FC236}">
                <a16:creationId xmlns:a16="http://schemas.microsoft.com/office/drawing/2014/main" id="{68B26D9A-0CE5-4447-A7B3-7B2E6E887CAF}"/>
              </a:ext>
            </a:extLst>
          </p:cNvPr>
          <p:cNvSpPr/>
          <p:nvPr/>
        </p:nvSpPr>
        <p:spPr bwMode="auto">
          <a:xfrm>
            <a:off x="9548691" y="4466915"/>
            <a:ext cx="108310" cy="143692"/>
          </a:xfrm>
          <a:prstGeom prst="triangl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50" name="TextBox 249">
            <a:extLst>
              <a:ext uri="{FF2B5EF4-FFF2-40B4-BE49-F238E27FC236}">
                <a16:creationId xmlns:a16="http://schemas.microsoft.com/office/drawing/2014/main" id="{3AA1C0B0-BD10-4C5A-8E5D-4D0ECA2B6E2F}"/>
              </a:ext>
            </a:extLst>
          </p:cNvPr>
          <p:cNvSpPr txBox="1"/>
          <p:nvPr/>
        </p:nvSpPr>
        <p:spPr>
          <a:xfrm>
            <a:off x="7476678" y="2927626"/>
            <a:ext cx="875561" cy="430887"/>
          </a:xfrm>
          <a:prstGeom prst="rect">
            <a:avLst/>
          </a:prstGeom>
          <a:noFill/>
        </p:spPr>
        <p:txBody>
          <a:bodyPr wrap="none" rtlCol="0">
            <a:spAutoFit/>
          </a:bodyPr>
          <a:lstStyle/>
          <a:p>
            <a:r>
              <a:rPr lang="en-US" altLang="zh-CN" sz="1100" b="1" dirty="0">
                <a:solidFill>
                  <a:srgbClr val="C00000"/>
                </a:solidFill>
                <a:latin typeface="Arial" panose="020B0604020202020204" pitchFamily="34" charset="0"/>
                <a:cs typeface="Arial" panose="020B0604020202020204" pitchFamily="34" charset="0"/>
              </a:rPr>
              <a:t>3GPP SA5</a:t>
            </a:r>
          </a:p>
          <a:p>
            <a:r>
              <a:rPr lang="en-US" altLang="zh-CN" sz="1100" b="1" dirty="0">
                <a:solidFill>
                  <a:srgbClr val="C00000"/>
                </a:solidFill>
                <a:latin typeface="Arial" panose="020B0604020202020204" pitchFamily="34" charset="0"/>
                <a:cs typeface="Arial" panose="020B0604020202020204" pitchFamily="34" charset="0"/>
              </a:rPr>
              <a:t>Time plan</a:t>
            </a:r>
            <a:endParaRPr lang="zh-CN" altLang="en-US" sz="1100" b="1" dirty="0">
              <a:solidFill>
                <a:srgbClr val="C00000"/>
              </a:solidFill>
              <a:latin typeface="Arial" panose="020B0604020202020204" pitchFamily="34" charset="0"/>
              <a:cs typeface="Arial" panose="020B0604020202020204" pitchFamily="34" charset="0"/>
            </a:endParaRPr>
          </a:p>
        </p:txBody>
      </p:sp>
      <p:cxnSp>
        <p:nvCxnSpPr>
          <p:cNvPr id="251" name="Straight Connector 250">
            <a:extLst>
              <a:ext uri="{FF2B5EF4-FFF2-40B4-BE49-F238E27FC236}">
                <a16:creationId xmlns:a16="http://schemas.microsoft.com/office/drawing/2014/main" id="{E21719EC-170C-4080-9901-C7CBCE34EAD2}"/>
              </a:ext>
            </a:extLst>
          </p:cNvPr>
          <p:cNvCxnSpPr>
            <a:cxnSpLocks/>
            <a:stCxn id="240" idx="3"/>
            <a:endCxn id="250" idx="1"/>
          </p:cNvCxnSpPr>
          <p:nvPr/>
        </p:nvCxnSpPr>
        <p:spPr>
          <a:xfrm>
            <a:off x="6197256" y="2406622"/>
            <a:ext cx="1279422" cy="736448"/>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252" name="Straight Connector 251">
            <a:extLst>
              <a:ext uri="{FF2B5EF4-FFF2-40B4-BE49-F238E27FC236}">
                <a16:creationId xmlns:a16="http://schemas.microsoft.com/office/drawing/2014/main" id="{8B02A508-1F15-40F5-BBF7-52BE33179FFE}"/>
              </a:ext>
            </a:extLst>
          </p:cNvPr>
          <p:cNvCxnSpPr>
            <a:endCxn id="250" idx="1"/>
          </p:cNvCxnSpPr>
          <p:nvPr/>
        </p:nvCxnSpPr>
        <p:spPr>
          <a:xfrm flipV="1">
            <a:off x="6984199" y="3143070"/>
            <a:ext cx="492479" cy="955307"/>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253" name="Straight Connector 252">
            <a:extLst>
              <a:ext uri="{FF2B5EF4-FFF2-40B4-BE49-F238E27FC236}">
                <a16:creationId xmlns:a16="http://schemas.microsoft.com/office/drawing/2014/main" id="{FC00EDEE-EE5A-4D12-B2AF-0283939C5C08}"/>
              </a:ext>
            </a:extLst>
          </p:cNvPr>
          <p:cNvCxnSpPr>
            <a:cxnSpLocks/>
            <a:stCxn id="242" idx="3"/>
            <a:endCxn id="250" idx="1"/>
          </p:cNvCxnSpPr>
          <p:nvPr/>
        </p:nvCxnSpPr>
        <p:spPr>
          <a:xfrm flipH="1" flipV="1">
            <a:off x="7476678" y="3143070"/>
            <a:ext cx="189549" cy="1975007"/>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55" name="Isosceles Triangle 154">
            <a:extLst>
              <a:ext uri="{FF2B5EF4-FFF2-40B4-BE49-F238E27FC236}">
                <a16:creationId xmlns:a16="http://schemas.microsoft.com/office/drawing/2014/main" id="{D5094F7F-B5F4-4126-91C0-A896B00E6336}"/>
              </a:ext>
            </a:extLst>
          </p:cNvPr>
          <p:cNvSpPr/>
          <p:nvPr/>
        </p:nvSpPr>
        <p:spPr bwMode="auto">
          <a:xfrm>
            <a:off x="9578898" y="2243716"/>
            <a:ext cx="108310" cy="143692"/>
          </a:xfrm>
          <a:prstGeom prst="triangl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156" name="Isosceles Triangle 155">
            <a:extLst>
              <a:ext uri="{FF2B5EF4-FFF2-40B4-BE49-F238E27FC236}">
                <a16:creationId xmlns:a16="http://schemas.microsoft.com/office/drawing/2014/main" id="{88E3DD57-73ED-42A3-9CFD-704398090E4D}"/>
              </a:ext>
            </a:extLst>
          </p:cNvPr>
          <p:cNvSpPr/>
          <p:nvPr/>
        </p:nvSpPr>
        <p:spPr bwMode="auto">
          <a:xfrm>
            <a:off x="9550604" y="5237124"/>
            <a:ext cx="108310" cy="143692"/>
          </a:xfrm>
          <a:prstGeom prst="triangle">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Tree>
    <p:extLst>
      <p:ext uri="{BB962C8B-B14F-4D97-AF65-F5344CB8AC3E}">
        <p14:creationId xmlns:p14="http://schemas.microsoft.com/office/powerpoint/2010/main" val="3909673620"/>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88DF48-C521-43F7-8F2C-BB4992250574}"/>
              </a:ext>
            </a:extLst>
          </p:cNvPr>
          <p:cNvSpPr>
            <a:spLocks noGrp="1"/>
          </p:cNvSpPr>
          <p:nvPr>
            <p:ph type="title"/>
          </p:nvPr>
        </p:nvSpPr>
        <p:spPr/>
        <p:txBody>
          <a:bodyPr/>
          <a:lstStyle/>
          <a:p>
            <a:r>
              <a:rPr lang="en-US" altLang="zh-CN" dirty="0"/>
              <a:t>Template for TU estimation</a:t>
            </a:r>
            <a:endParaRPr lang="zh-CN" altLang="en-US" dirty="0"/>
          </a:p>
        </p:txBody>
      </p:sp>
      <p:graphicFrame>
        <p:nvGraphicFramePr>
          <p:cNvPr id="4" name="Table 3">
            <a:extLst>
              <a:ext uri="{FF2B5EF4-FFF2-40B4-BE49-F238E27FC236}">
                <a16:creationId xmlns:a16="http://schemas.microsoft.com/office/drawing/2014/main" id="{47F2A1DC-5A16-4FC2-B009-41EDFA8007E5}"/>
              </a:ext>
            </a:extLst>
          </p:cNvPr>
          <p:cNvGraphicFramePr>
            <a:graphicFrameLocks noGrp="1"/>
          </p:cNvGraphicFramePr>
          <p:nvPr>
            <p:extLst>
              <p:ext uri="{D42A27DB-BD31-4B8C-83A1-F6EECF244321}">
                <p14:modId xmlns:p14="http://schemas.microsoft.com/office/powerpoint/2010/main" val="918495306"/>
              </p:ext>
            </p:extLst>
          </p:nvPr>
        </p:nvGraphicFramePr>
        <p:xfrm>
          <a:off x="2101937" y="2322395"/>
          <a:ext cx="6116955" cy="786765"/>
        </p:xfrm>
        <a:graphic>
          <a:graphicData uri="http://schemas.openxmlformats.org/drawingml/2006/table">
            <a:tbl>
              <a:tblPr firstRow="1" firstCol="1" bandRow="1">
                <a:tableStyleId>{5C22544A-7EE6-4342-B048-85BDC9FD1C3A}</a:tableStyleId>
              </a:tblPr>
              <a:tblGrid>
                <a:gridCol w="968375">
                  <a:extLst>
                    <a:ext uri="{9D8B030D-6E8A-4147-A177-3AD203B41FA5}">
                      <a16:colId xmlns:a16="http://schemas.microsoft.com/office/drawing/2014/main" val="3941913467"/>
                    </a:ext>
                  </a:extLst>
                </a:gridCol>
                <a:gridCol w="923290">
                  <a:extLst>
                    <a:ext uri="{9D8B030D-6E8A-4147-A177-3AD203B41FA5}">
                      <a16:colId xmlns:a16="http://schemas.microsoft.com/office/drawing/2014/main" val="1080198249"/>
                    </a:ext>
                  </a:extLst>
                </a:gridCol>
                <a:gridCol w="955675">
                  <a:extLst>
                    <a:ext uri="{9D8B030D-6E8A-4147-A177-3AD203B41FA5}">
                      <a16:colId xmlns:a16="http://schemas.microsoft.com/office/drawing/2014/main" val="2842425142"/>
                    </a:ext>
                  </a:extLst>
                </a:gridCol>
                <a:gridCol w="1143000">
                  <a:extLst>
                    <a:ext uri="{9D8B030D-6E8A-4147-A177-3AD203B41FA5}">
                      <a16:colId xmlns:a16="http://schemas.microsoft.com/office/drawing/2014/main" val="723070218"/>
                    </a:ext>
                  </a:extLst>
                </a:gridCol>
                <a:gridCol w="1142365">
                  <a:extLst>
                    <a:ext uri="{9D8B030D-6E8A-4147-A177-3AD203B41FA5}">
                      <a16:colId xmlns:a16="http://schemas.microsoft.com/office/drawing/2014/main" val="3403519491"/>
                    </a:ext>
                  </a:extLst>
                </a:gridCol>
                <a:gridCol w="984250">
                  <a:extLst>
                    <a:ext uri="{9D8B030D-6E8A-4147-A177-3AD203B41FA5}">
                      <a16:colId xmlns:a16="http://schemas.microsoft.com/office/drawing/2014/main" val="374265933"/>
                    </a:ext>
                  </a:extLst>
                </a:gridCol>
              </a:tblGrid>
              <a:tr h="329565">
                <a:tc>
                  <a:txBody>
                    <a:bodyPr/>
                    <a:lstStyle/>
                    <a:p>
                      <a:pPr>
                        <a:spcAft>
                          <a:spcPts val="0"/>
                        </a:spcAft>
                      </a:pPr>
                      <a:r>
                        <a:rPr lang="en-GB" sz="1000">
                          <a:effectLst/>
                          <a:latin typeface="+mn-lt"/>
                        </a:rPr>
                        <a:t>Work Task ID</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GB" sz="1000" dirty="0">
                          <a:effectLst/>
                          <a:latin typeface="+mn-lt"/>
                        </a:rPr>
                        <a:t>TU Estimate</a:t>
                      </a:r>
                      <a:endParaRPr lang="zh-CN" sz="1000" dirty="0">
                        <a:effectLst/>
                        <a:latin typeface="+mn-lt"/>
                      </a:endParaRPr>
                    </a:p>
                    <a:p>
                      <a:pPr>
                        <a:spcAft>
                          <a:spcPts val="0"/>
                        </a:spcAft>
                      </a:pPr>
                      <a:r>
                        <a:rPr lang="en-GB" sz="1000" dirty="0">
                          <a:effectLst/>
                          <a:latin typeface="+mn-lt"/>
                        </a:rPr>
                        <a:t>(Study)</a:t>
                      </a:r>
                      <a:endParaRPr lang="zh-CN" sz="1000" dirty="0">
                        <a:effectLst/>
                        <a:latin typeface="+mn-lt"/>
                        <a:ea typeface="Times New Roman" panose="02020603050405020304" pitchFamily="18" charset="0"/>
                      </a:endParaRPr>
                    </a:p>
                  </a:txBody>
                  <a:tcPr marL="68580" marR="68580" marT="0" marB="0"/>
                </a:tc>
                <a:tc>
                  <a:txBody>
                    <a:bodyPr/>
                    <a:lstStyle/>
                    <a:p>
                      <a:pPr>
                        <a:spcAft>
                          <a:spcPts val="0"/>
                        </a:spcAft>
                      </a:pPr>
                      <a:r>
                        <a:rPr lang="en-GB" sz="1000">
                          <a:effectLst/>
                          <a:latin typeface="+mn-lt"/>
                        </a:rPr>
                        <a:t>TU Estimate</a:t>
                      </a:r>
                      <a:endParaRPr lang="zh-CN" sz="1000">
                        <a:effectLst/>
                        <a:latin typeface="+mn-lt"/>
                      </a:endParaRPr>
                    </a:p>
                    <a:p>
                      <a:pPr>
                        <a:spcAft>
                          <a:spcPts val="0"/>
                        </a:spcAft>
                      </a:pPr>
                      <a:r>
                        <a:rPr lang="en-GB" sz="1000">
                          <a:effectLst/>
                          <a:latin typeface="+mn-lt"/>
                        </a:rPr>
                        <a:t>(Normative)</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GB" sz="1000">
                          <a:effectLst/>
                          <a:latin typeface="+mn-lt"/>
                        </a:rPr>
                        <a:t>RAN Dependency</a:t>
                      </a:r>
                      <a:endParaRPr lang="zh-CN" sz="1000">
                        <a:effectLst/>
                        <a:latin typeface="+mn-lt"/>
                      </a:endParaRPr>
                    </a:p>
                    <a:p>
                      <a:pPr>
                        <a:spcAft>
                          <a:spcPts val="0"/>
                        </a:spcAft>
                      </a:pPr>
                      <a:r>
                        <a:rPr lang="en-GB" sz="1000">
                          <a:effectLst/>
                          <a:latin typeface="+mn-lt"/>
                        </a:rPr>
                        <a:t>(Yes/No/Maybe) </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GB" sz="1000">
                          <a:effectLst/>
                          <a:latin typeface="+mn-lt"/>
                        </a:rPr>
                        <a:t>SA Dependency</a:t>
                      </a:r>
                      <a:endParaRPr lang="zh-CN" sz="1000">
                        <a:effectLst/>
                        <a:latin typeface="+mn-lt"/>
                      </a:endParaRPr>
                    </a:p>
                    <a:p>
                      <a:pPr>
                        <a:spcAft>
                          <a:spcPts val="0"/>
                        </a:spcAft>
                      </a:pPr>
                      <a:r>
                        <a:rPr lang="en-GB" sz="1000">
                          <a:effectLst/>
                          <a:latin typeface="+mn-lt"/>
                        </a:rPr>
                        <a:t>(Yes/No/Maybe)</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GB" sz="1000">
                          <a:effectLst/>
                          <a:latin typeface="+mn-lt"/>
                        </a:rPr>
                        <a:t>Non-3GPP Dependency</a:t>
                      </a:r>
                      <a:endParaRPr lang="zh-CN" sz="1000">
                        <a:effectLst/>
                        <a:latin typeface="+mn-lt"/>
                        <a:ea typeface="Times New Roman" panose="02020603050405020304" pitchFamily="18" charset="0"/>
                      </a:endParaRPr>
                    </a:p>
                  </a:txBody>
                  <a:tcPr marL="68580" marR="68580" marT="0" marB="0"/>
                </a:tc>
                <a:extLst>
                  <a:ext uri="{0D108BD9-81ED-4DB2-BD59-A6C34878D82A}">
                    <a16:rowId xmlns:a16="http://schemas.microsoft.com/office/drawing/2014/main" val="3102944702"/>
                  </a:ext>
                </a:extLst>
              </a:tr>
              <a:tr h="0">
                <a:tc>
                  <a:txBody>
                    <a:bodyPr/>
                    <a:lstStyle/>
                    <a:p>
                      <a:pPr>
                        <a:spcAft>
                          <a:spcPts val="0"/>
                        </a:spcAft>
                      </a:pPr>
                      <a:r>
                        <a:rPr lang="en-GB" sz="1000">
                          <a:effectLst/>
                          <a:latin typeface="+mn-lt"/>
                        </a:rPr>
                        <a:t>WT-1</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US" altLang="zh-CN" sz="1000" dirty="0">
                          <a:effectLst/>
                          <a:highlight>
                            <a:srgbClr val="FFFF00"/>
                          </a:highlight>
                          <a:latin typeface="+mn-lt"/>
                          <a:ea typeface="Times New Roman" panose="02020603050405020304" pitchFamily="18" charset="0"/>
                        </a:rPr>
                        <a:t>1</a:t>
                      </a:r>
                      <a:endParaRPr lang="zh-CN" sz="1000" dirty="0">
                        <a:effectLst/>
                        <a:highlight>
                          <a:srgbClr val="FFFF00"/>
                        </a:highlight>
                        <a:latin typeface="+mn-lt"/>
                        <a:ea typeface="Times New Roman" panose="02020603050405020304" pitchFamily="18" charset="0"/>
                      </a:endParaRPr>
                    </a:p>
                  </a:txBody>
                  <a:tcPr marL="68580" marR="68580" marT="0" marB="0"/>
                </a:tc>
                <a:tc>
                  <a:txBody>
                    <a:bodyPr/>
                    <a:lstStyle/>
                    <a:p>
                      <a:pPr>
                        <a:spcAft>
                          <a:spcPts val="0"/>
                        </a:spcAft>
                      </a:pPr>
                      <a:r>
                        <a:rPr lang="en-US" altLang="zh-CN" sz="1000" dirty="0">
                          <a:effectLst/>
                          <a:highlight>
                            <a:srgbClr val="FFFF00"/>
                          </a:highlight>
                          <a:latin typeface="+mn-lt"/>
                          <a:ea typeface="Times New Roman" panose="02020603050405020304" pitchFamily="18" charset="0"/>
                        </a:rPr>
                        <a:t>1</a:t>
                      </a:r>
                      <a:endParaRPr lang="zh-CN" sz="1000" dirty="0">
                        <a:effectLst/>
                        <a:highlight>
                          <a:srgbClr val="FFFF00"/>
                        </a:highlight>
                        <a:latin typeface="+mn-lt"/>
                        <a:ea typeface="Times New Roman" panose="02020603050405020304" pitchFamily="18" charset="0"/>
                      </a:endParaRPr>
                    </a:p>
                  </a:txBody>
                  <a:tcPr marL="68580" marR="68580" marT="0" marB="0"/>
                </a:tc>
                <a:tc>
                  <a:txBody>
                    <a:bodyPr/>
                    <a:lstStyle/>
                    <a:p>
                      <a:pPr>
                        <a:spcAft>
                          <a:spcPts val="0"/>
                        </a:spcAft>
                      </a:pPr>
                      <a:r>
                        <a:rPr lang="en-GB" sz="1000">
                          <a:effectLst/>
                          <a:highlight>
                            <a:srgbClr val="FFFF00"/>
                          </a:highlight>
                          <a:latin typeface="+mn-lt"/>
                        </a:rPr>
                        <a:t>No</a:t>
                      </a:r>
                      <a:endParaRPr lang="zh-CN" sz="1000">
                        <a:effectLst/>
                        <a:highlight>
                          <a:srgbClr val="FFFF00"/>
                        </a:highlight>
                        <a:latin typeface="+mn-lt"/>
                        <a:ea typeface="Times New Roman" panose="02020603050405020304" pitchFamily="18" charset="0"/>
                      </a:endParaRPr>
                    </a:p>
                  </a:txBody>
                  <a:tcPr marL="68580" marR="68580" marT="0" marB="0"/>
                </a:tc>
                <a:tc>
                  <a:txBody>
                    <a:bodyPr/>
                    <a:lstStyle/>
                    <a:p>
                      <a:pPr>
                        <a:spcAft>
                          <a:spcPts val="0"/>
                        </a:spcAft>
                      </a:pPr>
                      <a:r>
                        <a:rPr lang="en-GB" sz="1000">
                          <a:effectLst/>
                          <a:highlight>
                            <a:srgbClr val="FFFF00"/>
                          </a:highlight>
                          <a:latin typeface="+mn-lt"/>
                        </a:rPr>
                        <a:t>Maybe</a:t>
                      </a:r>
                      <a:endParaRPr lang="zh-CN" sz="1000">
                        <a:effectLst/>
                        <a:highlight>
                          <a:srgbClr val="FFFF00"/>
                        </a:highlight>
                        <a:latin typeface="+mn-lt"/>
                        <a:ea typeface="Times New Roman" panose="02020603050405020304" pitchFamily="18" charset="0"/>
                      </a:endParaRPr>
                    </a:p>
                  </a:txBody>
                  <a:tcPr marL="68580" marR="68580" marT="0" marB="0"/>
                </a:tc>
                <a:tc>
                  <a:txBody>
                    <a:bodyPr/>
                    <a:lstStyle/>
                    <a:p>
                      <a:pPr>
                        <a:spcAft>
                          <a:spcPts val="0"/>
                        </a:spcAft>
                      </a:pPr>
                      <a:r>
                        <a:rPr lang="en-GB" sz="1000" dirty="0">
                          <a:effectLst/>
                          <a:highlight>
                            <a:srgbClr val="FFFF00"/>
                          </a:highlight>
                          <a:latin typeface="+mn-lt"/>
                        </a:rPr>
                        <a:t>No</a:t>
                      </a:r>
                      <a:endParaRPr lang="zh-CN" sz="1000" dirty="0">
                        <a:effectLst/>
                        <a:highlight>
                          <a:srgbClr val="FFFF00"/>
                        </a:highlight>
                        <a:latin typeface="+mn-lt"/>
                        <a:ea typeface="Times New Roman" panose="02020603050405020304" pitchFamily="18" charset="0"/>
                      </a:endParaRPr>
                    </a:p>
                  </a:txBody>
                  <a:tcPr marL="68580" marR="68580" marT="0" marB="0"/>
                </a:tc>
                <a:extLst>
                  <a:ext uri="{0D108BD9-81ED-4DB2-BD59-A6C34878D82A}">
                    <a16:rowId xmlns:a16="http://schemas.microsoft.com/office/drawing/2014/main" val="379722488"/>
                  </a:ext>
                </a:extLst>
              </a:tr>
              <a:tr h="0">
                <a:tc>
                  <a:txBody>
                    <a:bodyPr/>
                    <a:lstStyle/>
                    <a:p>
                      <a:pPr>
                        <a:spcAft>
                          <a:spcPts val="0"/>
                        </a:spcAft>
                      </a:pPr>
                      <a:r>
                        <a:rPr lang="en-GB" sz="1000">
                          <a:effectLst/>
                          <a:latin typeface="+mn-lt"/>
                        </a:rPr>
                        <a:t>WT-2</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dirty="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extLst>
                  <a:ext uri="{0D108BD9-81ED-4DB2-BD59-A6C34878D82A}">
                    <a16:rowId xmlns:a16="http://schemas.microsoft.com/office/drawing/2014/main" val="1583265637"/>
                  </a:ext>
                </a:extLst>
              </a:tr>
              <a:tr h="0">
                <a:tc>
                  <a:txBody>
                    <a:bodyPr/>
                    <a:lstStyle/>
                    <a:p>
                      <a:pPr>
                        <a:spcAft>
                          <a:spcPts val="0"/>
                        </a:spcAft>
                      </a:pPr>
                      <a:r>
                        <a:rPr lang="en-GB" sz="1000">
                          <a:effectLst/>
                          <a:latin typeface="+mn-lt"/>
                        </a:rPr>
                        <a:t>WT-3</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dirty="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dirty="0">
                        <a:effectLst/>
                        <a:latin typeface="+mn-lt"/>
                        <a:ea typeface="Times New Roman" panose="02020603050405020304" pitchFamily="18" charset="0"/>
                      </a:endParaRPr>
                    </a:p>
                  </a:txBody>
                  <a:tcPr marL="68580" marR="68580" marT="0" marB="0"/>
                </a:tc>
                <a:extLst>
                  <a:ext uri="{0D108BD9-81ED-4DB2-BD59-A6C34878D82A}">
                    <a16:rowId xmlns:a16="http://schemas.microsoft.com/office/drawing/2014/main" val="892498225"/>
                  </a:ext>
                </a:extLst>
              </a:tr>
            </a:tbl>
          </a:graphicData>
        </a:graphic>
      </p:graphicFrame>
      <p:sp>
        <p:nvSpPr>
          <p:cNvPr id="5" name="Rectangle 1">
            <a:extLst>
              <a:ext uri="{FF2B5EF4-FFF2-40B4-BE49-F238E27FC236}">
                <a16:creationId xmlns:a16="http://schemas.microsoft.com/office/drawing/2014/main" id="{05FEBF7E-00FA-4146-AB66-C21EB0043BCA}"/>
              </a:ext>
            </a:extLst>
          </p:cNvPr>
          <p:cNvSpPr>
            <a:spLocks noChangeArrowheads="1"/>
          </p:cNvSpPr>
          <p:nvPr/>
        </p:nvSpPr>
        <p:spPr bwMode="auto">
          <a:xfrm>
            <a:off x="2377581" y="3546010"/>
            <a:ext cx="5762220" cy="692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180918"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TU estimates and dependencies</a:t>
            </a:r>
            <a:r>
              <a:rPr kumimoji="0" lang="en-US" altLang="zh-CN" sz="1200" b="1" i="1"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 </a:t>
            </a:r>
            <a:endParaRPr kumimoji="0" lang="en-GB" altLang="zh-CN" sz="12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ea typeface="Times New Roman" panose="02020603050405020304" pitchFamily="18" charset="0"/>
              </a:rPr>
              <a:t>Total TU estimates for the study phase: </a:t>
            </a:r>
            <a:r>
              <a:rPr kumimoji="0" lang="en-GB" altLang="zh-CN" sz="1000" b="1" i="0" u="none" strike="noStrike" cap="none" normalizeH="0" baseline="0" dirty="0">
                <a:ln>
                  <a:noFill/>
                </a:ln>
                <a:solidFill>
                  <a:schemeClr val="tx1"/>
                </a:solidFill>
                <a:effectLst/>
                <a:highlight>
                  <a:srgbClr val="FFFF00"/>
                </a:highlight>
                <a:ea typeface="Times New Roman" panose="02020603050405020304" pitchFamily="18" charset="0"/>
              </a:rPr>
              <a:t>?</a:t>
            </a:r>
            <a:endParaRPr kumimoji="0" lang="en-GB" altLang="zh-CN" sz="600" b="0" i="0" u="none" strike="noStrike" cap="none" normalizeH="0" baseline="0" dirty="0">
              <a:ln>
                <a:noFill/>
              </a:ln>
              <a:solidFill>
                <a:schemeClr val="tx1"/>
              </a:solidFill>
              <a:effectLst/>
              <a:highlight>
                <a:srgbClr val="FFFF00"/>
              </a:highligh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Total TU estimates for the normative phase: </a:t>
            </a:r>
            <a:r>
              <a:rPr kumimoji="0" lang="en-GB" altLang="zh-CN" sz="1000" b="1" i="0" u="none" strike="noStrike" cap="none" normalizeH="0" baseline="0" dirty="0">
                <a:ln>
                  <a:noFill/>
                </a:ln>
                <a:solidFill>
                  <a:schemeClr val="tx1"/>
                </a:solidFill>
                <a:effectLst/>
                <a:highlight>
                  <a:srgbClr val="FFFF00"/>
                </a:highlight>
                <a:latin typeface="Arial" panose="020B0604020202020204" pitchFamily="34" charset="0"/>
                <a:ea typeface="Times New Roman" panose="02020603050405020304" pitchFamily="18" charset="0"/>
              </a:rPr>
              <a:t>?</a:t>
            </a:r>
            <a:endParaRPr kumimoji="0" lang="en-GB" altLang="zh-CN" sz="600" b="0" i="0" u="none" strike="noStrike" cap="none" normalizeH="0" baseline="0" dirty="0">
              <a:ln>
                <a:noFill/>
              </a:ln>
              <a:solidFill>
                <a:schemeClr val="tx1"/>
              </a:solidFill>
              <a:effectLst/>
              <a:highlight>
                <a:srgbClr val="FFFF00"/>
              </a:highligh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Total TU estimates: </a:t>
            </a:r>
            <a:r>
              <a:rPr kumimoji="0" lang="en-GB" altLang="zh-CN" sz="1000" b="1" i="0" u="none" strike="noStrike" cap="none" normalizeH="0" baseline="0" dirty="0">
                <a:ln>
                  <a:noFill/>
                </a:ln>
                <a:solidFill>
                  <a:schemeClr val="tx1"/>
                </a:solidFill>
                <a:effectLst/>
                <a:highlight>
                  <a:srgbClr val="FFFF00"/>
                </a:highlight>
                <a:latin typeface="Arial" panose="020B0604020202020204" pitchFamily="34" charset="0"/>
                <a:ea typeface="Times New Roman" panose="02020603050405020304" pitchFamily="18" charset="0"/>
              </a:rPr>
              <a:t>6</a:t>
            </a:r>
            <a:endParaRPr kumimoji="0" lang="en-GB" altLang="zh-CN" sz="1800" b="0" i="0" u="none" strike="noStrike" cap="none" normalizeH="0" baseline="0" dirty="0">
              <a:ln>
                <a:noFill/>
              </a:ln>
              <a:solidFill>
                <a:schemeClr val="tx1"/>
              </a:solidFill>
              <a:effectLst/>
              <a:highlight>
                <a:srgbClr val="FFFF00"/>
              </a:highlight>
              <a:latin typeface="Arial" panose="020B0604020202020204" pitchFamily="34" charset="0"/>
            </a:endParaRPr>
          </a:p>
        </p:txBody>
      </p:sp>
      <p:sp>
        <p:nvSpPr>
          <p:cNvPr id="3" name="Rectangle 2">
            <a:extLst>
              <a:ext uri="{FF2B5EF4-FFF2-40B4-BE49-F238E27FC236}">
                <a16:creationId xmlns:a16="http://schemas.microsoft.com/office/drawing/2014/main" id="{59A5637F-1751-43A4-BF96-F3F963E28979}"/>
              </a:ext>
            </a:extLst>
          </p:cNvPr>
          <p:cNvSpPr/>
          <p:nvPr/>
        </p:nvSpPr>
        <p:spPr>
          <a:xfrm>
            <a:off x="1186443" y="1371600"/>
            <a:ext cx="7947945" cy="307777"/>
          </a:xfrm>
          <a:prstGeom prst="rect">
            <a:avLst/>
          </a:prstGeom>
        </p:spPr>
        <p:txBody>
          <a:bodyPr wrap="none">
            <a:spAutoFit/>
          </a:bodyPr>
          <a:lstStyle/>
          <a:p>
            <a:r>
              <a:rPr lang="en-US" altLang="zh-CN" sz="1400" dirty="0"/>
              <a:t>Moderators are requested to provide the following TU estimation based on the proposed objectives</a:t>
            </a:r>
          </a:p>
        </p:txBody>
      </p:sp>
    </p:spTree>
    <p:extLst>
      <p:ext uri="{BB962C8B-B14F-4D97-AF65-F5344CB8AC3E}">
        <p14:creationId xmlns:p14="http://schemas.microsoft.com/office/powerpoint/2010/main" val="2235182691"/>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F22EAC7-33FE-46C7-93AF-9B09E2C21BEA}"/>
              </a:ext>
            </a:extLst>
          </p:cNvPr>
          <p:cNvSpPr>
            <a:spLocks noGrp="1"/>
          </p:cNvSpPr>
          <p:nvPr>
            <p:ph type="title"/>
          </p:nvPr>
        </p:nvSpPr>
        <p:spPr>
          <a:xfrm>
            <a:off x="678421" y="309964"/>
            <a:ext cx="8388350" cy="93472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de-DE" altLang="de-DE" sz="4000" dirty="0"/>
              <a:t>SA5 calendar with OAM TU (one track) </a:t>
            </a:r>
          </a:p>
        </p:txBody>
      </p:sp>
      <p:graphicFrame>
        <p:nvGraphicFramePr>
          <p:cNvPr id="5" name="Table 4">
            <a:extLst>
              <a:ext uri="{FF2B5EF4-FFF2-40B4-BE49-F238E27FC236}">
                <a16:creationId xmlns:a16="http://schemas.microsoft.com/office/drawing/2014/main" id="{7EFDD739-EAD3-45DA-BDFC-A6C6D71CEC5A}"/>
              </a:ext>
            </a:extLst>
          </p:cNvPr>
          <p:cNvGraphicFramePr>
            <a:graphicFrameLocks noGrp="1"/>
          </p:cNvGraphicFramePr>
          <p:nvPr>
            <p:extLst>
              <p:ext uri="{D42A27DB-BD31-4B8C-83A1-F6EECF244321}">
                <p14:modId xmlns:p14="http://schemas.microsoft.com/office/powerpoint/2010/main" val="2649491452"/>
              </p:ext>
            </p:extLst>
          </p:nvPr>
        </p:nvGraphicFramePr>
        <p:xfrm>
          <a:off x="1421176" y="1465829"/>
          <a:ext cx="8388351" cy="4669989"/>
        </p:xfrm>
        <a:graphic>
          <a:graphicData uri="http://schemas.openxmlformats.org/drawingml/2006/table">
            <a:tbl>
              <a:tblPr firstRow="1" firstCol="1" bandRow="1"/>
              <a:tblGrid>
                <a:gridCol w="1009726">
                  <a:extLst>
                    <a:ext uri="{9D8B030D-6E8A-4147-A177-3AD203B41FA5}">
                      <a16:colId xmlns:a16="http://schemas.microsoft.com/office/drawing/2014/main" val="453583115"/>
                    </a:ext>
                  </a:extLst>
                </a:gridCol>
                <a:gridCol w="1458291">
                  <a:extLst>
                    <a:ext uri="{9D8B030D-6E8A-4147-A177-3AD203B41FA5}">
                      <a16:colId xmlns:a16="http://schemas.microsoft.com/office/drawing/2014/main" val="560376874"/>
                    </a:ext>
                  </a:extLst>
                </a:gridCol>
                <a:gridCol w="1458291">
                  <a:extLst>
                    <a:ext uri="{9D8B030D-6E8A-4147-A177-3AD203B41FA5}">
                      <a16:colId xmlns:a16="http://schemas.microsoft.com/office/drawing/2014/main" val="309222227"/>
                    </a:ext>
                  </a:extLst>
                </a:gridCol>
                <a:gridCol w="1458291">
                  <a:extLst>
                    <a:ext uri="{9D8B030D-6E8A-4147-A177-3AD203B41FA5}">
                      <a16:colId xmlns:a16="http://schemas.microsoft.com/office/drawing/2014/main" val="2041094273"/>
                    </a:ext>
                  </a:extLst>
                </a:gridCol>
                <a:gridCol w="1544856">
                  <a:extLst>
                    <a:ext uri="{9D8B030D-6E8A-4147-A177-3AD203B41FA5}">
                      <a16:colId xmlns:a16="http://schemas.microsoft.com/office/drawing/2014/main" val="1996662489"/>
                    </a:ext>
                  </a:extLst>
                </a:gridCol>
                <a:gridCol w="1458896">
                  <a:extLst>
                    <a:ext uri="{9D8B030D-6E8A-4147-A177-3AD203B41FA5}">
                      <a16:colId xmlns:a16="http://schemas.microsoft.com/office/drawing/2014/main" val="1593344267"/>
                    </a:ext>
                  </a:extLst>
                </a:gridCol>
              </a:tblGrid>
              <a:tr h="534223">
                <a:tc>
                  <a:txBody>
                    <a:bodyPr/>
                    <a:lstStyle/>
                    <a:p>
                      <a:pPr marL="0" marR="0" algn="ctr">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Time</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Monday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Tuesday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Wednesday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Thursday</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Friday</a:t>
                      </a:r>
                    </a:p>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r>
                        <a:rPr lang="en-US" sz="1000" b="1" dirty="0">
                          <a:solidFill>
                            <a:srgbClr val="000000"/>
                          </a:solidFill>
                          <a:effectLst/>
                          <a:highlight>
                            <a:srgbClr val="FFFF00"/>
                          </a:highlight>
                          <a:latin typeface="Arial" panose="020B0604020202020204" pitchFamily="34" charset="0"/>
                          <a:ea typeface="Batang" panose="02030600000101010101" pitchFamily="18" charset="-127"/>
                          <a:cs typeface="Times New Roman" panose="02020603050405020304" pitchFamily="18" charset="0"/>
                        </a:rPr>
                        <a:t>Closing plenary</a:t>
                      </a: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2265014564"/>
                  </a:ext>
                </a:extLst>
              </a:tr>
              <a:tr h="502498">
                <a:tc>
                  <a:txBody>
                    <a:bodyPr/>
                    <a:lstStyle/>
                    <a:p>
                      <a:pPr marL="0" marR="0" algn="l">
                        <a:lnSpc>
                          <a:spcPct val="107000"/>
                        </a:lnSpc>
                        <a:spcBef>
                          <a:spcPts val="0"/>
                        </a:spcBef>
                        <a:spcAft>
                          <a:spcPts val="0"/>
                        </a:spcAft>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Q0</a:t>
                      </a:r>
                    </a:p>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(8:00~8:55)</a:t>
                      </a:r>
                    </a:p>
                    <a:p>
                      <a:pPr marL="0" marR="0" algn="l">
                        <a:lnSpc>
                          <a:spcPct val="107000"/>
                        </a:lnSpc>
                        <a:spcBef>
                          <a:spcPts val="0"/>
                        </a:spcBef>
                        <a:spcAft>
                          <a:spcPts val="0"/>
                        </a:spcAft>
                      </a:pPr>
                      <a:r>
                        <a:rPr lang="en-US" sz="1000" i="1" dirty="0">
                          <a:effectLst/>
                          <a:latin typeface="Arial" panose="020B0604020202020204" pitchFamily="34" charset="0"/>
                          <a:ea typeface="Batang" panose="02030600000101010101" pitchFamily="18" charset="-127"/>
                          <a:cs typeface="Times New Roman" panose="02020603050405020304" pitchFamily="18" charset="0"/>
                        </a:rPr>
                        <a:t>(If needed)</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sz="800" kern="1200" dirty="0">
                          <a:solidFill>
                            <a:schemeClr val="tx1"/>
                          </a:solidFill>
                          <a:effectLst/>
                          <a:latin typeface="Arial" panose="020B0604020202020204" pitchFamily="34" charset="0"/>
                          <a:ea typeface="Batang" panose="02030600000101010101" pitchFamily="18" charset="-127"/>
                          <a:cs typeface="Arial" panose="020B0604020202020204" pitchFamily="34" charset="0"/>
                        </a:rPr>
                        <a:t> NA</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ea typeface="Batang" panose="02030600000101010101" pitchFamily="18" charset="-127"/>
                          <a:cs typeface="Arial" panose="020B0604020202020204" pitchFamily="34" charset="0"/>
                        </a:rPr>
                        <a:t> Breakout (opt.)</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ea typeface="Batang" panose="02030600000101010101" pitchFamily="18" charset="-127"/>
                          <a:cs typeface="Arial" panose="020B0604020202020204" pitchFamily="34" charset="0"/>
                        </a:rPr>
                        <a:t>Breakout (opt.)</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r>
                        <a:rPr lang="en-US" sz="800" dirty="0">
                          <a:effectLst/>
                          <a:latin typeface="Arial" panose="020B0604020202020204" pitchFamily="34" charset="0"/>
                          <a:ea typeface="Batang" panose="02030600000101010101" pitchFamily="18" charset="-127"/>
                          <a:cs typeface="Arial" panose="020B0604020202020204" pitchFamily="34" charset="0"/>
                        </a:rPr>
                        <a:t>Breakout (opt.)</a:t>
                      </a:r>
                      <a:endParaRPr lang="en-US" sz="800" kern="1200" dirty="0">
                        <a:solidFill>
                          <a:schemeClr val="tx1"/>
                        </a:solidFill>
                        <a:effectLst/>
                        <a:latin typeface="Arial" panose="020B0604020202020204" pitchFamily="34" charset="0"/>
                        <a:ea typeface="Batang" panose="02030600000101010101" pitchFamily="18" charset="-127"/>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r>
                        <a:rPr lang="en-US" sz="800" kern="1200" dirty="0">
                          <a:solidFill>
                            <a:schemeClr val="tx1"/>
                          </a:solidFill>
                          <a:effectLst/>
                          <a:latin typeface="Arial" panose="020B0604020202020204" pitchFamily="34" charset="0"/>
                          <a:ea typeface="+mn-ea"/>
                          <a:cs typeface="Arial" panose="020B0604020202020204" pitchFamily="34" charset="0"/>
                        </a:rPr>
                        <a:t>Closing plenary Start at 8:30am (may change depends on the host restriction)</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73313744"/>
                  </a:ext>
                </a:extLst>
              </a:tr>
              <a:tr h="56854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Q1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(9:00 - 10:30)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Plenary Session#1 (1TU)</a:t>
                      </a:r>
                    </a:p>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[Single Stream]</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9854894"/>
                  </a:ext>
                </a:extLst>
              </a:tr>
              <a:tr h="244241">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10:30 - 11:00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123593756"/>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Q2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(11:00 - 12:30)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733211"/>
                  </a:ext>
                </a:extLst>
              </a:tr>
              <a:tr h="204384">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12:30 - 14:00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4227268007"/>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Q3</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(14:00 - 15:30)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2675116"/>
                  </a:ext>
                </a:extLst>
              </a:tr>
              <a:tr h="2352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15:30 - 16:00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3347987309"/>
                  </a:ext>
                </a:extLst>
              </a:tr>
              <a:tr h="49443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Q4</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(16:00 - 17:30)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Revision session</a:t>
                      </a:r>
                      <a:endParaRPr lang="en-US" sz="800" kern="1200" dirty="0">
                        <a:solidFill>
                          <a:schemeClr val="tx1"/>
                        </a:solidFill>
                        <a:effectLst/>
                        <a:highlight>
                          <a:srgbClr val="C1E442"/>
                        </a:highlight>
                        <a:latin typeface="Arial" panose="020B0604020202020204" pitchFamily="34" charset="0"/>
                        <a:ea typeface="+mn-ea"/>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0856872"/>
                  </a:ext>
                </a:extLst>
              </a:tr>
              <a:tr h="2405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17:30 - 17:40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4098725036"/>
                  </a:ext>
                </a:extLst>
              </a:tr>
              <a:tr h="553711">
                <a:tc>
                  <a:txBody>
                    <a:bodyPr/>
                    <a:lstStyle/>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Q5</a:t>
                      </a:r>
                    </a:p>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(17:40 – 19:10)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Stream#1 (0.5 TU) </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Stop around 18:45</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Social evening</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r>
                        <a:rPr lang="en-US"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Revision session</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endParaRPr lang="en-US" sz="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8523463"/>
                  </a:ext>
                </a:extLst>
              </a:tr>
            </a:tbl>
          </a:graphicData>
        </a:graphic>
      </p:graphicFrame>
      <p:sp>
        <p:nvSpPr>
          <p:cNvPr id="2" name="TextBox 1">
            <a:extLst>
              <a:ext uri="{FF2B5EF4-FFF2-40B4-BE49-F238E27FC236}">
                <a16:creationId xmlns:a16="http://schemas.microsoft.com/office/drawing/2014/main" id="{A3EE13C7-ECF6-4142-9722-E68BAA9493C3}"/>
              </a:ext>
            </a:extLst>
          </p:cNvPr>
          <p:cNvSpPr txBox="1"/>
          <p:nvPr/>
        </p:nvSpPr>
        <p:spPr>
          <a:xfrm>
            <a:off x="338915" y="1098490"/>
            <a:ext cx="9660017" cy="292388"/>
          </a:xfrm>
          <a:prstGeom prst="rect">
            <a:avLst/>
          </a:prstGeom>
          <a:noFill/>
        </p:spPr>
        <p:txBody>
          <a:bodyPr wrap="none" rtlCol="0">
            <a:spAutoFit/>
          </a:bodyPr>
          <a:lstStyle/>
          <a:p>
            <a:r>
              <a:rPr lang="en-US" altLang="zh-CN" b="1" dirty="0"/>
              <a:t>Assumption: Every day = 5 sessions (TUs),  total TU in 1 ordinary meeting (exclude closing plenary TUs) = 18.5 TUs</a:t>
            </a:r>
            <a:endParaRPr lang="zh-CN" altLang="en-US" b="1" dirty="0"/>
          </a:p>
        </p:txBody>
      </p:sp>
    </p:spTree>
    <p:extLst>
      <p:ext uri="{BB962C8B-B14F-4D97-AF65-F5344CB8AC3E}">
        <p14:creationId xmlns:p14="http://schemas.microsoft.com/office/powerpoint/2010/main" val="3242874530"/>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3231D1A-BE03-427C-AFB2-5359FB9D067E}"/>
              </a:ext>
            </a:extLst>
          </p:cNvPr>
          <p:cNvSpPr>
            <a:spLocks noGrp="1"/>
          </p:cNvSpPr>
          <p:nvPr>
            <p:ph type="title"/>
          </p:nvPr>
        </p:nvSpPr>
        <p:spPr>
          <a:xfrm>
            <a:off x="488950" y="228600"/>
            <a:ext cx="6827838" cy="866775"/>
          </a:xfrm>
        </p:spPr>
        <p:txBody>
          <a:bodyPr/>
          <a:lstStyle/>
          <a:p>
            <a:r>
              <a:rPr lang="en-US" dirty="0"/>
              <a:t>TU Budget for SA5 OAM</a:t>
            </a:r>
            <a:endParaRPr lang="en-SE" dirty="0"/>
          </a:p>
        </p:txBody>
      </p:sp>
      <p:sp>
        <p:nvSpPr>
          <p:cNvPr id="7" name="Content Placeholder 2">
            <a:extLst>
              <a:ext uri="{FF2B5EF4-FFF2-40B4-BE49-F238E27FC236}">
                <a16:creationId xmlns:a16="http://schemas.microsoft.com/office/drawing/2014/main" id="{F03F7F51-3836-462D-969C-2EB225EF7D21}"/>
              </a:ext>
            </a:extLst>
          </p:cNvPr>
          <p:cNvSpPr>
            <a:spLocks noGrp="1"/>
          </p:cNvSpPr>
          <p:nvPr>
            <p:ph idx="1"/>
          </p:nvPr>
        </p:nvSpPr>
        <p:spPr>
          <a:xfrm>
            <a:off x="488950" y="1168401"/>
            <a:ext cx="9322112" cy="4136768"/>
          </a:xfrm>
        </p:spPr>
        <p:txBody>
          <a:bodyPr/>
          <a:lstStyle/>
          <a:p>
            <a:r>
              <a:rPr lang="en-US" sz="2000" dirty="0"/>
              <a:t>Assumptions for SA5 OAM : </a:t>
            </a:r>
          </a:p>
          <a:p>
            <a:pPr lvl="1"/>
            <a:r>
              <a:rPr lang="en-US" sz="1600" dirty="0"/>
              <a:t>6 ordinary meeting per year. </a:t>
            </a:r>
          </a:p>
          <a:p>
            <a:pPr lvl="1"/>
            <a:r>
              <a:rPr lang="en-US" sz="1600" dirty="0">
                <a:solidFill>
                  <a:srgbClr val="FF0000"/>
                </a:solidFill>
              </a:rPr>
              <a:t>Rel-19 spans 21 months for SA5 (with early start of studies) = 10 meetings</a:t>
            </a:r>
          </a:p>
          <a:p>
            <a:pPr lvl="1"/>
            <a:r>
              <a:rPr lang="en-US" sz="1600" dirty="0"/>
              <a:t>1 Session = 1.5 hour time window </a:t>
            </a:r>
          </a:p>
          <a:p>
            <a:pPr lvl="1"/>
            <a:r>
              <a:rPr lang="en-US" sz="1600" dirty="0"/>
              <a:t>Max 5 sessions per meeting day</a:t>
            </a:r>
          </a:p>
          <a:p>
            <a:pPr lvl="1"/>
            <a:r>
              <a:rPr lang="en-US" sz="1600" dirty="0"/>
              <a:t>1 Stream = 1 TU (Time Unit)</a:t>
            </a:r>
          </a:p>
          <a:p>
            <a:pPr lvl="1"/>
            <a:r>
              <a:rPr lang="en-US" sz="1600" dirty="0"/>
              <a:t>1 TU is time (i.e., 1.5 hours) spent to discuss/handle technical contributions. </a:t>
            </a:r>
          </a:p>
          <a:p>
            <a:pPr lvl="1"/>
            <a:r>
              <a:rPr lang="en-US" sz="1600" dirty="0"/>
              <a:t>Revisions/Drafting/offline conference call are not counted for the TU estimates.</a:t>
            </a:r>
          </a:p>
          <a:p>
            <a:pPr lvl="1"/>
            <a:r>
              <a:rPr lang="en-US" sz="1600" dirty="0">
                <a:solidFill>
                  <a:srgbClr val="FF0000"/>
                </a:solidFill>
              </a:rPr>
              <a:t>OAM revision sessions normally planned to be in Thursday </a:t>
            </a:r>
            <a:r>
              <a:rPr lang="en-US" altLang="zh-CN" sz="1600" dirty="0">
                <a:solidFill>
                  <a:srgbClr val="FF0000"/>
                </a:solidFill>
              </a:rPr>
              <a:t>Q4 and </a:t>
            </a:r>
            <a:r>
              <a:rPr lang="en-US" sz="1600" dirty="0">
                <a:solidFill>
                  <a:srgbClr val="FF0000"/>
                </a:solidFill>
              </a:rPr>
              <a:t>Q5 (initial </a:t>
            </a:r>
            <a:r>
              <a:rPr lang="en-US" sz="1600" dirty="0" err="1">
                <a:solidFill>
                  <a:srgbClr val="FF0000"/>
                </a:solidFill>
              </a:rPr>
              <a:t>assump</a:t>
            </a:r>
            <a:r>
              <a:rPr lang="en-US" sz="1600" dirty="0">
                <a:solidFill>
                  <a:srgbClr val="FF0000"/>
                </a:solidFill>
              </a:rPr>
              <a:t>.)</a:t>
            </a:r>
          </a:p>
          <a:p>
            <a:pPr lvl="1"/>
            <a:r>
              <a:rPr lang="en-US" sz="1600" dirty="0">
                <a:solidFill>
                  <a:srgbClr val="FF0000"/>
                </a:solidFill>
              </a:rPr>
              <a:t>1 parallel (OAM) stream per session =&gt; 18.5 TUs per meeting (incl. 2 TUs as buffer) = 185</a:t>
            </a:r>
          </a:p>
          <a:p>
            <a:pPr lvl="1"/>
            <a:r>
              <a:rPr lang="en-US" sz="1600" dirty="0">
                <a:solidFill>
                  <a:srgbClr val="FF0000"/>
                </a:solidFill>
              </a:rPr>
              <a:t>Assume Maintenance + Buffer = 33% as in SA2  =&gt; ~ 61 TU</a:t>
            </a:r>
          </a:p>
          <a:p>
            <a:pPr lvl="1"/>
            <a:r>
              <a:rPr lang="en-US" sz="1600" dirty="0">
                <a:solidFill>
                  <a:srgbClr val="FF0000"/>
                </a:solidFill>
              </a:rPr>
              <a:t>Resulting total TUs avail. f. SI/WI: 10 meetings x 18.5 sessions = 185 TU minus 61 =&gt; 124 TU</a:t>
            </a:r>
          </a:p>
          <a:p>
            <a:pPr lvl="1"/>
            <a:r>
              <a:rPr lang="en-US" sz="1600" dirty="0">
                <a:solidFill>
                  <a:srgbClr val="FF0000"/>
                </a:solidFill>
              </a:rPr>
              <a:t>With 21 SI/WI =&gt; Average 6 TU per SI/WI (0.6/meeting). </a:t>
            </a:r>
            <a:endParaRPr lang="en-US" sz="1600" dirty="0">
              <a:solidFill>
                <a:schemeClr val="accent1"/>
              </a:solidFill>
            </a:endParaRPr>
          </a:p>
        </p:txBody>
      </p:sp>
    </p:spTree>
    <p:extLst>
      <p:ext uri="{BB962C8B-B14F-4D97-AF65-F5344CB8AC3E}">
        <p14:creationId xmlns:p14="http://schemas.microsoft.com/office/powerpoint/2010/main" val="3425909832"/>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z00340018\AppData\Roaming\eSpace_Desktop\UserData\z00340018\imagefiles\originalImgfiles\E281572D-0BDF-43F5-AECA-3A5D21BEB065.png">
            <a:extLst>
              <a:ext uri="{FF2B5EF4-FFF2-40B4-BE49-F238E27FC236}">
                <a16:creationId xmlns:a16="http://schemas.microsoft.com/office/drawing/2014/main" id="{8D6FB5A3-BE75-4B2A-B900-B77774053F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490" y="1141486"/>
            <a:ext cx="5379835" cy="4951725"/>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a:extLst>
              <a:ext uri="{FF2B5EF4-FFF2-40B4-BE49-F238E27FC236}">
                <a16:creationId xmlns:a16="http://schemas.microsoft.com/office/drawing/2014/main" id="{7B73A834-FE96-4D3D-B514-F74B3097FE22}"/>
              </a:ext>
            </a:extLst>
          </p:cNvPr>
          <p:cNvSpPr>
            <a:spLocks noGrp="1"/>
          </p:cNvSpPr>
          <p:nvPr>
            <p:ph type="title"/>
          </p:nvPr>
        </p:nvSpPr>
        <p:spPr>
          <a:xfrm>
            <a:off x="582795" y="89114"/>
            <a:ext cx="9102725" cy="1143000"/>
          </a:xfrm>
        </p:spPr>
        <p:txBody>
          <a:bodyPr/>
          <a:lstStyle/>
          <a:p>
            <a:r>
              <a:rPr lang="en-US" altLang="zh-CN" sz="4000" dirty="0"/>
              <a:t>Sample of OAM TU planning and statistics</a:t>
            </a:r>
            <a:endParaRPr lang="zh-CN" altLang="en-US" sz="4000" dirty="0"/>
          </a:p>
        </p:txBody>
      </p:sp>
      <p:sp>
        <p:nvSpPr>
          <p:cNvPr id="8" name="TextBox 7">
            <a:extLst>
              <a:ext uri="{FF2B5EF4-FFF2-40B4-BE49-F238E27FC236}">
                <a16:creationId xmlns:a16="http://schemas.microsoft.com/office/drawing/2014/main" id="{F29B752F-D075-4C2A-A24B-4A76C95720FC}"/>
              </a:ext>
            </a:extLst>
          </p:cNvPr>
          <p:cNvSpPr txBox="1"/>
          <p:nvPr/>
        </p:nvSpPr>
        <p:spPr>
          <a:xfrm>
            <a:off x="698809" y="2877832"/>
            <a:ext cx="4569251" cy="523220"/>
          </a:xfrm>
          <a:prstGeom prst="rect">
            <a:avLst/>
          </a:prstGeom>
          <a:solidFill>
            <a:srgbClr val="FFFF00"/>
          </a:solidFill>
        </p:spPr>
        <p:txBody>
          <a:bodyPr wrap="square" rtlCol="0">
            <a:spAutoFit/>
          </a:bodyPr>
          <a:lstStyle/>
          <a:p>
            <a:r>
              <a:rPr lang="en-US" altLang="zh-CN" sz="1400" dirty="0"/>
              <a:t>TU planning: to be proposed by rapporteurs and agreed by the group</a:t>
            </a:r>
            <a:endParaRPr lang="zh-CN" altLang="en-US" sz="1400" dirty="0"/>
          </a:p>
        </p:txBody>
      </p:sp>
      <p:pic>
        <p:nvPicPr>
          <p:cNvPr id="1026" name="Picture 2" descr="C:\Users\z00340018\AppData\Roaming\eSpace_Desktop\UserData\z00340018\imagefiles\originalImgfiles\7A8990D9-78A3-4903-B698-8400C887E9E6.png">
            <a:extLst>
              <a:ext uri="{FF2B5EF4-FFF2-40B4-BE49-F238E27FC236}">
                <a16:creationId xmlns:a16="http://schemas.microsoft.com/office/drawing/2014/main" id="{9680A790-6C6D-4212-9FB5-5FC9B199DD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81755" y="1141486"/>
            <a:ext cx="5261403" cy="4765044"/>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14B75B9E-DC91-4B61-A6DE-A82F5A5810FA}"/>
              </a:ext>
            </a:extLst>
          </p:cNvPr>
          <p:cNvSpPr txBox="1"/>
          <p:nvPr/>
        </p:nvSpPr>
        <p:spPr>
          <a:xfrm>
            <a:off x="6673907" y="3981033"/>
            <a:ext cx="4569251" cy="523220"/>
          </a:xfrm>
          <a:prstGeom prst="rect">
            <a:avLst/>
          </a:prstGeom>
          <a:solidFill>
            <a:srgbClr val="FFFF00"/>
          </a:solidFill>
        </p:spPr>
        <p:txBody>
          <a:bodyPr wrap="square" rtlCol="0">
            <a:spAutoFit/>
          </a:bodyPr>
          <a:lstStyle/>
          <a:p>
            <a:r>
              <a:rPr lang="en-US" altLang="zh-CN" sz="1400" dirty="0"/>
              <a:t>TU statistics: to be filled by chair based on the time consumed after each meeting </a:t>
            </a:r>
            <a:endParaRPr lang="zh-CN" altLang="en-US" sz="1400" dirty="0"/>
          </a:p>
        </p:txBody>
      </p:sp>
      <p:sp>
        <p:nvSpPr>
          <p:cNvPr id="4" name="TextBox 3">
            <a:extLst>
              <a:ext uri="{FF2B5EF4-FFF2-40B4-BE49-F238E27FC236}">
                <a16:creationId xmlns:a16="http://schemas.microsoft.com/office/drawing/2014/main" id="{8FEF4218-DCC2-4B71-B7DB-9DB0535965E8}"/>
              </a:ext>
            </a:extLst>
          </p:cNvPr>
          <p:cNvSpPr txBox="1"/>
          <p:nvPr/>
        </p:nvSpPr>
        <p:spPr>
          <a:xfrm rot="20264497">
            <a:off x="9593144" y="4865785"/>
            <a:ext cx="2145031" cy="1200329"/>
          </a:xfrm>
          <a:prstGeom prst="rect">
            <a:avLst/>
          </a:prstGeom>
          <a:solidFill>
            <a:srgbClr val="FFFF00"/>
          </a:solidFill>
        </p:spPr>
        <p:txBody>
          <a:bodyPr wrap="square" rtlCol="0">
            <a:spAutoFit/>
          </a:bodyPr>
          <a:lstStyle/>
          <a:p>
            <a:r>
              <a:rPr lang="en-US" altLang="zh-CN" sz="1800" dirty="0"/>
              <a:t>This is an example to illustrate TU planning and statistics</a:t>
            </a:r>
            <a:endParaRPr lang="zh-CN" altLang="en-US" sz="1800" dirty="0"/>
          </a:p>
        </p:txBody>
      </p:sp>
    </p:spTree>
    <p:extLst>
      <p:ext uri="{BB962C8B-B14F-4D97-AF65-F5344CB8AC3E}">
        <p14:creationId xmlns:p14="http://schemas.microsoft.com/office/powerpoint/2010/main" val="1352853539"/>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F22EAC7-33FE-46C7-93AF-9B09E2C21BEA}"/>
              </a:ext>
            </a:extLst>
          </p:cNvPr>
          <p:cNvSpPr>
            <a:spLocks noGrp="1"/>
          </p:cNvSpPr>
          <p:nvPr>
            <p:ph type="title"/>
          </p:nvPr>
        </p:nvSpPr>
        <p:spPr>
          <a:xfrm>
            <a:off x="678421" y="309964"/>
            <a:ext cx="8388350" cy="93472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de-DE" altLang="de-DE" sz="4000" dirty="0"/>
              <a:t>SA5 calendar with </a:t>
            </a:r>
            <a:r>
              <a:rPr lang="en-US" altLang="zh-CN" sz="4000" dirty="0"/>
              <a:t>CH</a:t>
            </a:r>
            <a:r>
              <a:rPr lang="de-DE" altLang="de-DE" sz="4000" dirty="0"/>
              <a:t> TU (one track) </a:t>
            </a:r>
          </a:p>
        </p:txBody>
      </p:sp>
      <p:graphicFrame>
        <p:nvGraphicFramePr>
          <p:cNvPr id="5" name="Table 4">
            <a:extLst>
              <a:ext uri="{FF2B5EF4-FFF2-40B4-BE49-F238E27FC236}">
                <a16:creationId xmlns:a16="http://schemas.microsoft.com/office/drawing/2014/main" id="{7EFDD739-EAD3-45DA-BDFC-A6C6D71CEC5A}"/>
              </a:ext>
            </a:extLst>
          </p:cNvPr>
          <p:cNvGraphicFramePr>
            <a:graphicFrameLocks noGrp="1"/>
          </p:cNvGraphicFramePr>
          <p:nvPr>
            <p:extLst>
              <p:ext uri="{D42A27DB-BD31-4B8C-83A1-F6EECF244321}">
                <p14:modId xmlns:p14="http://schemas.microsoft.com/office/powerpoint/2010/main" val="165020823"/>
              </p:ext>
            </p:extLst>
          </p:nvPr>
        </p:nvGraphicFramePr>
        <p:xfrm>
          <a:off x="1421176" y="1465829"/>
          <a:ext cx="8388351" cy="4669989"/>
        </p:xfrm>
        <a:graphic>
          <a:graphicData uri="http://schemas.openxmlformats.org/drawingml/2006/table">
            <a:tbl>
              <a:tblPr firstRow="1" firstCol="1" bandRow="1"/>
              <a:tblGrid>
                <a:gridCol w="1009726">
                  <a:extLst>
                    <a:ext uri="{9D8B030D-6E8A-4147-A177-3AD203B41FA5}">
                      <a16:colId xmlns:a16="http://schemas.microsoft.com/office/drawing/2014/main" val="453583115"/>
                    </a:ext>
                  </a:extLst>
                </a:gridCol>
                <a:gridCol w="1458291">
                  <a:extLst>
                    <a:ext uri="{9D8B030D-6E8A-4147-A177-3AD203B41FA5}">
                      <a16:colId xmlns:a16="http://schemas.microsoft.com/office/drawing/2014/main" val="560376874"/>
                    </a:ext>
                  </a:extLst>
                </a:gridCol>
                <a:gridCol w="1458291">
                  <a:extLst>
                    <a:ext uri="{9D8B030D-6E8A-4147-A177-3AD203B41FA5}">
                      <a16:colId xmlns:a16="http://schemas.microsoft.com/office/drawing/2014/main" val="309222227"/>
                    </a:ext>
                  </a:extLst>
                </a:gridCol>
                <a:gridCol w="1458291">
                  <a:extLst>
                    <a:ext uri="{9D8B030D-6E8A-4147-A177-3AD203B41FA5}">
                      <a16:colId xmlns:a16="http://schemas.microsoft.com/office/drawing/2014/main" val="2041094273"/>
                    </a:ext>
                  </a:extLst>
                </a:gridCol>
                <a:gridCol w="1544856">
                  <a:extLst>
                    <a:ext uri="{9D8B030D-6E8A-4147-A177-3AD203B41FA5}">
                      <a16:colId xmlns:a16="http://schemas.microsoft.com/office/drawing/2014/main" val="1996662489"/>
                    </a:ext>
                  </a:extLst>
                </a:gridCol>
                <a:gridCol w="1458896">
                  <a:extLst>
                    <a:ext uri="{9D8B030D-6E8A-4147-A177-3AD203B41FA5}">
                      <a16:colId xmlns:a16="http://schemas.microsoft.com/office/drawing/2014/main" val="1593344267"/>
                    </a:ext>
                  </a:extLst>
                </a:gridCol>
              </a:tblGrid>
              <a:tr h="534223">
                <a:tc>
                  <a:txBody>
                    <a:bodyPr/>
                    <a:lstStyle/>
                    <a:p>
                      <a:pPr marL="0" marR="0" algn="ctr">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Time</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Monday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Tuesday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Wednesday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Thursday</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Friday</a:t>
                      </a:r>
                    </a:p>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r>
                        <a:rPr lang="en-US" sz="1000" b="1" dirty="0">
                          <a:solidFill>
                            <a:srgbClr val="000000"/>
                          </a:solidFill>
                          <a:effectLst/>
                          <a:highlight>
                            <a:srgbClr val="FFFF00"/>
                          </a:highlight>
                          <a:latin typeface="Arial" panose="020B0604020202020204" pitchFamily="34" charset="0"/>
                          <a:ea typeface="Batang" panose="02030600000101010101" pitchFamily="18" charset="-127"/>
                          <a:cs typeface="Times New Roman" panose="02020603050405020304" pitchFamily="18" charset="0"/>
                        </a:rPr>
                        <a:t>Closing plenary</a:t>
                      </a: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2265014564"/>
                  </a:ext>
                </a:extLst>
              </a:tr>
              <a:tr h="502498">
                <a:tc>
                  <a:txBody>
                    <a:bodyPr/>
                    <a:lstStyle/>
                    <a:p>
                      <a:pPr marL="0" marR="0" algn="l">
                        <a:lnSpc>
                          <a:spcPct val="107000"/>
                        </a:lnSpc>
                        <a:spcBef>
                          <a:spcPts val="0"/>
                        </a:spcBef>
                        <a:spcAft>
                          <a:spcPts val="0"/>
                        </a:spcAft>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Q0</a:t>
                      </a:r>
                    </a:p>
                    <a:p>
                      <a:pPr marL="0" marR="0" algn="l">
                        <a:lnSpc>
                          <a:spcPct val="107000"/>
                        </a:lnSpc>
                        <a:spcBef>
                          <a:spcPts val="0"/>
                        </a:spcBef>
                        <a:spcAft>
                          <a:spcPts val="0"/>
                        </a:spcAft>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(8:00~8:55)</a:t>
                      </a:r>
                    </a:p>
                    <a:p>
                      <a:pPr marL="0" marR="0" algn="l">
                        <a:lnSpc>
                          <a:spcPct val="107000"/>
                        </a:lnSpc>
                        <a:spcBef>
                          <a:spcPts val="0"/>
                        </a:spcBef>
                        <a:spcAft>
                          <a:spcPts val="0"/>
                        </a:spcAft>
                      </a:pPr>
                      <a:r>
                        <a:rPr lang="en-US" sz="1000" i="1" dirty="0">
                          <a:effectLst/>
                          <a:latin typeface="Arial" panose="020B0604020202020204" pitchFamily="34" charset="0"/>
                          <a:ea typeface="Batang" panose="02030600000101010101" pitchFamily="18" charset="-127"/>
                          <a:cs typeface="Times New Roman" panose="02020603050405020304" pitchFamily="18" charset="0"/>
                        </a:rPr>
                        <a:t>(If needed)</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l">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C0C0C0"/>
                          </a:highlight>
                          <a:latin typeface="Arial" panose="020B0604020202020204" pitchFamily="34" charset="0"/>
                          <a:ea typeface="Batang" panose="02030600000101010101" pitchFamily="18" charset="-127"/>
                          <a:cs typeface="Arial" panose="020B0604020202020204" pitchFamily="34" charset="0"/>
                        </a:rPr>
                        <a:t> Breakout (opt.)</a:t>
                      </a:r>
                      <a:endParaRPr lang="en-US" sz="800" dirty="0">
                        <a:effectLst/>
                        <a:highlight>
                          <a:srgbClr val="C0C0C0"/>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C0C0C0"/>
                          </a:highlight>
                          <a:latin typeface="Arial" panose="020B0604020202020204" pitchFamily="34" charset="0"/>
                          <a:ea typeface="Batang" panose="02030600000101010101" pitchFamily="18" charset="-127"/>
                          <a:cs typeface="Arial" panose="020B0604020202020204" pitchFamily="34" charset="0"/>
                        </a:rPr>
                        <a:t>Breakout (opt.)</a:t>
                      </a:r>
                      <a:endParaRPr lang="en-US" sz="800" dirty="0">
                        <a:effectLst/>
                        <a:highlight>
                          <a:srgbClr val="C0C0C0"/>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endParaRPr lang="en-US" sz="800" kern="1200" dirty="0">
                        <a:solidFill>
                          <a:schemeClr val="tx1"/>
                        </a:solidFill>
                        <a:effectLst/>
                        <a:highlight>
                          <a:srgbClr val="C0C0C0"/>
                        </a:highlight>
                        <a:latin typeface="Arial" panose="020B0604020202020204" pitchFamily="34" charset="0"/>
                        <a:ea typeface="Batang" panose="02030600000101010101" pitchFamily="18" charset="-127"/>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r>
                        <a:rPr lang="en-US" sz="800" kern="1200" dirty="0">
                          <a:solidFill>
                            <a:schemeClr val="tx1"/>
                          </a:solidFill>
                          <a:effectLst/>
                          <a:latin typeface="Arial" panose="020B0604020202020204" pitchFamily="34" charset="0"/>
                          <a:ea typeface="+mn-ea"/>
                          <a:cs typeface="Arial" panose="020B0604020202020204" pitchFamily="34" charset="0"/>
                        </a:rPr>
                        <a:t>Closing plenary Start at 8:30am (may change depends on the host restriction)</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73313744"/>
                  </a:ext>
                </a:extLst>
              </a:tr>
              <a:tr h="56854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Q1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(9:00 - 10:30)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Plenary Session#1 (1TU)</a:t>
                      </a:r>
                    </a:p>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[Single Stream]</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kern="1200" dirty="0">
                          <a:solidFill>
                            <a:schemeClr val="tx1"/>
                          </a:solidFill>
                          <a:effectLst/>
                          <a:highlight>
                            <a:srgbClr val="C1E442"/>
                          </a:highlight>
                          <a:latin typeface="Arial" panose="020B0604020202020204" pitchFamily="34" charset="0"/>
                          <a:cs typeface="Arial" panose="020B0604020202020204" pitchFamily="34" charset="0"/>
                        </a:rPr>
                        <a:t>Revision session</a:t>
                      </a:r>
                      <a:endParaRPr lang="en-US" altLang="zh-CN" sz="800" i="1" kern="1200" dirty="0">
                        <a:solidFill>
                          <a:schemeClr val="tx1"/>
                        </a:solidFill>
                        <a:effectLst/>
                        <a:highlight>
                          <a:srgbClr val="C1E442"/>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9854894"/>
                  </a:ext>
                </a:extLst>
              </a:tr>
              <a:tr h="244241">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10:30 - 11:00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123593756"/>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Q2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(11:00 - 12:30)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sz="800" i="1" kern="1200" dirty="0">
                          <a:solidFill>
                            <a:schemeClr val="tx1"/>
                          </a:solidFill>
                          <a:effectLst/>
                          <a:highlight>
                            <a:srgbClr val="C1E442"/>
                          </a:highlight>
                          <a:latin typeface="Arial" panose="020B0604020202020204" pitchFamily="34" charset="0"/>
                          <a:cs typeface="Arial" panose="020B0604020202020204" pitchFamily="34" charset="0"/>
                        </a:rPr>
                        <a:t>Revision session</a:t>
                      </a:r>
                      <a:endParaRPr lang="en-US" sz="800" i="1" kern="1200" dirty="0">
                        <a:solidFill>
                          <a:schemeClr val="tx1"/>
                        </a:solidFill>
                        <a:effectLst/>
                        <a:highlight>
                          <a:srgbClr val="C1E442"/>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733211"/>
                  </a:ext>
                </a:extLst>
              </a:tr>
              <a:tr h="204384">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12:30 - 14:00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4227268007"/>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Q3</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(14:00 - 15:30)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CH Closing</a:t>
                      </a:r>
                      <a:endParaRPr lang="en-US" altLang="zh-CN" sz="800" kern="1200" dirty="0">
                        <a:solidFill>
                          <a:schemeClr val="tx1"/>
                        </a:solidFill>
                        <a:effectLst/>
                        <a:highlight>
                          <a:srgbClr val="C1E442"/>
                        </a:highlight>
                        <a:latin typeface="Arial" panose="020B0604020202020204" pitchFamily="34" charset="0"/>
                        <a:ea typeface="+mn-ea"/>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2675116"/>
                  </a:ext>
                </a:extLst>
              </a:tr>
              <a:tr h="2352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15:30 - 16:00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3347987309"/>
                  </a:ext>
                </a:extLst>
              </a:tr>
              <a:tr h="49443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Q4</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(16:00 - 17:30)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CH Closing</a:t>
                      </a:r>
                      <a:endParaRPr lang="en-US" sz="800" kern="1200" dirty="0">
                        <a:solidFill>
                          <a:schemeClr val="tx1"/>
                        </a:solidFill>
                        <a:effectLst/>
                        <a:highlight>
                          <a:srgbClr val="C1E442"/>
                        </a:highlight>
                        <a:latin typeface="Arial" panose="020B0604020202020204" pitchFamily="34" charset="0"/>
                        <a:ea typeface="+mn-ea"/>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0856872"/>
                  </a:ext>
                </a:extLst>
              </a:tr>
              <a:tr h="2405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17:30 - 17:40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4098725036"/>
                  </a:ext>
                </a:extLst>
              </a:tr>
              <a:tr h="553711">
                <a:tc>
                  <a:txBody>
                    <a:bodyPr/>
                    <a:lstStyle/>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Q5</a:t>
                      </a:r>
                    </a:p>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(17:40 – 19:10)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Stream#1 (0.5 TU) </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Stop around 18:45</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Social evening</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r>
                        <a:rPr lang="en-GB" sz="800" i="1" kern="1200" dirty="0">
                          <a:solidFill>
                            <a:schemeClr val="tx1"/>
                          </a:solidFill>
                          <a:effectLst/>
                          <a:highlight>
                            <a:srgbClr val="C1E442"/>
                          </a:highlight>
                          <a:latin typeface="Arial" panose="020B0604020202020204" pitchFamily="34" charset="0"/>
                          <a:ea typeface="Batang" panose="02030600000101010101" pitchFamily="18" charset="-127"/>
                          <a:cs typeface="Arial" panose="020B0604020202020204" pitchFamily="34" charset="0"/>
                        </a:rPr>
                        <a:t>CH Closing</a:t>
                      </a:r>
                      <a:r>
                        <a:rPr lang="en-US" sz="800" i="1" kern="1200" dirty="0">
                          <a:solidFill>
                            <a:schemeClr val="tx1"/>
                          </a:solidFill>
                          <a:effectLst/>
                          <a:highlight>
                            <a:srgbClr val="C1E442"/>
                          </a:highlight>
                          <a:latin typeface="Arial" panose="020B0604020202020204" pitchFamily="34" charset="0"/>
                          <a:ea typeface="Batang" panose="02030600000101010101" pitchFamily="18" charset="-127"/>
                          <a:cs typeface="Arial" panose="020B0604020202020204" pitchFamily="34" charset="0"/>
                        </a:rPr>
                        <a:t>(Opt.)</a:t>
                      </a:r>
                      <a:endParaRPr lang="en-US" sz="800" i="1" kern="1200" dirty="0">
                        <a:solidFill>
                          <a:schemeClr val="tx1"/>
                        </a:solidFill>
                        <a:effectLst/>
                        <a:highlight>
                          <a:srgbClr val="C1E442"/>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endParaRPr lang="en-US" sz="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8523463"/>
                  </a:ext>
                </a:extLst>
              </a:tr>
            </a:tbl>
          </a:graphicData>
        </a:graphic>
      </p:graphicFrame>
      <p:sp>
        <p:nvSpPr>
          <p:cNvPr id="2" name="TextBox 1">
            <a:extLst>
              <a:ext uri="{FF2B5EF4-FFF2-40B4-BE49-F238E27FC236}">
                <a16:creationId xmlns:a16="http://schemas.microsoft.com/office/drawing/2014/main" id="{A3EE13C7-ECF6-4142-9722-E68BAA9493C3}"/>
              </a:ext>
            </a:extLst>
          </p:cNvPr>
          <p:cNvSpPr txBox="1"/>
          <p:nvPr/>
        </p:nvSpPr>
        <p:spPr>
          <a:xfrm>
            <a:off x="400698" y="1098490"/>
            <a:ext cx="9361858" cy="292388"/>
          </a:xfrm>
          <a:prstGeom prst="rect">
            <a:avLst/>
          </a:prstGeom>
          <a:noFill/>
        </p:spPr>
        <p:txBody>
          <a:bodyPr wrap="none" rtlCol="0">
            <a:spAutoFit/>
          </a:bodyPr>
          <a:lstStyle/>
          <a:p>
            <a:r>
              <a:rPr lang="en-US" altLang="zh-CN" b="1" dirty="0"/>
              <a:t>Assumption: Every day = 5 sessions (TUs),  total TU in 1 ordinary meeting (exclude closing plenary TUs) = 15.5 TUs</a:t>
            </a:r>
            <a:endParaRPr lang="zh-CN" altLang="en-US" b="1" dirty="0"/>
          </a:p>
        </p:txBody>
      </p:sp>
    </p:spTree>
    <p:extLst>
      <p:ext uri="{BB962C8B-B14F-4D97-AF65-F5344CB8AC3E}">
        <p14:creationId xmlns:p14="http://schemas.microsoft.com/office/powerpoint/2010/main" val="1108253922"/>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3231D1A-BE03-427C-AFB2-5359FB9D067E}"/>
              </a:ext>
            </a:extLst>
          </p:cNvPr>
          <p:cNvSpPr>
            <a:spLocks noGrp="1"/>
          </p:cNvSpPr>
          <p:nvPr>
            <p:ph type="title"/>
          </p:nvPr>
        </p:nvSpPr>
        <p:spPr>
          <a:xfrm>
            <a:off x="488950" y="228600"/>
            <a:ext cx="6827838" cy="866775"/>
          </a:xfrm>
        </p:spPr>
        <p:txBody>
          <a:bodyPr/>
          <a:lstStyle/>
          <a:p>
            <a:r>
              <a:rPr lang="en-US" dirty="0"/>
              <a:t>TU Budget for SA5 CH</a:t>
            </a:r>
            <a:endParaRPr lang="en-SE" dirty="0"/>
          </a:p>
        </p:txBody>
      </p:sp>
      <p:sp>
        <p:nvSpPr>
          <p:cNvPr id="7" name="Content Placeholder 2">
            <a:extLst>
              <a:ext uri="{FF2B5EF4-FFF2-40B4-BE49-F238E27FC236}">
                <a16:creationId xmlns:a16="http://schemas.microsoft.com/office/drawing/2014/main" id="{F03F7F51-3836-462D-969C-2EB225EF7D21}"/>
              </a:ext>
            </a:extLst>
          </p:cNvPr>
          <p:cNvSpPr>
            <a:spLocks noGrp="1"/>
          </p:cNvSpPr>
          <p:nvPr>
            <p:ph idx="1"/>
          </p:nvPr>
        </p:nvSpPr>
        <p:spPr>
          <a:xfrm>
            <a:off x="488950" y="1168401"/>
            <a:ext cx="9322112" cy="4503350"/>
          </a:xfrm>
        </p:spPr>
        <p:txBody>
          <a:bodyPr/>
          <a:lstStyle/>
          <a:p>
            <a:r>
              <a:rPr lang="en-US" sz="2000" dirty="0"/>
              <a:t>Assumptions for SA5 CH : </a:t>
            </a:r>
          </a:p>
          <a:p>
            <a:pPr lvl="1"/>
            <a:r>
              <a:rPr lang="en-US" sz="1600" dirty="0"/>
              <a:t>6 ordinary meeting per year. </a:t>
            </a:r>
          </a:p>
          <a:p>
            <a:pPr lvl="1"/>
            <a:r>
              <a:rPr lang="en-US" sz="1600" dirty="0">
                <a:solidFill>
                  <a:srgbClr val="FF0000"/>
                </a:solidFill>
              </a:rPr>
              <a:t>Rel-19 spans 18 months for SA5 (with early start of studies) = 8 meetings</a:t>
            </a:r>
          </a:p>
          <a:p>
            <a:pPr lvl="1"/>
            <a:r>
              <a:rPr lang="en-US" sz="1600" dirty="0"/>
              <a:t>1 Session = 1.5 hour time window </a:t>
            </a:r>
          </a:p>
          <a:p>
            <a:pPr lvl="1"/>
            <a:r>
              <a:rPr lang="en-US" sz="1600" dirty="0"/>
              <a:t>Max 5 sessions per meeting day</a:t>
            </a:r>
          </a:p>
          <a:p>
            <a:pPr lvl="1"/>
            <a:r>
              <a:rPr lang="en-US" sz="1600" dirty="0"/>
              <a:t>1 Stream = 1 TU (Time Unit)</a:t>
            </a:r>
          </a:p>
          <a:p>
            <a:pPr lvl="1"/>
            <a:r>
              <a:rPr lang="en-US" sz="1600" dirty="0"/>
              <a:t>1 TU is time (i.e., 1.5 hours) spent to discuss/handle technical contributions. </a:t>
            </a:r>
          </a:p>
          <a:p>
            <a:pPr lvl="1"/>
            <a:r>
              <a:rPr lang="en-US" sz="1600" dirty="0"/>
              <a:t>Revisions/Drafting/offline conference call are not counted for the TU estimates.</a:t>
            </a:r>
          </a:p>
          <a:p>
            <a:pPr lvl="1"/>
            <a:r>
              <a:rPr lang="en-US" sz="1600" dirty="0">
                <a:solidFill>
                  <a:srgbClr val="FF0000"/>
                </a:solidFill>
              </a:rPr>
              <a:t>CH revision sessions normally planned to be in Thursday </a:t>
            </a:r>
            <a:r>
              <a:rPr lang="en-US" altLang="zh-CN" sz="1600" dirty="0">
                <a:solidFill>
                  <a:srgbClr val="FF0000"/>
                </a:solidFill>
              </a:rPr>
              <a:t>Q1 and </a:t>
            </a:r>
            <a:r>
              <a:rPr lang="en-US" sz="1600" dirty="0">
                <a:solidFill>
                  <a:srgbClr val="FF0000"/>
                </a:solidFill>
              </a:rPr>
              <a:t>Q2 (initial </a:t>
            </a:r>
            <a:r>
              <a:rPr lang="en-US" sz="1600" dirty="0" err="1">
                <a:solidFill>
                  <a:srgbClr val="FF0000"/>
                </a:solidFill>
              </a:rPr>
              <a:t>assump</a:t>
            </a:r>
            <a:r>
              <a:rPr lang="en-US" sz="1600" dirty="0">
                <a:solidFill>
                  <a:srgbClr val="FF0000"/>
                </a:solidFill>
              </a:rPr>
              <a:t>.),CH closing plenary planned to be in Thursday Q3 and Q4.</a:t>
            </a:r>
          </a:p>
          <a:p>
            <a:pPr lvl="1"/>
            <a:r>
              <a:rPr lang="en-US" sz="1600" dirty="0">
                <a:solidFill>
                  <a:srgbClr val="FF0000"/>
                </a:solidFill>
              </a:rPr>
              <a:t>1 (CH) stream per session =&gt; 15.5 TUs per meeting (incl. 2 TUs as buffer) = 124</a:t>
            </a:r>
          </a:p>
          <a:p>
            <a:pPr lvl="1"/>
            <a:r>
              <a:rPr lang="en-US" sz="1600" dirty="0">
                <a:solidFill>
                  <a:srgbClr val="FF0000"/>
                </a:solidFill>
              </a:rPr>
              <a:t>Assume Maintenance + Buffer = 33% as in SA2  =&gt; ~ 41 TU</a:t>
            </a:r>
          </a:p>
          <a:p>
            <a:pPr lvl="1"/>
            <a:r>
              <a:rPr lang="en-US" sz="1600" dirty="0">
                <a:solidFill>
                  <a:srgbClr val="FF0000"/>
                </a:solidFill>
              </a:rPr>
              <a:t>Resulting total TUs avail. f. SI/WI: 9 meetings x 15.5 sessions = 124 TU minus 41 =&gt; 83 TU</a:t>
            </a:r>
          </a:p>
          <a:p>
            <a:pPr lvl="1"/>
            <a:r>
              <a:rPr lang="en-US" sz="1600" dirty="0">
                <a:solidFill>
                  <a:srgbClr val="FF0000"/>
                </a:solidFill>
              </a:rPr>
              <a:t>=&gt; Recommended MAX no. of SI/WI = 14</a:t>
            </a:r>
          </a:p>
          <a:p>
            <a:pPr lvl="1"/>
            <a:r>
              <a:rPr lang="en-US" sz="1600" dirty="0">
                <a:solidFill>
                  <a:srgbClr val="FF0000"/>
                </a:solidFill>
              </a:rPr>
              <a:t>With 14 SI/WI =&gt; Average 6 TU per SI/WI (0.75/meeting). </a:t>
            </a:r>
            <a:endParaRPr lang="en-US" sz="1600" dirty="0">
              <a:solidFill>
                <a:schemeClr val="accent1"/>
              </a:solidFill>
            </a:endParaRPr>
          </a:p>
        </p:txBody>
      </p:sp>
    </p:spTree>
    <p:extLst>
      <p:ext uri="{BB962C8B-B14F-4D97-AF65-F5344CB8AC3E}">
        <p14:creationId xmlns:p14="http://schemas.microsoft.com/office/powerpoint/2010/main" val="3565901543"/>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C1C51E-BFC0-44A5-91BD-8BA4E17D2242}"/>
              </a:ext>
            </a:extLst>
          </p:cNvPr>
          <p:cNvSpPr>
            <a:spLocks noGrp="1"/>
          </p:cNvSpPr>
          <p:nvPr>
            <p:ph type="title"/>
          </p:nvPr>
        </p:nvSpPr>
        <p:spPr/>
        <p:txBody>
          <a:bodyPr/>
          <a:lstStyle/>
          <a:p>
            <a:r>
              <a:rPr lang="en-US" altLang="zh-CN" dirty="0"/>
              <a:t>Reminder for Rel-19 work</a:t>
            </a:r>
            <a:endParaRPr lang="zh-CN" altLang="en-US" dirty="0"/>
          </a:p>
        </p:txBody>
      </p:sp>
      <p:sp>
        <p:nvSpPr>
          <p:cNvPr id="3" name="Content Placeholder 2">
            <a:extLst>
              <a:ext uri="{FF2B5EF4-FFF2-40B4-BE49-F238E27FC236}">
                <a16:creationId xmlns:a16="http://schemas.microsoft.com/office/drawing/2014/main" id="{A78C84A9-1D91-47FB-B90F-108AD8ECB750}"/>
              </a:ext>
            </a:extLst>
          </p:cNvPr>
          <p:cNvSpPr>
            <a:spLocks noGrp="1"/>
          </p:cNvSpPr>
          <p:nvPr>
            <p:ph idx="1"/>
          </p:nvPr>
        </p:nvSpPr>
        <p:spPr>
          <a:xfrm>
            <a:off x="355599" y="1371601"/>
            <a:ext cx="11183938" cy="4419600"/>
          </a:xfrm>
        </p:spPr>
        <p:txBody>
          <a:bodyPr/>
          <a:lstStyle/>
          <a:p>
            <a:r>
              <a:rPr lang="en-US" altLang="zh-CN" dirty="0"/>
              <a:t>All Rel-19 work shall be 100% completed no later than SA5#162 (Aug.2025), preferably majority normative work to be completed in SA5#161 (May.2025).</a:t>
            </a:r>
          </a:p>
          <a:p>
            <a:pPr lvl="1"/>
            <a:r>
              <a:rPr lang="en-US" altLang="zh-CN" dirty="0"/>
              <a:t>The work tasks which need more time for discussion should be postponed, submitted to Rel-20 plan for approval if needed. </a:t>
            </a:r>
          </a:p>
        </p:txBody>
      </p:sp>
    </p:spTree>
    <p:extLst>
      <p:ext uri="{BB962C8B-B14F-4D97-AF65-F5344CB8AC3E}">
        <p14:creationId xmlns:p14="http://schemas.microsoft.com/office/powerpoint/2010/main" val="2319771890"/>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Content</a:t>
            </a:r>
            <a:endParaRPr lang="zh-CN" altLang="en-US" dirty="0"/>
          </a:p>
        </p:txBody>
      </p:sp>
      <p:sp>
        <p:nvSpPr>
          <p:cNvPr id="6" name="Content Placeholder 2">
            <a:extLst>
              <a:ext uri="{FF2B5EF4-FFF2-40B4-BE49-F238E27FC236}">
                <a16:creationId xmlns:a16="http://schemas.microsoft.com/office/drawing/2014/main" id="{D7C75CFB-E223-498A-A227-55D4A718AC34}"/>
              </a:ext>
            </a:extLst>
          </p:cNvPr>
          <p:cNvSpPr>
            <a:spLocks noGrp="1"/>
          </p:cNvSpPr>
          <p:nvPr>
            <p:ph idx="1"/>
          </p:nvPr>
        </p:nvSpPr>
        <p:spPr>
          <a:xfrm>
            <a:off x="647700" y="1454150"/>
            <a:ext cx="11183938" cy="4830763"/>
          </a:xfrm>
        </p:spPr>
        <p:txBody>
          <a:bodyPr/>
          <a:lstStyle/>
          <a:p>
            <a:r>
              <a:rPr lang="en-US" altLang="zh-CN" dirty="0">
                <a:solidFill>
                  <a:srgbClr val="0000FF"/>
                </a:solidFill>
              </a:rPr>
              <a:t>Release 19</a:t>
            </a:r>
            <a:endParaRPr lang="en-GB" altLang="zh-CN" dirty="0">
              <a:solidFill>
                <a:srgbClr val="0000FF"/>
              </a:solidFill>
            </a:endParaRPr>
          </a:p>
          <a:p>
            <a:pPr lvl="1"/>
            <a:r>
              <a:rPr lang="en-GB" altLang="zh-CN" dirty="0"/>
              <a:t>Release 19 timeline– figure with SA5</a:t>
            </a:r>
          </a:p>
          <a:p>
            <a:pPr lvl="1"/>
            <a:r>
              <a:rPr lang="en-US" altLang="zh-CN" dirty="0">
                <a:solidFill>
                  <a:srgbClr val="0000FF"/>
                </a:solidFill>
              </a:rPr>
              <a:t>WIs/SIs in other 3GPP WGs potentially related to SA5</a:t>
            </a:r>
            <a:endParaRPr lang="zh-CN" altLang="en-US" dirty="0"/>
          </a:p>
        </p:txBody>
      </p:sp>
    </p:spTree>
    <p:extLst>
      <p:ext uri="{BB962C8B-B14F-4D97-AF65-F5344CB8AC3E}">
        <p14:creationId xmlns:p14="http://schemas.microsoft.com/office/powerpoint/2010/main" val="489531141"/>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1">
            <a:extLst>
              <a:ext uri="{FF2B5EF4-FFF2-40B4-BE49-F238E27FC236}">
                <a16:creationId xmlns:a16="http://schemas.microsoft.com/office/drawing/2014/main" id="{C13C1EBE-4D38-44E0-9427-9A79510C07F4}"/>
              </a:ext>
            </a:extLst>
          </p:cNvPr>
          <p:cNvSpPr>
            <a:spLocks noGrp="1"/>
          </p:cNvSpPr>
          <p:nvPr>
            <p:ph type="title"/>
          </p:nvPr>
        </p:nvSpPr>
        <p:spPr>
          <a:xfrm>
            <a:off x="120650" y="0"/>
            <a:ext cx="9841353" cy="559173"/>
          </a:xfrm>
        </p:spPr>
        <p:txBody>
          <a:bodyPr/>
          <a:lstStyle/>
          <a:p>
            <a:r>
              <a:rPr lang="en-US" sz="3600" dirty="0"/>
              <a:t>Overview of </a:t>
            </a:r>
            <a:r>
              <a:rPr lang="en-US" altLang="zh-CN" sz="3600" dirty="0"/>
              <a:t>Rel-19 </a:t>
            </a:r>
            <a:r>
              <a:rPr lang="en-US" sz="3600" dirty="0"/>
              <a:t>SA5 </a:t>
            </a:r>
            <a:r>
              <a:rPr lang="en-US" altLang="zh-CN" sz="3600" dirty="0"/>
              <a:t>OAM </a:t>
            </a:r>
            <a:r>
              <a:rPr lang="en-US" sz="3600" dirty="0"/>
              <a:t>topics</a:t>
            </a:r>
          </a:p>
        </p:txBody>
      </p:sp>
      <p:graphicFrame>
        <p:nvGraphicFramePr>
          <p:cNvPr id="11" name="表格 2">
            <a:extLst>
              <a:ext uri="{FF2B5EF4-FFF2-40B4-BE49-F238E27FC236}">
                <a16:creationId xmlns:a16="http://schemas.microsoft.com/office/drawing/2014/main" id="{1E3FC0BE-5026-48F0-9B84-4F87AC1E4007}"/>
              </a:ext>
            </a:extLst>
          </p:cNvPr>
          <p:cNvGraphicFramePr>
            <a:graphicFrameLocks noGrp="1"/>
          </p:cNvGraphicFramePr>
          <p:nvPr>
            <p:extLst>
              <p:ext uri="{D42A27DB-BD31-4B8C-83A1-F6EECF244321}">
                <p14:modId xmlns:p14="http://schemas.microsoft.com/office/powerpoint/2010/main" val="3944679918"/>
              </p:ext>
            </p:extLst>
          </p:nvPr>
        </p:nvGraphicFramePr>
        <p:xfrm>
          <a:off x="120651" y="820783"/>
          <a:ext cx="11810692" cy="5992514"/>
        </p:xfrm>
        <a:graphic>
          <a:graphicData uri="http://schemas.openxmlformats.org/drawingml/2006/table">
            <a:tbl>
              <a:tblPr/>
              <a:tblGrid>
                <a:gridCol w="496501">
                  <a:extLst>
                    <a:ext uri="{9D8B030D-6E8A-4147-A177-3AD203B41FA5}">
                      <a16:colId xmlns:a16="http://schemas.microsoft.com/office/drawing/2014/main" val="1965733584"/>
                    </a:ext>
                  </a:extLst>
                </a:gridCol>
                <a:gridCol w="275988">
                  <a:extLst>
                    <a:ext uri="{9D8B030D-6E8A-4147-A177-3AD203B41FA5}">
                      <a16:colId xmlns:a16="http://schemas.microsoft.com/office/drawing/2014/main" val="331722294"/>
                    </a:ext>
                  </a:extLst>
                </a:gridCol>
                <a:gridCol w="624110">
                  <a:extLst>
                    <a:ext uri="{9D8B030D-6E8A-4147-A177-3AD203B41FA5}">
                      <a16:colId xmlns:a16="http://schemas.microsoft.com/office/drawing/2014/main" val="907466837"/>
                    </a:ext>
                  </a:extLst>
                </a:gridCol>
                <a:gridCol w="1626870">
                  <a:extLst>
                    <a:ext uri="{9D8B030D-6E8A-4147-A177-3AD203B41FA5}">
                      <a16:colId xmlns:a16="http://schemas.microsoft.com/office/drawing/2014/main" val="2690706286"/>
                    </a:ext>
                  </a:extLst>
                </a:gridCol>
                <a:gridCol w="4716175">
                  <a:extLst>
                    <a:ext uri="{9D8B030D-6E8A-4147-A177-3AD203B41FA5}">
                      <a16:colId xmlns:a16="http://schemas.microsoft.com/office/drawing/2014/main" val="2178307027"/>
                    </a:ext>
                  </a:extLst>
                </a:gridCol>
                <a:gridCol w="775252">
                  <a:extLst>
                    <a:ext uri="{9D8B030D-6E8A-4147-A177-3AD203B41FA5}">
                      <a16:colId xmlns:a16="http://schemas.microsoft.com/office/drawing/2014/main" val="410137253"/>
                    </a:ext>
                  </a:extLst>
                </a:gridCol>
                <a:gridCol w="1120943">
                  <a:extLst>
                    <a:ext uri="{9D8B030D-6E8A-4147-A177-3AD203B41FA5}">
                      <a16:colId xmlns:a16="http://schemas.microsoft.com/office/drawing/2014/main" val="3966773156"/>
                    </a:ext>
                  </a:extLst>
                </a:gridCol>
                <a:gridCol w="870667">
                  <a:extLst>
                    <a:ext uri="{9D8B030D-6E8A-4147-A177-3AD203B41FA5}">
                      <a16:colId xmlns:a16="http://schemas.microsoft.com/office/drawing/2014/main" val="4058451737"/>
                    </a:ext>
                  </a:extLst>
                </a:gridCol>
                <a:gridCol w="889455">
                  <a:extLst>
                    <a:ext uri="{9D8B030D-6E8A-4147-A177-3AD203B41FA5}">
                      <a16:colId xmlns:a16="http://schemas.microsoft.com/office/drawing/2014/main" val="2608971487"/>
                    </a:ext>
                  </a:extLst>
                </a:gridCol>
                <a:gridCol w="414731">
                  <a:extLst>
                    <a:ext uri="{9D8B030D-6E8A-4147-A177-3AD203B41FA5}">
                      <a16:colId xmlns:a16="http://schemas.microsoft.com/office/drawing/2014/main" val="2276198587"/>
                    </a:ext>
                  </a:extLst>
                </a:gridCol>
              </a:tblGrid>
              <a:tr h="155013">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9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9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Abbr.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Acronym</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UID</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err="1">
                          <a:ln>
                            <a:noFill/>
                          </a:ln>
                          <a:solidFill>
                            <a:schemeClr val="tx1"/>
                          </a:solidFill>
                          <a:effectLst/>
                          <a:latin typeface="+mn-lt"/>
                          <a:ea typeface="宋体" pitchFamily="2" charset="-122"/>
                          <a:cs typeface="Arial" panose="020B0604020202020204" pitchFamily="34" charset="0"/>
                        </a:rPr>
                        <a:t>rapp</a:t>
                      </a:r>
                      <a:endPar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900" b="1" i="0" u="none" strike="noStrike" kern="1200" dirty="0" err="1">
                          <a:solidFill>
                            <a:srgbClr val="000000"/>
                          </a:solidFill>
                          <a:effectLst/>
                          <a:latin typeface="+mn-lt"/>
                          <a:ea typeface="+mn-ea"/>
                          <a:cs typeface="Arial" panose="020B0604020202020204" pitchFamily="34" charset="0"/>
                        </a:rPr>
                        <a:t>Tdoc</a:t>
                      </a:r>
                      <a:endParaRPr lang="en-GB" altLang="zh-CN" sz="9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900" b="1" i="0" u="none" strike="noStrike" kern="1200" dirty="0">
                          <a:solidFill>
                            <a:srgbClr val="000000"/>
                          </a:solidFill>
                          <a:effectLst/>
                          <a:latin typeface="+mn-lt"/>
                          <a:ea typeface="+mn-ea"/>
                          <a:cs typeface="Arial" panose="020B0604020202020204" pitchFamily="34" charset="0"/>
                        </a:rPr>
                        <a:t>TS/TR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500" b="1" i="0" u="none" strike="noStrike" cap="none" normalizeH="0" baseline="0" dirty="0">
                          <a:ln>
                            <a:noFill/>
                          </a:ln>
                          <a:solidFill>
                            <a:schemeClr val="tx1"/>
                          </a:solidFill>
                          <a:effectLst/>
                          <a:latin typeface="+mn-lt"/>
                          <a:ea typeface="宋体" pitchFamily="2" charset="-122"/>
                          <a:cs typeface="Arial" panose="020B0604020202020204" pitchFamily="34"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91393">
                <a:tc rowSpan="10">
                  <a:txBody>
                    <a:bodyPr/>
                    <a:lstStyle/>
                    <a:p>
                      <a:pPr marL="53975" marR="0" lvl="0" indent="0" algn="l" defTabSz="1219170" rtl="0" eaLnBrk="1" fontAlgn="b" latinLnBrk="0" hangingPunct="1">
                        <a:lnSpc>
                          <a:spcPct val="100000"/>
                        </a:lnSpc>
                        <a:spcBef>
                          <a:spcPts val="0"/>
                        </a:spcBef>
                        <a:spcAft>
                          <a:spcPts val="0"/>
                        </a:spcAft>
                        <a:buClrTx/>
                        <a:buSzTx/>
                        <a:buFontTx/>
                        <a:buNone/>
                        <a:tabLst/>
                        <a:defRPr/>
                      </a:pPr>
                      <a:r>
                        <a:rPr lang="en-US" altLang="zh-CN" sz="600" b="1" i="0" u="none" strike="noStrike" dirty="0">
                          <a:solidFill>
                            <a:srgbClr val="000000"/>
                          </a:solidFill>
                          <a:effectLst/>
                          <a:latin typeface="+mn-lt"/>
                          <a:ea typeface="+mn-ea"/>
                        </a:rPr>
                        <a:t>Intelligence and Automation</a:t>
                      </a:r>
                      <a:endParaRPr lang="en-US" sz="6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AIML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FS_AIML_MGT_Ph2</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0000"/>
                          </a:solidFill>
                          <a:effectLst/>
                          <a:latin typeface="+mn-lt"/>
                          <a:ea typeface="宋体" panose="02010600030101010101" pitchFamily="2" charset="-122"/>
                        </a:rPr>
                        <a:t>Study on AI and ML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prstClr val="black"/>
                          </a:solidFill>
                          <a:effectLst/>
                          <a:uLnTx/>
                          <a:uFillTx/>
                          <a:latin typeface="+mn-lt"/>
                          <a:ea typeface="+mn-ea"/>
                          <a:cs typeface="Arial" panose="020B0604020202020204" pitchFamily="34" charset="0"/>
                        </a:rPr>
                        <a:t>1020007</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Intel, NEC</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SP-231780</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28.908</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9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AIML_MGT_Ph2</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B050"/>
                          </a:solidFill>
                          <a:effectLst/>
                          <a:latin typeface="+mn-lt"/>
                          <a:ea typeface="宋体" panose="02010600030101010101" pitchFamily="2" charset="-122"/>
                        </a:rPr>
                        <a:t>AI/ML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1060011</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NEC, Intel</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SP-241944</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700" kern="100" dirty="0">
                          <a:solidFill>
                            <a:srgbClr val="00B050"/>
                          </a:solidFill>
                          <a:effectLst/>
                          <a:latin typeface="+mn-lt"/>
                          <a:ea typeface="等线" panose="02010600030101010101" pitchFamily="2" charset="-122"/>
                          <a:cs typeface="Kartika"/>
                        </a:rPr>
                        <a:t>TS 28.105/552/554/541</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817119197"/>
                  </a:ext>
                </a:extLst>
              </a:tr>
              <a:tr h="9139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MDA</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FS_eMDAS_Ph3</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0000"/>
                          </a:solidFill>
                          <a:effectLst/>
                          <a:latin typeface="+mn-lt"/>
                          <a:ea typeface="宋体" panose="02010600030101010101" pitchFamily="2" charset="-122"/>
                        </a:rPr>
                        <a:t>Study on Management Data Analytics (MDA) –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prstClr val="black"/>
                          </a:solidFill>
                          <a:effectLst/>
                          <a:uLnTx/>
                          <a:uFillTx/>
                          <a:latin typeface="+mn-lt"/>
                          <a:ea typeface="+mn-ea"/>
                          <a:cs typeface="Arial" panose="020B0604020202020204" pitchFamily="34" charset="0"/>
                        </a:rPr>
                        <a:t>1020019</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Huawei</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SP-231726</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28.866</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12593508"/>
                  </a:ext>
                </a:extLst>
              </a:tr>
              <a:tr h="9139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eMDAS_Ph3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Data Analytics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1060014</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Huawei</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800" kern="100" dirty="0">
                          <a:solidFill>
                            <a:srgbClr val="00B050"/>
                          </a:solidFill>
                          <a:effectLst/>
                          <a:latin typeface="+mn-lt"/>
                          <a:ea typeface="等线" panose="02010600030101010101" pitchFamily="2" charset="-122"/>
                          <a:cs typeface="Kartika"/>
                        </a:rPr>
                        <a:t>SP-241947</a:t>
                      </a:r>
                      <a:endParaRPr lang="zh-CN" alt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28.104</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31409747"/>
                  </a:ext>
                </a:extLst>
              </a:tr>
              <a:tr h="9139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IDM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FS_IDMS</a:t>
                      </a:r>
                      <a:r>
                        <a:rPr kumimoji="0" 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_MN</a:t>
                      </a: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intent driven management services for mobile networks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1020008</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 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SP-231737</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28.914</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38684027"/>
                  </a:ext>
                </a:extLst>
              </a:tr>
              <a:tr h="9139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IDMS_MN_Ph3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B050"/>
                          </a:solidFill>
                          <a:effectLst/>
                          <a:latin typeface="+mn-lt"/>
                          <a:ea typeface="宋体" panose="02010600030101010101" pitchFamily="2" charset="-122"/>
                        </a:rPr>
                        <a:t>Intent driven management services for mobile network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Huawei, Ericsson</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SP-241946</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28.312</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52402825"/>
                  </a:ext>
                </a:extLst>
              </a:tr>
              <a:tr h="9139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CCL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 FS_CCLM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Closed Control loop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1020009</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Samsung, 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SP-231735</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28.867</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097875355"/>
                  </a:ext>
                </a:extLst>
              </a:tr>
              <a:tr h="9139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-&gt; CCLM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B050"/>
                          </a:solidFill>
                          <a:effectLst/>
                          <a:latin typeface="+mn-lt"/>
                          <a:ea typeface="宋体" panose="02010600030101010101" pitchFamily="2" charset="-122"/>
                        </a:rPr>
                        <a:t>Closed Control Loop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1060010</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Samsung, Nokia</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SP-241943</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500" kern="100" dirty="0">
                          <a:solidFill>
                            <a:srgbClr val="00B050"/>
                          </a:solidFill>
                          <a:effectLst/>
                          <a:latin typeface="+mn-lt"/>
                          <a:ea typeface="等线" panose="02010600030101010101" pitchFamily="2" charset="-122"/>
                          <a:cs typeface="Kartika"/>
                        </a:rPr>
                        <a:t>TS 28.567/535/536/622/32.161</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WID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35173647"/>
                  </a:ext>
                </a:extLst>
              </a:tr>
              <a:tr h="9139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NDT</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FS_NDT</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Management aspect of Network Digital Twin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1020018</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CMCC</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SP-231727</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28.915</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74720032"/>
                  </a:ext>
                </a:extLst>
              </a:tr>
              <a:tr h="91393">
                <a:tc vMerge="1">
                  <a:txBody>
                    <a:bodyPr/>
                    <a:lstStyle/>
                    <a:p>
                      <a:pPr marL="53975" marR="0" lvl="0" indent="0" algn="l" defTabSz="1219170" rtl="0" eaLnBrk="1" fontAlgn="b" latinLnBrk="0" hangingPunct="1">
                        <a:lnSpc>
                          <a:spcPct val="100000"/>
                        </a:lnSpc>
                        <a:spcBef>
                          <a:spcPts val="0"/>
                        </a:spcBef>
                        <a:spcAft>
                          <a:spcPts val="0"/>
                        </a:spcAft>
                        <a:buClrTx/>
                        <a:buSzTx/>
                        <a:buFontTx/>
                        <a:buNone/>
                        <a:tabLst/>
                        <a:defRPr/>
                      </a:pPr>
                      <a:endParaRPr lang="en-US" sz="6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-&gt; NDT</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aspects of Network Digital Twins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1060005</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CMCC</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SP-241938</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28.561</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WID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79114398"/>
                  </a:ext>
                </a:extLst>
              </a:tr>
              <a:tr h="92039">
                <a:tc rowSpan="22">
                  <a:txBody>
                    <a:bodyPr/>
                    <a:lstStyle/>
                    <a:p>
                      <a:pPr marL="53975" indent="0" algn="l" fontAlgn="b"/>
                      <a:r>
                        <a:rPr lang="en-US" altLang="zh-CN" sz="600" b="1" i="0" u="none" strike="noStrike" dirty="0">
                          <a:solidFill>
                            <a:srgbClr val="000000"/>
                          </a:solidFill>
                          <a:effectLst/>
                          <a:latin typeface="+mn-lt"/>
                          <a:ea typeface="+mn-ea"/>
                        </a:rPr>
                        <a:t>Management Architecture and Mechanisms</a:t>
                      </a:r>
                      <a:endParaRPr lang="en-US" sz="6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CMO</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FS_Cloud_OAM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cloud aspects of management and orchestration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1020010</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CMCC</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SP-241566</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28.869</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9319402"/>
                  </a:ext>
                </a:extLst>
              </a:tr>
              <a:tr h="92039">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7</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MSEC</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FS_SECM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Enablers for Security Monitoring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1020016</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SP-231736</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28.870</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41185577"/>
                  </a:ext>
                </a:extLst>
              </a:tr>
              <a:tr h="9139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8</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SBMA</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FS_SBMA_Ph3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SBMA enhancement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1020011</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 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SP-231725</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28.871</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18473418"/>
                  </a:ext>
                </a:extLst>
              </a:tr>
              <a:tr h="9139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-&gt;SBMA_Ph3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B050"/>
                          </a:solidFill>
                          <a:effectLst/>
                          <a:latin typeface="+mn-lt"/>
                          <a:ea typeface="宋体" panose="02010600030101010101" pitchFamily="2" charset="-122"/>
                        </a:rPr>
                        <a:t>Service Based Management Architecture enhancement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1060006</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Huawei, Ericsson</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SP-241939</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28.533/…</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82683377"/>
                  </a:ext>
                </a:extLst>
              </a:tr>
              <a:tr h="9139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PTM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FS_PlanM</a:t>
                      </a:r>
                      <a:endParaRPr kumimoji="0" lang="zh-CN" altLang="en-US" sz="9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Plan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1020033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 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SP-231721</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28.872</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89623980"/>
                  </a:ext>
                </a:extLst>
              </a:tr>
              <a:tr h="91393">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a:t>
                      </a:r>
                      <a:r>
                        <a:rPr kumimoji="0" lang="en-US"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PlanM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altLang="zh-CN" sz="900" b="0" i="0" u="none" strike="noStrike" dirty="0">
                          <a:solidFill>
                            <a:srgbClr val="00B050"/>
                          </a:solidFill>
                          <a:effectLst/>
                          <a:latin typeface="+mn-lt"/>
                          <a:ea typeface="+mn-ea"/>
                        </a:rPr>
                        <a:t>Management of planned configurations</a:t>
                      </a:r>
                      <a:endParaRPr lang="en-US" sz="900" b="0" i="0" u="none" strike="noStrike" dirty="0">
                        <a:solidFill>
                          <a:srgbClr val="00B050"/>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1050032</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SP-241379</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28.572</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99486882"/>
                  </a:ext>
                </a:extLst>
              </a:tr>
              <a:tr h="92039">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chemeClr val="tx1"/>
                          </a:solidFill>
                          <a:effectLst/>
                          <a:latin typeface="+mn-lt"/>
                          <a:cs typeface="Arial" panose="020B0604020202020204" pitchFamily="34" charset="0"/>
                        </a:rPr>
                        <a:t>10</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a:ln>
                            <a:noFill/>
                          </a:ln>
                          <a:solidFill>
                            <a:schemeClr val="tx1"/>
                          </a:solidFill>
                          <a:effectLst/>
                          <a:uLnTx/>
                          <a:uFillTx/>
                          <a:latin typeface="+mn-lt"/>
                          <a:ea typeface="宋体" panose="02010600030101010101" pitchFamily="2" charset="-122"/>
                          <a:cs typeface="Arial" panose="020B0604020202020204" pitchFamily="34" charset="0"/>
                        </a:rPr>
                        <a:t>MADCOL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MADCOL_Ph2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Data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1020025</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SP-231746</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TS 28.622</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WID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25068423"/>
                  </a:ext>
                </a:extLst>
              </a:tr>
              <a:tr h="9139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chemeClr val="tx1"/>
                          </a:solidFill>
                          <a:effectLst/>
                          <a:latin typeface="+mn-lt"/>
                          <a:cs typeface="Arial" panose="020B0604020202020204" pitchFamily="34" charset="0"/>
                        </a:rPr>
                        <a:t>11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SEPM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FS_Data_SREP</a:t>
                      </a:r>
                      <a:endParaRPr kumimoji="0" lang="zh-CN" altLang="en-US" sz="9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data management, regarding subscriptions and reporting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SP-231732</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28.873</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67907847"/>
                  </a:ext>
                </a:extLst>
              </a:tr>
              <a:tr h="91393">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a:t>
                      </a:r>
                      <a:r>
                        <a:rPr kumimoji="0" lang="en-GB"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Data_SREP</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altLang="zh-CN" sz="900" b="0" i="0" u="none" strike="noStrike" dirty="0">
                          <a:solidFill>
                            <a:srgbClr val="00B050"/>
                          </a:solidFill>
                          <a:effectLst/>
                          <a:latin typeface="+mn-lt"/>
                          <a:ea typeface="+mn-ea"/>
                        </a:rPr>
                        <a:t>Data management, regarding subscriptions and reporting</a:t>
                      </a:r>
                      <a:endParaRPr lang="en-US" sz="900" b="0" i="0" u="none" strike="noStrike" dirty="0">
                        <a:solidFill>
                          <a:srgbClr val="00B050"/>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1050033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Ericsson</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SP-241380</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300" kern="100" dirty="0">
                          <a:solidFill>
                            <a:srgbClr val="00B050"/>
                          </a:solidFill>
                          <a:effectLst/>
                          <a:latin typeface="+mn-lt"/>
                          <a:ea typeface="等线" panose="02010600030101010101" pitchFamily="2" charset="-122"/>
                          <a:cs typeface="Kartika"/>
                        </a:rPr>
                        <a:t>28.537/28.550/28.532/32.421/32.422/32.423/28.404/28.405/28.622/28.623</a:t>
                      </a:r>
                      <a:endParaRPr lang="zh-CN" sz="2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6813340"/>
                  </a:ext>
                </a:extLst>
              </a:tr>
              <a:tr h="92039">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900" b="0" i="0" u="none" strike="noStrike" dirty="0">
                          <a:solidFill>
                            <a:schemeClr val="tx1"/>
                          </a:solidFill>
                          <a:effectLst/>
                          <a:latin typeface="+mn-lt"/>
                          <a:cs typeface="Arial" panose="020B0604020202020204" pitchFamily="34" charset="0"/>
                        </a:rPr>
                        <a:t>12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a:solidFill>
                            <a:schemeClr val="tx1"/>
                          </a:solidFill>
                          <a:effectLst/>
                          <a:latin typeface="+mn-lt"/>
                          <a:ea typeface="等线" panose="02010600030101010101" pitchFamily="2" charset="-122"/>
                        </a:rPr>
                        <a:t>PM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PM_KPI_5G_Ph4</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5G performance measurements and KPIs phase 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1020026</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Telecom, ZTE</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a:solidFill>
                            <a:srgbClr val="000000"/>
                          </a:solidFill>
                          <a:effectLst/>
                          <a:latin typeface="+mn-lt"/>
                          <a:ea typeface="等线" panose="02010600030101010101" pitchFamily="2" charset="-122"/>
                          <a:cs typeface="Calibri" panose="020F0502020204030204" pitchFamily="34" charset="0"/>
                        </a:rPr>
                        <a:t>SP-231747</a:t>
                      </a:r>
                      <a:endParaRPr lang="zh-CN" sz="8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TS 28.552/554</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WID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96070295"/>
                  </a:ext>
                </a:extLst>
              </a:tr>
              <a:tr h="92039">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900" b="0" i="0" u="none" strike="noStrike" dirty="0">
                          <a:solidFill>
                            <a:schemeClr val="tx1"/>
                          </a:solidFill>
                          <a:effectLst/>
                          <a:latin typeface="+mn-lt"/>
                          <a:cs typeface="Arial" panose="020B0604020202020204" pitchFamily="34" charset="0"/>
                        </a:rPr>
                        <a:t>13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a:solidFill>
                            <a:schemeClr val="tx1"/>
                          </a:solidFill>
                          <a:effectLst/>
                          <a:latin typeface="+mn-lt"/>
                          <a:ea typeface="等线" panose="02010600030101010101" pitchFamily="2" charset="-122"/>
                        </a:rPr>
                        <a:t>AdNRM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AdNRM_Ph3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5G Advanced NRM features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1020027</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 Huawei</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a:solidFill>
                            <a:srgbClr val="000000"/>
                          </a:solidFill>
                          <a:effectLst/>
                          <a:latin typeface="+mn-lt"/>
                          <a:ea typeface="等线" panose="02010600030101010101" pitchFamily="2" charset="-122"/>
                          <a:cs typeface="Calibri" panose="020F0502020204030204" pitchFamily="34" charset="0"/>
                        </a:rPr>
                        <a:t>SP-231745</a:t>
                      </a:r>
                      <a:endParaRPr lang="zh-CN" sz="8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TS 28.541/622</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WID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026497506"/>
                  </a:ext>
                </a:extLst>
              </a:tr>
              <a:tr h="92039">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defTabSz="1219170" rtl="0" eaLnBrk="1" fontAlgn="b" latinLnBrk="0" hangingPunct="1"/>
                      <a:r>
                        <a:rPr lang="en-US" sz="900" b="0" i="0" u="none" strike="noStrike" kern="1200" dirty="0">
                          <a:solidFill>
                            <a:schemeClr val="tx1"/>
                          </a:solidFill>
                          <a:effectLst/>
                          <a:latin typeface="+mn-lt"/>
                          <a:ea typeface="宋体" panose="02010600030101010101" pitchFamily="2" charset="-122"/>
                          <a:cs typeface="+mn-cs"/>
                        </a:rPr>
                        <a:t>14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a:solidFill>
                            <a:schemeClr val="tx1"/>
                          </a:solidFill>
                          <a:effectLst/>
                          <a:latin typeface="+mn-lt"/>
                          <a:ea typeface="等线" panose="02010600030101010101" pitchFamily="2" charset="-122"/>
                        </a:rPr>
                        <a:t>TMQ</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TraceQoE_OAM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Subscriber and Equipment Trace and </a:t>
                      </a:r>
                      <a:r>
                        <a:rPr lang="en-US" sz="900" b="0" i="0" u="none" strike="noStrike" dirty="0" err="1">
                          <a:solidFill>
                            <a:schemeClr val="tx1"/>
                          </a:solidFill>
                          <a:effectLst/>
                          <a:latin typeface="+mn-lt"/>
                          <a:ea typeface="宋体" panose="02010600030101010101" pitchFamily="2" charset="-122"/>
                        </a:rPr>
                        <a:t>QoE</a:t>
                      </a:r>
                      <a:r>
                        <a:rPr lang="en-US" sz="900" b="0" i="0" u="none" strike="noStrike" dirty="0">
                          <a:solidFill>
                            <a:schemeClr val="tx1"/>
                          </a:solidFill>
                          <a:effectLst/>
                          <a:latin typeface="+mn-lt"/>
                          <a:ea typeface="宋体" panose="02010600030101010101" pitchFamily="2" charset="-122"/>
                        </a:rPr>
                        <a:t> collection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1020028</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a:solidFill>
                            <a:srgbClr val="000000"/>
                          </a:solidFill>
                          <a:effectLst/>
                          <a:latin typeface="+mn-lt"/>
                          <a:ea typeface="等线" panose="02010600030101010101" pitchFamily="2" charset="-122"/>
                          <a:cs typeface="Calibri" panose="020F0502020204030204" pitchFamily="34" charset="0"/>
                        </a:rPr>
                        <a:t>SP-231748</a:t>
                      </a:r>
                      <a:endParaRPr lang="zh-CN" sz="8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TS 32.422/405</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WID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238325124"/>
                  </a:ext>
                </a:extLst>
              </a:tr>
              <a:tr h="9139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15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algn="ctr" fontAlgn="ctr"/>
                      <a:r>
                        <a:rPr lang="en-US" sz="900" b="0" i="0" u="none" strike="noStrike" dirty="0">
                          <a:solidFill>
                            <a:srgbClr val="000000"/>
                          </a:solidFill>
                          <a:effectLst/>
                          <a:latin typeface="+mn-lt"/>
                          <a:ea typeface="等线" panose="02010600030101010101" pitchFamily="2" charset="-122"/>
                        </a:rPr>
                        <a:t>NTNM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 NTN_OAM_Ph2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Management Aspects of NTN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Unicom, CATT</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a:solidFill>
                            <a:srgbClr val="000000"/>
                          </a:solidFill>
                          <a:effectLst/>
                          <a:latin typeface="+mn-lt"/>
                          <a:ea typeface="等线" panose="02010600030101010101" pitchFamily="2" charset="-122"/>
                          <a:cs typeface="Calibri" panose="020F0502020204030204" pitchFamily="34" charset="0"/>
                        </a:rPr>
                        <a:t>SP-231733</a:t>
                      </a:r>
                      <a:endParaRPr lang="zh-CN" sz="8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28.874</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408613853"/>
                  </a:ext>
                </a:extLst>
              </a:tr>
              <a:tr h="9139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vMerge="1">
                  <a:txBody>
                    <a:bodyPr/>
                    <a:lstStyle/>
                    <a:p>
                      <a:pPr algn="ctr" fontAlgn="ctr"/>
                      <a:endParaRPr lang="en-US" sz="11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-&gt;NTN_OAM_Ph2</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Aspects of NTN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1060016</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China Unicom, CATT</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800" kern="100" dirty="0">
                          <a:solidFill>
                            <a:srgbClr val="00B050"/>
                          </a:solidFill>
                          <a:effectLst/>
                          <a:latin typeface="+mn-lt"/>
                          <a:ea typeface="等线" panose="02010600030101010101" pitchFamily="2" charset="-122"/>
                          <a:cs typeface="Kartika"/>
                        </a:rPr>
                        <a:t>SP-241949</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l" defTabSz="1219170" rtl="0" eaLnBrk="1" latinLnBrk="0" hangingPunct="1">
                        <a:lnSpc>
                          <a:spcPct val="107000"/>
                        </a:lnSpc>
                        <a:spcAft>
                          <a:spcPts val="0"/>
                        </a:spcAft>
                      </a:pPr>
                      <a:r>
                        <a:rPr lang="en-US" altLang="zh-CN" sz="400" kern="100" dirty="0">
                          <a:solidFill>
                            <a:srgbClr val="00B050"/>
                          </a:solidFill>
                          <a:effectLst/>
                          <a:latin typeface="+mn-lt"/>
                          <a:ea typeface="等线" panose="02010600030101010101" pitchFamily="2" charset="-122"/>
                          <a:cs typeface="Kartika"/>
                        </a:rPr>
                        <a:t>TS 28.541/552/554/658/662/540/530</a:t>
                      </a:r>
                      <a:endParaRPr lang="zh-CN" altLang="en-US" sz="4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192754408"/>
                  </a:ext>
                </a:extLst>
              </a:tr>
              <a:tr h="9139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16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algn="ctr" fontAlgn="ctr"/>
                      <a:r>
                        <a:rPr lang="en-US" sz="900" b="0" i="0" u="none" strike="noStrike" dirty="0">
                          <a:solidFill>
                            <a:srgbClr val="000000"/>
                          </a:solidFill>
                          <a:effectLst/>
                          <a:latin typeface="+mn-lt"/>
                          <a:ea typeface="等线" panose="02010600030101010101" pitchFamily="2" charset="-122"/>
                        </a:rPr>
                        <a:t>IABM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nn-NO"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FS_NR_mobile_IAB_OAM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Management of IAB Nodes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1020014</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a:solidFill>
                            <a:srgbClr val="000000"/>
                          </a:solidFill>
                          <a:effectLst/>
                          <a:latin typeface="+mn-lt"/>
                          <a:ea typeface="等线" panose="02010600030101010101" pitchFamily="2" charset="-122"/>
                          <a:cs typeface="Calibri" panose="020F0502020204030204" pitchFamily="34" charset="0"/>
                        </a:rPr>
                        <a:t>SP-231729</a:t>
                      </a:r>
                      <a:endParaRPr lang="zh-CN" sz="8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28.875</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734734954"/>
                  </a:ext>
                </a:extLst>
              </a:tr>
              <a:tr h="9139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vMerge="1">
                  <a:txBody>
                    <a:bodyPr/>
                    <a:lstStyle/>
                    <a:p>
                      <a:pPr algn="ctr" fontAlgn="ctr"/>
                      <a:endParaRPr lang="en-US" sz="11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a:t>
                      </a:r>
                      <a:r>
                        <a:rPr kumimoji="0" lang="en-US"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NR_mobile_IAB_OAM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of IAB nodes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1060015</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Ericsson</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800" kern="100" dirty="0">
                          <a:solidFill>
                            <a:srgbClr val="00B050"/>
                          </a:solidFill>
                          <a:effectLst/>
                          <a:latin typeface="+mn-lt"/>
                          <a:ea typeface="等线" panose="02010600030101010101" pitchFamily="2" charset="-122"/>
                          <a:cs typeface="Kartika"/>
                        </a:rPr>
                        <a:t>SP-241948</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l" defTabSz="1219170" rtl="0" eaLnBrk="1" latinLnBrk="0" hangingPunct="1">
                        <a:lnSpc>
                          <a:spcPct val="107000"/>
                        </a:lnSpc>
                        <a:spcAft>
                          <a:spcPts val="0"/>
                        </a:spcAft>
                      </a:pPr>
                      <a:r>
                        <a:rPr lang="en-US" altLang="zh-CN" sz="500" kern="100" dirty="0">
                          <a:solidFill>
                            <a:srgbClr val="00B050"/>
                          </a:solidFill>
                          <a:effectLst/>
                          <a:latin typeface="+mn-lt"/>
                          <a:ea typeface="等线" panose="02010600030101010101" pitchFamily="2" charset="-122"/>
                          <a:cs typeface="Kartika"/>
                        </a:rPr>
                        <a:t>TS 28.541/540/531/314/315</a:t>
                      </a:r>
                      <a:endParaRPr lang="zh-CN" altLang="en-US" sz="5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484606906"/>
                  </a:ext>
                </a:extLst>
              </a:tr>
              <a:tr h="174390">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17</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algn="ctr" fontAlgn="ctr"/>
                      <a:r>
                        <a:rPr lang="en-US" sz="900" b="0" i="0" u="none" strike="noStrike" dirty="0" err="1">
                          <a:solidFill>
                            <a:srgbClr val="000000"/>
                          </a:solidFill>
                          <a:effectLst/>
                          <a:latin typeface="+mn-lt"/>
                          <a:ea typeface="等线" panose="02010600030101010101" pitchFamily="2" charset="-122"/>
                        </a:rPr>
                        <a:t>RedcapM</a:t>
                      </a: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FS_NR_RedCap_OAM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management aspects of </a:t>
                      </a:r>
                      <a:r>
                        <a:rPr lang="en-US" sz="900" b="0" i="0" u="none" strike="noStrike" dirty="0" err="1">
                          <a:solidFill>
                            <a:schemeClr val="tx1"/>
                          </a:solidFill>
                          <a:effectLst/>
                          <a:latin typeface="+mn-lt"/>
                          <a:ea typeface="宋体" panose="02010600030101010101" pitchFamily="2" charset="-122"/>
                        </a:rPr>
                        <a:t>RedCap</a:t>
                      </a:r>
                      <a:r>
                        <a:rPr lang="en-US" sz="900" b="0" i="0" u="none" strike="noStrike" dirty="0">
                          <a:solidFill>
                            <a:schemeClr val="tx1"/>
                          </a:solidFill>
                          <a:effectLst/>
                          <a:latin typeface="+mn-lt"/>
                          <a:ea typeface="宋体" panose="02010600030101010101" pitchFamily="2" charset="-122"/>
                        </a:rPr>
                        <a:t> feature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1020017</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Unicom, </a:t>
                      </a:r>
                      <a:r>
                        <a:rPr kumimoji="0" lang="en-US" altLang="zh-CN"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Asiainfo</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a:solidFill>
                            <a:srgbClr val="000000"/>
                          </a:solidFill>
                          <a:effectLst/>
                          <a:latin typeface="+mn-lt"/>
                          <a:ea typeface="等线" panose="02010600030101010101" pitchFamily="2" charset="-122"/>
                          <a:cs typeface="Calibri" panose="020F0502020204030204" pitchFamily="34" charset="0"/>
                        </a:rPr>
                        <a:t>SP-231734</a:t>
                      </a:r>
                      <a:endParaRPr lang="zh-CN" sz="8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28.876</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4139004491"/>
                  </a:ext>
                </a:extLst>
              </a:tr>
              <a:tr h="9139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vMerge="1">
                  <a:txBody>
                    <a:bodyPr/>
                    <a:lstStyle/>
                    <a:p>
                      <a:pPr algn="ctr" fontAlgn="ct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a:t>
                      </a:r>
                      <a:r>
                        <a:rPr kumimoji="0" lang="en-US"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NR_RedCap_OAM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Aspects of </a:t>
                      </a:r>
                      <a:r>
                        <a:rPr lang="en-US" sz="900" b="0" i="0" u="none" strike="noStrike" dirty="0" err="1">
                          <a:solidFill>
                            <a:srgbClr val="00B050"/>
                          </a:solidFill>
                          <a:effectLst/>
                          <a:latin typeface="+mn-lt"/>
                          <a:ea typeface="宋体" panose="02010600030101010101" pitchFamily="2" charset="-122"/>
                        </a:rPr>
                        <a:t>RedCap</a:t>
                      </a:r>
                      <a:r>
                        <a:rPr lang="en-US" sz="900" b="0" i="0" u="none" strike="noStrike" dirty="0">
                          <a:solidFill>
                            <a:srgbClr val="00B050"/>
                          </a:solidFill>
                          <a:effectLst/>
                          <a:latin typeface="+mn-lt"/>
                          <a:ea typeface="宋体" panose="02010600030101010101" pitchFamily="2" charset="-122"/>
                        </a:rPr>
                        <a:t> features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1060008</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China Unicom, </a:t>
                      </a:r>
                      <a:r>
                        <a:rPr kumimoji="0" lang="en-US"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Asiainfo</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SP-241941</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700" kern="100" dirty="0">
                          <a:solidFill>
                            <a:srgbClr val="00B050"/>
                          </a:solidFill>
                          <a:effectLst/>
                          <a:latin typeface="+mn-lt"/>
                          <a:ea typeface="等线" panose="02010600030101010101" pitchFamily="2" charset="-122"/>
                          <a:cs typeface="Kartika"/>
                        </a:rPr>
                        <a:t>TS 28.540/541/552/554</a:t>
                      </a:r>
                      <a:endParaRPr lang="zh-CN" sz="7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758272338"/>
                  </a:ext>
                </a:extLst>
              </a:tr>
              <a:tr h="9139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18</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algn="ctr" fontAlgn="ctr"/>
                      <a:r>
                        <a:rPr lang="en-US" sz="900" b="0" i="0" u="none" strike="noStrike">
                          <a:solidFill>
                            <a:srgbClr val="000000"/>
                          </a:solidFill>
                          <a:effectLst/>
                          <a:latin typeface="+mn-lt"/>
                          <a:ea typeface="等线" panose="02010600030101010101" pitchFamily="2" charset="-122"/>
                        </a:rPr>
                        <a:t>NWDAFM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FS_NWDAF_OAM_Ph2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Enhancement of Management Aspects related to NWDAF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1020020</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Telecom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SP-231724</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28.877</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663280225"/>
                  </a:ext>
                </a:extLst>
              </a:tr>
              <a:tr h="91393">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NWDAF_OAM_Ph2</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altLang="zh-CN" sz="900" b="0" i="0" u="none" strike="noStrike" dirty="0">
                          <a:solidFill>
                            <a:srgbClr val="00B050"/>
                          </a:solidFill>
                          <a:effectLst/>
                          <a:latin typeface="+mn-lt"/>
                          <a:ea typeface="+mn-ea"/>
                        </a:rPr>
                        <a:t>Enhancement of Management Aspects related to NWDAF Phase 2</a:t>
                      </a:r>
                      <a:endParaRPr lang="en-US" sz="900" b="0" i="0" u="none" strike="noStrike" dirty="0">
                        <a:solidFill>
                          <a:srgbClr val="00B050"/>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900" kern="1200" dirty="0">
                          <a:solidFill>
                            <a:srgbClr val="00B050"/>
                          </a:solidFill>
                          <a:effectLst/>
                          <a:latin typeface="+mn-lt"/>
                          <a:ea typeface="PMingLiU"/>
                          <a:cs typeface="+mn-cs"/>
                        </a:rPr>
                        <a:t>1050031</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China Telecom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SP-241378</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28.552/28.541</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621424685"/>
                  </a:ext>
                </a:extLst>
              </a:tr>
              <a:tr h="9139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19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algn="ctr" fontAlgn="ctr"/>
                      <a:r>
                        <a:rPr lang="en-US" sz="900" b="0" i="0" u="none" strike="noStrike" dirty="0">
                          <a:solidFill>
                            <a:srgbClr val="000000"/>
                          </a:solidFill>
                          <a:effectLst/>
                          <a:latin typeface="+mn-lt"/>
                          <a:ea typeface="等线" panose="02010600030101010101" pitchFamily="2" charset="-122"/>
                        </a:rPr>
                        <a:t>NSM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FS_NetShare_OAM_Ph3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Management of Network Sharing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1020015</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Unicom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SP-231731</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28.878</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71964827"/>
                  </a:ext>
                </a:extLst>
              </a:tr>
              <a:tr h="91393">
                <a:tc vMerge="1">
                  <a:txBody>
                    <a:bodyPr/>
                    <a:lstStyle/>
                    <a:p>
                      <a:pPr marL="53975" indent="0" algn="l" fontAlgn="b"/>
                      <a:endParaRPr lang="en-US" sz="6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vMerge="1">
                  <a:txBody>
                    <a:bodyPr/>
                    <a:lstStyle/>
                    <a:p>
                      <a:pPr algn="ctr" fontAlgn="ctr"/>
                      <a:endParaRPr lang="en-US" sz="11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-&gt;NetShare_OAM_Ph3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of Network Sharing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1060017</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China Unicom,</a:t>
                      </a:r>
                      <a:r>
                        <a:rPr kumimoji="0" lang="zh-CN" altLang="en-US"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 </a:t>
                      </a: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China Telecom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SP-241950</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700" kern="100" dirty="0">
                          <a:solidFill>
                            <a:srgbClr val="00B050"/>
                          </a:solidFill>
                          <a:effectLst/>
                          <a:latin typeface="+mn-lt"/>
                          <a:ea typeface="等线" panose="02010600030101010101" pitchFamily="2" charset="-122"/>
                          <a:cs typeface="Kartika"/>
                        </a:rPr>
                        <a:t>TS 28.552/32.130/28.541</a:t>
                      </a:r>
                      <a:endParaRPr lang="zh-CN" altLang="en-US" sz="7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295920295"/>
                  </a:ext>
                </a:extLst>
              </a:tr>
              <a:tr h="91393">
                <a:tc rowSpan="5">
                  <a:txBody>
                    <a:bodyPr/>
                    <a:lstStyle/>
                    <a:p>
                      <a:pPr marL="53975" indent="0" algn="l" defTabSz="1219170" rtl="0" eaLnBrk="1" fontAlgn="b" latinLnBrk="0" hangingPunct="1"/>
                      <a:r>
                        <a:rPr lang="en-US" sz="600" b="1" i="0" u="none" strike="noStrike" kern="1200" dirty="0">
                          <a:solidFill>
                            <a:srgbClr val="000000"/>
                          </a:solidFill>
                          <a:effectLst/>
                          <a:latin typeface="+mn-lt"/>
                          <a:ea typeface="+mn-ea"/>
                          <a:cs typeface="+mn-cs"/>
                        </a:rPr>
                        <a:t>Support of New Services</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20</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algn="ctr" fontAlgn="ctr"/>
                      <a:r>
                        <a:rPr lang="en-US" sz="900" b="0" i="0" u="none" strike="noStrike" dirty="0">
                          <a:solidFill>
                            <a:srgbClr val="000000"/>
                          </a:solidFill>
                          <a:effectLst/>
                          <a:latin typeface="+mn-lt"/>
                          <a:ea typeface="等线" panose="02010600030101010101" pitchFamily="2" charset="-122"/>
                        </a:rPr>
                        <a:t>EE</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FS_Energy_OAM_Ph3 </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energy efficiency and energy saving aspects of 5G networks and services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1020021</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 Samsung</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sz="800" kern="1200">
                          <a:solidFill>
                            <a:srgbClr val="000000"/>
                          </a:solidFill>
                          <a:effectLst/>
                          <a:latin typeface="+mn-lt"/>
                          <a:ea typeface="等线" panose="02010600030101010101" pitchFamily="2" charset="-122"/>
                          <a:cs typeface="Calibri" panose="020F0502020204030204" pitchFamily="34" charset="0"/>
                        </a:rPr>
                        <a:t>SP-231723</a:t>
                      </a:r>
                      <a:endParaRPr lang="zh-CN" sz="8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28.880</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051997468"/>
                  </a:ext>
                </a:extLst>
              </a:tr>
              <a:tr h="9139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pPr algn="ctr" fontAlgn="ct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-&gt;Energy_OAM_Ph3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Energy efficiency and energy saving aspects of 5G networks and services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1060007</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Huawei, Samsung</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SP-241940</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500" kern="100" dirty="0">
                          <a:solidFill>
                            <a:srgbClr val="00B050"/>
                          </a:solidFill>
                          <a:effectLst/>
                          <a:latin typeface="+mn-lt"/>
                          <a:ea typeface="等线" panose="02010600030101010101" pitchFamily="2" charset="-122"/>
                          <a:cs typeface="Kartika"/>
                        </a:rPr>
                        <a:t>TS 28.310/622/623/541/554/104</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304891513"/>
                  </a:ext>
                </a:extLst>
              </a:tr>
              <a:tr h="9139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21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algn="ctr" fontAlgn="ctr"/>
                      <a:r>
                        <a:rPr lang="en-US" sz="900" b="0" i="0" u="none" strike="noStrike" dirty="0" err="1">
                          <a:solidFill>
                            <a:srgbClr val="000000"/>
                          </a:solidFill>
                          <a:effectLst/>
                          <a:latin typeface="+mn-lt"/>
                          <a:ea typeface="等线" panose="02010600030101010101" pitchFamily="2" charset="-122"/>
                        </a:rPr>
                        <a:t>Mexpo</a:t>
                      </a: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FS_MExpo</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Enhanced OAM for management  exposure to external consumers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SP-231728</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28.879</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4086280864"/>
                  </a:ext>
                </a:extLst>
              </a:tr>
              <a:tr h="174390">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pPr algn="ctr" fontAlgn="ct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a:t>
                      </a:r>
                      <a:r>
                        <a:rPr kumimoji="0" lang="en-US"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MExpo</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Enhanced OAM for management service exposure to external consumers through CAPIF</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1060009</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SP-241942</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28.579</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74916200"/>
                  </a:ext>
                </a:extLst>
              </a:tr>
              <a:tr h="92039">
                <a:tc vMerge="1">
                  <a:txBody>
                    <a:bodyPr/>
                    <a:lstStyle/>
                    <a:p>
                      <a:pPr marL="53975" indent="0" algn="l" defTabSz="1219170" rtl="0" eaLnBrk="1" fontAlgn="b" latinLnBrk="0" hangingPunct="1"/>
                      <a:endParaRPr lang="en-US" sz="1100" b="1" i="0" u="none" strike="noStrike" kern="1200" dirty="0">
                        <a:solidFill>
                          <a:srgbClr val="000000"/>
                        </a:solidFill>
                        <a:effectLst/>
                        <a:latin typeface="+mn-lt"/>
                        <a:ea typeface="+mn-ea"/>
                        <a:cs typeface="+mn-cs"/>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22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fontAlgn="ctr"/>
                      <a:r>
                        <a:rPr lang="en-US" altLang="zh-CN" sz="900" b="0" i="0" u="none" strike="noStrike">
                          <a:solidFill>
                            <a:srgbClr val="000000"/>
                          </a:solidFill>
                          <a:effectLst/>
                          <a:latin typeface="+mn-lt"/>
                          <a:ea typeface="等线" panose="02010600030101010101" pitchFamily="2" charset="-122"/>
                        </a:rPr>
                        <a:t>MonStra</a:t>
                      </a: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Monstra</a:t>
                      </a: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-OAM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for </a:t>
                      </a:r>
                      <a:r>
                        <a:rPr lang="en-US" sz="900" b="0" i="0" u="none" strike="noStrike" dirty="0" err="1">
                          <a:solidFill>
                            <a:srgbClr val="00B050"/>
                          </a:solidFill>
                          <a:effectLst/>
                          <a:latin typeface="+mn-lt"/>
                          <a:ea typeface="宋体" panose="02010600030101010101" pitchFamily="2" charset="-122"/>
                        </a:rPr>
                        <a:t>MonStra</a:t>
                      </a:r>
                      <a:endParaRPr lang="en-US" sz="900" b="0" i="0" u="none" strike="noStrike" dirty="0">
                        <a:solidFill>
                          <a:srgbClr val="00B050"/>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1060012</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Vodafone, Ericsson</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SP-241945 </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28.560</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940313180"/>
                  </a:ext>
                </a:extLst>
              </a:tr>
            </a:tbl>
          </a:graphicData>
        </a:graphic>
      </p:graphicFrame>
      <p:sp>
        <p:nvSpPr>
          <p:cNvPr id="12" name="TextBox 11">
            <a:extLst>
              <a:ext uri="{FF2B5EF4-FFF2-40B4-BE49-F238E27FC236}">
                <a16:creationId xmlns:a16="http://schemas.microsoft.com/office/drawing/2014/main" id="{60A62CE7-0E1E-4A66-B089-8D02A5032C7A}"/>
              </a:ext>
            </a:extLst>
          </p:cNvPr>
          <p:cNvSpPr txBox="1"/>
          <p:nvPr/>
        </p:nvSpPr>
        <p:spPr>
          <a:xfrm>
            <a:off x="45720" y="420376"/>
            <a:ext cx="10398226" cy="430887"/>
          </a:xfrm>
          <a:prstGeom prst="rect">
            <a:avLst/>
          </a:prstGeom>
          <a:noFill/>
        </p:spPr>
        <p:txBody>
          <a:bodyPr wrap="square" rtlCol="0">
            <a:spAutoFit/>
          </a:bodyPr>
          <a:lstStyle/>
          <a:p>
            <a:pPr marL="341313" indent="-341313">
              <a:spcBef>
                <a:spcPts val="0"/>
              </a:spcBef>
              <a:spcAft>
                <a:spcPts val="0"/>
              </a:spcAft>
              <a:buBlip>
                <a:blip r:embed="rId2"/>
              </a:buBlip>
              <a:defRPr/>
            </a:pPr>
            <a:r>
              <a:rPr lang="en-US" altLang="zh-CN" sz="1050" b="1" kern="0" dirty="0">
                <a:solidFill>
                  <a:srgbClr val="FF0000"/>
                </a:solidFill>
                <a:latin typeface="+mn-lt"/>
                <a:ea typeface="MS PGothic" panose="020B0600070205080204" pitchFamily="34" charset="-128"/>
              </a:rPr>
              <a:t>22 </a:t>
            </a:r>
            <a:r>
              <a:rPr lang="en-US" altLang="zh-CN" sz="1050" kern="0" dirty="0">
                <a:latin typeface="+mn-lt"/>
                <a:ea typeface="MS PGothic" panose="020B0600070205080204" pitchFamily="34" charset="-128"/>
              </a:rPr>
              <a:t>topics including:  </a:t>
            </a:r>
            <a:r>
              <a:rPr lang="en-US" altLang="zh-CN" sz="1050" b="1" kern="0" dirty="0">
                <a:solidFill>
                  <a:srgbClr val="FF0000"/>
                </a:solidFill>
                <a:latin typeface="+mn-lt"/>
                <a:ea typeface="MS PGothic" panose="020B0600070205080204" pitchFamily="34" charset="-128"/>
              </a:rPr>
              <a:t>14</a:t>
            </a:r>
            <a:r>
              <a:rPr lang="en-US" altLang="zh-CN" sz="1050" kern="0" dirty="0">
                <a:latin typeface="+mn-lt"/>
                <a:ea typeface="MS PGothic" panose="020B0600070205080204" pitchFamily="34" charset="-128"/>
              </a:rPr>
              <a:t> OAM prime features and </a:t>
            </a:r>
            <a:r>
              <a:rPr lang="en-US" altLang="zh-CN" sz="1050" b="1" kern="0" dirty="0">
                <a:solidFill>
                  <a:srgbClr val="FF0000"/>
                </a:solidFill>
                <a:latin typeface="+mn-lt"/>
                <a:ea typeface="MS PGothic" panose="020B0600070205080204" pitchFamily="34" charset="-128"/>
              </a:rPr>
              <a:t>8</a:t>
            </a:r>
            <a:r>
              <a:rPr lang="en-US" altLang="zh-CN" sz="1050" kern="0" dirty="0">
                <a:latin typeface="+mn-lt"/>
                <a:ea typeface="MS PGothic" panose="020B0600070205080204" pitchFamily="34" charset="-128"/>
              </a:rPr>
              <a:t> OAM support to network features (in red background). 16 topics completed the study, 1 WID completed, 18 ongoing normative work. </a:t>
            </a:r>
          </a:p>
        </p:txBody>
      </p:sp>
    </p:spTree>
    <p:extLst>
      <p:ext uri="{BB962C8B-B14F-4D97-AF65-F5344CB8AC3E}">
        <p14:creationId xmlns:p14="http://schemas.microsoft.com/office/powerpoint/2010/main" val="575577141"/>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a:extLst>
              <a:ext uri="{FF2B5EF4-FFF2-40B4-BE49-F238E27FC236}">
                <a16:creationId xmlns:a16="http://schemas.microsoft.com/office/drawing/2014/main" id="{1651DEE8-1B84-430C-879D-D3F282396553}"/>
              </a:ext>
            </a:extLst>
          </p:cNvPr>
          <p:cNvSpPr>
            <a:spLocks noChangeArrowheads="1"/>
          </p:cNvSpPr>
          <p:nvPr/>
        </p:nvSpPr>
        <p:spPr bwMode="auto">
          <a:xfrm>
            <a:off x="606157" y="91214"/>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mn-lt"/>
                <a:cs typeface="+mj-cs"/>
              </a:rPr>
              <a:t>Overview of Rel-19 CH topics</a:t>
            </a:r>
          </a:p>
        </p:txBody>
      </p:sp>
      <p:graphicFrame>
        <p:nvGraphicFramePr>
          <p:cNvPr id="9" name="表格 2">
            <a:extLst>
              <a:ext uri="{FF2B5EF4-FFF2-40B4-BE49-F238E27FC236}">
                <a16:creationId xmlns:a16="http://schemas.microsoft.com/office/drawing/2014/main" id="{02A9CFEF-CE16-48A1-80BC-146517AC93A9}"/>
              </a:ext>
            </a:extLst>
          </p:cNvPr>
          <p:cNvGraphicFramePr>
            <a:graphicFrameLocks noGrp="1"/>
          </p:cNvGraphicFramePr>
          <p:nvPr>
            <p:extLst>
              <p:ext uri="{D42A27DB-BD31-4B8C-83A1-F6EECF244321}">
                <p14:modId xmlns:p14="http://schemas.microsoft.com/office/powerpoint/2010/main" val="259980282"/>
              </p:ext>
            </p:extLst>
          </p:nvPr>
        </p:nvGraphicFramePr>
        <p:xfrm>
          <a:off x="207894" y="1385083"/>
          <a:ext cx="11776211" cy="4223233"/>
        </p:xfrm>
        <a:graphic>
          <a:graphicData uri="http://schemas.openxmlformats.org/drawingml/2006/table">
            <a:tbl>
              <a:tblPr/>
              <a:tblGrid>
                <a:gridCol w="267417">
                  <a:extLst>
                    <a:ext uri="{9D8B030D-6E8A-4147-A177-3AD203B41FA5}">
                      <a16:colId xmlns:a16="http://schemas.microsoft.com/office/drawing/2014/main" val="331722294"/>
                    </a:ext>
                  </a:extLst>
                </a:gridCol>
                <a:gridCol w="650717">
                  <a:extLst>
                    <a:ext uri="{9D8B030D-6E8A-4147-A177-3AD203B41FA5}">
                      <a16:colId xmlns:a16="http://schemas.microsoft.com/office/drawing/2014/main" val="907466837"/>
                    </a:ext>
                  </a:extLst>
                </a:gridCol>
                <a:gridCol w="1696228">
                  <a:extLst>
                    <a:ext uri="{9D8B030D-6E8A-4147-A177-3AD203B41FA5}">
                      <a16:colId xmlns:a16="http://schemas.microsoft.com/office/drawing/2014/main" val="2690706286"/>
                    </a:ext>
                  </a:extLst>
                </a:gridCol>
                <a:gridCol w="4249959">
                  <a:extLst>
                    <a:ext uri="{9D8B030D-6E8A-4147-A177-3AD203B41FA5}">
                      <a16:colId xmlns:a16="http://schemas.microsoft.com/office/drawing/2014/main" val="2178307027"/>
                    </a:ext>
                  </a:extLst>
                </a:gridCol>
                <a:gridCol w="956345">
                  <a:extLst>
                    <a:ext uri="{9D8B030D-6E8A-4147-A177-3AD203B41FA5}">
                      <a16:colId xmlns:a16="http://schemas.microsoft.com/office/drawing/2014/main" val="410137253"/>
                    </a:ext>
                  </a:extLst>
                </a:gridCol>
                <a:gridCol w="1082180">
                  <a:extLst>
                    <a:ext uri="{9D8B030D-6E8A-4147-A177-3AD203B41FA5}">
                      <a16:colId xmlns:a16="http://schemas.microsoft.com/office/drawing/2014/main" val="3966773156"/>
                    </a:ext>
                  </a:extLst>
                </a:gridCol>
                <a:gridCol w="864066">
                  <a:extLst>
                    <a:ext uri="{9D8B030D-6E8A-4147-A177-3AD203B41FA5}">
                      <a16:colId xmlns:a16="http://schemas.microsoft.com/office/drawing/2014/main" val="4058451737"/>
                    </a:ext>
                  </a:extLst>
                </a:gridCol>
                <a:gridCol w="1291905">
                  <a:extLst>
                    <a:ext uri="{9D8B030D-6E8A-4147-A177-3AD203B41FA5}">
                      <a16:colId xmlns:a16="http://schemas.microsoft.com/office/drawing/2014/main" val="2608971487"/>
                    </a:ext>
                  </a:extLst>
                </a:gridCol>
                <a:gridCol w="717394">
                  <a:extLst>
                    <a:ext uri="{9D8B030D-6E8A-4147-A177-3AD203B41FA5}">
                      <a16:colId xmlns:a16="http://schemas.microsoft.com/office/drawing/2014/main" val="2276198587"/>
                    </a:ext>
                  </a:extLst>
                </a:gridCol>
              </a:tblGrid>
              <a:tr h="349624">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12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Abbr.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Acronym</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UID</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Rapp</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200" b="1" i="0" u="none" strike="noStrike" kern="1200" dirty="0" err="1">
                          <a:solidFill>
                            <a:srgbClr val="000000"/>
                          </a:solidFill>
                          <a:effectLst/>
                          <a:latin typeface="+mn-lt"/>
                          <a:ea typeface="+mn-ea"/>
                          <a:cs typeface="Arial" panose="020B0604020202020204" pitchFamily="34" charset="0"/>
                        </a:rPr>
                        <a:t>Tdoc</a:t>
                      </a:r>
                      <a:endParaRPr lang="en-GB" altLang="zh-CN" sz="12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200" b="1" i="0" u="none" strike="noStrike" kern="1200" dirty="0">
                          <a:solidFill>
                            <a:srgbClr val="000000"/>
                          </a:solidFill>
                          <a:effectLst/>
                          <a:latin typeface="+mn-lt"/>
                          <a:ea typeface="+mn-ea"/>
                          <a:cs typeface="Arial" panose="020B0604020202020204" pitchFamily="34" charset="0"/>
                        </a:rPr>
                        <a:t>TS/TR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dirty="0">
                          <a:solidFill>
                            <a:srgbClr val="000000"/>
                          </a:solidFill>
                          <a:effectLst/>
                          <a:latin typeface="+mn-lt"/>
                          <a:ea typeface="宋体" panose="02010600030101010101" pitchFamily="2" charset="-122"/>
                        </a:rPr>
                        <a:t>CHSEG</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200" dirty="0" err="1">
                          <a:solidFill>
                            <a:srgbClr val="000000"/>
                          </a:solidFill>
                          <a:effectLst/>
                          <a:latin typeface="+mn-lt"/>
                          <a:ea typeface="宋体" panose="02010600030101010101" pitchFamily="2" charset="-122"/>
                        </a:rPr>
                        <a:t>CHFSeg</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200" dirty="0">
                          <a:solidFill>
                            <a:srgbClr val="000000"/>
                          </a:solidFill>
                          <a:effectLst/>
                          <a:latin typeface="+mn-lt"/>
                          <a:ea typeface="宋体" panose="02010600030101010101" pitchFamily="2" charset="-122"/>
                        </a:rPr>
                        <a:t>WID on CHF Segmentation</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200" dirty="0">
                          <a:latin typeface="+mn-lt"/>
                        </a:rPr>
                        <a:t>1040012</a:t>
                      </a:r>
                      <a:endParaRPr lang="zh-CN" altLang="en-US" sz="1200" dirty="0">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dirty="0">
                          <a:solidFill>
                            <a:srgbClr val="000000"/>
                          </a:solidFill>
                          <a:effectLst/>
                          <a:latin typeface="+mn-lt"/>
                          <a:ea typeface="宋体" panose="02010600030101010101" pitchFamily="2" charset="-122"/>
                        </a:rPr>
                        <a:t>Verizon</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Arial" panose="020B0604020202020204" pitchFamily="34" charset="0"/>
                        </a:rPr>
                        <a:t>SP-241001</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TS 32.290/291</a:t>
                      </a: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200" dirty="0">
                          <a:latin typeface="+mn-lt"/>
                        </a:rPr>
                        <a:t>WID</a:t>
                      </a:r>
                      <a:endParaRPr lang="zh-CN" altLang="en-US" sz="1200"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3470688"/>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SATCH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FS_5GSAT_Ph3_CH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Study on charging aspects of satellite access Phase 3</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1040014</a:t>
                      </a:r>
                      <a:endParaRPr lang="zh-CN" altLang="en-US" sz="1200" dirty="0">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ctr" defTabSz="1219170" rtl="0" eaLnBrk="1" latinLnBrk="0" hangingPunct="1">
                        <a:spcAft>
                          <a:spcPts val="0"/>
                        </a:spcAft>
                      </a:pPr>
                      <a:r>
                        <a:rPr lang="en-US" sz="1200" kern="1200" dirty="0">
                          <a:solidFill>
                            <a:srgbClr val="000000"/>
                          </a:solidFill>
                          <a:effectLst/>
                          <a:latin typeface="+mn-lt"/>
                          <a:ea typeface="宋体" panose="02010600030101010101" pitchFamily="2" charset="-122"/>
                          <a:cs typeface="+mn-cs"/>
                        </a:rPr>
                        <a:t>CATT</a:t>
                      </a:r>
                      <a:endParaRPr lang="zh-CN" altLang="en-US" sz="1200" kern="1200" dirty="0">
                        <a:solidFill>
                          <a:srgbClr val="000000"/>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SP-240980</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TR 28.846</a:t>
                      </a: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SID</a:t>
                      </a:r>
                      <a:endParaRPr lang="zh-CN" altLang="en-US" sz="1200"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0001"/>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CAPCH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FS_CAPIF_Ph2_CH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Study on Charging Aspects of CAPIF </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1040015</a:t>
                      </a:r>
                      <a:endParaRPr lang="zh-CN" altLang="en-US" sz="1200" dirty="0">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ctr" defTabSz="1219170" rtl="0" eaLnBrk="1" latinLnBrk="0" hangingPunct="1">
                        <a:spcAft>
                          <a:spcPts val="0"/>
                        </a:spcAft>
                      </a:pPr>
                      <a:r>
                        <a:rPr lang="en-US" sz="1200" kern="1200" dirty="0">
                          <a:solidFill>
                            <a:srgbClr val="000000"/>
                          </a:solidFill>
                          <a:effectLst/>
                          <a:latin typeface="+mn-lt"/>
                          <a:ea typeface="宋体" panose="02010600030101010101" pitchFamily="2" charset="-122"/>
                          <a:cs typeface="+mn-cs"/>
                        </a:rPr>
                        <a:t>Nokia</a:t>
                      </a:r>
                      <a:endParaRPr lang="zh-CN" altLang="en-US" sz="1200" kern="1200" dirty="0">
                        <a:solidFill>
                          <a:srgbClr val="000000"/>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Arial" panose="020B0604020202020204" pitchFamily="34" charset="0"/>
                        </a:rPr>
                        <a:t>SP-240981</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mn-ea"/>
                          <a:cs typeface="Arial" panose="020B0604020202020204" pitchFamily="34" charset="0"/>
                        </a:rPr>
                        <a:t>TR 28.849</a:t>
                      </a: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SID</a:t>
                      </a:r>
                      <a:endParaRPr lang="zh-CN" altLang="en-US" sz="1200"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412593508"/>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RTCCH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FS_NG_RTC_Ph2_CH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Study on Charging aspects of next generation real time communication services phase 2</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1040016</a:t>
                      </a:r>
                      <a:endParaRPr lang="zh-CN" altLang="en-US" sz="1200" dirty="0">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altLang="zh-CN" sz="1200" dirty="0">
                          <a:solidFill>
                            <a:srgbClr val="000000"/>
                          </a:solidFill>
                          <a:effectLst/>
                          <a:latin typeface="+mn-lt"/>
                          <a:ea typeface="宋体" panose="02010600030101010101" pitchFamily="2" charset="-122"/>
                        </a:rPr>
                        <a:t>CMCC</a:t>
                      </a:r>
                      <a:br>
                        <a:rPr lang="en-US" sz="1200" dirty="0">
                          <a:solidFill>
                            <a:srgbClr val="000000"/>
                          </a:solidFill>
                          <a:effectLst/>
                          <a:latin typeface="+mn-lt"/>
                          <a:ea typeface="宋体" panose="02010600030101010101" pitchFamily="2" charset="-122"/>
                        </a:rPr>
                      </a:b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Arial" panose="020B0604020202020204" pitchFamily="34" charset="0"/>
                        </a:rPr>
                        <a:t>SP-240982</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mn-ea"/>
                          <a:cs typeface="Arial" panose="020B0604020202020204" pitchFamily="34" charset="0"/>
                        </a:rPr>
                        <a:t>TR 28.851</a:t>
                      </a:r>
                      <a:endParaRPr kumimoji="0" lang="zh-CN" altLang="en-US" sz="1200" b="0" i="0" u="none" strike="noStrike" kern="1200" cap="none" spc="0" normalizeH="0" baseline="0" dirty="0">
                        <a:ln>
                          <a:noFill/>
                        </a:ln>
                        <a:solidFill>
                          <a:prstClr val="black"/>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SID</a:t>
                      </a:r>
                      <a:endParaRPr lang="zh-CN" altLang="en-US" sz="1200"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238684027"/>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UASCH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FS_UAS_Ph2_CH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Study on Charging aspects of </a:t>
                      </a:r>
                      <a:r>
                        <a:rPr lang="en-US" sz="1200" dirty="0" err="1">
                          <a:solidFill>
                            <a:srgbClr val="000000"/>
                          </a:solidFill>
                          <a:effectLst/>
                          <a:latin typeface="+mn-lt"/>
                          <a:ea typeface="宋体" panose="02010600030101010101" pitchFamily="2" charset="-122"/>
                        </a:rPr>
                        <a:t>Uncrewed</a:t>
                      </a:r>
                      <a:r>
                        <a:rPr lang="en-US" sz="1200" dirty="0">
                          <a:solidFill>
                            <a:srgbClr val="000000"/>
                          </a:solidFill>
                          <a:effectLst/>
                          <a:latin typeface="+mn-lt"/>
                          <a:ea typeface="宋体" panose="02010600030101010101" pitchFamily="2" charset="-122"/>
                        </a:rPr>
                        <a:t> Aerial Vehicle</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1040017</a:t>
                      </a:r>
                      <a:endParaRPr lang="zh-CN" altLang="en-US" sz="1200" dirty="0">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altLang="zh-CN" sz="1200" dirty="0">
                          <a:solidFill>
                            <a:srgbClr val="000000"/>
                          </a:solidFill>
                          <a:effectLst/>
                          <a:latin typeface="+mn-lt"/>
                          <a:ea typeface="宋体" panose="02010600030101010101" pitchFamily="2" charset="-122"/>
                        </a:rPr>
                        <a:t>CMCC</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SP-240983</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mn-ea"/>
                          <a:cs typeface="Arial" panose="020B0604020202020204" pitchFamily="34" charset="0"/>
                        </a:rPr>
                        <a:t>TR 28.853</a:t>
                      </a:r>
                      <a:endParaRPr kumimoji="0" lang="zh-CN" altLang="en-US" sz="1200" b="0" i="0" u="none" strike="noStrike" kern="1200" cap="none" spc="0" normalizeH="0" baseline="0" dirty="0">
                        <a:ln>
                          <a:noFill/>
                        </a:ln>
                        <a:solidFill>
                          <a:prstClr val="black"/>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SID</a:t>
                      </a:r>
                      <a:endParaRPr lang="zh-CN" altLang="en-US" sz="1200"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4097875355"/>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B050"/>
                          </a:solidFill>
                          <a:effectLst/>
                          <a:latin typeface="+mn-lt"/>
                          <a:ea typeface="宋体" panose="02010600030101010101" pitchFamily="2" charset="-122"/>
                        </a:rPr>
                        <a:t>RAGCH</a:t>
                      </a:r>
                      <a:endParaRPr lang="zh-CN" sz="12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err="1">
                          <a:solidFill>
                            <a:srgbClr val="00B050"/>
                          </a:solidFill>
                          <a:effectLst/>
                          <a:latin typeface="+mn-lt"/>
                          <a:ea typeface="宋体" panose="02010600030101010101" pitchFamily="2" charset="-122"/>
                        </a:rPr>
                        <a:t>Ranging_SL_CH</a:t>
                      </a:r>
                      <a:endParaRPr lang="zh-CN" sz="12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B050"/>
                          </a:solidFill>
                          <a:effectLst/>
                          <a:latin typeface="+mn-lt"/>
                          <a:ea typeface="宋体" panose="02010600030101010101" pitchFamily="2" charset="-122"/>
                        </a:rPr>
                        <a:t>WID on Charging Aspects of Ranging and </a:t>
                      </a:r>
                      <a:r>
                        <a:rPr lang="en-US" sz="1200" dirty="0" err="1">
                          <a:solidFill>
                            <a:srgbClr val="00B050"/>
                          </a:solidFill>
                          <a:effectLst/>
                          <a:latin typeface="+mn-lt"/>
                          <a:ea typeface="宋体" panose="02010600030101010101" pitchFamily="2" charset="-122"/>
                        </a:rPr>
                        <a:t>Sidelink</a:t>
                      </a:r>
                      <a:r>
                        <a:rPr lang="en-US" sz="1200" dirty="0">
                          <a:solidFill>
                            <a:srgbClr val="00B050"/>
                          </a:solidFill>
                          <a:effectLst/>
                          <a:latin typeface="+mn-lt"/>
                          <a:ea typeface="宋体" panose="02010600030101010101" pitchFamily="2" charset="-122"/>
                        </a:rPr>
                        <a:t> Positioning</a:t>
                      </a:r>
                      <a:endParaRPr lang="zh-CN" sz="12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solidFill>
                            <a:srgbClr val="00B050"/>
                          </a:solidFill>
                          <a:latin typeface="+mn-lt"/>
                        </a:rPr>
                        <a:t>1040013</a:t>
                      </a:r>
                      <a:endParaRPr lang="zh-CN" altLang="en-US" sz="1200" dirty="0">
                        <a:solidFill>
                          <a:srgbClr val="00B050"/>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B050"/>
                          </a:solidFill>
                          <a:effectLst/>
                          <a:latin typeface="+mn-lt"/>
                          <a:ea typeface="宋体" panose="02010600030101010101" pitchFamily="2" charset="-122"/>
                        </a:rPr>
                        <a:t>China Telecom</a:t>
                      </a:r>
                      <a:endParaRPr lang="zh-CN" sz="12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B050"/>
                          </a:solidFill>
                          <a:effectLst/>
                          <a:uLnTx/>
                          <a:uFillTx/>
                          <a:latin typeface="+mn-lt"/>
                          <a:ea typeface="宋体" panose="02010600030101010101" pitchFamily="2" charset="-122"/>
                          <a:cs typeface="Arial" panose="020B0604020202020204" pitchFamily="34" charset="0"/>
                        </a:rPr>
                        <a:t>SP-241002</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TS 32.240/290/</a:t>
                      </a:r>
                    </a:p>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271/291/298</a:t>
                      </a:r>
                      <a:endParaRPr kumimoji="0" lang="zh-CN" altLang="en-US" sz="12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solidFill>
                            <a:srgbClr val="00B050"/>
                          </a:solidFill>
                          <a:latin typeface="+mn-lt"/>
                        </a:rPr>
                        <a:t>WID</a:t>
                      </a:r>
                      <a:endParaRPr lang="zh-CN" altLang="en-US" sz="1200" dirty="0">
                        <a:solidFill>
                          <a:srgbClr val="00B050"/>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382216308"/>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7</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EESCH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err="1">
                          <a:solidFill>
                            <a:srgbClr val="000000"/>
                          </a:solidFill>
                          <a:effectLst/>
                          <a:latin typeface="+mn-lt"/>
                          <a:ea typeface="宋体" panose="02010600030101010101" pitchFamily="2" charset="-122"/>
                        </a:rPr>
                        <a:t>EnergySys_CH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WID on Charging Aspects for Energy Efficiency of 5G</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1040018</a:t>
                      </a:r>
                      <a:endParaRPr lang="zh-CN" altLang="en-US" sz="1200" dirty="0">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Huawei</a:t>
                      </a:r>
                      <a:br>
                        <a:rPr lang="en-US" sz="1200" dirty="0">
                          <a:solidFill>
                            <a:srgbClr val="000000"/>
                          </a:solidFill>
                          <a:effectLst/>
                          <a:latin typeface="+mn-lt"/>
                          <a:ea typeface="宋体" panose="02010600030101010101" pitchFamily="2" charset="-122"/>
                        </a:rPr>
                      </a:b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Arial" panose="020B0604020202020204" pitchFamily="34" charset="0"/>
                        </a:rPr>
                        <a:t>SP-241003</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TS 28.201/202</a:t>
                      </a:r>
                    </a:p>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TS 32.240/291/298</a:t>
                      </a: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WID</a:t>
                      </a:r>
                      <a:endParaRPr lang="zh-CN" altLang="en-US" sz="1200"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862924741"/>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8</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B050"/>
                          </a:solidFill>
                          <a:effectLst/>
                          <a:latin typeface="+mn-lt"/>
                          <a:ea typeface="宋体" panose="02010600030101010101" pitchFamily="2" charset="-122"/>
                        </a:rPr>
                        <a:t>NSCH</a:t>
                      </a:r>
                      <a:endParaRPr lang="zh-CN" sz="12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err="1">
                          <a:solidFill>
                            <a:srgbClr val="00B050"/>
                          </a:solidFill>
                          <a:effectLst/>
                          <a:latin typeface="+mn-lt"/>
                          <a:ea typeface="宋体" panose="02010600030101010101" pitchFamily="2" charset="-122"/>
                        </a:rPr>
                        <a:t>NetShare_CH</a:t>
                      </a:r>
                      <a:endParaRPr lang="zh-CN" sz="12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B050"/>
                          </a:solidFill>
                          <a:effectLst/>
                          <a:latin typeface="+mn-lt"/>
                          <a:ea typeface="宋体" panose="02010600030101010101" pitchFamily="2" charset="-122"/>
                        </a:rPr>
                        <a:t>WID on Charging enhancement for indirect network sharing</a:t>
                      </a:r>
                      <a:endParaRPr lang="zh-CN" sz="12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solidFill>
                            <a:srgbClr val="00B050"/>
                          </a:solidFill>
                          <a:latin typeface="+mn-lt"/>
                        </a:rPr>
                        <a:t>1040019</a:t>
                      </a:r>
                      <a:endParaRPr lang="zh-CN" altLang="en-US" sz="1200" dirty="0">
                        <a:solidFill>
                          <a:srgbClr val="00B050"/>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B050"/>
                          </a:solidFill>
                          <a:effectLst/>
                          <a:latin typeface="+mn-lt"/>
                          <a:ea typeface="宋体" panose="02010600030101010101" pitchFamily="2" charset="-122"/>
                        </a:rPr>
                        <a:t>Ericsson</a:t>
                      </a:r>
                      <a:endParaRPr lang="zh-CN" sz="12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B050"/>
                          </a:solidFill>
                          <a:effectLst/>
                          <a:uLnTx/>
                          <a:uFillTx/>
                          <a:latin typeface="+mn-lt"/>
                          <a:ea typeface="宋体" panose="02010600030101010101" pitchFamily="2" charset="-122"/>
                          <a:cs typeface="Arial" panose="020B0604020202020204" pitchFamily="34" charset="0"/>
                        </a:rPr>
                        <a:t>SP-241004</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TS 32.240/255/256</a:t>
                      </a:r>
                      <a:endParaRPr kumimoji="0" lang="zh-CN" altLang="en-US" sz="12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solidFill>
                            <a:srgbClr val="00B050"/>
                          </a:solidFill>
                          <a:latin typeface="+mn-lt"/>
                        </a:rPr>
                        <a:t>WID</a:t>
                      </a:r>
                      <a:endParaRPr lang="zh-CN" altLang="en-US" sz="1200" dirty="0">
                        <a:solidFill>
                          <a:srgbClr val="00B050"/>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492136518"/>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altLang="zh-CN" sz="1200" dirty="0">
                          <a:solidFill>
                            <a:schemeClr val="tx1"/>
                          </a:solidFill>
                          <a:effectLst/>
                          <a:latin typeface="+mn-lt"/>
                          <a:ea typeface="宋体" panose="02010600030101010101" pitchFamily="2" charset="-122"/>
                        </a:rPr>
                        <a:t>PROCH</a:t>
                      </a:r>
                      <a:endParaRPr lang="zh-CN" sz="12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altLang="zh-CN" sz="1200" dirty="0">
                          <a:solidFill>
                            <a:schemeClr val="tx1"/>
                          </a:solidFill>
                          <a:effectLst/>
                          <a:latin typeface="+mn-lt"/>
                          <a:ea typeface="宋体" panose="02010600030101010101" pitchFamily="2" charset="-122"/>
                        </a:rPr>
                        <a:t>5G_ProSe_Ph3_CH</a:t>
                      </a:r>
                      <a:endParaRPr lang="zh-CN" sz="12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altLang="zh-CN" sz="1200" dirty="0">
                          <a:solidFill>
                            <a:schemeClr val="tx1"/>
                          </a:solidFill>
                          <a:effectLst/>
                          <a:latin typeface="+mn-lt"/>
                          <a:ea typeface="宋体" panose="02010600030101010101" pitchFamily="2" charset="-122"/>
                        </a:rPr>
                        <a:t>New WID on </a:t>
                      </a:r>
                      <a:r>
                        <a:rPr lang="en-US" altLang="zh-CN" sz="1200" dirty="0">
                          <a:solidFill>
                            <a:schemeClr val="tx1"/>
                          </a:solidFill>
                          <a:effectLst/>
                          <a:latin typeface="+mn-lt"/>
                          <a:ea typeface="+mn-ea"/>
                        </a:rPr>
                        <a:t>Charging Aspects for  5G </a:t>
                      </a:r>
                      <a:r>
                        <a:rPr lang="en-US" altLang="zh-CN" sz="1200" dirty="0" err="1">
                          <a:solidFill>
                            <a:schemeClr val="tx1"/>
                          </a:solidFill>
                          <a:effectLst/>
                          <a:latin typeface="+mn-lt"/>
                          <a:ea typeface="+mn-ea"/>
                        </a:rPr>
                        <a:t>ProSe</a:t>
                      </a:r>
                      <a:r>
                        <a:rPr lang="en-US" altLang="zh-CN" sz="1200" dirty="0">
                          <a:solidFill>
                            <a:schemeClr val="tx1"/>
                          </a:solidFill>
                          <a:effectLst/>
                          <a:latin typeface="+mn-lt"/>
                          <a:ea typeface="+mn-ea"/>
                        </a:rPr>
                        <a:t> Phase 3 </a:t>
                      </a:r>
                      <a:r>
                        <a:rPr lang="en-US" altLang="zh-CN" sz="1200" b="0" i="0" u="none" strike="noStrike" dirty="0">
                          <a:solidFill>
                            <a:schemeClr val="tx1"/>
                          </a:solidFill>
                          <a:effectLst/>
                          <a:latin typeface="+mn-lt"/>
                          <a:ea typeface="+mn-ea"/>
                        </a:rPr>
                        <a:t>(SP-241156 wait for SA approval)</a:t>
                      </a:r>
                      <a:endParaRPr lang="zh-CN" sz="12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solidFill>
                            <a:schemeClr val="tx1"/>
                          </a:solidFill>
                          <a:latin typeface="+mn-lt"/>
                        </a:rPr>
                        <a:t>1050030</a:t>
                      </a:r>
                      <a:endParaRPr lang="zh-CN" altLang="en-US" sz="1200" dirty="0">
                        <a:solidFill>
                          <a:schemeClr val="tx1"/>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altLang="zh-CN" sz="1200" dirty="0">
                          <a:solidFill>
                            <a:schemeClr val="tx1"/>
                          </a:solidFill>
                          <a:effectLst/>
                          <a:latin typeface="+mn-lt"/>
                          <a:ea typeface="宋体" panose="02010600030101010101" pitchFamily="2" charset="-122"/>
                        </a:rPr>
                        <a:t>China Telecom</a:t>
                      </a:r>
                      <a:endParaRPr lang="zh-CN" sz="12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rPr>
                        <a:t>SP-241156</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TS 32.277/291/298</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solidFill>
                            <a:schemeClr val="tx1"/>
                          </a:solidFill>
                          <a:latin typeface="+mn-lt"/>
                        </a:rPr>
                        <a:t>WID</a:t>
                      </a:r>
                      <a:endParaRPr lang="zh-CN" altLang="en-US" sz="1200"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0009"/>
                  </a:ext>
                </a:extLst>
              </a:tr>
            </a:tbl>
          </a:graphicData>
        </a:graphic>
      </p:graphicFrame>
      <p:sp>
        <p:nvSpPr>
          <p:cNvPr id="10" name="TextBox 9">
            <a:extLst>
              <a:ext uri="{FF2B5EF4-FFF2-40B4-BE49-F238E27FC236}">
                <a16:creationId xmlns:a16="http://schemas.microsoft.com/office/drawing/2014/main" id="{264F8844-B6B6-4388-8395-57D2F1225E2F}"/>
              </a:ext>
            </a:extLst>
          </p:cNvPr>
          <p:cNvSpPr txBox="1"/>
          <p:nvPr/>
        </p:nvSpPr>
        <p:spPr>
          <a:xfrm>
            <a:off x="108458" y="766113"/>
            <a:ext cx="10016998" cy="523220"/>
          </a:xfrm>
          <a:prstGeom prst="rect">
            <a:avLst/>
          </a:prstGeom>
          <a:noFill/>
        </p:spPr>
        <p:txBody>
          <a:bodyPr wrap="square" rtlCol="0">
            <a:spAutoFit/>
          </a:bodyPr>
          <a:lstStyle/>
          <a:p>
            <a:pPr marL="341313" indent="-341313">
              <a:spcBef>
                <a:spcPts val="0"/>
              </a:spcBef>
              <a:spcAft>
                <a:spcPts val="0"/>
              </a:spcAft>
              <a:buBlip>
                <a:blip r:embed="rId2"/>
              </a:buBlip>
              <a:defRPr/>
            </a:pPr>
            <a:r>
              <a:rPr lang="en-US" altLang="zh-CN" sz="1400" b="1" kern="0" dirty="0">
                <a:solidFill>
                  <a:srgbClr val="FF0000"/>
                </a:solidFill>
                <a:latin typeface="+mn-lt"/>
                <a:ea typeface="MS PGothic" panose="020B0600070205080204" pitchFamily="34" charset="-128"/>
              </a:rPr>
              <a:t>9 CH </a:t>
            </a:r>
            <a:r>
              <a:rPr lang="en-US" altLang="zh-CN" sz="1400" kern="0" dirty="0">
                <a:latin typeface="+mn-lt"/>
                <a:ea typeface="MS PGothic" panose="020B0600070205080204" pitchFamily="34" charset="-128"/>
              </a:rPr>
              <a:t>topics </a:t>
            </a:r>
            <a:r>
              <a:rPr lang="en-US" altLang="zh-CN" sz="1400" kern="0" dirty="0">
                <a:ea typeface="MS PGothic" panose="020B0600070205080204" pitchFamily="34" charset="-128"/>
              </a:rPr>
              <a:t>including:  </a:t>
            </a:r>
            <a:r>
              <a:rPr lang="en-US" altLang="zh-CN" sz="1400" b="1" kern="0" dirty="0">
                <a:solidFill>
                  <a:srgbClr val="FF0000"/>
                </a:solidFill>
                <a:ea typeface="MS PGothic" panose="020B0600070205080204" pitchFamily="34" charset="-128"/>
              </a:rPr>
              <a:t>1</a:t>
            </a:r>
            <a:r>
              <a:rPr lang="en-US" altLang="zh-CN" sz="1400" kern="0" dirty="0">
                <a:ea typeface="MS PGothic" panose="020B0600070205080204" pitchFamily="34" charset="-128"/>
              </a:rPr>
              <a:t> CH prime feature and </a:t>
            </a:r>
            <a:r>
              <a:rPr lang="en-US" altLang="zh-CN" sz="1400" kern="0" dirty="0">
                <a:solidFill>
                  <a:srgbClr val="FF0000"/>
                </a:solidFill>
                <a:ea typeface="MS PGothic" panose="020B0600070205080204" pitchFamily="34" charset="-128"/>
              </a:rPr>
              <a:t>8</a:t>
            </a:r>
            <a:r>
              <a:rPr lang="en-US" altLang="zh-CN" sz="1400" kern="0" dirty="0">
                <a:ea typeface="MS PGothic" panose="020B0600070205080204" pitchFamily="34" charset="-128"/>
              </a:rPr>
              <a:t> CH support to network features (in red background, 2 WID completed – marked in green color). </a:t>
            </a:r>
            <a:endParaRPr lang="en-US" altLang="zh-CN" sz="1400" kern="0" dirty="0">
              <a:latin typeface="+mn-lt"/>
              <a:ea typeface="MS PGothic" panose="020B0600070205080204" pitchFamily="34" charset="-128"/>
            </a:endParaRPr>
          </a:p>
        </p:txBody>
      </p:sp>
    </p:spTree>
    <p:extLst>
      <p:ext uri="{BB962C8B-B14F-4D97-AF65-F5344CB8AC3E}">
        <p14:creationId xmlns:p14="http://schemas.microsoft.com/office/powerpoint/2010/main" val="2358329641"/>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977861-EE34-47B9-92BC-859BDE6BD2F7}"/>
              </a:ext>
            </a:extLst>
          </p:cNvPr>
          <p:cNvSpPr>
            <a:spLocks noGrp="1"/>
          </p:cNvSpPr>
          <p:nvPr>
            <p:ph type="title"/>
          </p:nvPr>
        </p:nvSpPr>
        <p:spPr/>
        <p:txBody>
          <a:bodyPr/>
          <a:lstStyle/>
          <a:p>
            <a:r>
              <a:rPr lang="en-US" altLang="zh-CN" sz="4400" dirty="0"/>
              <a:t>Inputs from SA#106 </a:t>
            </a:r>
            <a:endParaRPr lang="zh-CN" altLang="en-US" dirty="0"/>
          </a:p>
        </p:txBody>
      </p:sp>
      <p:sp>
        <p:nvSpPr>
          <p:cNvPr id="3" name="Content Placeholder 2">
            <a:extLst>
              <a:ext uri="{FF2B5EF4-FFF2-40B4-BE49-F238E27FC236}">
                <a16:creationId xmlns:a16="http://schemas.microsoft.com/office/drawing/2014/main" id="{3AF21EAB-AF7A-4493-B40D-D7D0BA64F951}"/>
              </a:ext>
            </a:extLst>
          </p:cNvPr>
          <p:cNvSpPr>
            <a:spLocks noGrp="1"/>
          </p:cNvSpPr>
          <p:nvPr>
            <p:ph idx="1"/>
          </p:nvPr>
        </p:nvSpPr>
        <p:spPr>
          <a:xfrm>
            <a:off x="504031" y="1180466"/>
            <a:ext cx="11183938" cy="1738630"/>
          </a:xfrm>
        </p:spPr>
        <p:txBody>
          <a:bodyPr/>
          <a:lstStyle/>
          <a:p>
            <a:pPr lvl="0"/>
            <a:r>
              <a:rPr lang="en-US" altLang="zh-CN" sz="1800" b="1" dirty="0"/>
              <a:t>Rel-19 new network feature which needs management support: (details in section 3.3)</a:t>
            </a:r>
            <a:endParaRPr lang="zh-CN" altLang="zh-CN" sz="1400" dirty="0"/>
          </a:p>
          <a:p>
            <a:pPr lvl="2"/>
            <a:r>
              <a:rPr lang="en-US" altLang="zh-CN" sz="1200" dirty="0"/>
              <a:t>SP-241979 (WID NEW) New WID on Architecture support of Ambient power-enabled Internet of Things (Source: Huawei, </a:t>
            </a:r>
            <a:r>
              <a:rPr lang="en-US" altLang="zh-CN" sz="1200" dirty="0" err="1"/>
              <a:t>HiSilicon</a:t>
            </a:r>
            <a:r>
              <a:rPr lang="en-US" altLang="zh-CN" sz="1200" dirty="0"/>
              <a:t>) (endorsed)</a:t>
            </a:r>
            <a:endParaRPr lang="zh-CN" altLang="zh-CN" sz="1050" dirty="0"/>
          </a:p>
          <a:p>
            <a:pPr lvl="2"/>
            <a:r>
              <a:rPr lang="en-US" altLang="zh-CN" sz="1200" dirty="0"/>
              <a:t>SP-241980 (OTHER) Way forward proposal on Architecture support of Ambient power-enabled Internet of Things (Source: Huawei) (endorsed)</a:t>
            </a:r>
            <a:endParaRPr lang="zh-CN" altLang="zh-CN" sz="1050" dirty="0"/>
          </a:p>
          <a:p>
            <a:pPr lvl="1"/>
            <a:r>
              <a:rPr lang="en-US" altLang="zh-CN" sz="1600" b="1" dirty="0"/>
              <a:t>Action4: SA5 is expected to bring the related work item (including charging) for approval in TSG#107</a:t>
            </a:r>
            <a:endParaRPr lang="zh-CN" altLang="zh-CN" sz="1100" dirty="0"/>
          </a:p>
          <a:p>
            <a:r>
              <a:rPr lang="en-US" altLang="zh-CN" sz="1800" dirty="0"/>
              <a:t>SP-241892 (REPORT) Status report of TSG CT#106 (Source: TSG CT Chair) </a:t>
            </a:r>
            <a:r>
              <a:rPr lang="en-US" altLang="zh-CN" sz="1800" u="sng" dirty="0"/>
              <a:t>(details in section 4.8) </a:t>
            </a:r>
          </a:p>
          <a:p>
            <a:pPr lvl="1"/>
            <a:r>
              <a:rPr lang="en-US" altLang="zh-CN" sz="1600" b="1" dirty="0"/>
              <a:t>Action5: SA5 code moderators and rapporteurs to check slide 21 and bring CRs if needed.</a:t>
            </a:r>
            <a:r>
              <a:rPr lang="en-US" altLang="zh-CN" sz="1600" dirty="0"/>
              <a:t> </a:t>
            </a:r>
            <a:endParaRPr lang="zh-CN" altLang="zh-CN" sz="1600" dirty="0"/>
          </a:p>
          <a:p>
            <a:endParaRPr lang="zh-CN" altLang="en-US" sz="1800" dirty="0"/>
          </a:p>
        </p:txBody>
      </p:sp>
      <p:pic>
        <p:nvPicPr>
          <p:cNvPr id="4" name="Picture 3">
            <a:extLst>
              <a:ext uri="{FF2B5EF4-FFF2-40B4-BE49-F238E27FC236}">
                <a16:creationId xmlns:a16="http://schemas.microsoft.com/office/drawing/2014/main" id="{BB274D22-3304-4B5C-A16A-E5387D204E07}"/>
              </a:ext>
            </a:extLst>
          </p:cNvPr>
          <p:cNvPicPr>
            <a:picLocks noChangeAspect="1"/>
          </p:cNvPicPr>
          <p:nvPr/>
        </p:nvPicPr>
        <p:blipFill>
          <a:blip r:embed="rId2"/>
          <a:stretch>
            <a:fillRect/>
          </a:stretch>
        </p:blipFill>
        <p:spPr>
          <a:xfrm>
            <a:off x="5816746" y="2919096"/>
            <a:ext cx="5681834" cy="2894964"/>
          </a:xfrm>
          <a:prstGeom prst="rect">
            <a:avLst/>
          </a:prstGeom>
          <a:ln>
            <a:solidFill>
              <a:schemeClr val="tx1"/>
            </a:solidFill>
          </a:ln>
        </p:spPr>
      </p:pic>
      <p:pic>
        <p:nvPicPr>
          <p:cNvPr id="5" name="Picture 4">
            <a:extLst>
              <a:ext uri="{FF2B5EF4-FFF2-40B4-BE49-F238E27FC236}">
                <a16:creationId xmlns:a16="http://schemas.microsoft.com/office/drawing/2014/main" id="{C8D05B0F-2CA4-456F-81D7-60D7ECF6D3EF}"/>
              </a:ext>
            </a:extLst>
          </p:cNvPr>
          <p:cNvPicPr>
            <a:picLocks noChangeAspect="1"/>
          </p:cNvPicPr>
          <p:nvPr/>
        </p:nvPicPr>
        <p:blipFill>
          <a:blip r:embed="rId3"/>
          <a:stretch>
            <a:fillRect/>
          </a:stretch>
        </p:blipFill>
        <p:spPr>
          <a:xfrm>
            <a:off x="504031" y="2919096"/>
            <a:ext cx="5046452" cy="2529204"/>
          </a:xfrm>
          <a:prstGeom prst="rect">
            <a:avLst/>
          </a:prstGeom>
          <a:ln>
            <a:solidFill>
              <a:schemeClr val="tx1"/>
            </a:solidFill>
          </a:ln>
        </p:spPr>
      </p:pic>
      <p:sp>
        <p:nvSpPr>
          <p:cNvPr id="6" name="Rectangle 5">
            <a:extLst>
              <a:ext uri="{FF2B5EF4-FFF2-40B4-BE49-F238E27FC236}">
                <a16:creationId xmlns:a16="http://schemas.microsoft.com/office/drawing/2014/main" id="{5024D401-C05E-4730-BC0A-91F82ACE1D2B}"/>
              </a:ext>
            </a:extLst>
          </p:cNvPr>
          <p:cNvSpPr/>
          <p:nvPr/>
        </p:nvSpPr>
        <p:spPr>
          <a:xfrm>
            <a:off x="504031" y="5989956"/>
            <a:ext cx="7711440" cy="292388"/>
          </a:xfrm>
          <a:prstGeom prst="rect">
            <a:avLst/>
          </a:prstGeom>
        </p:spPr>
        <p:txBody>
          <a:bodyPr wrap="square">
            <a:spAutoFit/>
          </a:bodyPr>
          <a:lstStyle/>
          <a:p>
            <a:r>
              <a:rPr lang="sv-SE" altLang="zh-CN" b="1" dirty="0"/>
              <a:t>SA#106 report in: https://www.3gpp.org/ftp/tsg_sa/TSG_SA/TSGS_106_Madrid_2024-12/Report </a:t>
            </a:r>
            <a:endParaRPr lang="zh-CN" altLang="en-US" b="1" dirty="0"/>
          </a:p>
        </p:txBody>
      </p:sp>
    </p:spTree>
    <p:extLst>
      <p:ext uri="{BB962C8B-B14F-4D97-AF65-F5344CB8AC3E}">
        <p14:creationId xmlns:p14="http://schemas.microsoft.com/office/powerpoint/2010/main" val="2458933490"/>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4">
            <a:extLst>
              <a:ext uri="{FF2B5EF4-FFF2-40B4-BE49-F238E27FC236}">
                <a16:creationId xmlns:a16="http://schemas.microsoft.com/office/drawing/2014/main" id="{B26974BE-ECC4-4E56-BCCE-E030626DC6AD}"/>
              </a:ext>
            </a:extLst>
          </p:cNvPr>
          <p:cNvSpPr>
            <a:spLocks noChangeArrowheads="1"/>
          </p:cNvSpPr>
          <p:nvPr/>
        </p:nvSpPr>
        <p:spPr bwMode="auto">
          <a:xfrm>
            <a:off x="606157" y="91214"/>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mn-lt"/>
                <a:cs typeface="+mj-cs"/>
              </a:rPr>
              <a:t>Rel-19 Progress overview in SA#106</a:t>
            </a:r>
          </a:p>
        </p:txBody>
      </p:sp>
      <p:sp>
        <p:nvSpPr>
          <p:cNvPr id="17" name="TextBox 16">
            <a:extLst>
              <a:ext uri="{FF2B5EF4-FFF2-40B4-BE49-F238E27FC236}">
                <a16:creationId xmlns:a16="http://schemas.microsoft.com/office/drawing/2014/main" id="{F9D92786-265C-4194-B0DC-62DABF403E08}"/>
              </a:ext>
            </a:extLst>
          </p:cNvPr>
          <p:cNvSpPr txBox="1"/>
          <p:nvPr/>
        </p:nvSpPr>
        <p:spPr>
          <a:xfrm>
            <a:off x="8251633" y="6242154"/>
            <a:ext cx="1475084" cy="253916"/>
          </a:xfrm>
          <a:prstGeom prst="rect">
            <a:avLst/>
          </a:prstGeom>
          <a:solidFill>
            <a:schemeClr val="bg1">
              <a:lumMod val="85000"/>
            </a:schemeClr>
          </a:solidFill>
        </p:spPr>
        <p:txBody>
          <a:bodyPr wrap="none" rtlCol="0">
            <a:spAutoFit/>
          </a:bodyPr>
          <a:lstStyle/>
          <a:p>
            <a:r>
              <a:rPr lang="en-US" altLang="zh-CN" sz="1050" b="1" dirty="0">
                <a:latin typeface="+mn-lt"/>
              </a:rPr>
              <a:t>Reference</a:t>
            </a:r>
            <a:r>
              <a:rPr lang="zh-CN" altLang="en-US" sz="1050" b="1" dirty="0">
                <a:latin typeface="+mn-lt"/>
              </a:rPr>
              <a:t>：</a:t>
            </a:r>
            <a:r>
              <a:rPr lang="en-US" altLang="zh-CN" sz="1050" b="1" dirty="0">
                <a:latin typeface="+mn-lt"/>
              </a:rPr>
              <a:t>SP-241424</a:t>
            </a:r>
            <a:endParaRPr lang="zh-CN" altLang="en-US" sz="1050" b="1" dirty="0">
              <a:latin typeface="+mn-lt"/>
            </a:endParaRPr>
          </a:p>
        </p:txBody>
      </p:sp>
      <p:sp>
        <p:nvSpPr>
          <p:cNvPr id="18" name="Rectangle: Rounded Corners 17">
            <a:extLst>
              <a:ext uri="{FF2B5EF4-FFF2-40B4-BE49-F238E27FC236}">
                <a16:creationId xmlns:a16="http://schemas.microsoft.com/office/drawing/2014/main" id="{51D9579C-D4FD-44FC-B15E-DDD1F00613AC}"/>
              </a:ext>
            </a:extLst>
          </p:cNvPr>
          <p:cNvSpPr/>
          <p:nvPr/>
        </p:nvSpPr>
        <p:spPr bwMode="auto">
          <a:xfrm>
            <a:off x="1515761" y="4053014"/>
            <a:ext cx="9426147" cy="889688"/>
          </a:xfrm>
          <a:prstGeom prst="roundRect">
            <a:avLst/>
          </a:prstGeom>
          <a:noFill/>
          <a:ln w="19050"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6" name="Content Placeholder 5">
            <a:extLst>
              <a:ext uri="{FF2B5EF4-FFF2-40B4-BE49-F238E27FC236}">
                <a16:creationId xmlns:a16="http://schemas.microsoft.com/office/drawing/2014/main" id="{DC8256FD-8693-4745-BC59-E039841BAB1F}"/>
              </a:ext>
            </a:extLst>
          </p:cNvPr>
          <p:cNvSpPr txBox="1">
            <a:spLocks/>
          </p:cNvSpPr>
          <p:nvPr/>
        </p:nvSpPr>
        <p:spPr bwMode="auto">
          <a:xfrm>
            <a:off x="8466773" y="5798585"/>
            <a:ext cx="2942906" cy="335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a:buNone/>
              <a:defRPr/>
            </a:pPr>
            <a:r>
              <a:rPr lang="en-GB" altLang="en-US" sz="1600" b="1" kern="0" dirty="0"/>
              <a:t>OCI = Overall Completion Index</a:t>
            </a:r>
            <a:endParaRPr lang="en-US" altLang="en-US" sz="1000" b="1" kern="0" dirty="0"/>
          </a:p>
        </p:txBody>
      </p:sp>
      <p:pic>
        <p:nvPicPr>
          <p:cNvPr id="3" name="Picture 2">
            <a:extLst>
              <a:ext uri="{FF2B5EF4-FFF2-40B4-BE49-F238E27FC236}">
                <a16:creationId xmlns:a16="http://schemas.microsoft.com/office/drawing/2014/main" id="{4594DA92-C90F-4081-901F-055054B0DB77}"/>
              </a:ext>
            </a:extLst>
          </p:cNvPr>
          <p:cNvPicPr>
            <a:picLocks noChangeAspect="1"/>
          </p:cNvPicPr>
          <p:nvPr/>
        </p:nvPicPr>
        <p:blipFill>
          <a:blip r:embed="rId3"/>
          <a:stretch>
            <a:fillRect/>
          </a:stretch>
        </p:blipFill>
        <p:spPr>
          <a:xfrm>
            <a:off x="1791851" y="953809"/>
            <a:ext cx="8608298" cy="4950381"/>
          </a:xfrm>
          <a:prstGeom prst="rect">
            <a:avLst/>
          </a:prstGeom>
        </p:spPr>
      </p:pic>
    </p:spTree>
    <p:extLst>
      <p:ext uri="{BB962C8B-B14F-4D97-AF65-F5344CB8AC3E}">
        <p14:creationId xmlns:p14="http://schemas.microsoft.com/office/powerpoint/2010/main" val="3069840450"/>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194353</TotalTime>
  <Words>8525</Words>
  <Application>Microsoft Office PowerPoint</Application>
  <PresentationFormat>Widescreen</PresentationFormat>
  <Paragraphs>1859</Paragraphs>
  <Slides>35</Slides>
  <Notes>1</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35</vt:i4>
      </vt:variant>
    </vt:vector>
  </HeadingPairs>
  <TitlesOfParts>
    <vt:vector size="50" baseType="lpstr">
      <vt:lpstr>Batang</vt:lpstr>
      <vt:lpstr>Kartika</vt:lpstr>
      <vt:lpstr>Montserrat</vt:lpstr>
      <vt:lpstr>MS PGothic</vt:lpstr>
      <vt:lpstr>MS PGothic</vt:lpstr>
      <vt:lpstr>PMingLiU</vt:lpstr>
      <vt:lpstr>等线</vt:lpstr>
      <vt:lpstr>宋体</vt:lpstr>
      <vt:lpstr>微软雅黑</vt:lpstr>
      <vt:lpstr>Arial</vt:lpstr>
      <vt:lpstr>Calibri</vt:lpstr>
      <vt:lpstr>Times New Roman</vt:lpstr>
      <vt:lpstr>Wingdings</vt:lpstr>
      <vt:lpstr>Wingdings 3</vt:lpstr>
      <vt:lpstr>Office Theme</vt:lpstr>
      <vt:lpstr>   Rel-19 SA5 work planning SA5#159, Sophia-Antipolis, France, 17 - 21 February 2025</vt:lpstr>
      <vt:lpstr>Content</vt:lpstr>
      <vt:lpstr>PowerPoint Presentation</vt:lpstr>
      <vt:lpstr>Reminder for Rel-19 work</vt:lpstr>
      <vt:lpstr>Content</vt:lpstr>
      <vt:lpstr>Overview of Rel-19 SA5 OAM topics</vt:lpstr>
      <vt:lpstr>PowerPoint Presentation</vt:lpstr>
      <vt:lpstr>Inputs from SA#106 </vt:lpstr>
      <vt:lpstr>PowerPoint Presentation</vt:lpstr>
      <vt:lpstr>SA5 Rel-19 OAM TU planning (Jan.2024~Sep.2025)</vt:lpstr>
      <vt:lpstr>SA5 Rel-19 OAM TU statistics (Study phase)</vt:lpstr>
      <vt:lpstr>SA5 Rel-19 CH TU planning (May.2024~Sep.2025)</vt:lpstr>
      <vt:lpstr>PowerPoint Presentation</vt:lpstr>
      <vt:lpstr>PowerPoint Presentation</vt:lpstr>
      <vt:lpstr>PowerPoint Presentation</vt:lpstr>
      <vt:lpstr>PowerPoint Presentation</vt:lpstr>
      <vt:lpstr>Rel-19 work progress in other SA groups</vt:lpstr>
      <vt:lpstr>Rel-19 work progress in other SA groups</vt:lpstr>
      <vt:lpstr>Rel-19 work progress in other SA groups</vt:lpstr>
      <vt:lpstr>Rel-19 SA5 Management and Orchestration cooperation with other groups  (for SA5 internal use)</vt:lpstr>
      <vt:lpstr>Leaders’ recommendation for SA5 work improvement</vt:lpstr>
      <vt:lpstr>Thank you!</vt:lpstr>
      <vt:lpstr>Annex</vt:lpstr>
      <vt:lpstr>Chair’s recommendation on Rel-19 study</vt:lpstr>
      <vt:lpstr>Expectation of SA5 rapporteur role</vt:lpstr>
      <vt:lpstr>PowerPoint Presentation</vt:lpstr>
      <vt:lpstr>Reference From TR 21.900 on rapporteur roles</vt:lpstr>
      <vt:lpstr>Annex</vt:lpstr>
      <vt:lpstr>SA5 TU planning &amp; statistics</vt:lpstr>
      <vt:lpstr>Template for TU estimation</vt:lpstr>
      <vt:lpstr>SA5 calendar with OAM TU (one track) </vt:lpstr>
      <vt:lpstr>TU Budget for SA5 OAM</vt:lpstr>
      <vt:lpstr>Sample of OAM TU planning and statistics</vt:lpstr>
      <vt:lpstr>SA5 calendar with CH TU (one track) </vt:lpstr>
      <vt:lpstr>TU Budget for SA5 CH</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Zou Lan</dc:creator>
  <dc:description>© 2009  All rights reserved</dc:description>
  <cp:lastModifiedBy>0221</cp:lastModifiedBy>
  <cp:revision>4021</cp:revision>
  <dcterms:created xsi:type="dcterms:W3CDTF">2008-08-30T09:32:10Z</dcterms:created>
  <dcterms:modified xsi:type="dcterms:W3CDTF">2025-02-21T11:56:53Z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(3)HSaI//Rve5D69a2rR01qikLMg8fBi7fbuLeQwCi0aiGGsPyU3Mgg8aLGmQIgGGW6lZ1wBxjJ
EhWORLgYHfONLBrwUqoTgYi53+5skbuNzu1RbWWBoDJb80e/CnqkV80Uhi/gQkluzhJjn68j
wp0cAUzLXar7qmepWlAomGpL/JeoUsQpMTHbemuMvAvVmQbtX+7lO39quxCFl0FTg80GHKUN
ECpYBx/EaLUBOaBg1M</vt:lpwstr>
  </property>
  <property fmtid="{D5CDD505-2E9C-101B-9397-08002B2CF9AE}" pid="3" name="_2015_ms_pID_7253431">
    <vt:lpwstr>reXBAGrBtLORN2aPD1U8fk7kkNE5T5qooM8FCi8nqk2oGuV41nGhlk
SzzKy6PpoM0kaS9w8fznEWNEMGHe0aQbHReC+YkFx70WbT8RPRHIxNaePHGUI1f8SZCIqlOT
Kmy6rfQ+Lr3avZQ1c23Is0xYuR/9XyrYEBWMSLQTZ7CW+f4zoXn8xYkg4xbZOH4gYJBCmCtw
/mlakcnBnbBodogAFs+je1m2ue97hWcmPTq8</vt:lpwstr>
  </property>
  <property fmtid="{D5CDD505-2E9C-101B-9397-08002B2CF9AE}" pid="4" name="_2015_ms_pID_7253432">
    <vt:lpwstr>++FiV3WCZF+LOrc+o4XJwX8=</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1698067796</vt:lpwstr>
  </property>
</Properties>
</file>