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  <p:sldMasterId id="2147483660" r:id="rId5"/>
  </p:sldMasterIdLst>
  <p:notesMasterIdLst>
    <p:notesMasterId r:id="rId7"/>
  </p:notesMasterIdLst>
  <p:handoutMasterIdLst>
    <p:handoutMasterId r:id="rId14"/>
  </p:handoutMasterIdLst>
  <p:sldIdLst>
    <p:sldId id="303" r:id="rId6"/>
    <p:sldId id="16774561" r:id="rId8"/>
    <p:sldId id="16774562" r:id="rId9"/>
    <p:sldId id="16774566" r:id="rId10"/>
    <p:sldId id="16774564" r:id="rId11"/>
    <p:sldId id="16774565" r:id="rId12"/>
    <p:sldId id="866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29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6858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0287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371600" algn="l" rtl="0" eaLnBrk="0" fontAlgn="base" hangingPunct="0">
      <a:spcBef>
        <a:spcPct val="0"/>
      </a:spcBef>
      <a:spcAft>
        <a:spcPct val="0"/>
      </a:spcAft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17145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0574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24003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2743200" algn="l" defTabSz="685800" rtl="0" eaLnBrk="1" latinLnBrk="0" hangingPunct="1">
      <a:defRPr sz="75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B1D254"/>
    <a:srgbClr val="FF3300"/>
    <a:srgbClr val="62A14D"/>
    <a:srgbClr val="E9EDF4"/>
    <a:srgbClr val="C6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27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62" y="54"/>
      </p:cViewPr>
      <p:guideLst>
        <p:guide orient="horz" pos="2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5490" y="504"/>
      </p:cViewPr>
      <p:guideLst>
        <p:guide orient="horz" pos="3125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</a:fld>
            <a:endParaRPr lang="en-GB" altLang="en-US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TSG-SA5 Meeting #159      S5-250546	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TSG-SA5 Meeting #159	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TSG-SA5 Meeting #159	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20"/>
            <a:ext cx="774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3GPP TSG-SA5 Meeting #159	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" panose="020B0604020202020204"/>
                <a:ea typeface="+mn-ea"/>
                <a:cs typeface="Arial" panose="020B0604020202020204" pitchFamily="34" charset="0"/>
              </a:rPr>
              <a:t>Sophia-Antipolis, France, 17 - 21 February 2025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6" Type="http://schemas.openxmlformats.org/officeDocument/2006/relationships/theme" Target="../theme/them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6" Type="http://schemas.openxmlformats.org/officeDocument/2006/relationships/theme" Target="../theme/theme4.xml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561141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 3GPP TSG-SA5 Meeting #159</a:t>
            </a: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，</a:t>
            </a:r>
            <a:r>
              <a:rPr lang="en-US" altLang="zh-CN" sz="1200" dirty="0">
                <a:solidFill>
                  <a:schemeClr val="bg1"/>
                </a:solidFill>
                <a:sym typeface="+mn-ea"/>
              </a:rPr>
              <a:t>Sophia-Antipolis, France, 17th Feb 2025 - 21st Feb 2025</a:t>
            </a:r>
            <a:endParaRPr lang="en-GB" sz="1200" spc="300" dirty="0">
              <a:solidFill>
                <a:schemeClr val="bg1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3" y="6373814"/>
            <a:ext cx="8225367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1" y="1454152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6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200" dirty="0">
                <a:solidFill>
                  <a:schemeClr val="bg1"/>
                </a:solidFill>
              </a:rPr>
              <a:t>SA5 5GA workshop</a:t>
            </a:r>
            <a:r>
              <a:rPr lang="en-GB" altLang="de-DE" sz="1200" dirty="0">
                <a:solidFill>
                  <a:schemeClr val="bg1"/>
                </a:solidFill>
              </a:rPr>
              <a:t>, </a:t>
            </a:r>
            <a:r>
              <a:rPr lang="en-US" altLang="de-DE" sz="1200" dirty="0">
                <a:solidFill>
                  <a:schemeClr val="bg1"/>
                </a:solidFill>
              </a:rPr>
              <a:t>15 – 16 </a:t>
            </a:r>
            <a:r>
              <a:rPr lang="en-US" altLang="zh-CN" sz="1200" dirty="0">
                <a:solidFill>
                  <a:schemeClr val="bg1"/>
                </a:solidFill>
              </a:rPr>
              <a:t>Jan</a:t>
            </a:r>
            <a:r>
              <a:rPr lang="en-US" altLang="de-DE" sz="1200" dirty="0">
                <a:solidFill>
                  <a:schemeClr val="bg1"/>
                </a:solidFill>
              </a:rPr>
              <a:t> 2025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7" y="6383339"/>
            <a:ext cx="681567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2" y="3303590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3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8845" y="415925"/>
            <a:ext cx="114040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7159487" y="4351577"/>
            <a:ext cx="2690191" cy="62792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Source: </a:t>
            </a:r>
            <a:r>
              <a:rPr lang="en-US" alt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Asiainfo</a:t>
            </a:r>
            <a:endParaRPr lang="en-US" altLang="fr-FR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063263" y="1575657"/>
            <a:ext cx="8054772" cy="169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altLang="zh-CN" sz="5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Asiainfo's view on SA5 Rel-20 5G-Advanced Priorities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/>
              <a:t>Overview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Potential 5GA management and orchestration, charging topics</a:t>
            </a:r>
            <a:endParaRPr lang="en-US" altLang="zh-CN"/>
          </a:p>
          <a:p>
            <a:pPr lvl="1"/>
            <a:r>
              <a:rPr lang="en-US" altLang="zh-CN"/>
              <a:t>Intent driven management</a:t>
            </a:r>
            <a:endParaRPr lang="en-US" altLang="zh-CN"/>
          </a:p>
          <a:p>
            <a:pPr lvl="1"/>
            <a:r>
              <a:rPr lang="en-US" altLang="zh-CN"/>
              <a:t>Ambioute IOT</a:t>
            </a:r>
            <a:endParaRPr lang="en-US" altLang="zh-CN"/>
          </a:p>
          <a:p>
            <a:pPr lvl="1"/>
            <a:r>
              <a:rPr lang="en-US" altLang="zh-CN"/>
              <a:t>SBMA, </a:t>
            </a:r>
            <a:r>
              <a:rPr lang="en-US" altLang="zh-CN">
                <a:sym typeface="+mn-ea"/>
              </a:rPr>
              <a:t>enhance SBMA  to support  new management service</a:t>
            </a:r>
            <a:endParaRPr lang="en-US" altLang="zh-CN"/>
          </a:p>
          <a:p>
            <a:pPr lvl="1"/>
            <a:r>
              <a:rPr lang="en-US" altLang="zh-CN"/>
              <a:t>AIML</a:t>
            </a:r>
            <a:endParaRPr lang="en-US" altLang="zh-CN"/>
          </a:p>
          <a:p>
            <a:pPr lvl="1"/>
            <a:r>
              <a:rPr lang="en-US" altLang="zh-CN"/>
              <a:t>ISAC</a:t>
            </a:r>
            <a:endParaRPr lang="en-US" altLang="zh-CN"/>
          </a:p>
          <a:p>
            <a:r>
              <a:rPr lang="en-US" altLang="zh-CN"/>
              <a:t>Opinion on TU allocation portion of 5GA part/6G part in Rel-20</a:t>
            </a:r>
            <a:endParaRPr lang="en-US" altLang="zh-CN"/>
          </a:p>
          <a:p>
            <a:pPr lvl="1" algn="l">
              <a:buSzTx/>
            </a:pPr>
            <a:r>
              <a:rPr lang="en-US" altLang="zh-CN" sz="2400">
                <a:cs typeface="+mn-ea"/>
                <a:sym typeface="+mn-ea"/>
              </a:rPr>
              <a:t>2/3 of total TU for 5GA SA5 management features, and 1/3 of total TU for 6G SA5 management features.</a:t>
            </a:r>
            <a:endParaRPr lang="en-US" altLang="zh-CN" sz="2400">
              <a:cs typeface="+mn-ea"/>
            </a:endParaRPr>
          </a:p>
          <a:p>
            <a:endParaRPr lang="en-US" altLang="zh-CN"/>
          </a:p>
          <a:p>
            <a:pPr lvl="1"/>
            <a:endParaRPr lang="en-US" altLang="zh-CN"/>
          </a:p>
          <a:p>
            <a:endParaRPr lang="en-US" altLang="zh-CN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145" y="228600"/>
            <a:ext cx="10000615" cy="1143000"/>
          </a:xfrm>
        </p:spPr>
        <p:txBody>
          <a:bodyPr/>
          <a:p>
            <a:pPr algn="l"/>
            <a:r>
              <a:rPr lang="de-DE" altLang="de-DE" dirty="0">
                <a:sym typeface="+mn-ea"/>
              </a:rPr>
              <a:t>Intent driven management for </a:t>
            </a:r>
            <a:r>
              <a:rPr lang="en-US" altLang="de-DE" dirty="0">
                <a:sym typeface="+mn-ea"/>
              </a:rPr>
              <a:t>SA5 Rel-20 </a:t>
            </a:r>
            <a:r>
              <a:rPr lang="de-DE" altLang="de-DE" dirty="0">
                <a:sym typeface="+mn-ea"/>
              </a:rPr>
              <a:t>5G Advanced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/>
              <a:t>The combination of AI/ML and intention driven management network</a:t>
            </a:r>
            <a:endParaRPr lang="en-US" altLang="zh-CN" sz="2400"/>
          </a:p>
          <a:p>
            <a:r>
              <a:rPr lang="en-US" altLang="zh-CN" sz="2400"/>
              <a:t>Enhance intent feasibility Checks  to support more complex combinations and dependencies between intents. For example, introducing logical relationships (such as "AND," "OR," "NOT") in feasibility checks for combined intents</a:t>
            </a:r>
            <a:endParaRPr lang="en-US" altLang="zh-CN" sz="2400"/>
          </a:p>
          <a:p>
            <a:r>
              <a:rPr lang="en-US" altLang="zh-CN" sz="2400"/>
              <a:t>Exhance Intent exploration to explore combinations of multiple intents, helping to better balance different intents </a:t>
            </a:r>
            <a:endParaRPr lang="en-US" altLang="zh-CN" sz="2400"/>
          </a:p>
          <a:p>
            <a:r>
              <a:rPr lang="en-US" altLang="zh-CN" sz="2400"/>
              <a:t>Cross-domain Intent Coordination to support the sharing and collaborative execution of intents across different management domains</a:t>
            </a:r>
            <a:endParaRPr lang="en-US" altLang="zh-CN" sz="2400"/>
          </a:p>
          <a:p>
            <a:r>
              <a:rPr lang="en-US" altLang="zh-CN" sz="2400"/>
              <a:t>Natural Language Interaction for Intents to support user expression of intents through natural language</a:t>
            </a:r>
            <a:endParaRPr lang="en-US" altLang="zh-CN" sz="24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145" y="228600"/>
            <a:ext cx="9849485" cy="1143000"/>
          </a:xfrm>
        </p:spPr>
        <p:txBody>
          <a:bodyPr/>
          <a:p>
            <a:pPr algn="l"/>
            <a:r>
              <a:rPr lang="en-US" altLang="zh-CN">
                <a:sym typeface="+mn-ea"/>
              </a:rPr>
              <a:t>AIML</a:t>
            </a:r>
            <a:r>
              <a:rPr lang="de-DE" altLang="de-DE" dirty="0">
                <a:sym typeface="+mn-ea"/>
              </a:rPr>
              <a:t> for </a:t>
            </a:r>
            <a:r>
              <a:rPr lang="en-US" altLang="de-DE" dirty="0">
                <a:sym typeface="+mn-ea"/>
              </a:rPr>
              <a:t>SA5 Rel-20 </a:t>
            </a:r>
            <a:r>
              <a:rPr lang="de-DE" altLang="de-DE" dirty="0">
                <a:sym typeface="+mn-ea"/>
              </a:rPr>
              <a:t>5G Advanced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Rel-20 scope</a:t>
            </a:r>
            <a:endParaRPr lang="en-US" altLang="zh-CN"/>
          </a:p>
          <a:p>
            <a:pPr lvl="1"/>
            <a:r>
              <a:rPr lang="en-US" altLang="zh-CN"/>
              <a:t>Various ML type management supported (e.g. FL, reinforcement learning,transfer learning, etc.)</a:t>
            </a:r>
            <a:endParaRPr lang="en-US" altLang="zh-CN"/>
          </a:p>
          <a:p>
            <a:pPr lvl="1"/>
            <a:r>
              <a:rPr lang="en-US" altLang="zh-CN"/>
              <a:t>ML training  and ML inference-impact emulation in NDT enviroment</a:t>
            </a:r>
            <a:endParaRPr lang="en-US" altLang="zh-CN"/>
          </a:p>
          <a:p>
            <a:pPr lvl="1" algn="l">
              <a:buSzTx/>
            </a:pPr>
            <a:r>
              <a:rPr lang="en-US" altLang="zh-CN">
                <a:cs typeface="+mn-ea"/>
              </a:rPr>
              <a:t>Management potential </a:t>
            </a:r>
            <a:r>
              <a:rPr lang="en-US" altLang="zh-CN">
                <a:cs typeface="+mn-ea"/>
                <a:sym typeface="+mn-ea"/>
              </a:rPr>
              <a:t>NG-RAN AI/ML-based </a:t>
            </a:r>
            <a:r>
              <a:rPr lang="en-US" altLang="zh-CN">
                <a:cs typeface="+mn-ea"/>
              </a:rPr>
              <a:t>use case</a:t>
            </a:r>
            <a:endParaRPr lang="en-US" altLang="zh-CN">
              <a:cs typeface="+mn-ea"/>
            </a:endParaRPr>
          </a:p>
          <a:p>
            <a:pPr lvl="1" algn="l">
              <a:buSzTx/>
            </a:pPr>
            <a:r>
              <a:rPr lang="en-US" altLang="zh-CN">
                <a:cs typeface="+mn-ea"/>
              </a:rPr>
              <a:t> </a:t>
            </a:r>
            <a:r>
              <a:rPr lang="en-US" altLang="zh-CN"/>
              <a:t>Unified LCM framework to support both RAN and CN intelligence requirements.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145" y="228600"/>
            <a:ext cx="9805035" cy="1143000"/>
          </a:xfrm>
        </p:spPr>
        <p:txBody>
          <a:bodyPr/>
          <a:p>
            <a:pPr algn="l"/>
            <a:r>
              <a:rPr lang="de-DE" altLang="de-DE" dirty="0">
                <a:sym typeface="+mn-ea"/>
              </a:rPr>
              <a:t>Ambient IOT</a:t>
            </a:r>
            <a:r>
              <a:rPr lang="en-US" altLang="de-DE" dirty="0">
                <a:sym typeface="+mn-ea"/>
              </a:rPr>
              <a:t> </a:t>
            </a:r>
            <a:r>
              <a:rPr lang="de-DE" altLang="de-DE" dirty="0">
                <a:sym typeface="+mn-ea"/>
              </a:rPr>
              <a:t>management for </a:t>
            </a:r>
            <a:r>
              <a:rPr lang="en-US" altLang="de-DE" dirty="0">
                <a:sym typeface="+mn-ea"/>
              </a:rPr>
              <a:t>SA5 Rel-20 </a:t>
            </a:r>
            <a:r>
              <a:rPr lang="de-DE" altLang="de-DE" dirty="0">
                <a:sym typeface="+mn-ea"/>
              </a:rPr>
              <a:t>5G Advanced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2400"/>
              <a:t>Backgroud</a:t>
            </a:r>
            <a:endParaRPr lang="en-US" altLang="zh-CN" sz="2400"/>
          </a:p>
          <a:p>
            <a:pPr lvl="1"/>
            <a:r>
              <a:rPr lang="en-US" altLang="zh-CN" sz="2000"/>
              <a:t>TR 22.840 and TS</a:t>
            </a:r>
            <a:r>
              <a:rPr lang="en-US" altLang="en-US" sz="2000"/>
              <a:t> </a:t>
            </a:r>
            <a:r>
              <a:rPr lang="en-US" altLang="zh-CN" sz="2000"/>
              <a:t>22.369 have been developed by SA1 to capture use cases, traffic scenarios, device constraints of ambient power-enabled Internet of Things and identify new potential service requirements as well as new KPIs.</a:t>
            </a:r>
            <a:endParaRPr lang="en-US" altLang="zh-CN" sz="2000"/>
          </a:p>
          <a:p>
            <a:pPr lvl="1"/>
            <a:r>
              <a:rPr lang="en-US" altLang="zh-CN" sz="2000"/>
              <a:t>TSG RAN has completed a Rel-18 RAN-level SI on Ambient IoT, This has defined representative use cases, deployment scenarios, connectivity topologies, Ambient IoT devices, design targets, and required functionalities. </a:t>
            </a:r>
            <a:endParaRPr lang="en-US" altLang="zh-CN" sz="2000"/>
          </a:p>
          <a:p>
            <a:pPr lvl="1"/>
            <a:r>
              <a:rPr lang="en-US" altLang="zh-CN" sz="2000"/>
              <a:t>RAN WGs have completed a Rel-19 SI on solutions for Ambient IoT, reported in TR</a:t>
            </a:r>
            <a:r>
              <a:rPr lang="en-US" altLang="en-US" sz="2000"/>
              <a:t> </a:t>
            </a:r>
            <a:r>
              <a:rPr lang="en-US" altLang="zh-CN" sz="2000"/>
              <a:t>38.769, which explored more-detailed radio aspects. </a:t>
            </a:r>
            <a:endParaRPr lang="en-US" altLang="zh-CN" sz="2000"/>
          </a:p>
          <a:p>
            <a:pPr lvl="0"/>
            <a:r>
              <a:rPr lang="en-US" altLang="zh-CN" sz="2400"/>
              <a:t>Rel-20 Scope</a:t>
            </a:r>
            <a:endParaRPr lang="en-US" altLang="zh-CN" sz="2400"/>
          </a:p>
          <a:p>
            <a:pPr lvl="1"/>
            <a:r>
              <a:rPr lang="en-US" altLang="zh-CN" sz="2000"/>
              <a:t> requirements and solutions for enhancement to 3GPP NRM </a:t>
            </a:r>
            <a:endParaRPr lang="en-US" altLang="zh-CN" sz="2000"/>
          </a:p>
          <a:p>
            <a:pPr lvl="2"/>
            <a:r>
              <a:rPr lang="en-US" altLang="zh-CN" sz="1800"/>
              <a:t> Configuration management to support ambient IOT feature</a:t>
            </a:r>
            <a:endParaRPr lang="en-US" altLang="zh-CN" sz="1800"/>
          </a:p>
          <a:p>
            <a:pPr lvl="1"/>
            <a:r>
              <a:rPr lang="en-US" altLang="zh-CN" sz="2000"/>
              <a:t>requirements and solutions for enhancement to performance management</a:t>
            </a:r>
            <a:endParaRPr lang="en-US" altLang="zh-CN" sz="2000"/>
          </a:p>
          <a:p>
            <a:pPr lvl="2"/>
            <a:r>
              <a:rPr lang="en-US" altLang="zh-CN" sz="1800"/>
              <a:t>measurements or KPIs for Ambient IOT service</a:t>
            </a:r>
            <a:endParaRPr lang="en-US" altLang="zh-CN" sz="1800"/>
          </a:p>
          <a:p>
            <a:pPr lvl="1"/>
            <a:endParaRPr lang="en-US" altLang="zh-CN"/>
          </a:p>
          <a:p>
            <a:pPr lvl="1"/>
            <a:endParaRPr lang="en-US" altLang="zh-CN"/>
          </a:p>
          <a:p>
            <a:pPr marL="0" lvl="0" indent="0">
              <a:buNone/>
            </a:pPr>
            <a:endParaRPr lang="en-US" altLang="zh-CN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de-DE" dirty="0">
                <a:sym typeface="+mn-ea"/>
              </a:rPr>
              <a:t>ISAC  </a:t>
            </a:r>
            <a:r>
              <a:rPr lang="de-DE" altLang="de-DE" dirty="0">
                <a:sym typeface="+mn-ea"/>
              </a:rPr>
              <a:t>management for 5G Advanced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9931" y="1193802"/>
            <a:ext cx="11184467" cy="4830763"/>
          </a:xfrm>
        </p:spPr>
        <p:txBody>
          <a:bodyPr/>
          <a:p>
            <a:r>
              <a:rPr lang="en-US" altLang="zh-CN" sz="2400"/>
              <a:t>Backgroud</a:t>
            </a:r>
            <a:endParaRPr lang="en-US" altLang="zh-CN" sz="2400"/>
          </a:p>
          <a:p>
            <a:pPr lvl="1" fontAlgn="t"/>
            <a:r>
              <a:rPr lang="en-US" altLang="zh-CN" sz="2000" dirty="0" smtClean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3GPP SA1:TS22.137  </a:t>
            </a:r>
            <a:r>
              <a:rPr lang="en-US" altLang="zh-CN" sz="20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Integrated Sensing and Communication (Sensing)</a:t>
            </a:r>
            <a:endParaRPr lang="en-US" altLang="zh-CN" sz="2000" dirty="0">
              <a:solidFill>
                <a:schemeClr val="tx1"/>
              </a:solidFill>
              <a:ea typeface="微软雅黑" panose="020B0503020204020204" pitchFamily="34" charset="-122"/>
              <a:sym typeface="+mn-ea"/>
            </a:endParaRPr>
          </a:p>
          <a:p>
            <a:pPr lvl="2" fontAlgn="t"/>
            <a:r>
              <a:rPr lang="en-US" altLang="zh-CN" sz="18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describe </a:t>
            </a:r>
            <a:r>
              <a:rPr lang="en-US" sz="1800" kern="1200" dirty="0" smtClean="0">
                <a:sym typeface="+mn-ea"/>
              </a:rPr>
              <a:t>Sensing Use case &amp; requirements (functional &amp; performance) </a:t>
            </a:r>
            <a:endParaRPr lang="zh-CN" altLang="zh-CN" sz="1800" dirty="0">
              <a:solidFill>
                <a:schemeClr val="tx1"/>
              </a:solidFill>
              <a:ea typeface="微软雅黑" panose="020B0503020204020204" pitchFamily="34" charset="-122"/>
            </a:endParaRPr>
          </a:p>
          <a:p>
            <a:pPr lvl="1" fontAlgn="t"/>
            <a:r>
              <a:rPr lang="en-US" altLang="zh-CN" sz="2000" dirty="0" smtClean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3GPP RAN1</a:t>
            </a:r>
            <a:r>
              <a:rPr lang="en-US" altLang="zh-CN" sz="20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: </a:t>
            </a:r>
            <a:r>
              <a:rPr lang="en-US" altLang="zh-CN" sz="2000" dirty="0" err="1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FS_Sensing_NR</a:t>
            </a:r>
            <a:r>
              <a:rPr lang="en-US" altLang="zh-CN" sz="20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  Study on channel modelling for Integrated Sensing And Communication (ISAC) for NR</a:t>
            </a:r>
            <a:endParaRPr lang="en-US" altLang="zh-CN" sz="2000" dirty="0">
              <a:solidFill>
                <a:schemeClr val="tx1"/>
              </a:solidFill>
              <a:ea typeface="微软雅黑" panose="020B0503020204020204" pitchFamily="34" charset="-122"/>
              <a:sym typeface="+mn-ea"/>
            </a:endParaRPr>
          </a:p>
          <a:p>
            <a:pPr lvl="2" fontAlgn="t"/>
            <a:r>
              <a:rPr lang="en-US" altLang="zh-CN" sz="18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forcus on </a:t>
            </a:r>
            <a:r>
              <a:rPr lang="en-US" altLang="zh-CN" sz="1800" dirty="0">
                <a:sym typeface="+mn-ea"/>
              </a:rPr>
              <a:t>channel modelling </a:t>
            </a:r>
            <a:endParaRPr lang="en-US" altLang="zh-CN" sz="1800" dirty="0">
              <a:sym typeface="+mn-ea"/>
            </a:endParaRPr>
          </a:p>
          <a:p>
            <a:pPr lvl="2" fontAlgn="t"/>
            <a:r>
              <a:rPr lang="en-US" altLang="zh-CN" sz="1800"/>
              <a:t>Object detection and tracking</a:t>
            </a:r>
            <a:endParaRPr lang="en-US" altLang="zh-CN" sz="1800"/>
          </a:p>
          <a:p>
            <a:pPr lvl="2" fontAlgn="t"/>
            <a:r>
              <a:rPr lang="en-US" altLang="zh-CN" sz="1800"/>
              <a:t>Environment monitoring</a:t>
            </a:r>
            <a:endParaRPr lang="en-US" altLang="zh-CN" sz="1800"/>
          </a:p>
          <a:p>
            <a:pPr lvl="2" fontAlgn="t"/>
            <a:r>
              <a:rPr lang="en-US" altLang="zh-CN" sz="1800"/>
              <a:t>Motion monitoring</a:t>
            </a:r>
            <a:endParaRPr lang="en-US" altLang="zh-CN" sz="1800"/>
          </a:p>
          <a:p>
            <a:r>
              <a:rPr lang="en-US" altLang="zh-CN" sz="2400"/>
              <a:t>Rel-20 scope</a:t>
            </a:r>
            <a:endParaRPr lang="en-US" altLang="zh-CN" sz="2400"/>
          </a:p>
          <a:p>
            <a:pPr lvl="1"/>
            <a:r>
              <a:rPr lang="en-US" altLang="zh-CN" sz="2000"/>
              <a:t>New KPl design.e.g..position accuracy,speed accuracy, point cloud density</a:t>
            </a:r>
            <a:endParaRPr lang="en-US" altLang="zh-CN" sz="2000"/>
          </a:p>
          <a:p>
            <a:pPr lvl="1"/>
            <a:r>
              <a:rPr lang="en-US" altLang="zh-CN" sz="2000">
                <a:cs typeface="+mn-ea"/>
                <a:sym typeface="+mn-ea"/>
              </a:rPr>
              <a:t>Performance management for ISAC </a:t>
            </a:r>
            <a:endParaRPr lang="en-US" altLang="zh-CN" sz="2000">
              <a:cs typeface="+mn-ea"/>
              <a:sym typeface="+mn-ea"/>
            </a:endParaRPr>
          </a:p>
          <a:p>
            <a:pPr lvl="1"/>
            <a:r>
              <a:rPr lang="en-US" altLang="zh-CN" sz="2000"/>
              <a:t>Sensing data management</a:t>
            </a:r>
            <a:endParaRPr lang="en-US" altLang="zh-CN" sz="2000">
              <a:cs typeface="+mn-ea"/>
              <a:sym typeface="+mn-ea"/>
            </a:endParaRPr>
          </a:p>
          <a:p>
            <a:pPr lvl="1"/>
            <a:r>
              <a:rPr lang="en-US" altLang="zh-CN" sz="2000"/>
              <a:t>Sensing data exposure</a:t>
            </a:r>
            <a:endParaRPr lang="en-US" altLang="zh-CN" sz="2000"/>
          </a:p>
          <a:p>
            <a:pPr lvl="1"/>
            <a:endParaRPr lang="en-US" altLang="zh-CN">
              <a:cs typeface="+mn-ea"/>
              <a:sym typeface="+mn-ea"/>
            </a:endParaRPr>
          </a:p>
          <a:p>
            <a:pPr lvl="1"/>
            <a:endParaRPr lang="en-US" altLang="zh-CN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ctrTitle"/>
          </p:nvPr>
        </p:nvSpPr>
        <p:spPr>
          <a:xfrm>
            <a:off x="1541463" y="2928941"/>
            <a:ext cx="7772400" cy="1101725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36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en-US" altLang="en-US" sz="3600" b="1" i="1" kern="1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2824</Words>
  <Application>WPS 演示</Application>
  <PresentationFormat>宽屏</PresentationFormat>
  <Paragraphs>69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Arial</vt:lpstr>
      <vt:lpstr>Times New Roman</vt:lpstr>
      <vt:lpstr>微软雅黑</vt:lpstr>
      <vt:lpstr>Arial Unicode MS</vt:lpstr>
      <vt:lpstr>Office Theme</vt:lpstr>
      <vt:lpstr>2_Office Theme</vt:lpstr>
      <vt:lpstr>3_Office Theme</vt:lpstr>
      <vt:lpstr>4_Office Theme</vt:lpstr>
      <vt:lpstr>PowerPoint 演示文稿</vt:lpstr>
      <vt:lpstr>Overview</vt:lpstr>
      <vt:lpstr>Intent driven management for SA5 Rel-20 5G Advanced</vt:lpstr>
      <vt:lpstr>AIML for SA5 Rel-20 5G Advanced</vt:lpstr>
      <vt:lpstr>Ambient IOT management for SA5 Rel-20 5G Advanced</vt:lpstr>
      <vt:lpstr>ISAC  management for 5G Advanced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Limeng Ma-Asiainfo0115</cp:lastModifiedBy>
  <cp:revision>1</cp:revision>
  <dcterms:created xsi:type="dcterms:W3CDTF">2025-02-07T13:08:30Z</dcterms:created>
  <dcterms:modified xsi:type="dcterms:W3CDTF">2025-02-07T13:08:30Z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ICV">
    <vt:lpwstr>D3301C9345DB44F490E58407032DF91C_12</vt:lpwstr>
  </property>
  <property fmtid="{D5CDD505-2E9C-101B-9397-08002B2CF9AE}" pid="13" name="KSOProductBuildVer">
    <vt:lpwstr>2052-12.1.0.19302</vt:lpwstr>
  </property>
</Properties>
</file>