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7"/>
  </p:notesMasterIdLst>
  <p:handoutMasterIdLst>
    <p:handoutMasterId r:id="rId18"/>
  </p:handoutMasterIdLst>
  <p:sldIdLst>
    <p:sldId id="341" r:id="rId5"/>
    <p:sldId id="363" r:id="rId6"/>
    <p:sldId id="364" r:id="rId7"/>
    <p:sldId id="368" r:id="rId8"/>
    <p:sldId id="373" r:id="rId9"/>
    <p:sldId id="366" r:id="rId10"/>
    <p:sldId id="374" r:id="rId11"/>
    <p:sldId id="369" r:id="rId12"/>
    <p:sldId id="375" r:id="rId13"/>
    <p:sldId id="365" r:id="rId14"/>
    <p:sldId id="376" r:id="rId15"/>
    <p:sldId id="372"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39" autoAdjust="0"/>
    <p:restoredTop sz="94679" autoAdjust="0"/>
  </p:normalViewPr>
  <p:slideViewPr>
    <p:cSldViewPr snapToGrid="0">
      <p:cViewPr varScale="1">
        <p:scale>
          <a:sx n="59" d="100"/>
          <a:sy n="59" d="100"/>
        </p:scale>
        <p:origin x="1120"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izzarri Simone" userId="947d92d5-c2e3-4e6f-bc87-c59019310b3d" providerId="ADAL" clId="{C635A27B-D1C6-4537-B3E8-6D58D9DB8DFA}"/>
    <pc:docChg chg="custSel modSld modMainMaster">
      <pc:chgData name="Bizzarri Simone" userId="947d92d5-c2e3-4e6f-bc87-c59019310b3d" providerId="ADAL" clId="{C635A27B-D1C6-4537-B3E8-6D58D9DB8DFA}" dt="2025-02-07T09:41:02.410" v="24"/>
      <pc:docMkLst>
        <pc:docMk/>
      </pc:docMkLst>
      <pc:sldChg chg="modSp mod">
        <pc:chgData name="Bizzarri Simone" userId="947d92d5-c2e3-4e6f-bc87-c59019310b3d" providerId="ADAL" clId="{C635A27B-D1C6-4537-B3E8-6D58D9DB8DFA}" dt="2025-02-07T09:05:47.107" v="1" actId="20577"/>
        <pc:sldMkLst>
          <pc:docMk/>
          <pc:sldMk cId="0" sldId="341"/>
        </pc:sldMkLst>
        <pc:spChg chg="mod">
          <ac:chgData name="Bizzarri Simone" userId="947d92d5-c2e3-4e6f-bc87-c59019310b3d" providerId="ADAL" clId="{C635A27B-D1C6-4537-B3E8-6D58D9DB8DFA}" dt="2025-02-07T09:05:47.107" v="1" actId="20577"/>
          <ac:spMkLst>
            <pc:docMk/>
            <pc:sldMk cId="0" sldId="341"/>
            <ac:spMk id="5123" creationId="{9FAD3684-801E-4E1E-85EB-F5F3E5D37277}"/>
          </ac:spMkLst>
        </pc:spChg>
      </pc:sldChg>
      <pc:sldChg chg="modSp mod">
        <pc:chgData name="Bizzarri Simone" userId="947d92d5-c2e3-4e6f-bc87-c59019310b3d" providerId="ADAL" clId="{C635A27B-D1C6-4537-B3E8-6D58D9DB8DFA}" dt="2025-02-07T09:39:13.677" v="23" actId="20577"/>
        <pc:sldMkLst>
          <pc:docMk/>
          <pc:sldMk cId="0" sldId="364"/>
        </pc:sldMkLst>
        <pc:spChg chg="mod">
          <ac:chgData name="Bizzarri Simone" userId="947d92d5-c2e3-4e6f-bc87-c59019310b3d" providerId="ADAL" clId="{C635A27B-D1C6-4537-B3E8-6D58D9DB8DFA}" dt="2025-02-07T09:39:13.677" v="23" actId="20577"/>
          <ac:spMkLst>
            <pc:docMk/>
            <pc:sldMk cId="0" sldId="364"/>
            <ac:spMk id="2" creationId="{1BC45FFD-CA72-6A51-EE47-6D434C769C3B}"/>
          </ac:spMkLst>
        </pc:spChg>
      </pc:sldChg>
      <pc:sldMasterChg chg="delSp modSp mod">
        <pc:chgData name="Bizzarri Simone" userId="947d92d5-c2e3-4e6f-bc87-c59019310b3d" providerId="ADAL" clId="{C635A27B-D1C6-4537-B3E8-6D58D9DB8DFA}" dt="2025-02-07T09:41:02.410" v="24"/>
        <pc:sldMasterMkLst>
          <pc:docMk/>
          <pc:sldMasterMk cId="0" sldId="2147485146"/>
        </pc:sldMasterMkLst>
        <pc:spChg chg="del">
          <ac:chgData name="Bizzarri Simone" userId="947d92d5-c2e3-4e6f-bc87-c59019310b3d" providerId="ADAL" clId="{C635A27B-D1C6-4537-B3E8-6D58D9DB8DFA}" dt="2025-02-07T09:31:44.616" v="2" actId="478"/>
          <ac:spMkLst>
            <pc:docMk/>
            <pc:sldMasterMk cId="0" sldId="2147485146"/>
            <ac:spMk id="3" creationId="{D1AD1D1E-1682-BEED-6750-892687EBAEA2}"/>
          </ac:spMkLst>
        </pc:spChg>
        <pc:spChg chg="mod">
          <ac:chgData name="Bizzarri Simone" userId="947d92d5-c2e3-4e6f-bc87-c59019310b3d" providerId="ADAL" clId="{C635A27B-D1C6-4537-B3E8-6D58D9DB8DFA}" dt="2025-02-07T09:41:02.410" v="24"/>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5739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SA5#159	</a:t>
            </a:r>
          </a:p>
          <a:p>
            <a:pPr eaLnBrk="1" hangingPunct="1">
              <a:defRPr/>
            </a:pPr>
            <a:r>
              <a:rPr lang="sv-SE" altLang="en-US" sz="1200" b="1" dirty="0">
                <a:latin typeface="Arial "/>
              </a:rPr>
              <a:t>Sophia Antipolis (France) – February 2025</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S5-250451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8803141" cy="2852737"/>
          </a:xfrm>
        </p:spPr>
        <p:txBody>
          <a:bodyPr/>
          <a:lstStyle/>
          <a:p>
            <a:pPr eaLnBrk="1" hangingPunct="1"/>
            <a:r>
              <a:rPr lang="en-US" altLang="en-US" dirty="0"/>
              <a:t>NDT use cases and future development </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7" y="4589463"/>
            <a:ext cx="9203604" cy="1500187"/>
          </a:xfrm>
        </p:spPr>
        <p:txBody>
          <a:bodyPr/>
          <a:lstStyle/>
          <a:p>
            <a:pPr marL="0" indent="0" eaLnBrk="1" hangingPunct="1">
              <a:buFontTx/>
              <a:buNone/>
            </a:pPr>
            <a:r>
              <a:rPr lang="en-GB" altLang="en-US" dirty="0"/>
              <a:t>Source: </a:t>
            </a:r>
            <a:r>
              <a:rPr lang="en-GB" altLang="en-US" dirty="0" err="1"/>
              <a:t>Fibercop</a:t>
            </a:r>
            <a:r>
              <a:rPr lang="en-GB" altLang="en-US" dirty="0"/>
              <a:t>, Telecom Italia, Deutsche Telekom </a:t>
            </a:r>
          </a:p>
          <a:p>
            <a:pPr marL="0" indent="0" eaLnBrk="1" hangingPunct="1">
              <a:buFontTx/>
              <a:buNone/>
            </a:pPr>
            <a:r>
              <a:rPr lang="en-GB" altLang="en-US" sz="2000" dirty="0"/>
              <a:t>with support of M. Becattini (University of Florence), A. </a:t>
            </a:r>
            <a:r>
              <a:rPr lang="en-GB" altLang="en-US" sz="2000" dirty="0" err="1"/>
              <a:t>Iera</a:t>
            </a:r>
            <a:r>
              <a:rPr lang="en-GB" altLang="en-US" sz="2000" dirty="0"/>
              <a:t> (</a:t>
            </a:r>
            <a:r>
              <a:rPr lang="en-US" altLang="en-US" sz="2000" dirty="0"/>
              <a:t>University of Calabria and CNIT/</a:t>
            </a:r>
            <a:r>
              <a:rPr lang="en-US" altLang="en-US" sz="2000" dirty="0" err="1"/>
              <a:t>CONLab</a:t>
            </a:r>
            <a:r>
              <a:rPr lang="en-US" altLang="en-US" sz="2000" dirty="0"/>
              <a:t>), R. Marini (CNIT/</a:t>
            </a:r>
            <a:r>
              <a:rPr lang="en-US" altLang="en-US" sz="2000" dirty="0" err="1"/>
              <a:t>WiLab</a:t>
            </a:r>
            <a:r>
              <a:rPr lang="en-US" altLang="en-US" sz="2000" dirty="0"/>
              <a:t>) </a:t>
            </a:r>
          </a:p>
          <a:p>
            <a:pPr marL="0" indent="0" eaLnBrk="1" hangingPunct="1">
              <a:buFontTx/>
              <a:buNone/>
            </a:pPr>
            <a:r>
              <a:rPr lang="en-US" altLang="en-US" sz="2000" dirty="0"/>
              <a:t>RESTART research program</a:t>
            </a:r>
            <a:endParaRPr lang="en-GB" altLang="en-US" sz="2000" dirty="0"/>
          </a:p>
          <a:p>
            <a:pPr marL="0" indent="0" eaLnBrk="1" hangingPunct="1">
              <a:buFontTx/>
              <a:buNone/>
            </a:pP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782082"/>
            <a:ext cx="10515600" cy="4351338"/>
          </a:xfrm>
        </p:spPr>
        <p:txBody>
          <a:bodyPr/>
          <a:lstStyle/>
          <a:p>
            <a:pPr marL="446088" indent="-446088"/>
            <a:r>
              <a:rPr lang="en-US" altLang="en-US" sz="2400" dirty="0"/>
              <a:t>In 28.915, use case #7 is not a simple application of NDT, but it has demonstrated some fundamental characteristics of the NDT topic that need to be developed at a normative level,</a:t>
            </a:r>
          </a:p>
          <a:p>
            <a:pPr marL="446088" indent="-446088"/>
            <a:r>
              <a:rPr lang="en-US" altLang="en-US" sz="2400" dirty="0"/>
              <a:t>Two service scenarios were identified where nested NDT is required.</a:t>
            </a:r>
          </a:p>
          <a:p>
            <a:pPr marL="446088" indent="-446088"/>
            <a:r>
              <a:rPr lang="en-US" altLang="en-US" sz="2400" dirty="0"/>
              <a:t>These scenarios need some specific requirements on the management services that the Nested NDT </a:t>
            </a:r>
            <a:r>
              <a:rPr lang="en-US" altLang="en-US" sz="2400" dirty="0" err="1"/>
              <a:t>MnS</a:t>
            </a:r>
            <a:r>
              <a:rPr lang="en-US" altLang="en-US" sz="2400" dirty="0"/>
              <a:t> producer must be able to satisfy.</a:t>
            </a:r>
          </a:p>
          <a:p>
            <a:pPr marL="446088" indent="-446088"/>
            <a:r>
              <a:rPr lang="en-US" altLang="en-US" sz="2400" dirty="0"/>
              <a:t>These requirements relate to the ability of a </a:t>
            </a:r>
            <a:r>
              <a:rPr lang="en-US" altLang="en-US" sz="2400" dirty="0" err="1"/>
              <a:t>MnS</a:t>
            </a:r>
            <a:r>
              <a:rPr lang="en-US" altLang="en-US" sz="2400" dirty="0"/>
              <a:t> consumer to manage the internal structure of the Nested NDT and the internal interactions between the NDTs involved.</a:t>
            </a:r>
          </a:p>
          <a:p>
            <a:pPr marL="446088" indent="-446088"/>
            <a:r>
              <a:rPr lang="en-US" altLang="en-US" sz="2400" dirty="0"/>
              <a:t>These aspects must also be considered in multi-role scenarios.</a:t>
            </a:r>
          </a:p>
          <a:p>
            <a:pPr marL="446088" indent="-446088"/>
            <a:endParaRPr lang="en-US" altLang="en-US" sz="2400"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7F30C-FF3D-6318-0394-66A361016B01}"/>
              </a:ext>
            </a:extLst>
          </p:cNvPr>
          <p:cNvSpPr>
            <a:spLocks noGrp="1"/>
          </p:cNvSpPr>
          <p:nvPr>
            <p:ph type="title"/>
          </p:nvPr>
        </p:nvSpPr>
        <p:spPr/>
        <p:txBody>
          <a:bodyPr/>
          <a:lstStyle/>
          <a:p>
            <a:r>
              <a:rPr lang="it-IT" dirty="0" err="1"/>
              <a:t>Proposal</a:t>
            </a:r>
            <a:r>
              <a:rPr lang="it-IT" dirty="0"/>
              <a:t> </a:t>
            </a:r>
            <a:endParaRPr lang="en-US" dirty="0"/>
          </a:p>
        </p:txBody>
      </p:sp>
      <p:sp>
        <p:nvSpPr>
          <p:cNvPr id="3" name="Content Placeholder 2">
            <a:extLst>
              <a:ext uri="{FF2B5EF4-FFF2-40B4-BE49-F238E27FC236}">
                <a16:creationId xmlns:a16="http://schemas.microsoft.com/office/drawing/2014/main" id="{55FB94E8-10B5-39EF-AC2E-5CCFAF66E981}"/>
              </a:ext>
            </a:extLst>
          </p:cNvPr>
          <p:cNvSpPr>
            <a:spLocks noGrp="1"/>
          </p:cNvSpPr>
          <p:nvPr>
            <p:ph idx="1"/>
          </p:nvPr>
        </p:nvSpPr>
        <p:spPr/>
        <p:txBody>
          <a:bodyPr/>
          <a:lstStyle/>
          <a:p>
            <a:pPr marL="0" indent="0">
              <a:buNone/>
            </a:pPr>
            <a:r>
              <a:rPr lang="en-US" dirty="0"/>
              <a:t>It is proposed to take into account the use cases presented and their related requirements in order to develop and extend the concept of nested NDT in the context of 5G network management</a:t>
            </a:r>
          </a:p>
        </p:txBody>
      </p:sp>
    </p:spTree>
    <p:extLst>
      <p:ext uri="{BB962C8B-B14F-4D97-AF65-F5344CB8AC3E}">
        <p14:creationId xmlns:p14="http://schemas.microsoft.com/office/powerpoint/2010/main" val="234877393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BD38F-D88A-6C39-05A2-A54AEA8F9A5C}"/>
              </a:ext>
            </a:extLst>
          </p:cNvPr>
          <p:cNvSpPr>
            <a:spLocks noGrp="1"/>
          </p:cNvSpPr>
          <p:nvPr>
            <p:ph type="title"/>
          </p:nvPr>
        </p:nvSpPr>
        <p:spPr/>
        <p:txBody>
          <a:bodyPr/>
          <a:lstStyle/>
          <a:p>
            <a:r>
              <a:rPr lang="it-IT" dirty="0" err="1"/>
              <a:t>References</a:t>
            </a:r>
            <a:endParaRPr lang="en-US" dirty="0"/>
          </a:p>
        </p:txBody>
      </p:sp>
      <p:sp>
        <p:nvSpPr>
          <p:cNvPr id="3" name="Content Placeholder 2">
            <a:extLst>
              <a:ext uri="{FF2B5EF4-FFF2-40B4-BE49-F238E27FC236}">
                <a16:creationId xmlns:a16="http://schemas.microsoft.com/office/drawing/2014/main" id="{1AA217D1-F5A0-92D8-58C1-5547042F39FB}"/>
              </a:ext>
            </a:extLst>
          </p:cNvPr>
          <p:cNvSpPr>
            <a:spLocks noGrp="1"/>
          </p:cNvSpPr>
          <p:nvPr>
            <p:ph idx="1"/>
          </p:nvPr>
        </p:nvSpPr>
        <p:spPr/>
        <p:txBody>
          <a:bodyPr/>
          <a:lstStyle/>
          <a:p>
            <a:r>
              <a:rPr lang="it-IT" sz="2000" dirty="0"/>
              <a:t>28.915 </a:t>
            </a:r>
            <a:r>
              <a:rPr lang="en-US" sz="2000" dirty="0"/>
              <a:t>”Study on management aspects of Network Digital Twin”</a:t>
            </a:r>
            <a:endParaRPr lang="it-IT" sz="2000" dirty="0"/>
          </a:p>
          <a:p>
            <a:r>
              <a:rPr lang="it-IT" sz="2000" dirty="0"/>
              <a:t>28.530 </a:t>
            </a:r>
            <a:r>
              <a:rPr lang="en-US" sz="2000" dirty="0"/>
              <a:t>”Management and orchestration; Concepts, use cases and requirements”</a:t>
            </a:r>
            <a:endParaRPr lang="it-IT" sz="2000" dirty="0"/>
          </a:p>
          <a:p>
            <a:r>
              <a:rPr lang="it-IT" sz="2000" dirty="0"/>
              <a:t>28.557 </a:t>
            </a:r>
            <a:r>
              <a:rPr lang="en-US" sz="2000" dirty="0"/>
              <a:t>” Management and orchestration; Management of Non-Public Networks (NPN); Stage 1 and stage 2”</a:t>
            </a:r>
            <a:endParaRPr lang="it-IT" sz="2000" dirty="0"/>
          </a:p>
          <a:p>
            <a:r>
              <a:rPr lang="it-IT" sz="2000" dirty="0"/>
              <a:t>32.130 </a:t>
            </a:r>
            <a:r>
              <a:rPr lang="en-US" sz="2000" dirty="0"/>
              <a:t>”Network sharing; Concepts and requirements</a:t>
            </a:r>
            <a:r>
              <a:rPr lang="it-IT" sz="2000" dirty="0"/>
              <a:t> </a:t>
            </a:r>
            <a:r>
              <a:rPr lang="en-US" sz="2000" dirty="0"/>
              <a:t>”</a:t>
            </a:r>
            <a:endParaRPr lang="it-IT" sz="2000" dirty="0"/>
          </a:p>
          <a:p>
            <a:r>
              <a:rPr lang="it-IT" sz="2000" dirty="0"/>
              <a:t>ETSI GR ZSM 015 </a:t>
            </a:r>
            <a:r>
              <a:rPr lang="en-US" sz="2000" dirty="0"/>
              <a:t>” Zero-touch network and Service Management (ZSM); Network Digital Twin”</a:t>
            </a:r>
            <a:endParaRPr lang="it-IT" sz="2000" dirty="0"/>
          </a:p>
          <a:p>
            <a:r>
              <a:rPr lang="it-IT" sz="2000" dirty="0"/>
              <a:t>M. Becattini, A. Iera, L. Paroli and G. Fontani, "Digital Twin Networks for </a:t>
            </a:r>
            <a:r>
              <a:rPr lang="it-IT" sz="2000" dirty="0" err="1"/>
              <a:t>Sustainable</a:t>
            </a:r>
            <a:r>
              <a:rPr lang="it-IT" sz="2000" dirty="0"/>
              <a:t> In-Network Computing in Future 6G Networks", IEEE International Symposium on Personal, Indoor and Mobile Radio Communications, PIMRC'24, 2–5 </a:t>
            </a:r>
            <a:r>
              <a:rPr lang="it-IT" sz="2000" dirty="0" err="1"/>
              <a:t>September</a:t>
            </a:r>
            <a:r>
              <a:rPr lang="it-IT" sz="2000" dirty="0"/>
              <a:t> 2024 ,  Valencia, </a:t>
            </a:r>
            <a:r>
              <a:rPr lang="it-IT" sz="2000" dirty="0" err="1"/>
              <a:t>Spain</a:t>
            </a:r>
            <a:endParaRPr lang="en-US" sz="2000" dirty="0"/>
          </a:p>
        </p:txBody>
      </p:sp>
    </p:spTree>
    <p:extLst>
      <p:ext uri="{BB962C8B-B14F-4D97-AF65-F5344CB8AC3E}">
        <p14:creationId xmlns:p14="http://schemas.microsoft.com/office/powerpoint/2010/main" val="288003040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814739"/>
            <a:ext cx="10515600" cy="4351338"/>
          </a:xfrm>
        </p:spPr>
        <p:txBody>
          <a:bodyPr/>
          <a:lstStyle/>
          <a:p>
            <a:endParaRPr lang="en-US" altLang="en-US" dirty="0"/>
          </a:p>
          <a:p>
            <a:r>
              <a:rPr lang="en-US" altLang="en-US" dirty="0"/>
              <a:t> Objective </a:t>
            </a:r>
          </a:p>
          <a:p>
            <a:r>
              <a:rPr lang="en-US" altLang="en-US" dirty="0"/>
              <a:t> Classification of the proposed use cases</a:t>
            </a:r>
          </a:p>
          <a:p>
            <a:r>
              <a:rPr lang="en-US" altLang="en-US" dirty="0"/>
              <a:t> Model of roles </a:t>
            </a:r>
          </a:p>
          <a:p>
            <a:r>
              <a:rPr lang="en-US" altLang="en-US" dirty="0"/>
              <a:t> Some additional scenarios for Nested NDT</a:t>
            </a:r>
          </a:p>
          <a:p>
            <a:r>
              <a:rPr lang="en-US" altLang="en-US" dirty="0"/>
              <a:t>  Nested NDT </a:t>
            </a:r>
            <a:r>
              <a:rPr lang="en-US" altLang="en-US" dirty="0" err="1"/>
              <a:t>MnS</a:t>
            </a:r>
            <a:r>
              <a:rPr lang="en-US" altLang="en-US" dirty="0"/>
              <a:t> producer requirements</a:t>
            </a:r>
          </a:p>
          <a:p>
            <a:r>
              <a:rPr lang="en-US" altLang="en-US" dirty="0"/>
              <a:t> Summary</a:t>
            </a:r>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Objective</a:t>
            </a:r>
          </a:p>
        </p:txBody>
      </p:sp>
      <p:sp>
        <p:nvSpPr>
          <p:cNvPr id="2" name="TextBox 1">
            <a:extLst>
              <a:ext uri="{FF2B5EF4-FFF2-40B4-BE49-F238E27FC236}">
                <a16:creationId xmlns:a16="http://schemas.microsoft.com/office/drawing/2014/main" id="{1BC45FFD-CA72-6A51-EE47-6D434C769C3B}"/>
              </a:ext>
            </a:extLst>
          </p:cNvPr>
          <p:cNvSpPr txBox="1"/>
          <p:nvPr/>
        </p:nvSpPr>
        <p:spPr>
          <a:xfrm>
            <a:off x="838200" y="2265289"/>
            <a:ext cx="10276114" cy="3108543"/>
          </a:xfrm>
          <a:prstGeom prst="rect">
            <a:avLst/>
          </a:prstGeom>
          <a:noFill/>
        </p:spPr>
        <p:txBody>
          <a:bodyPr wrap="square" rtlCol="0">
            <a:spAutoFit/>
          </a:bodyPr>
          <a:lstStyle/>
          <a:p>
            <a:r>
              <a:rPr lang="en-US" sz="2800" dirty="0">
                <a:latin typeface="Calibri" panose="020F0502020204030204" pitchFamily="34" charset="0"/>
                <a:cs typeface="Calibri" panose="020F0502020204030204" pitchFamily="34" charset="0"/>
              </a:rPr>
              <a:t>For an Operator (NOP or CSP), NDT can play an important role in network management processes and in the provision of value-added services. </a:t>
            </a:r>
          </a:p>
          <a:p>
            <a:endParaRPr lang="en-US" sz="2800" dirty="0">
              <a:latin typeface="Calibri" panose="020F0502020204030204" pitchFamily="34" charset="0"/>
              <a:cs typeface="Calibri" panose="020F0502020204030204" pitchFamily="34" charset="0"/>
            </a:endParaRPr>
          </a:p>
          <a:p>
            <a:r>
              <a:rPr lang="en-US" sz="2800" dirty="0">
                <a:latin typeface="Calibri" panose="020F0502020204030204" pitchFamily="34" charset="0"/>
                <a:cs typeface="Calibri" panose="020F0502020204030204" pitchFamily="34" charset="0"/>
              </a:rPr>
              <a:t>This contribution aims to highlight some scenarios and general requirements related to the possible roles of Nested NDT, in order to propose some specific requirements about Nested NDT.</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it-IT" altLang="en-US" dirty="0" err="1"/>
              <a:t>Classification</a:t>
            </a:r>
            <a:r>
              <a:rPr lang="it-IT" altLang="en-US" dirty="0"/>
              <a:t> of the use </a:t>
            </a:r>
            <a:r>
              <a:rPr lang="it-IT" altLang="en-US" dirty="0" err="1"/>
              <a:t>cases</a:t>
            </a:r>
            <a:r>
              <a:rPr lang="it-IT" altLang="en-US" dirty="0"/>
              <a:t> in 28.915</a:t>
            </a:r>
            <a:endParaRPr lang="en-GB" altLang="en-US" dirty="0"/>
          </a:p>
        </p:txBody>
      </p:sp>
      <p:sp>
        <p:nvSpPr>
          <p:cNvPr id="2" name="TextBox 1">
            <a:extLst>
              <a:ext uri="{FF2B5EF4-FFF2-40B4-BE49-F238E27FC236}">
                <a16:creationId xmlns:a16="http://schemas.microsoft.com/office/drawing/2014/main" id="{C073A925-33F2-BB42-BBF8-4FC5B1A3DDEF}"/>
              </a:ext>
            </a:extLst>
          </p:cNvPr>
          <p:cNvSpPr txBox="1"/>
          <p:nvPr/>
        </p:nvSpPr>
        <p:spPr>
          <a:xfrm>
            <a:off x="838199" y="1861456"/>
            <a:ext cx="10624457" cy="4524315"/>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A number of use cases have been defined in 28.915 in order to select potential requirements to be considered in future </a:t>
            </a:r>
            <a:r>
              <a:rPr lang="en-US" sz="2400" dirty="0" err="1">
                <a:latin typeface="Calibri" panose="020F0502020204030204" pitchFamily="34" charset="0"/>
                <a:cs typeface="Calibri" panose="020F0502020204030204" pitchFamily="34" charset="0"/>
              </a:rPr>
              <a:t>standardisation</a:t>
            </a:r>
            <a:r>
              <a:rPr lang="en-US" sz="2400" dirty="0">
                <a:latin typeface="Calibri" panose="020F0502020204030204" pitchFamily="34" charset="0"/>
                <a:cs typeface="Calibri" panose="020F0502020204030204" pitchFamily="34" charset="0"/>
              </a:rPr>
              <a:t> work. </a:t>
            </a:r>
          </a:p>
          <a:p>
            <a:r>
              <a:rPr lang="en-US" sz="2400" dirty="0">
                <a:latin typeface="Calibri" panose="020F0502020204030204" pitchFamily="34" charset="0"/>
                <a:cs typeface="Calibri" panose="020F0502020204030204" pitchFamily="34" charset="0"/>
              </a:rPr>
              <a:t>These use cases are grouped into the following types of use:</a:t>
            </a:r>
          </a:p>
          <a:p>
            <a:pPr marL="342900" indent="-342900">
              <a:buFont typeface="Arial" panose="020B0604020202020204" pitchFamily="34" charset="0"/>
              <a:buChar char="•"/>
            </a:pPr>
            <a:r>
              <a:rPr lang="en-US" sz="2400" dirty="0">
                <a:latin typeface="Calibri" panose="020F0502020204030204" pitchFamily="34" charset="0"/>
                <a:cs typeface="Calibri" panose="020F0502020204030204" pitchFamily="34" charset="0"/>
              </a:rPr>
              <a:t>Verification (#1, #2, #3 and #9), </a:t>
            </a:r>
          </a:p>
          <a:p>
            <a:pPr marL="342900" indent="-342900">
              <a:buFont typeface="Arial" panose="020B0604020202020204" pitchFamily="34" charset="0"/>
              <a:buChar char="•"/>
            </a:pPr>
            <a:r>
              <a:rPr lang="en-US" sz="2400" dirty="0" err="1">
                <a:latin typeface="Calibri" panose="020F0502020204030204" pitchFamily="34" charset="0"/>
                <a:cs typeface="Calibri" panose="020F0502020204030204" pitchFamily="34" charset="0"/>
              </a:rPr>
              <a:t>Visualisation</a:t>
            </a:r>
            <a:r>
              <a:rPr lang="en-US" sz="2400" dirty="0">
                <a:latin typeface="Calibri" panose="020F0502020204030204" pitchFamily="34" charset="0"/>
                <a:cs typeface="Calibri" panose="020F0502020204030204" pitchFamily="34" charset="0"/>
              </a:rPr>
              <a:t> (#8), </a:t>
            </a:r>
          </a:p>
          <a:p>
            <a:pPr marL="342900" indent="-342900">
              <a:buFont typeface="Arial" panose="020B0604020202020204" pitchFamily="34" charset="0"/>
              <a:buChar char="•"/>
            </a:pPr>
            <a:r>
              <a:rPr lang="en-US" sz="2400" dirty="0">
                <a:latin typeface="Calibri" panose="020F0502020204030204" pitchFamily="34" charset="0"/>
                <a:cs typeface="Calibri" panose="020F0502020204030204" pitchFamily="34" charset="0"/>
              </a:rPr>
              <a:t>Prediction (#4) and </a:t>
            </a:r>
          </a:p>
          <a:p>
            <a:pPr marL="342900" indent="-342900">
              <a:buFont typeface="Arial" panose="020B0604020202020204" pitchFamily="34" charset="0"/>
              <a:buChar char="•"/>
            </a:pPr>
            <a:r>
              <a:rPr lang="en-US" sz="2400" dirty="0">
                <a:latin typeface="Calibri" panose="020F0502020204030204" pitchFamily="34" charset="0"/>
                <a:cs typeface="Calibri" panose="020F0502020204030204" pitchFamily="34" charset="0"/>
              </a:rPr>
              <a:t>Generation of simulated data (#6).</a:t>
            </a:r>
          </a:p>
          <a:p>
            <a:endParaRPr lang="en-US"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Use Case #7 does not refer to a specific type of use, but to a general internal NDT structure (and the services this feature can enable) that can be applied to all selected types. Furthermore, the option to have an internally structured NDT can enable the use of NDT in multi-actor, multi-access and multi-domain scenarios.</a:t>
            </a:r>
          </a:p>
        </p:txBody>
      </p:sp>
    </p:spTree>
    <p:extLst>
      <p:ext uri="{BB962C8B-B14F-4D97-AF65-F5344CB8AC3E}">
        <p14:creationId xmlns:p14="http://schemas.microsoft.com/office/powerpoint/2010/main" val="291891161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B19A28-51D5-8CC4-DA6F-A9D778FA1138}"/>
              </a:ext>
            </a:extLst>
          </p:cNvPr>
          <p:cNvSpPr>
            <a:spLocks noGrp="1"/>
          </p:cNvSpPr>
          <p:nvPr>
            <p:ph type="title"/>
          </p:nvPr>
        </p:nvSpPr>
        <p:spPr/>
        <p:txBody>
          <a:bodyPr/>
          <a:lstStyle/>
          <a:p>
            <a:r>
              <a:rPr lang="it-IT" dirty="0"/>
              <a:t>Model of </a:t>
            </a:r>
            <a:r>
              <a:rPr lang="it-IT" dirty="0" err="1"/>
              <a:t>roles</a:t>
            </a:r>
            <a:r>
              <a:rPr lang="it-IT" dirty="0"/>
              <a:t> [28.530]</a:t>
            </a:r>
            <a:endParaRPr lang="en-US" dirty="0"/>
          </a:p>
        </p:txBody>
      </p:sp>
      <p:pic>
        <p:nvPicPr>
          <p:cNvPr id="4" name="Picture 3">
            <a:extLst>
              <a:ext uri="{FF2B5EF4-FFF2-40B4-BE49-F238E27FC236}">
                <a16:creationId xmlns:a16="http://schemas.microsoft.com/office/drawing/2014/main" id="{7BE95F1A-AA25-5A9E-6B0A-F14E05066949}"/>
              </a:ext>
            </a:extLst>
          </p:cNvPr>
          <p:cNvPicPr>
            <a:picLocks noChangeAspect="1"/>
          </p:cNvPicPr>
          <p:nvPr/>
        </p:nvPicPr>
        <p:blipFill>
          <a:blip r:embed="rId2"/>
          <a:stretch>
            <a:fillRect/>
          </a:stretch>
        </p:blipFill>
        <p:spPr>
          <a:xfrm>
            <a:off x="6495581" y="2620488"/>
            <a:ext cx="5623771" cy="31891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D5D58E86-B132-8DDE-2EE8-A3423CFEC9B2}"/>
              </a:ext>
            </a:extLst>
          </p:cNvPr>
          <p:cNvSpPr txBox="1"/>
          <p:nvPr/>
        </p:nvSpPr>
        <p:spPr>
          <a:xfrm>
            <a:off x="212271" y="1951672"/>
            <a:ext cx="6384472" cy="4401205"/>
          </a:xfrm>
          <a:prstGeom prst="rect">
            <a:avLst/>
          </a:prstGeom>
          <a:noFill/>
        </p:spPr>
        <p:txBody>
          <a:bodyPr wrap="square">
            <a:spAutoFit/>
          </a:bodyPr>
          <a:lstStyle/>
          <a:p>
            <a:r>
              <a:rPr lang="en-US" sz="2800" dirty="0">
                <a:latin typeface="+mj-lt"/>
              </a:rPr>
              <a:t>As reported in 28.530, the introduction of network slicing and network </a:t>
            </a:r>
            <a:r>
              <a:rPr lang="en-US" sz="2800" dirty="0" err="1">
                <a:latin typeface="+mj-lt"/>
              </a:rPr>
              <a:t>softwarisation</a:t>
            </a:r>
            <a:r>
              <a:rPr lang="en-US" sz="2800" dirty="0">
                <a:latin typeface="+mj-lt"/>
              </a:rPr>
              <a:t> in the 5G system requires the definition of different roles (see figure).</a:t>
            </a:r>
          </a:p>
          <a:p>
            <a:r>
              <a:rPr lang="en-US" sz="2800" dirty="0">
                <a:latin typeface="+mj-lt"/>
              </a:rPr>
              <a:t>In addition, different network and service scenarios (i.e. NPN, NTN and shared networks) have been introduced in 5G.</a:t>
            </a:r>
          </a:p>
          <a:p>
            <a:r>
              <a:rPr lang="en-US" sz="2800" dirty="0">
                <a:latin typeface="+mj-lt"/>
              </a:rPr>
              <a:t>In the definition of the potential requirements for nested NDTs, all these aspects must be taken into account.</a:t>
            </a:r>
          </a:p>
        </p:txBody>
      </p:sp>
    </p:spTree>
    <p:extLst>
      <p:ext uri="{BB962C8B-B14F-4D97-AF65-F5344CB8AC3E}">
        <p14:creationId xmlns:p14="http://schemas.microsoft.com/office/powerpoint/2010/main" val="363722182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Rounded Corners 30">
            <a:extLst>
              <a:ext uri="{FF2B5EF4-FFF2-40B4-BE49-F238E27FC236}">
                <a16:creationId xmlns:a16="http://schemas.microsoft.com/office/drawing/2014/main" id="{B4AA8225-BE6D-FB34-7CEE-8F1A7C243D4C}"/>
              </a:ext>
            </a:extLst>
          </p:cNvPr>
          <p:cNvSpPr/>
          <p:nvPr/>
        </p:nvSpPr>
        <p:spPr>
          <a:xfrm>
            <a:off x="4821382" y="4304149"/>
            <a:ext cx="1950090" cy="1994036"/>
          </a:xfrm>
          <a:prstGeom prst="roundRect">
            <a:avLst>
              <a:gd name="adj" fmla="val 8852"/>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4" name="Rectangle: Rounded Corners 7173">
            <a:extLst>
              <a:ext uri="{FF2B5EF4-FFF2-40B4-BE49-F238E27FC236}">
                <a16:creationId xmlns:a16="http://schemas.microsoft.com/office/drawing/2014/main" id="{86C75DA5-D828-7222-0C1F-C120AAB91C1D}"/>
              </a:ext>
            </a:extLst>
          </p:cNvPr>
          <p:cNvSpPr/>
          <p:nvPr/>
        </p:nvSpPr>
        <p:spPr>
          <a:xfrm>
            <a:off x="4908550" y="5820417"/>
            <a:ext cx="1803938" cy="432428"/>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600" dirty="0"/>
              <a:t>Some additional scenarios for Nested NDT [1/2]</a:t>
            </a:r>
          </a:p>
        </p:txBody>
      </p:sp>
      <p:sp>
        <p:nvSpPr>
          <p:cNvPr id="3" name="TextBox 2">
            <a:extLst>
              <a:ext uri="{FF2B5EF4-FFF2-40B4-BE49-F238E27FC236}">
                <a16:creationId xmlns:a16="http://schemas.microsoft.com/office/drawing/2014/main" id="{980A2394-2BE7-396C-48BB-91FFED2061D7}"/>
              </a:ext>
            </a:extLst>
          </p:cNvPr>
          <p:cNvSpPr txBox="1"/>
          <p:nvPr/>
        </p:nvSpPr>
        <p:spPr>
          <a:xfrm>
            <a:off x="342899" y="1841778"/>
            <a:ext cx="6462064" cy="461665"/>
          </a:xfrm>
          <a:prstGeom prst="rect">
            <a:avLst/>
          </a:prstGeom>
          <a:noFill/>
        </p:spPr>
        <p:txBody>
          <a:bodyPr wrap="square">
            <a:spAutoFit/>
          </a:bodyPr>
          <a:lstStyle/>
          <a:p>
            <a:r>
              <a:rPr lang="en-US" sz="2400" dirty="0">
                <a:latin typeface="Calibri" panose="020F0502020204030204" pitchFamily="34" charset="0"/>
                <a:cs typeface="Calibri" panose="020F0502020204030204" pitchFamily="34" charset="0"/>
              </a:rPr>
              <a:t>Management of Non-Public Networks [TS 28.557]</a:t>
            </a:r>
            <a:endParaRPr lang="en-US" i="1" dirty="0">
              <a:latin typeface="Calibri" panose="020F0502020204030204" pitchFamily="34" charset="0"/>
              <a:cs typeface="Calibri" panose="020F0502020204030204" pitchFamily="34" charset="0"/>
            </a:endParaRPr>
          </a:p>
        </p:txBody>
      </p:sp>
      <p:graphicFrame>
        <p:nvGraphicFramePr>
          <p:cNvPr id="4" name="Table 3">
            <a:extLst>
              <a:ext uri="{FF2B5EF4-FFF2-40B4-BE49-F238E27FC236}">
                <a16:creationId xmlns:a16="http://schemas.microsoft.com/office/drawing/2014/main" id="{A440ADC9-3096-9444-E04B-A78E9A4D9870}"/>
              </a:ext>
            </a:extLst>
          </p:cNvPr>
          <p:cNvGraphicFramePr>
            <a:graphicFrameLocks noGrp="1"/>
          </p:cNvGraphicFramePr>
          <p:nvPr>
            <p:extLst>
              <p:ext uri="{D42A27DB-BD31-4B8C-83A1-F6EECF244321}">
                <p14:modId xmlns:p14="http://schemas.microsoft.com/office/powerpoint/2010/main" val="2638493468"/>
              </p:ext>
            </p:extLst>
          </p:nvPr>
        </p:nvGraphicFramePr>
        <p:xfrm>
          <a:off x="6804963" y="2238354"/>
          <a:ext cx="5154482" cy="3711423"/>
        </p:xfrm>
        <a:graphic>
          <a:graphicData uri="http://schemas.openxmlformats.org/drawingml/2006/table">
            <a:tbl>
              <a:tblPr firstRow="1" firstCol="1" bandRow="1"/>
              <a:tblGrid>
                <a:gridCol w="872133">
                  <a:extLst>
                    <a:ext uri="{9D8B030D-6E8A-4147-A177-3AD203B41FA5}">
                      <a16:colId xmlns:a16="http://schemas.microsoft.com/office/drawing/2014/main" val="900870516"/>
                    </a:ext>
                  </a:extLst>
                </a:gridCol>
                <a:gridCol w="555504">
                  <a:extLst>
                    <a:ext uri="{9D8B030D-6E8A-4147-A177-3AD203B41FA5}">
                      <a16:colId xmlns:a16="http://schemas.microsoft.com/office/drawing/2014/main" val="1674913430"/>
                    </a:ext>
                  </a:extLst>
                </a:gridCol>
                <a:gridCol w="1982019">
                  <a:extLst>
                    <a:ext uri="{9D8B030D-6E8A-4147-A177-3AD203B41FA5}">
                      <a16:colId xmlns:a16="http://schemas.microsoft.com/office/drawing/2014/main" val="2661073482"/>
                    </a:ext>
                  </a:extLst>
                </a:gridCol>
                <a:gridCol w="1189883">
                  <a:extLst>
                    <a:ext uri="{9D8B030D-6E8A-4147-A177-3AD203B41FA5}">
                      <a16:colId xmlns:a16="http://schemas.microsoft.com/office/drawing/2014/main" val="396542413"/>
                    </a:ext>
                  </a:extLst>
                </a:gridCol>
                <a:gridCol w="554943">
                  <a:extLst>
                    <a:ext uri="{9D8B030D-6E8A-4147-A177-3AD203B41FA5}">
                      <a16:colId xmlns:a16="http://schemas.microsoft.com/office/drawing/2014/main" val="3020288013"/>
                    </a:ext>
                  </a:extLst>
                </a:gridCol>
              </a:tblGrid>
              <a:tr h="225581">
                <a:tc>
                  <a:txBody>
                    <a:bodyPr/>
                    <a:lstStyle/>
                    <a:p>
                      <a:pPr algn="ctr" hangingPunct="0"/>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Management mode</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hangingPunct="0"/>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NPN type</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hangingPunct="0"/>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Management of NPN</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hangingPunct="0"/>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NPN Operator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hangingPunct="0"/>
                      <a:r>
                        <a:rPr lang="en-GB"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Use case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722875849"/>
                  </a:ext>
                </a:extLst>
              </a:tr>
              <a:tr h="385287">
                <a:tc>
                  <a:txBody>
                    <a:bodyPr/>
                    <a:lstStyle/>
                    <a:p>
                      <a:pPr algn="ctr" hangingPunct="0"/>
                      <a:r>
                        <a:rPr lang="en-GB" sz="800" b="1">
                          <a:effectLst/>
                          <a:latin typeface="Arial" panose="020B0604020202020204" pitchFamily="34" charset="0"/>
                          <a:ea typeface="Times New Roman" panose="02020603050405020304" pitchFamily="18" charset="0"/>
                          <a:cs typeface="Times New Roman" panose="02020603050405020304" pitchFamily="18" charset="0"/>
                        </a:rPr>
                        <a:t>MNO Managed Mode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PNI-NPN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An NPN is fully managed by a mobile network operator which also manages PLMN.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Mobile network operator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5.1.2</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0214782"/>
                  </a:ext>
                </a:extLst>
              </a:tr>
              <a:tr h="963217">
                <a:tc>
                  <a:txBody>
                    <a:bodyPr/>
                    <a:lstStyle/>
                    <a:p>
                      <a:pPr algn="ctr" hangingPunct="0"/>
                      <a:r>
                        <a:rPr lang="en-GB" sz="800" b="1" dirty="0">
                          <a:effectLst/>
                          <a:latin typeface="Arial" panose="020B0604020202020204" pitchFamily="34" charset="0"/>
                          <a:ea typeface="Times New Roman" panose="02020603050405020304" pitchFamily="18" charset="0"/>
                          <a:cs typeface="Times New Roman" panose="02020603050405020304" pitchFamily="18" charset="0"/>
                        </a:rPr>
                        <a:t>MNO-Vertical Managed Mode</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PNI-NPN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An NPN is managed by a mobile network operator which also manages PLMN and a vertical who gets some management capabilities exposed from the mobile network operator according to business agreement between the two parties.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Mobile network operator and vertical</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(Note 1)</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(Note 2)</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l" hangingPunct="0"/>
                      <a:r>
                        <a:rPr lang="en-GB" sz="800" dirty="0">
                          <a:effectLst/>
                          <a:latin typeface="Arial" panose="020B0604020202020204" pitchFamily="34" charset="0"/>
                          <a:ea typeface="Times New Roman" panose="02020603050405020304" pitchFamily="18" charset="0"/>
                          <a:cs typeface="Times New Roman" panose="02020603050405020304" pitchFamily="18" charset="0"/>
                        </a:rPr>
                        <a:t>5.1.2</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3464860585"/>
                  </a:ext>
                </a:extLst>
              </a:tr>
              <a:tr h="288966">
                <a:tc>
                  <a:txBody>
                    <a:bodyPr/>
                    <a:lstStyle/>
                    <a:p>
                      <a:pPr algn="ctr" hangingPunct="0"/>
                      <a:r>
                        <a:rPr lang="en-GB" sz="800" b="1">
                          <a:effectLst/>
                          <a:latin typeface="Arial" panose="020B0604020202020204" pitchFamily="34" charset="0"/>
                          <a:ea typeface="Times New Roman" panose="02020603050405020304" pitchFamily="18" charset="0"/>
                          <a:cs typeface="Times New Roman" panose="02020603050405020304" pitchFamily="18" charset="0"/>
                        </a:rPr>
                        <a:t>MNO Managed Mode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SNPN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An NPN is fully managed by a mobile network operator.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Mobile network operator</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5.1.1.1</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5829367"/>
                  </a:ext>
                </a:extLst>
              </a:tr>
              <a:tr h="866895">
                <a:tc>
                  <a:txBody>
                    <a:bodyPr/>
                    <a:lstStyle/>
                    <a:p>
                      <a:pPr algn="ctr" hangingPunct="0"/>
                      <a:r>
                        <a:rPr lang="en-GB" sz="800" b="1">
                          <a:effectLst/>
                          <a:latin typeface="Arial" panose="020B0604020202020204" pitchFamily="34" charset="0"/>
                          <a:ea typeface="Times New Roman" panose="02020603050405020304" pitchFamily="18" charset="0"/>
                          <a:cs typeface="Times New Roman" panose="02020603050405020304" pitchFamily="18" charset="0"/>
                        </a:rPr>
                        <a:t>MNO-Vertical Managed Mode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SNPN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An NPN is managed by a mobile network operator and a vertical who gets some management capabilities exposed from the mobile network operator according to business agreement between the two parties.</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Mobile network operator and vertical</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(Note 1)</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(Note 2)</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l" hangingPunct="0"/>
                      <a:r>
                        <a:rPr lang="en-GB" sz="800" dirty="0">
                          <a:effectLst/>
                          <a:latin typeface="Arial" panose="020B0604020202020204" pitchFamily="34" charset="0"/>
                          <a:ea typeface="Times New Roman" panose="02020603050405020304" pitchFamily="18" charset="0"/>
                          <a:cs typeface="Times New Roman" panose="02020603050405020304" pitchFamily="18" charset="0"/>
                        </a:rPr>
                        <a:t>5.1.1.1</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504594062"/>
                  </a:ext>
                </a:extLst>
              </a:tr>
              <a:tr h="288966">
                <a:tc>
                  <a:txBody>
                    <a:bodyPr/>
                    <a:lstStyle/>
                    <a:p>
                      <a:pPr algn="ctr" hangingPunct="0"/>
                      <a:r>
                        <a:rPr lang="en-GB" sz="800" b="1">
                          <a:effectLst/>
                          <a:latin typeface="Arial" panose="020B0604020202020204" pitchFamily="34" charset="0"/>
                          <a:ea typeface="Times New Roman" panose="02020603050405020304" pitchFamily="18" charset="0"/>
                          <a:cs typeface="Times New Roman" panose="02020603050405020304" pitchFamily="18" charset="0"/>
                        </a:rPr>
                        <a:t>Vertical Managed Mode</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SNPN</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An NPN is fully managed by a vertical.</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Vertical</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(Note 1)</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r>
                        <a:rPr lang="en-GB" sz="800">
                          <a:effectLst/>
                          <a:latin typeface="Arial" panose="020B0604020202020204" pitchFamily="34" charset="0"/>
                          <a:ea typeface="Times New Roman" panose="02020603050405020304" pitchFamily="18" charset="0"/>
                          <a:cs typeface="Times New Roman" panose="02020603050405020304" pitchFamily="18" charset="0"/>
                        </a:rPr>
                        <a:t>5.1.1.1</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9779408"/>
                  </a:ext>
                </a:extLst>
              </a:tr>
              <a:tr h="674252">
                <a:tc gridSpan="5">
                  <a:txBody>
                    <a:bodyPr/>
                    <a:lstStyle/>
                    <a:p>
                      <a:pPr marL="540385" indent="-540385" hangingPunct="0"/>
                      <a:r>
                        <a:rPr lang="en-GB" sz="800" cap="all" dirty="0">
                          <a:effectLst/>
                          <a:latin typeface="Arial" panose="020B0604020202020204" pitchFamily="34" charset="0"/>
                          <a:ea typeface="Times New Roman" panose="02020603050405020304" pitchFamily="18" charset="0"/>
                          <a:cs typeface="Times New Roman" panose="02020603050405020304" pitchFamily="18" charset="0"/>
                        </a:rPr>
                        <a:t>Note</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1:	The vertical can outsource its NPN management tasks to other third party OAM service provider to manage the NPN based on the management capabilities exposed from the mobile network operator.</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indent="-540385" hangingPunct="0"/>
                      <a:r>
                        <a:rPr lang="en-GB" sz="800" cap="all" dirty="0">
                          <a:effectLst/>
                          <a:latin typeface="Arial" panose="020B0604020202020204" pitchFamily="34" charset="0"/>
                          <a:ea typeface="Times New Roman" panose="02020603050405020304" pitchFamily="18" charset="0"/>
                          <a:cs typeface="Times New Roman" panose="02020603050405020304" pitchFamily="18" charset="0"/>
                        </a:rPr>
                        <a:t>Note</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2:	The mobile network operator shall restrict the exposure of management capabilities and corresponding managed resources to vertical.</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484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33632551"/>
                  </a:ext>
                </a:extLst>
              </a:tr>
            </a:tbl>
          </a:graphicData>
        </a:graphic>
      </p:graphicFrame>
      <p:sp>
        <p:nvSpPr>
          <p:cNvPr id="6" name="TextBox 5">
            <a:extLst>
              <a:ext uri="{FF2B5EF4-FFF2-40B4-BE49-F238E27FC236}">
                <a16:creationId xmlns:a16="http://schemas.microsoft.com/office/drawing/2014/main" id="{CCD26C52-C421-83CF-B768-91AE8E13DEDC}"/>
              </a:ext>
            </a:extLst>
          </p:cNvPr>
          <p:cNvSpPr txBox="1"/>
          <p:nvPr/>
        </p:nvSpPr>
        <p:spPr>
          <a:xfrm>
            <a:off x="7738856" y="1841778"/>
            <a:ext cx="3711872" cy="246221"/>
          </a:xfrm>
          <a:prstGeom prst="rect">
            <a:avLst/>
          </a:prstGeom>
          <a:noFill/>
        </p:spPr>
        <p:txBody>
          <a:bodyPr wrap="square">
            <a:spAutoFit/>
          </a:bodyPr>
          <a:lstStyle/>
          <a:p>
            <a:pPr algn="ctr" hangingPunct="0">
              <a:spcBef>
                <a:spcPts val="300"/>
              </a:spcBef>
              <a:spcAft>
                <a:spcPts val="900"/>
              </a:spcAft>
            </a:pPr>
            <a:r>
              <a:rPr lang="en-GB" sz="1000" b="1" dirty="0">
                <a:effectLst/>
                <a:latin typeface="Arial" panose="020B0604020202020204" pitchFamily="34" charset="0"/>
                <a:ea typeface="Times New Roman" panose="02020603050405020304" pitchFamily="18" charset="0"/>
                <a:cs typeface="Times New Roman" panose="02020603050405020304" pitchFamily="18" charset="0"/>
              </a:rPr>
              <a:t>Table 4.3-1: Different management modes of NPN</a:t>
            </a:r>
            <a:endParaRPr lang="en-US" sz="10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8955AA50-A272-B07B-BB40-DCD5E17037D8}"/>
              </a:ext>
            </a:extLst>
          </p:cNvPr>
          <p:cNvSpPr txBox="1"/>
          <p:nvPr/>
        </p:nvSpPr>
        <p:spPr>
          <a:xfrm>
            <a:off x="68321" y="2238354"/>
            <a:ext cx="6462064" cy="1815882"/>
          </a:xfrm>
          <a:prstGeom prst="rect">
            <a:avLst/>
          </a:prstGeom>
          <a:noFill/>
        </p:spPr>
        <p:txBody>
          <a:bodyPr wrap="square">
            <a:spAutoFit/>
          </a:bodyPr>
          <a:lstStyle/>
          <a:p>
            <a:r>
              <a:rPr lang="en-US" sz="1400" dirty="0">
                <a:latin typeface="Calibri" panose="020F0502020204030204" pitchFamily="34" charset="0"/>
                <a:cs typeface="Calibri" panose="020F0502020204030204" pitchFamily="34" charset="0"/>
              </a:rPr>
              <a:t>For both PNI-NPN and S-NPN cases, the MNO-Vertical Managed mode requires the interaction of two different roles played by two different parties (the network operator and the vertical). In these contexts, it is possible to define some scenarios involving NDTs. For example:</a:t>
            </a:r>
          </a:p>
          <a:p>
            <a:r>
              <a:rPr lang="en-US" sz="1400" b="1" dirty="0">
                <a:latin typeface="Calibri" panose="020F0502020204030204" pitchFamily="34" charset="0"/>
                <a:cs typeface="Calibri" panose="020F0502020204030204" pitchFamily="34" charset="0"/>
              </a:rPr>
              <a:t>The vertical needs to assess the impact of a potential network failure on its own industrial processes</a:t>
            </a:r>
            <a:r>
              <a:rPr lang="en-US" sz="1400" dirty="0">
                <a:latin typeface="Calibri" panose="020F0502020204030204" pitchFamily="34" charset="0"/>
                <a:cs typeface="Calibri" panose="020F0502020204030204" pitchFamily="34" charset="0"/>
              </a:rPr>
              <a:t>: </a:t>
            </a:r>
          </a:p>
          <a:p>
            <a:r>
              <a:rPr lang="en-US" sz="1400" dirty="0">
                <a:latin typeface="Calibri" panose="020F0502020204030204" pitchFamily="34" charset="0"/>
                <a:cs typeface="Calibri" panose="020F0502020204030204" pitchFamily="34" charset="0"/>
              </a:rPr>
              <a:t>in this case, the digital twin of the industrial process needs to be </a:t>
            </a:r>
            <a:r>
              <a:rPr lang="en-US" sz="1400" dirty="0" err="1">
                <a:latin typeface="Calibri" panose="020F0502020204030204" pitchFamily="34" charset="0"/>
                <a:cs typeface="Calibri" panose="020F0502020204030204" pitchFamily="34" charset="0"/>
              </a:rPr>
              <a:t>synchronised</a:t>
            </a:r>
            <a:r>
              <a:rPr lang="en-US" sz="1400" dirty="0">
                <a:latin typeface="Calibri" panose="020F0502020204030204" pitchFamily="34" charset="0"/>
                <a:cs typeface="Calibri" panose="020F0502020204030204" pitchFamily="34" charset="0"/>
              </a:rPr>
              <a:t> with the NDT provided by the NOP, as shown in the following figure </a:t>
            </a:r>
          </a:p>
        </p:txBody>
      </p:sp>
      <p:pic>
        <p:nvPicPr>
          <p:cNvPr id="10" name="Picture 9" descr="A blue and white logo&#10;&#10;Description automatically generated with medium confidence">
            <a:extLst>
              <a:ext uri="{FF2B5EF4-FFF2-40B4-BE49-F238E27FC236}">
                <a16:creationId xmlns:a16="http://schemas.microsoft.com/office/drawing/2014/main" id="{62562C39-CD7E-5B81-A365-D31328ACD1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2467" y="5722597"/>
            <a:ext cx="547861" cy="547861"/>
          </a:xfrm>
          <a:prstGeom prst="rect">
            <a:avLst/>
          </a:prstGeom>
        </p:spPr>
      </p:pic>
      <p:pic>
        <p:nvPicPr>
          <p:cNvPr id="12" name="Picture 11" descr="A black background with a black square&#10;&#10;Description automatically generated with medium confidence">
            <a:extLst>
              <a:ext uri="{FF2B5EF4-FFF2-40B4-BE49-F238E27FC236}">
                <a16:creationId xmlns:a16="http://schemas.microsoft.com/office/drawing/2014/main" id="{6FE28904-749C-2117-646B-564E6B7F0B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1555" y="5882217"/>
            <a:ext cx="178902" cy="178902"/>
          </a:xfrm>
          <a:prstGeom prst="rect">
            <a:avLst/>
          </a:prstGeom>
        </p:spPr>
      </p:pic>
      <p:sp>
        <p:nvSpPr>
          <p:cNvPr id="16" name="Rectangle 15">
            <a:extLst>
              <a:ext uri="{FF2B5EF4-FFF2-40B4-BE49-F238E27FC236}">
                <a16:creationId xmlns:a16="http://schemas.microsoft.com/office/drawing/2014/main" id="{410714A6-E4F7-182C-9CE8-5513062599E4}"/>
              </a:ext>
            </a:extLst>
          </p:cNvPr>
          <p:cNvSpPr/>
          <p:nvPr/>
        </p:nvSpPr>
        <p:spPr>
          <a:xfrm>
            <a:off x="3666685" y="5259609"/>
            <a:ext cx="751284" cy="28299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100" b="1" dirty="0">
                <a:solidFill>
                  <a:schemeClr val="tx1"/>
                </a:solidFill>
              </a:rPr>
              <a:t>IP-DT</a:t>
            </a:r>
            <a:endParaRPr lang="en-US" sz="1100" b="1" dirty="0">
              <a:solidFill>
                <a:schemeClr val="tx1"/>
              </a:solidFill>
            </a:endParaRPr>
          </a:p>
        </p:txBody>
      </p:sp>
      <p:sp>
        <p:nvSpPr>
          <p:cNvPr id="18" name="Rectangle 17">
            <a:extLst>
              <a:ext uri="{FF2B5EF4-FFF2-40B4-BE49-F238E27FC236}">
                <a16:creationId xmlns:a16="http://schemas.microsoft.com/office/drawing/2014/main" id="{0569B943-6FD3-6572-952A-C7140F10D96E}"/>
              </a:ext>
            </a:extLst>
          </p:cNvPr>
          <p:cNvSpPr/>
          <p:nvPr/>
        </p:nvSpPr>
        <p:spPr>
          <a:xfrm>
            <a:off x="5132178" y="4777401"/>
            <a:ext cx="751284" cy="28299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100" b="1" dirty="0" err="1">
                <a:solidFill>
                  <a:schemeClr val="tx1"/>
                </a:solidFill>
              </a:rPr>
              <a:t>Nested</a:t>
            </a:r>
            <a:r>
              <a:rPr lang="it-IT" sz="1100" b="1" dirty="0">
                <a:solidFill>
                  <a:schemeClr val="tx1"/>
                </a:solidFill>
              </a:rPr>
              <a:t> NDT</a:t>
            </a:r>
            <a:endParaRPr lang="en-US" sz="1100" b="1" dirty="0">
              <a:solidFill>
                <a:schemeClr val="tx1"/>
              </a:solidFill>
            </a:endParaRPr>
          </a:p>
        </p:txBody>
      </p:sp>
      <p:cxnSp>
        <p:nvCxnSpPr>
          <p:cNvPr id="19" name="Straight Arrow Connector 18">
            <a:extLst>
              <a:ext uri="{FF2B5EF4-FFF2-40B4-BE49-F238E27FC236}">
                <a16:creationId xmlns:a16="http://schemas.microsoft.com/office/drawing/2014/main" id="{4D8922F5-5C58-74CA-B099-483D870F01A5}"/>
              </a:ext>
            </a:extLst>
          </p:cNvPr>
          <p:cNvCxnSpPr>
            <a:cxnSpLocks/>
            <a:stCxn id="16" idx="3"/>
            <a:endCxn id="18" idx="1"/>
          </p:cNvCxnSpPr>
          <p:nvPr/>
        </p:nvCxnSpPr>
        <p:spPr>
          <a:xfrm flipV="1">
            <a:off x="4417969" y="4918899"/>
            <a:ext cx="714209" cy="482208"/>
          </a:xfrm>
          <a:prstGeom prst="bentConnector3">
            <a:avLst>
              <a:gd name="adj1" fmla="val 50000"/>
            </a:avLst>
          </a:prstGeom>
          <a:ln>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D06C0CDA-9F2A-269C-560C-46FEF0F8C363}"/>
              </a:ext>
            </a:extLst>
          </p:cNvPr>
          <p:cNvSpPr txBox="1"/>
          <p:nvPr/>
        </p:nvSpPr>
        <p:spPr>
          <a:xfrm>
            <a:off x="72245" y="5174086"/>
            <a:ext cx="2754921" cy="646331"/>
          </a:xfrm>
          <a:prstGeom prst="rect">
            <a:avLst/>
          </a:prstGeom>
          <a:noFill/>
        </p:spPr>
        <p:txBody>
          <a:bodyPr wrap="none" rtlCol="0">
            <a:spAutoFit/>
          </a:bodyPr>
          <a:lstStyle/>
          <a:p>
            <a:r>
              <a:rPr lang="it-IT" b="1" dirty="0">
                <a:latin typeface="Calibri" panose="020F0502020204030204" pitchFamily="34" charset="0"/>
                <a:cs typeface="Calibri" panose="020F0502020204030204" pitchFamily="34" charset="0"/>
              </a:rPr>
              <a:t>IP-DT:</a:t>
            </a:r>
            <a:r>
              <a:rPr lang="it-IT" dirty="0">
                <a:latin typeface="Calibri" panose="020F0502020204030204" pitchFamily="34" charset="0"/>
                <a:cs typeface="Calibri" panose="020F0502020204030204" pitchFamily="34" charset="0"/>
              </a:rPr>
              <a:t> Industrial </a:t>
            </a:r>
            <a:r>
              <a:rPr lang="it-IT" dirty="0" err="1">
                <a:latin typeface="Calibri" panose="020F0502020204030204" pitchFamily="34" charset="0"/>
                <a:cs typeface="Calibri" panose="020F0502020204030204" pitchFamily="34" charset="0"/>
              </a:rPr>
              <a:t>Process</a:t>
            </a:r>
            <a:r>
              <a:rPr lang="it-IT" dirty="0">
                <a:latin typeface="Calibri" panose="020F0502020204030204" pitchFamily="34" charset="0"/>
                <a:cs typeface="Calibri" panose="020F0502020204030204" pitchFamily="34" charset="0"/>
              </a:rPr>
              <a:t> DT</a:t>
            </a:r>
          </a:p>
          <a:p>
            <a:r>
              <a:rPr lang="it-IT" b="1" dirty="0">
                <a:latin typeface="Calibri" panose="020F0502020204030204" pitchFamily="34" charset="0"/>
                <a:cs typeface="Calibri" panose="020F0502020204030204" pitchFamily="34" charset="0"/>
              </a:rPr>
              <a:t>NDT:</a:t>
            </a:r>
            <a:r>
              <a:rPr lang="it-IT" dirty="0">
                <a:latin typeface="Calibri" panose="020F0502020204030204" pitchFamily="34" charset="0"/>
                <a:cs typeface="Calibri" panose="020F0502020204030204" pitchFamily="34" charset="0"/>
              </a:rPr>
              <a:t> </a:t>
            </a:r>
            <a:r>
              <a:rPr lang="it-IT" dirty="0" err="1">
                <a:latin typeface="Calibri" panose="020F0502020204030204" pitchFamily="34" charset="0"/>
                <a:cs typeface="Calibri" panose="020F0502020204030204" pitchFamily="34" charset="0"/>
              </a:rPr>
              <a:t>Nested</a:t>
            </a:r>
            <a:r>
              <a:rPr lang="it-IT" dirty="0">
                <a:latin typeface="Calibri" panose="020F0502020204030204" pitchFamily="34" charset="0"/>
                <a:cs typeface="Calibri" panose="020F0502020204030204" pitchFamily="34" charset="0"/>
              </a:rPr>
              <a:t> NDT</a:t>
            </a:r>
            <a:endParaRPr lang="en-US" dirty="0">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37448267-175A-AF61-6EED-72B0FF57F961}"/>
              </a:ext>
            </a:extLst>
          </p:cNvPr>
          <p:cNvSpPr/>
          <p:nvPr/>
        </p:nvSpPr>
        <p:spPr>
          <a:xfrm>
            <a:off x="4861793" y="5483785"/>
            <a:ext cx="547860" cy="28299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it-IT" sz="800" b="1" dirty="0">
                <a:solidFill>
                  <a:schemeClr val="tx1"/>
                </a:solidFill>
              </a:rPr>
              <a:t>Component NDT</a:t>
            </a:r>
            <a:endParaRPr lang="en-US" sz="800" b="1" dirty="0">
              <a:solidFill>
                <a:schemeClr val="tx1"/>
              </a:solidFill>
            </a:endParaRPr>
          </a:p>
        </p:txBody>
      </p:sp>
      <p:sp>
        <p:nvSpPr>
          <p:cNvPr id="5" name="Rectangle 4">
            <a:extLst>
              <a:ext uri="{FF2B5EF4-FFF2-40B4-BE49-F238E27FC236}">
                <a16:creationId xmlns:a16="http://schemas.microsoft.com/office/drawing/2014/main" id="{579DE61F-82E2-FBBC-44A6-88AEA156FF59}"/>
              </a:ext>
            </a:extLst>
          </p:cNvPr>
          <p:cNvSpPr/>
          <p:nvPr/>
        </p:nvSpPr>
        <p:spPr>
          <a:xfrm>
            <a:off x="5507821" y="5483785"/>
            <a:ext cx="547860" cy="28299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it-IT" sz="800" b="1" dirty="0">
                <a:solidFill>
                  <a:schemeClr val="tx1"/>
                </a:solidFill>
              </a:rPr>
              <a:t>Component NDT</a:t>
            </a:r>
            <a:endParaRPr lang="en-US" sz="800" b="1" dirty="0">
              <a:solidFill>
                <a:schemeClr val="tx1"/>
              </a:solidFill>
            </a:endParaRPr>
          </a:p>
        </p:txBody>
      </p:sp>
      <p:cxnSp>
        <p:nvCxnSpPr>
          <p:cNvPr id="13" name="Connector: Elbow 12">
            <a:extLst>
              <a:ext uri="{FF2B5EF4-FFF2-40B4-BE49-F238E27FC236}">
                <a16:creationId xmlns:a16="http://schemas.microsoft.com/office/drawing/2014/main" id="{A6C8AF7A-A896-6151-C2E6-FBE287D30FCD}"/>
              </a:ext>
            </a:extLst>
          </p:cNvPr>
          <p:cNvCxnSpPr>
            <a:cxnSpLocks/>
            <a:stCxn id="18" idx="2"/>
            <a:endCxn id="2" idx="0"/>
          </p:cNvCxnSpPr>
          <p:nvPr/>
        </p:nvCxnSpPr>
        <p:spPr>
          <a:xfrm rot="5400000">
            <a:off x="5110078" y="5086043"/>
            <a:ext cx="423388" cy="37209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Connector: Elbow 16">
            <a:extLst>
              <a:ext uri="{FF2B5EF4-FFF2-40B4-BE49-F238E27FC236}">
                <a16:creationId xmlns:a16="http://schemas.microsoft.com/office/drawing/2014/main" id="{371E33DB-9270-EFE2-3681-DD19B26B8021}"/>
              </a:ext>
            </a:extLst>
          </p:cNvPr>
          <p:cNvCxnSpPr>
            <a:cxnSpLocks/>
            <a:stCxn id="18" idx="2"/>
            <a:endCxn id="5" idx="0"/>
          </p:cNvCxnSpPr>
          <p:nvPr/>
        </p:nvCxnSpPr>
        <p:spPr>
          <a:xfrm rot="16200000" flipH="1">
            <a:off x="5433091" y="5135125"/>
            <a:ext cx="423388" cy="273931"/>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7168" name="TextBox 7167">
            <a:extLst>
              <a:ext uri="{FF2B5EF4-FFF2-40B4-BE49-F238E27FC236}">
                <a16:creationId xmlns:a16="http://schemas.microsoft.com/office/drawing/2014/main" id="{FB864650-A67E-6226-3182-CD2AFB9000A8}"/>
              </a:ext>
            </a:extLst>
          </p:cNvPr>
          <p:cNvSpPr txBox="1"/>
          <p:nvPr/>
        </p:nvSpPr>
        <p:spPr>
          <a:xfrm>
            <a:off x="5108489" y="4326095"/>
            <a:ext cx="1297150" cy="261610"/>
          </a:xfrm>
          <a:prstGeom prst="rect">
            <a:avLst/>
          </a:prstGeom>
          <a:noFill/>
        </p:spPr>
        <p:txBody>
          <a:bodyPr wrap="none" rtlCol="0">
            <a:spAutoFit/>
          </a:bodyPr>
          <a:lstStyle/>
          <a:p>
            <a:r>
              <a:rPr lang="it-IT" sz="1100" b="1" dirty="0"/>
              <a:t>Network Domain</a:t>
            </a:r>
            <a:endParaRPr lang="en-US" sz="1100" b="1" dirty="0"/>
          </a:p>
        </p:txBody>
      </p:sp>
      <p:sp>
        <p:nvSpPr>
          <p:cNvPr id="7172" name="Rectangle 7171">
            <a:extLst>
              <a:ext uri="{FF2B5EF4-FFF2-40B4-BE49-F238E27FC236}">
                <a16:creationId xmlns:a16="http://schemas.microsoft.com/office/drawing/2014/main" id="{858A503F-ACBA-22DE-A67A-FE48F10F8DA5}"/>
              </a:ext>
            </a:extLst>
          </p:cNvPr>
          <p:cNvSpPr/>
          <p:nvPr/>
        </p:nvSpPr>
        <p:spPr>
          <a:xfrm>
            <a:off x="3663799" y="4110193"/>
            <a:ext cx="751284" cy="40703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800" b="1" dirty="0" err="1">
                <a:solidFill>
                  <a:schemeClr val="tx1"/>
                </a:solidFill>
              </a:rPr>
              <a:t>Failure</a:t>
            </a:r>
            <a:r>
              <a:rPr lang="it-IT" sz="800" b="1" dirty="0">
                <a:solidFill>
                  <a:schemeClr val="tx1"/>
                </a:solidFill>
              </a:rPr>
              <a:t> </a:t>
            </a:r>
            <a:r>
              <a:rPr lang="it-IT" sz="800" b="1" dirty="0" err="1">
                <a:solidFill>
                  <a:schemeClr val="tx1"/>
                </a:solidFill>
              </a:rPr>
              <a:t>Pradiction</a:t>
            </a:r>
            <a:r>
              <a:rPr lang="it-IT" sz="800" b="1" dirty="0">
                <a:solidFill>
                  <a:schemeClr val="tx1"/>
                </a:solidFill>
              </a:rPr>
              <a:t> DT</a:t>
            </a:r>
            <a:endParaRPr lang="en-US" sz="800" b="1" dirty="0">
              <a:solidFill>
                <a:schemeClr val="tx1"/>
              </a:solidFill>
            </a:endParaRPr>
          </a:p>
        </p:txBody>
      </p:sp>
      <p:cxnSp>
        <p:nvCxnSpPr>
          <p:cNvPr id="7175" name="Connector: Elbow 7174">
            <a:extLst>
              <a:ext uri="{FF2B5EF4-FFF2-40B4-BE49-F238E27FC236}">
                <a16:creationId xmlns:a16="http://schemas.microsoft.com/office/drawing/2014/main" id="{05CC034B-950D-23F9-A6C1-D0F431C24FA2}"/>
              </a:ext>
            </a:extLst>
          </p:cNvPr>
          <p:cNvCxnSpPr>
            <a:stCxn id="7172" idx="2"/>
            <a:endCxn id="16" idx="0"/>
          </p:cNvCxnSpPr>
          <p:nvPr/>
        </p:nvCxnSpPr>
        <p:spPr>
          <a:xfrm rot="16200000" flipH="1">
            <a:off x="3669692" y="4886974"/>
            <a:ext cx="742384" cy="288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177" name="Connector: Elbow 7176">
            <a:extLst>
              <a:ext uri="{FF2B5EF4-FFF2-40B4-BE49-F238E27FC236}">
                <a16:creationId xmlns:a16="http://schemas.microsoft.com/office/drawing/2014/main" id="{A9C0C001-2590-A359-025A-49E9344E52D6}"/>
              </a:ext>
            </a:extLst>
          </p:cNvPr>
          <p:cNvCxnSpPr>
            <a:stCxn id="7172" idx="2"/>
            <a:endCxn id="18" idx="0"/>
          </p:cNvCxnSpPr>
          <p:nvPr/>
        </p:nvCxnSpPr>
        <p:spPr>
          <a:xfrm rot="16200000" flipH="1">
            <a:off x="4643542" y="3913123"/>
            <a:ext cx="260176" cy="1468379"/>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pic>
        <p:nvPicPr>
          <p:cNvPr id="21" name="Graphic 20" descr="Network outline">
            <a:extLst>
              <a:ext uri="{FF2B5EF4-FFF2-40B4-BE49-F238E27FC236}">
                <a16:creationId xmlns:a16="http://schemas.microsoft.com/office/drawing/2014/main" id="{2E27AF7F-6430-95DC-4581-B0537E74D87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48970" y="5811561"/>
            <a:ext cx="317272" cy="317272"/>
          </a:xfrm>
          <a:prstGeom prst="rect">
            <a:avLst/>
          </a:prstGeom>
        </p:spPr>
      </p:pic>
      <p:pic>
        <p:nvPicPr>
          <p:cNvPr id="26" name="Graphic 25" descr="Wireless with solid fill">
            <a:extLst>
              <a:ext uri="{FF2B5EF4-FFF2-40B4-BE49-F238E27FC236}">
                <a16:creationId xmlns:a16="http://schemas.microsoft.com/office/drawing/2014/main" id="{C8DF4BFA-99BE-17AD-C05B-30FECAC7346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591330" y="5836701"/>
            <a:ext cx="292132" cy="292132"/>
          </a:xfrm>
          <a:prstGeom prst="rect">
            <a:avLst/>
          </a:prstGeom>
        </p:spPr>
      </p:pic>
      <p:sp>
        <p:nvSpPr>
          <p:cNvPr id="27" name="Rectangle 26">
            <a:extLst>
              <a:ext uri="{FF2B5EF4-FFF2-40B4-BE49-F238E27FC236}">
                <a16:creationId xmlns:a16="http://schemas.microsoft.com/office/drawing/2014/main" id="{B7A2945C-630C-5C3C-2760-F4A41857929F}"/>
              </a:ext>
            </a:extLst>
          </p:cNvPr>
          <p:cNvSpPr/>
          <p:nvPr/>
        </p:nvSpPr>
        <p:spPr>
          <a:xfrm>
            <a:off x="6167705" y="5481354"/>
            <a:ext cx="547860" cy="28299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it-IT" sz="800" b="1" dirty="0">
                <a:solidFill>
                  <a:schemeClr val="tx1"/>
                </a:solidFill>
              </a:rPr>
              <a:t>Component NDT</a:t>
            </a:r>
            <a:endParaRPr lang="en-US" sz="800" b="1" dirty="0">
              <a:solidFill>
                <a:schemeClr val="tx1"/>
              </a:solidFill>
            </a:endParaRPr>
          </a:p>
        </p:txBody>
      </p:sp>
      <p:cxnSp>
        <p:nvCxnSpPr>
          <p:cNvPr id="28" name="Connector: Elbow 27">
            <a:extLst>
              <a:ext uri="{FF2B5EF4-FFF2-40B4-BE49-F238E27FC236}">
                <a16:creationId xmlns:a16="http://schemas.microsoft.com/office/drawing/2014/main" id="{D3828F71-C52E-1D36-EA79-50A375DD497F}"/>
              </a:ext>
            </a:extLst>
          </p:cNvPr>
          <p:cNvCxnSpPr>
            <a:cxnSpLocks/>
            <a:stCxn id="18" idx="2"/>
            <a:endCxn id="27" idx="0"/>
          </p:cNvCxnSpPr>
          <p:nvPr/>
        </p:nvCxnSpPr>
        <p:spPr>
          <a:xfrm rot="16200000" flipH="1">
            <a:off x="5764249" y="4803967"/>
            <a:ext cx="420957" cy="93381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7176" name="TextBox 7175">
            <a:extLst>
              <a:ext uri="{FF2B5EF4-FFF2-40B4-BE49-F238E27FC236}">
                <a16:creationId xmlns:a16="http://schemas.microsoft.com/office/drawing/2014/main" id="{E60B6B9E-9586-07DC-3DF4-B68BB0A2E15C}"/>
              </a:ext>
            </a:extLst>
          </p:cNvPr>
          <p:cNvSpPr txBox="1"/>
          <p:nvPr/>
        </p:nvSpPr>
        <p:spPr>
          <a:xfrm>
            <a:off x="5095754" y="6072182"/>
            <a:ext cx="1401346" cy="246221"/>
          </a:xfrm>
          <a:prstGeom prst="rect">
            <a:avLst/>
          </a:prstGeom>
          <a:noFill/>
        </p:spPr>
        <p:txBody>
          <a:bodyPr wrap="none" rtlCol="0">
            <a:spAutoFit/>
          </a:bodyPr>
          <a:lstStyle/>
          <a:p>
            <a:r>
              <a:rPr lang="it-IT" sz="1000" dirty="0"/>
              <a:t>Multi-access Network</a:t>
            </a:r>
            <a:endParaRPr lang="en-US" sz="1000" dirty="0"/>
          </a:p>
        </p:txBody>
      </p:sp>
      <p:sp>
        <p:nvSpPr>
          <p:cNvPr id="7178" name="Arrow: Left-Right 7177">
            <a:extLst>
              <a:ext uri="{FF2B5EF4-FFF2-40B4-BE49-F238E27FC236}">
                <a16:creationId xmlns:a16="http://schemas.microsoft.com/office/drawing/2014/main" id="{E4819983-585F-964B-1409-3524B9FCD344}"/>
              </a:ext>
            </a:extLst>
          </p:cNvPr>
          <p:cNvSpPr/>
          <p:nvPr/>
        </p:nvSpPr>
        <p:spPr>
          <a:xfrm>
            <a:off x="4340534" y="5913323"/>
            <a:ext cx="532773" cy="246616"/>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022072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C78239F-7537-C390-56B5-ACF13CB6287C}"/>
              </a:ext>
            </a:extLst>
          </p:cNvPr>
          <p:cNvSpPr>
            <a:spLocks noGrp="1"/>
          </p:cNvSpPr>
          <p:nvPr>
            <p:ph type="title"/>
          </p:nvPr>
        </p:nvSpPr>
        <p:spPr>
          <a:xfrm>
            <a:off x="838200" y="365125"/>
            <a:ext cx="10515600" cy="1325563"/>
          </a:xfrm>
        </p:spPr>
        <p:txBody>
          <a:bodyPr/>
          <a:lstStyle/>
          <a:p>
            <a:r>
              <a:rPr lang="en-US" altLang="en-US" sz="3600" dirty="0"/>
              <a:t>Some additional scenarios for Nested NDT [2/2]</a:t>
            </a:r>
          </a:p>
        </p:txBody>
      </p:sp>
      <p:sp>
        <p:nvSpPr>
          <p:cNvPr id="7" name="TextBox 6">
            <a:extLst>
              <a:ext uri="{FF2B5EF4-FFF2-40B4-BE49-F238E27FC236}">
                <a16:creationId xmlns:a16="http://schemas.microsoft.com/office/drawing/2014/main" id="{0FCB1436-DA81-DC99-9916-49F83FA2AA18}"/>
              </a:ext>
            </a:extLst>
          </p:cNvPr>
          <p:cNvSpPr txBox="1"/>
          <p:nvPr/>
        </p:nvSpPr>
        <p:spPr>
          <a:xfrm>
            <a:off x="353784" y="1841779"/>
            <a:ext cx="11163301" cy="1569660"/>
          </a:xfrm>
          <a:prstGeom prst="rect">
            <a:avLst/>
          </a:prstGeom>
          <a:noFill/>
        </p:spPr>
        <p:txBody>
          <a:bodyPr wrap="square">
            <a:spAutoFit/>
          </a:bodyPr>
          <a:lstStyle/>
          <a:p>
            <a:r>
              <a:rPr lang="en-US" sz="2400" dirty="0">
                <a:latin typeface="+mj-lt"/>
              </a:rPr>
              <a:t>Network Sharing [32.130]:</a:t>
            </a:r>
          </a:p>
          <a:p>
            <a:r>
              <a:rPr lang="en-US" i="1" dirty="0">
                <a:latin typeface="+mj-lt"/>
              </a:rPr>
              <a:t>Active RAN sharing, where active network elements of the RAN are shared:- RAN-only sharing (MOCN; see TS 23.251 and TS 23.501), i.e. ... </a:t>
            </a:r>
            <a:r>
              <a:rPr lang="en-US" i="1" dirty="0" err="1">
                <a:latin typeface="+mj-lt"/>
              </a:rPr>
              <a:t>gNBs</a:t>
            </a:r>
            <a:r>
              <a:rPr lang="en-US" i="1" dirty="0">
                <a:latin typeface="+mj-lt"/>
              </a:rPr>
              <a:t> in a 5G NR network;- Gateway Core Network (GWCN; see TS 23.251), in which not only the Radio Access Network elements are shared but also part or all of the Core Network elements (there is no passive core network sharing).</a:t>
            </a:r>
            <a:endParaRPr lang="en-US" i="1" dirty="0"/>
          </a:p>
        </p:txBody>
      </p:sp>
      <p:sp>
        <p:nvSpPr>
          <p:cNvPr id="9" name="TextBox 8">
            <a:extLst>
              <a:ext uri="{FF2B5EF4-FFF2-40B4-BE49-F238E27FC236}">
                <a16:creationId xmlns:a16="http://schemas.microsoft.com/office/drawing/2014/main" id="{FA9FF44C-EE75-DA62-248A-3CA0F337F958}"/>
              </a:ext>
            </a:extLst>
          </p:cNvPr>
          <p:cNvSpPr txBox="1"/>
          <p:nvPr/>
        </p:nvSpPr>
        <p:spPr>
          <a:xfrm>
            <a:off x="353784" y="3559352"/>
            <a:ext cx="6264730" cy="2554545"/>
          </a:xfrm>
          <a:prstGeom prst="rect">
            <a:avLst/>
          </a:prstGeom>
          <a:noFill/>
        </p:spPr>
        <p:txBody>
          <a:bodyPr wrap="square">
            <a:spAutoFit/>
          </a:bodyPr>
          <a:lstStyle/>
          <a:p>
            <a:r>
              <a:rPr lang="en-US" sz="2000" dirty="0">
                <a:latin typeface="+mj-lt"/>
              </a:rPr>
              <a:t>In these scenarios we have different roles (Main Operators, MOP and Participating Operators, POP) and different management systems, and it is possible to define some scenarios involving NDTs. For example:</a:t>
            </a:r>
          </a:p>
          <a:p>
            <a:r>
              <a:rPr lang="en-US" sz="2000" b="1" dirty="0">
                <a:latin typeface="+mj-lt"/>
              </a:rPr>
              <a:t>The POP has to evaluate a configuration verification of a subnetwork with a shared part managed by the MOP</a:t>
            </a:r>
            <a:r>
              <a:rPr lang="en-US" sz="2000" dirty="0">
                <a:latin typeface="+mj-lt"/>
              </a:rPr>
              <a:t>. </a:t>
            </a:r>
          </a:p>
          <a:p>
            <a:r>
              <a:rPr lang="en-US" sz="2000" dirty="0">
                <a:latin typeface="+mj-lt"/>
              </a:rPr>
              <a:t>In this case, the POP needs to access the MOP NDT to interact with its own NDT, as shown in the following figure</a:t>
            </a:r>
          </a:p>
        </p:txBody>
      </p:sp>
      <p:sp>
        <p:nvSpPr>
          <p:cNvPr id="10" name="Cloud 9">
            <a:extLst>
              <a:ext uri="{FF2B5EF4-FFF2-40B4-BE49-F238E27FC236}">
                <a16:creationId xmlns:a16="http://schemas.microsoft.com/office/drawing/2014/main" id="{DD545FA9-763A-CCE0-41AA-2D91ABD19BF7}"/>
              </a:ext>
            </a:extLst>
          </p:cNvPr>
          <p:cNvSpPr/>
          <p:nvPr/>
        </p:nvSpPr>
        <p:spPr>
          <a:xfrm>
            <a:off x="9814596" y="4782636"/>
            <a:ext cx="1539204" cy="1089471"/>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POP CN</a:t>
            </a:r>
            <a:endParaRPr lang="en-US" dirty="0"/>
          </a:p>
        </p:txBody>
      </p:sp>
      <p:pic>
        <p:nvPicPr>
          <p:cNvPr id="11" name="Picture 10">
            <a:extLst>
              <a:ext uri="{FF2B5EF4-FFF2-40B4-BE49-F238E27FC236}">
                <a16:creationId xmlns:a16="http://schemas.microsoft.com/office/drawing/2014/main" id="{CEA41566-0C53-3589-E45B-9747E1C464F5}"/>
              </a:ext>
            </a:extLst>
          </p:cNvPr>
          <p:cNvPicPr>
            <a:picLocks noChangeAspect="1"/>
          </p:cNvPicPr>
          <p:nvPr/>
        </p:nvPicPr>
        <p:blipFill>
          <a:blip r:embed="rId2">
            <a:duotone>
              <a:schemeClr val="accent5">
                <a:shade val="45000"/>
                <a:satMod val="135000"/>
              </a:schemeClr>
              <a:prstClr val="white"/>
            </a:duotone>
          </a:blip>
          <a:stretch>
            <a:fillRect/>
          </a:stretch>
        </p:blipFill>
        <p:spPr>
          <a:xfrm>
            <a:off x="8711754" y="5090012"/>
            <a:ext cx="501536" cy="501536"/>
          </a:xfrm>
          <a:prstGeom prst="rect">
            <a:avLst/>
          </a:prstGeom>
        </p:spPr>
      </p:pic>
      <p:pic>
        <p:nvPicPr>
          <p:cNvPr id="12" name="Picture 11" descr="A black background with a black square&#10;&#10;Description automatically generated with medium confidence">
            <a:extLst>
              <a:ext uri="{FF2B5EF4-FFF2-40B4-BE49-F238E27FC236}">
                <a16:creationId xmlns:a16="http://schemas.microsoft.com/office/drawing/2014/main" id="{2B84EF0E-1D83-FCDF-3CBD-1315CB5074EE}"/>
              </a:ext>
            </a:extLst>
          </p:cNvPr>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161931" y="5083159"/>
            <a:ext cx="500453" cy="500453"/>
          </a:xfrm>
          <a:prstGeom prst="rect">
            <a:avLst/>
          </a:prstGeom>
        </p:spPr>
      </p:pic>
      <p:sp>
        <p:nvSpPr>
          <p:cNvPr id="13" name="TextBox 12">
            <a:extLst>
              <a:ext uri="{FF2B5EF4-FFF2-40B4-BE49-F238E27FC236}">
                <a16:creationId xmlns:a16="http://schemas.microsoft.com/office/drawing/2014/main" id="{7AC857B5-3398-C650-4B2C-EB02E558A2E8}"/>
              </a:ext>
            </a:extLst>
          </p:cNvPr>
          <p:cNvSpPr txBox="1"/>
          <p:nvPr/>
        </p:nvSpPr>
        <p:spPr>
          <a:xfrm>
            <a:off x="8467066" y="5609844"/>
            <a:ext cx="990912" cy="307777"/>
          </a:xfrm>
          <a:prstGeom prst="rect">
            <a:avLst/>
          </a:prstGeom>
          <a:noFill/>
        </p:spPr>
        <p:txBody>
          <a:bodyPr wrap="none" rtlCol="0">
            <a:spAutoFit/>
          </a:bodyPr>
          <a:lstStyle/>
          <a:p>
            <a:r>
              <a:rPr lang="it-IT" sz="1400" dirty="0"/>
              <a:t>POP RAN</a:t>
            </a:r>
            <a:endParaRPr lang="en-US" dirty="0"/>
          </a:p>
        </p:txBody>
      </p:sp>
      <p:sp>
        <p:nvSpPr>
          <p:cNvPr id="14" name="TextBox 13">
            <a:extLst>
              <a:ext uri="{FF2B5EF4-FFF2-40B4-BE49-F238E27FC236}">
                <a16:creationId xmlns:a16="http://schemas.microsoft.com/office/drawing/2014/main" id="{9F2CE2AB-FCBC-64FB-CD16-DC80FC2A205A}"/>
              </a:ext>
            </a:extLst>
          </p:cNvPr>
          <p:cNvSpPr txBox="1"/>
          <p:nvPr/>
        </p:nvSpPr>
        <p:spPr>
          <a:xfrm>
            <a:off x="6775990" y="5561840"/>
            <a:ext cx="1191352" cy="307777"/>
          </a:xfrm>
          <a:prstGeom prst="rect">
            <a:avLst/>
          </a:prstGeom>
          <a:noFill/>
        </p:spPr>
        <p:txBody>
          <a:bodyPr wrap="none" rtlCol="0">
            <a:spAutoFit/>
          </a:bodyPr>
          <a:lstStyle/>
          <a:p>
            <a:r>
              <a:rPr lang="it-IT" sz="1400" dirty="0" err="1"/>
              <a:t>Shared</a:t>
            </a:r>
            <a:r>
              <a:rPr lang="it-IT" sz="1400" dirty="0"/>
              <a:t> RAN</a:t>
            </a:r>
            <a:endParaRPr lang="en-US" dirty="0"/>
          </a:p>
        </p:txBody>
      </p:sp>
      <p:cxnSp>
        <p:nvCxnSpPr>
          <p:cNvPr id="16" name="Straight Arrow Connector 15">
            <a:extLst>
              <a:ext uri="{FF2B5EF4-FFF2-40B4-BE49-F238E27FC236}">
                <a16:creationId xmlns:a16="http://schemas.microsoft.com/office/drawing/2014/main" id="{CCE16E24-9D5E-E0AE-1B5F-45E75A02D4CA}"/>
              </a:ext>
            </a:extLst>
          </p:cNvPr>
          <p:cNvCxnSpPr>
            <a:stCxn id="11" idx="3"/>
            <a:endCxn id="10" idx="2"/>
          </p:cNvCxnSpPr>
          <p:nvPr/>
        </p:nvCxnSpPr>
        <p:spPr>
          <a:xfrm flipV="1">
            <a:off x="9213290" y="5327372"/>
            <a:ext cx="606080" cy="1340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CBFE5B27-6560-1F2E-E2F0-11C8E38E928B}"/>
              </a:ext>
            </a:extLst>
          </p:cNvPr>
          <p:cNvSpPr/>
          <p:nvPr/>
        </p:nvSpPr>
        <p:spPr>
          <a:xfrm>
            <a:off x="8537911" y="4156758"/>
            <a:ext cx="1003916" cy="45455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solidFill>
                  <a:schemeClr val="tx2"/>
                </a:solidFill>
              </a:rPr>
              <a:t>POP RAN-DT</a:t>
            </a:r>
            <a:endParaRPr lang="en-US" b="1" dirty="0">
              <a:solidFill>
                <a:schemeClr val="tx2"/>
              </a:solidFill>
            </a:endParaRPr>
          </a:p>
        </p:txBody>
      </p:sp>
      <p:sp>
        <p:nvSpPr>
          <p:cNvPr id="18" name="Rectangle 17">
            <a:extLst>
              <a:ext uri="{FF2B5EF4-FFF2-40B4-BE49-F238E27FC236}">
                <a16:creationId xmlns:a16="http://schemas.microsoft.com/office/drawing/2014/main" id="{C5187354-CDB0-2ABF-CE3A-B29EE309EDF1}"/>
              </a:ext>
            </a:extLst>
          </p:cNvPr>
          <p:cNvSpPr/>
          <p:nvPr/>
        </p:nvSpPr>
        <p:spPr>
          <a:xfrm>
            <a:off x="6816481" y="4160265"/>
            <a:ext cx="1191352" cy="45455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solidFill>
                  <a:schemeClr val="accent2">
                    <a:lumMod val="75000"/>
                  </a:schemeClr>
                </a:solidFill>
              </a:rPr>
              <a:t>MOP RAN-DT</a:t>
            </a:r>
            <a:endParaRPr lang="en-US" b="1" dirty="0">
              <a:solidFill>
                <a:schemeClr val="accent2">
                  <a:lumMod val="75000"/>
                </a:schemeClr>
              </a:solidFill>
            </a:endParaRPr>
          </a:p>
        </p:txBody>
      </p:sp>
      <p:cxnSp>
        <p:nvCxnSpPr>
          <p:cNvPr id="20" name="Connector: Elbow 19">
            <a:extLst>
              <a:ext uri="{FF2B5EF4-FFF2-40B4-BE49-F238E27FC236}">
                <a16:creationId xmlns:a16="http://schemas.microsoft.com/office/drawing/2014/main" id="{55E7DF1F-8BC6-FA0A-376C-54936AF1BA51}"/>
              </a:ext>
            </a:extLst>
          </p:cNvPr>
          <p:cNvCxnSpPr>
            <a:stCxn id="12" idx="2"/>
            <a:endCxn id="10" idx="1"/>
          </p:cNvCxnSpPr>
          <p:nvPr/>
        </p:nvCxnSpPr>
        <p:spPr>
          <a:xfrm rot="16200000" flipH="1">
            <a:off x="8854511" y="4141259"/>
            <a:ext cx="287335" cy="3172040"/>
          </a:xfrm>
          <a:prstGeom prst="bentConnector3">
            <a:avLst>
              <a:gd name="adj1" fmla="val 179962"/>
            </a:avLst>
          </a:prstGeom>
          <a:ln>
            <a:solidFill>
              <a:schemeClr val="accent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02880324-F775-EDC7-8A62-D08454FC22DE}"/>
              </a:ext>
            </a:extLst>
          </p:cNvPr>
          <p:cNvSpPr/>
          <p:nvPr/>
        </p:nvSpPr>
        <p:spPr>
          <a:xfrm>
            <a:off x="10147679" y="4149670"/>
            <a:ext cx="873037" cy="45455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solidFill>
                  <a:schemeClr val="tx2"/>
                </a:solidFill>
              </a:rPr>
              <a:t>POP CN-DT</a:t>
            </a:r>
            <a:endParaRPr lang="en-US" b="1" dirty="0">
              <a:solidFill>
                <a:schemeClr val="tx2"/>
              </a:solidFill>
            </a:endParaRPr>
          </a:p>
        </p:txBody>
      </p:sp>
      <p:cxnSp>
        <p:nvCxnSpPr>
          <p:cNvPr id="23" name="Straight Arrow Connector 22">
            <a:extLst>
              <a:ext uri="{FF2B5EF4-FFF2-40B4-BE49-F238E27FC236}">
                <a16:creationId xmlns:a16="http://schemas.microsoft.com/office/drawing/2014/main" id="{D5B28CCA-F9F5-DBD4-9B94-D3D81381AE40}"/>
              </a:ext>
            </a:extLst>
          </p:cNvPr>
          <p:cNvCxnSpPr>
            <a:stCxn id="18" idx="3"/>
            <a:endCxn id="17" idx="1"/>
          </p:cNvCxnSpPr>
          <p:nvPr/>
        </p:nvCxnSpPr>
        <p:spPr>
          <a:xfrm flipV="1">
            <a:off x="8007833" y="4384036"/>
            <a:ext cx="530078" cy="3507"/>
          </a:xfrm>
          <a:prstGeom prst="straightConnector1">
            <a:avLst/>
          </a:prstGeom>
          <a:ln>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9FDA832F-DD5C-9932-710B-7B6F56C3C73A}"/>
              </a:ext>
            </a:extLst>
          </p:cNvPr>
          <p:cNvCxnSpPr>
            <a:stCxn id="17" idx="3"/>
            <a:endCxn id="21" idx="1"/>
          </p:cNvCxnSpPr>
          <p:nvPr/>
        </p:nvCxnSpPr>
        <p:spPr>
          <a:xfrm flipV="1">
            <a:off x="9541827" y="4376948"/>
            <a:ext cx="605852" cy="7088"/>
          </a:xfrm>
          <a:prstGeom prst="straightConnector1">
            <a:avLst/>
          </a:prstGeom>
          <a:ln>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Connector: Elbow 26">
            <a:extLst>
              <a:ext uri="{FF2B5EF4-FFF2-40B4-BE49-F238E27FC236}">
                <a16:creationId xmlns:a16="http://schemas.microsoft.com/office/drawing/2014/main" id="{2893F988-0F12-4166-955F-BB3F0FFAE63F}"/>
              </a:ext>
            </a:extLst>
          </p:cNvPr>
          <p:cNvCxnSpPr>
            <a:stCxn id="18" idx="0"/>
            <a:endCxn id="21" idx="0"/>
          </p:cNvCxnSpPr>
          <p:nvPr/>
        </p:nvCxnSpPr>
        <p:spPr>
          <a:xfrm rot="5400000" flipH="1" flipV="1">
            <a:off x="8992880" y="2568948"/>
            <a:ext cx="10595" cy="3172041"/>
          </a:xfrm>
          <a:prstGeom prst="bentConnector3">
            <a:avLst>
              <a:gd name="adj1" fmla="val 2257622"/>
            </a:avLst>
          </a:prstGeom>
          <a:ln>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AD500A52-B4E4-C82A-F5EC-B87130F566F4}"/>
              </a:ext>
            </a:extLst>
          </p:cNvPr>
          <p:cNvCxnSpPr>
            <a:stCxn id="12" idx="3"/>
            <a:endCxn id="11" idx="1"/>
          </p:cNvCxnSpPr>
          <p:nvPr/>
        </p:nvCxnSpPr>
        <p:spPr>
          <a:xfrm>
            <a:off x="7662384" y="5333386"/>
            <a:ext cx="1049370" cy="739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6F24B3B6-FA0C-9ED7-2F61-6CC29ECA2B6E}"/>
              </a:ext>
            </a:extLst>
          </p:cNvPr>
          <p:cNvSpPr/>
          <p:nvPr/>
        </p:nvSpPr>
        <p:spPr>
          <a:xfrm>
            <a:off x="8328929" y="3178863"/>
            <a:ext cx="1267186" cy="45455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solidFill>
                  <a:schemeClr val="tx2"/>
                </a:solidFill>
              </a:rPr>
              <a:t>POP </a:t>
            </a:r>
            <a:r>
              <a:rPr lang="it-IT" b="1" dirty="0" err="1">
                <a:solidFill>
                  <a:schemeClr val="tx2"/>
                </a:solidFill>
              </a:rPr>
              <a:t>Nested</a:t>
            </a:r>
            <a:r>
              <a:rPr lang="it-IT" b="1" dirty="0">
                <a:solidFill>
                  <a:schemeClr val="tx2"/>
                </a:solidFill>
              </a:rPr>
              <a:t>-DT</a:t>
            </a:r>
            <a:endParaRPr lang="en-US" b="1" dirty="0">
              <a:solidFill>
                <a:schemeClr val="tx2"/>
              </a:solidFill>
            </a:endParaRPr>
          </a:p>
        </p:txBody>
      </p:sp>
      <p:cxnSp>
        <p:nvCxnSpPr>
          <p:cNvPr id="5" name="Connector: Elbow 4">
            <a:extLst>
              <a:ext uri="{FF2B5EF4-FFF2-40B4-BE49-F238E27FC236}">
                <a16:creationId xmlns:a16="http://schemas.microsoft.com/office/drawing/2014/main" id="{CAB0F494-467D-F4EE-D08F-F9E5A41D8329}"/>
              </a:ext>
            </a:extLst>
          </p:cNvPr>
          <p:cNvCxnSpPr>
            <a:cxnSpLocks/>
            <a:stCxn id="2" idx="2"/>
            <a:endCxn id="6" idx="0"/>
          </p:cNvCxnSpPr>
          <p:nvPr/>
        </p:nvCxnSpPr>
        <p:spPr>
          <a:xfrm rot="5400000">
            <a:off x="8135316" y="3329551"/>
            <a:ext cx="523339" cy="1131074"/>
          </a:xfrm>
          <a:prstGeom prst="bentConnector3">
            <a:avLst>
              <a:gd name="adj1" fmla="val 30586"/>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4A56A0E1-DB55-1A25-2819-7AC83F3F723F}"/>
              </a:ext>
            </a:extLst>
          </p:cNvPr>
          <p:cNvSpPr/>
          <p:nvPr/>
        </p:nvSpPr>
        <p:spPr>
          <a:xfrm>
            <a:off x="7730836" y="4156758"/>
            <a:ext cx="201223" cy="1687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D46D01D-47DD-54EF-056C-5099E7E35B0F}"/>
              </a:ext>
            </a:extLst>
          </p:cNvPr>
          <p:cNvSpPr/>
          <p:nvPr/>
        </p:nvSpPr>
        <p:spPr>
          <a:xfrm>
            <a:off x="9269615" y="4164294"/>
            <a:ext cx="201223" cy="1687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014B1B2C-F9DB-CE0A-053B-10B6A9A8538A}"/>
              </a:ext>
            </a:extLst>
          </p:cNvPr>
          <p:cNvSpPr/>
          <p:nvPr/>
        </p:nvSpPr>
        <p:spPr>
          <a:xfrm>
            <a:off x="10172919" y="4154968"/>
            <a:ext cx="201223" cy="1687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Connector: Elbow 25">
            <a:extLst>
              <a:ext uri="{FF2B5EF4-FFF2-40B4-BE49-F238E27FC236}">
                <a16:creationId xmlns:a16="http://schemas.microsoft.com/office/drawing/2014/main" id="{5B75FF5A-E6AE-C582-3515-931CE5C9DBA2}"/>
              </a:ext>
            </a:extLst>
          </p:cNvPr>
          <p:cNvCxnSpPr>
            <a:stCxn id="2" idx="2"/>
            <a:endCxn id="19" idx="0"/>
          </p:cNvCxnSpPr>
          <p:nvPr/>
        </p:nvCxnSpPr>
        <p:spPr>
          <a:xfrm rot="16200000" flipH="1">
            <a:off x="8900937" y="3695003"/>
            <a:ext cx="530875" cy="407705"/>
          </a:xfrm>
          <a:prstGeom prst="bentConnector3">
            <a:avLst>
              <a:gd name="adj1" fmla="val 3086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Connector: Elbow 30">
            <a:extLst>
              <a:ext uri="{FF2B5EF4-FFF2-40B4-BE49-F238E27FC236}">
                <a16:creationId xmlns:a16="http://schemas.microsoft.com/office/drawing/2014/main" id="{8EB28136-6997-89F6-35F9-A435E120E2C4}"/>
              </a:ext>
            </a:extLst>
          </p:cNvPr>
          <p:cNvCxnSpPr>
            <a:stCxn id="2" idx="2"/>
            <a:endCxn id="22" idx="0"/>
          </p:cNvCxnSpPr>
          <p:nvPr/>
        </p:nvCxnSpPr>
        <p:spPr>
          <a:xfrm rot="16200000" flipH="1">
            <a:off x="9357252" y="3238688"/>
            <a:ext cx="521549" cy="1311009"/>
          </a:xfrm>
          <a:prstGeom prst="bentConnector3">
            <a:avLst>
              <a:gd name="adj1" fmla="val 28749"/>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233488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31739-8B5E-9A94-9BCC-C9ECA492CA1A}"/>
              </a:ext>
            </a:extLst>
          </p:cNvPr>
          <p:cNvSpPr>
            <a:spLocks noGrp="1"/>
          </p:cNvSpPr>
          <p:nvPr>
            <p:ph type="title"/>
          </p:nvPr>
        </p:nvSpPr>
        <p:spPr/>
        <p:txBody>
          <a:bodyPr/>
          <a:lstStyle/>
          <a:p>
            <a:r>
              <a:rPr lang="it-IT" dirty="0" err="1"/>
              <a:t>Nested</a:t>
            </a:r>
            <a:r>
              <a:rPr lang="it-IT" dirty="0"/>
              <a:t> NDT </a:t>
            </a:r>
            <a:r>
              <a:rPr lang="it-IT" dirty="0" err="1"/>
              <a:t>MnS</a:t>
            </a:r>
            <a:r>
              <a:rPr lang="it-IT" dirty="0"/>
              <a:t> producer </a:t>
            </a:r>
            <a:r>
              <a:rPr lang="it-IT" dirty="0" err="1"/>
              <a:t>requirements</a:t>
            </a:r>
            <a:endParaRPr lang="en-US" dirty="0"/>
          </a:p>
        </p:txBody>
      </p:sp>
      <p:sp>
        <p:nvSpPr>
          <p:cNvPr id="4" name="Content Placeholder 3">
            <a:extLst>
              <a:ext uri="{FF2B5EF4-FFF2-40B4-BE49-F238E27FC236}">
                <a16:creationId xmlns:a16="http://schemas.microsoft.com/office/drawing/2014/main" id="{5579DF3F-9F1A-AF32-F680-1B6CFD8AC7DD}"/>
              </a:ext>
            </a:extLst>
          </p:cNvPr>
          <p:cNvSpPr>
            <a:spLocks noGrp="1"/>
          </p:cNvSpPr>
          <p:nvPr>
            <p:ph idx="1"/>
          </p:nvPr>
        </p:nvSpPr>
        <p:spPr/>
        <p:txBody>
          <a:bodyPr/>
          <a:lstStyle/>
          <a:p>
            <a:pPr marL="0" indent="0">
              <a:buNone/>
            </a:pPr>
            <a:r>
              <a:rPr lang="en-US" sz="2400" dirty="0"/>
              <a:t>Taking into account the use cases shown before, with reference to the </a:t>
            </a:r>
            <a:r>
              <a:rPr lang="en-US" sz="2400" dirty="0" err="1"/>
              <a:t>MnS</a:t>
            </a:r>
            <a:r>
              <a:rPr lang="en-US" sz="2400" dirty="0"/>
              <a:t> producer of a Nested NDT, we believe that the following service requirements need to be considered:</a:t>
            </a:r>
          </a:p>
          <a:p>
            <a:pPr>
              <a:buFont typeface="Arial" panose="020B0604020202020204" pitchFamily="34" charset="0"/>
              <a:buChar char="•"/>
            </a:pPr>
            <a:r>
              <a:rPr lang="en-US" sz="2400" dirty="0"/>
              <a:t>The Nested NDT </a:t>
            </a:r>
            <a:r>
              <a:rPr lang="en-US" sz="2400" dirty="0" err="1"/>
              <a:t>MnS</a:t>
            </a:r>
            <a:r>
              <a:rPr lang="en-US" sz="2400" dirty="0"/>
              <a:t> producer shall have the capability to provide a service to compose the internal structure of the Nested NDT by specifying the single component NDT and its configuration and the type of interaction between the NDTs accordingly;</a:t>
            </a:r>
          </a:p>
          <a:p>
            <a:pPr>
              <a:buFont typeface="Arial" panose="020B0604020202020204" pitchFamily="34" charset="0"/>
              <a:buChar char="•"/>
            </a:pPr>
            <a:r>
              <a:rPr lang="en-US" sz="2400" dirty="0"/>
              <a:t>The Nested NDT </a:t>
            </a:r>
            <a:r>
              <a:rPr lang="en-US" sz="2400" dirty="0" err="1"/>
              <a:t>MnS</a:t>
            </a:r>
            <a:r>
              <a:rPr lang="en-US" sz="2400" dirty="0"/>
              <a:t> producer shall have the capability to provide a service to modify the internal structure of the Nested NDT by specifying the component NDT to be removed, the component NDT to be inserted and the type of interaction between the NDTs accordingly;</a:t>
            </a:r>
          </a:p>
        </p:txBody>
      </p:sp>
    </p:spTree>
    <p:extLst>
      <p:ext uri="{BB962C8B-B14F-4D97-AF65-F5344CB8AC3E}">
        <p14:creationId xmlns:p14="http://schemas.microsoft.com/office/powerpoint/2010/main" val="53436350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5F700-3FED-8C78-7A72-AA2AC9E73412}"/>
              </a:ext>
            </a:extLst>
          </p:cNvPr>
          <p:cNvSpPr>
            <a:spLocks noGrp="1"/>
          </p:cNvSpPr>
          <p:nvPr>
            <p:ph type="title"/>
          </p:nvPr>
        </p:nvSpPr>
        <p:spPr>
          <a:xfrm>
            <a:off x="838200" y="365125"/>
            <a:ext cx="9437914" cy="1325563"/>
          </a:xfrm>
        </p:spPr>
        <p:txBody>
          <a:bodyPr/>
          <a:lstStyle/>
          <a:p>
            <a:r>
              <a:rPr lang="en-US" dirty="0"/>
              <a:t>Relevance of Nested Digital Twins for NOP and SCP</a:t>
            </a:r>
          </a:p>
        </p:txBody>
      </p:sp>
      <p:sp>
        <p:nvSpPr>
          <p:cNvPr id="3" name="Content Placeholder 2">
            <a:extLst>
              <a:ext uri="{FF2B5EF4-FFF2-40B4-BE49-F238E27FC236}">
                <a16:creationId xmlns:a16="http://schemas.microsoft.com/office/drawing/2014/main" id="{83863C06-E9C4-405D-DDEB-FC2CB3150DBD}"/>
              </a:ext>
            </a:extLst>
          </p:cNvPr>
          <p:cNvSpPr>
            <a:spLocks noGrp="1"/>
          </p:cNvSpPr>
          <p:nvPr>
            <p:ph idx="1"/>
          </p:nvPr>
        </p:nvSpPr>
        <p:spPr/>
        <p:txBody>
          <a:bodyPr/>
          <a:lstStyle/>
          <a:p>
            <a:r>
              <a:rPr lang="it-IT" dirty="0"/>
              <a:t> </a:t>
            </a:r>
            <a:r>
              <a:rPr lang="en-US" dirty="0"/>
              <a:t>Advantages of Structured Management for Nested NDTs:</a:t>
            </a:r>
          </a:p>
          <a:p>
            <a:pPr lvl="1"/>
            <a:r>
              <a:rPr lang="en-US" dirty="0"/>
              <a:t>Modular Architecture and Scalability</a:t>
            </a:r>
          </a:p>
          <a:p>
            <a:pPr lvl="1"/>
            <a:endParaRPr lang="en-US" dirty="0"/>
          </a:p>
          <a:p>
            <a:pPr lvl="1"/>
            <a:r>
              <a:rPr lang="en-US" dirty="0"/>
              <a:t>Lifecycle Coordination and Traceability</a:t>
            </a:r>
          </a:p>
          <a:p>
            <a:pPr lvl="1"/>
            <a:endParaRPr lang="en-US" dirty="0"/>
          </a:p>
          <a:p>
            <a:pPr lvl="1"/>
            <a:r>
              <a:rPr lang="en-US" dirty="0"/>
              <a:t>Enhanced Interoperability and Multi-Domain/Multi-Role Collaboration</a:t>
            </a:r>
          </a:p>
          <a:p>
            <a:pPr lvl="1"/>
            <a:endParaRPr lang="en-US" dirty="0"/>
          </a:p>
          <a:p>
            <a:pPr lvl="1"/>
            <a:r>
              <a:rPr lang="en-US" dirty="0"/>
              <a:t>Adaptive Simulation and Predictive Analysis</a:t>
            </a:r>
          </a:p>
          <a:p>
            <a:pPr lvl="1"/>
            <a:endParaRPr lang="en-US" dirty="0"/>
          </a:p>
          <a:p>
            <a:pPr lvl="1"/>
            <a:r>
              <a:rPr lang="en-US" dirty="0"/>
              <a:t>Efficient Resource Utilization and Cost Management</a:t>
            </a:r>
          </a:p>
        </p:txBody>
      </p:sp>
    </p:spTree>
    <p:extLst>
      <p:ext uri="{BB962C8B-B14F-4D97-AF65-F5344CB8AC3E}">
        <p14:creationId xmlns:p14="http://schemas.microsoft.com/office/powerpoint/2010/main" val="84818707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00d4e6f7-2098-4211-81db-5612d3076bf7}" enabled="1" method="Standard" siteId="{6815f468-021c-48f2-a6b2-d65c8e979dfb}" removed="0"/>
  <clbl:label id="{c5b02733-e38d-4a62-8827-4d813c32e77d}" enabled="1" method="Standard" siteId="{257a5598-84de-4579-9756-57f65f08a6c0}" removed="0"/>
</clbl:labelList>
</file>

<file path=docProps/app.xml><?xml version="1.0" encoding="utf-8"?>
<Properties xmlns="http://schemas.openxmlformats.org/officeDocument/2006/extended-properties" xmlns:vt="http://schemas.openxmlformats.org/officeDocument/2006/docPropsVTypes">
  <Template>Office Theme</Template>
  <TotalTime>8928</TotalTime>
  <Words>1348</Words>
  <Application>Microsoft Office PowerPoint</Application>
  <PresentationFormat>Widescreen</PresentationFormat>
  <Paragraphs>123</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Arial </vt:lpstr>
      <vt:lpstr>Calibri</vt:lpstr>
      <vt:lpstr>Calibri Light</vt:lpstr>
      <vt:lpstr>Times New Roman</vt:lpstr>
      <vt:lpstr>Office Theme</vt:lpstr>
      <vt:lpstr>NDT use cases and future development </vt:lpstr>
      <vt:lpstr>Outline</vt:lpstr>
      <vt:lpstr>Objective</vt:lpstr>
      <vt:lpstr>Classification of the use cases in 28.915</vt:lpstr>
      <vt:lpstr>Model of roles [28.530]</vt:lpstr>
      <vt:lpstr>Some additional scenarios for Nested NDT [1/2]</vt:lpstr>
      <vt:lpstr>Some additional scenarios for Nested NDT [2/2]</vt:lpstr>
      <vt:lpstr>Nested NDT MnS producer requirements</vt:lpstr>
      <vt:lpstr>Relevance of Nested Digital Twins for NOP and SCP</vt:lpstr>
      <vt:lpstr>Summary</vt:lpstr>
      <vt:lpstr>Proposal </vt:lpstr>
      <vt:lpstr>References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Bizzarri Simone</cp:lastModifiedBy>
  <cp:revision>608</cp:revision>
  <dcterms:created xsi:type="dcterms:W3CDTF">2010-02-05T13:52:04Z</dcterms:created>
  <dcterms:modified xsi:type="dcterms:W3CDTF">2025-02-07T09:41:13Z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00d4e6f7-2098-4211-81db-5612d3076bf7_Enabled">
    <vt:lpwstr>true</vt:lpwstr>
  </property>
  <property fmtid="{D5CDD505-2E9C-101B-9397-08002B2CF9AE}" pid="4" name="MSIP_Label_00d4e6f7-2098-4211-81db-5612d3076bf7_SetDate">
    <vt:lpwstr>2024-08-01T09:54:19Z</vt:lpwstr>
  </property>
  <property fmtid="{D5CDD505-2E9C-101B-9397-08002B2CF9AE}" pid="5" name="MSIP_Label_00d4e6f7-2098-4211-81db-5612d3076bf7_Method">
    <vt:lpwstr>Standard</vt:lpwstr>
  </property>
  <property fmtid="{D5CDD505-2E9C-101B-9397-08002B2CF9AE}" pid="6" name="MSIP_Label_00d4e6f7-2098-4211-81db-5612d3076bf7_Name">
    <vt:lpwstr>Uso Interno Fibercop</vt:lpwstr>
  </property>
  <property fmtid="{D5CDD505-2E9C-101B-9397-08002B2CF9AE}" pid="7" name="MSIP_Label_00d4e6f7-2098-4211-81db-5612d3076bf7_SiteId">
    <vt:lpwstr>6815f468-021c-48f2-a6b2-d65c8e979dfb</vt:lpwstr>
  </property>
  <property fmtid="{D5CDD505-2E9C-101B-9397-08002B2CF9AE}" pid="8" name="MSIP_Label_00d4e6f7-2098-4211-81db-5612d3076bf7_ActionId">
    <vt:lpwstr>f0c29b47-a199-48c3-a72f-ca4ded3865b3</vt:lpwstr>
  </property>
  <property fmtid="{D5CDD505-2E9C-101B-9397-08002B2CF9AE}" pid="9" name="MSIP_Label_00d4e6f7-2098-4211-81db-5612d3076bf7_ContentBits">
    <vt:lpwstr>2</vt:lpwstr>
  </property>
  <property fmtid="{D5CDD505-2E9C-101B-9397-08002B2CF9AE}" pid="10" name="ClassificationContentMarkingFooterLocations">
    <vt:lpwstr>Office Theme:3</vt:lpwstr>
  </property>
  <property fmtid="{D5CDD505-2E9C-101B-9397-08002B2CF9AE}" pid="11" name="ClassificationContentMarkingFooterText">
    <vt:lpwstr>FiberCop - Uso Aziendale - Tutti i diritti riservati.</vt:lpwstr>
  </property>
</Properties>
</file>