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7" r:id="rId9"/>
    <p:sldId id="365" r:id="rId10"/>
    <p:sldId id="368"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8" d="100"/>
          <a:sy n="78" d="100"/>
        </p:scale>
        <p:origin x="758"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24CAC-D955-47A8-01A2-5C30162194C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05410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328691"/>
            <a:ext cx="12199938" cy="365751"/>
          </a:xfrm>
          <a:prstGeom prst="snip1Rect">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en-GB" dirty="0">
                <a:solidFill>
                  <a:schemeClr val="bg1"/>
                </a:solidFill>
              </a:rPr>
              <a:t>SA5 Rel-20 workshop							©	©3GPP 2025			</a:t>
            </a: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476250"/>
            <a:ext cx="1051560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271897" y="-10535"/>
            <a:ext cx="77083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100" b="1" dirty="0">
                <a:effectLst/>
                <a:latin typeface="Arial" panose="020B0604020202020204" pitchFamily="34" charset="0"/>
                <a:ea typeface="SimSun" panose="02010600030101010101" pitchFamily="2" charset="-122"/>
              </a:rPr>
              <a:t>3GPP TSG SA WG5 Meeting #159					</a:t>
            </a:r>
          </a:p>
          <a:p>
            <a:r>
              <a:rPr lang="en-GB" sz="1100" b="1" dirty="0">
                <a:effectLst/>
                <a:latin typeface="Arial" panose="020B0604020202020204" pitchFamily="34" charset="0"/>
                <a:ea typeface="SimSun" panose="02010600030101010101" pitchFamily="2" charset="-122"/>
              </a:rPr>
              <a:t>Sophia-Antipolis, FRANCE 17 - 21 February 2025	</a:t>
            </a:r>
            <a:endParaRPr lang="en-GB" sz="1100" dirty="0">
              <a:effectLst/>
              <a:latin typeface="Times New Roman" panose="02020603050405020304" pitchFamily="18" charset="0"/>
              <a:ea typeface="SimSun" panose="02010600030101010101" pitchFamily="2" charset="-122"/>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81523" y="-131678"/>
            <a:ext cx="25117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200" b="1" dirty="0">
                <a:effectLst/>
                <a:latin typeface="Arial" panose="020B0604020202020204" pitchFamily="34" charset="0"/>
                <a:ea typeface="SimSun" panose="02010600030101010101" pitchFamily="2" charset="-122"/>
              </a:rPr>
              <a:t> </a:t>
            </a:r>
          </a:p>
          <a:p>
            <a:pPr marL="0" marR="0" lvl="0" indent="0" algn="r" defTabSz="914400" rtl="0" eaLnBrk="1" fontAlgn="base" latinLnBrk="0" hangingPunct="1">
              <a:lnSpc>
                <a:spcPct val="100000"/>
              </a:lnSpc>
              <a:spcBef>
                <a:spcPct val="0"/>
              </a:spcBef>
              <a:spcAft>
                <a:spcPct val="0"/>
              </a:spcAft>
              <a:buClrTx/>
              <a:buSzTx/>
              <a:buFontTx/>
              <a:buNone/>
              <a:tabLst/>
              <a:defRPr/>
            </a:pPr>
            <a:r>
              <a:rPr lang="en-GB" sz="1200" b="1" dirty="0">
                <a:effectLst/>
                <a:latin typeface="Arial" panose="020B0604020202020204" pitchFamily="34" charset="0"/>
                <a:ea typeface="SimSun" panose="02010600030101010101" pitchFamily="2" charset="-122"/>
              </a:rPr>
              <a:t>S5-250278</a:t>
            </a:r>
            <a:endParaRPr lang="en-GB" sz="1200" dirty="0">
              <a:effectLst/>
              <a:latin typeface="Times New Roman" panose="02020603050405020304" pitchFamily="18" charset="0"/>
              <a:ea typeface="SimSun" panose="02010600030101010101" pitchFamily="2" charset="-122"/>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4" r:id="rId1"/>
    <p:sldLayoutId id="2147485163" r:id="rId2"/>
    <p:sldLayoutId id="2147485161" r:id="rId3"/>
    <p:sldLayoutId id="214748516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24235" y="2574978"/>
            <a:ext cx="10353365" cy="2852737"/>
          </a:xfrm>
        </p:spPr>
        <p:txBody>
          <a:bodyPr/>
          <a:lstStyle/>
          <a:p>
            <a:pPr eaLnBrk="1" hangingPunct="1"/>
            <a:r>
              <a:rPr lang="en-US" sz="6000" b="1" dirty="0">
                <a:effectLst>
                  <a:outerShdw blurRad="38100" dist="38100" dir="2700000" algn="tl">
                    <a:srgbClr val="000000">
                      <a:alpha val="43137"/>
                    </a:srgbClr>
                  </a:outerShdw>
                </a:effectLst>
                <a:latin typeface="Calibri" pitchFamily="34" charset="0"/>
              </a:rPr>
              <a:t>Rel-20 5G Advanced workshop: “AI/ML Management”</a:t>
            </a:r>
            <a:br>
              <a:rPr lang="en-GB" sz="3600" dirty="0">
                <a:effectLst>
                  <a:outerShdw blurRad="38100" dist="38100" dir="2700000" algn="tl">
                    <a:srgbClr val="000000">
                      <a:alpha val="43137"/>
                    </a:srgbClr>
                  </a:outerShdw>
                </a:effectLst>
                <a:latin typeface="Calibri" pitchFamily="34" charset="0"/>
              </a:rPr>
            </a:br>
            <a:br>
              <a:rPr lang="en-US" sz="2400" dirty="0">
                <a:effectLst>
                  <a:outerShdw blurRad="38100" dist="38100" dir="2700000" algn="tl">
                    <a:srgbClr val="000000">
                      <a:alpha val="43137"/>
                    </a:srgbClr>
                  </a:outerShdw>
                </a:effectLst>
                <a:latin typeface="Calibri" pitchFamily="34" charset="0"/>
              </a:rPr>
            </a:b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b="1" dirty="0"/>
              <a:t>Source: NEC, Intel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b="1" dirty="0"/>
              <a:t>Rel-18: AI/ML management </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400" b="1" dirty="0"/>
              <a:t>Terminologies: </a:t>
            </a:r>
            <a:r>
              <a:rPr lang="en-US" altLang="en-US" sz="2400" dirty="0"/>
              <a:t>Developed a comprehensive set of terms relevant to AI/ML management.</a:t>
            </a:r>
          </a:p>
          <a:p>
            <a:r>
              <a:rPr lang="en-US" altLang="en-US" sz="2400" b="1" dirty="0"/>
              <a:t>Lifecycle Management Framework: </a:t>
            </a:r>
            <a:r>
              <a:rPr lang="en-US" altLang="en-US" sz="2400" dirty="0"/>
              <a:t>Defined a framework for managing the entire lifecycle of ML models and AI/ML inference functions, including training, testing, emulation, deployment and inference.</a:t>
            </a:r>
          </a:p>
          <a:p>
            <a:r>
              <a:rPr lang="en-US" altLang="en-US" sz="2400" b="1" dirty="0"/>
              <a:t>Operational Capabilities: </a:t>
            </a:r>
            <a:r>
              <a:rPr lang="en-US" altLang="en-US" sz="2400" dirty="0"/>
              <a:t>Defined detailed AI/ML management capabilities across all lifecycle phases/steps supported by specific use cases, requirements, and solutions.</a:t>
            </a:r>
          </a:p>
          <a:p>
            <a:r>
              <a:rPr lang="en-US" altLang="en-US" sz="2400" b="1" dirty="0"/>
              <a:t>Interfaces and APIs: </a:t>
            </a:r>
            <a:r>
              <a:rPr lang="en-US" altLang="en-US" sz="2400" dirty="0"/>
              <a:t>Specified stage 2 Network Resource Models (NRMs) and stage 3 </a:t>
            </a:r>
            <a:r>
              <a:rPr lang="en-US" altLang="en-US" sz="2400" dirty="0" err="1"/>
              <a:t>OpenAPIs</a:t>
            </a:r>
            <a:r>
              <a:rPr lang="en-US" altLang="en-US" sz="2400" dirty="0"/>
              <a:t> to support AI/ML management functionalities across 5GS (management systems, 5GC, and NG-RAN).</a:t>
            </a:r>
          </a:p>
          <a:p>
            <a:r>
              <a:rPr lang="en-US" altLang="en-US" sz="2400" b="1" dirty="0"/>
              <a:t>Functional Scenarios: </a:t>
            </a:r>
            <a:r>
              <a:rPr lang="en-US" altLang="en-US" sz="2400" dirty="0"/>
              <a:t>Documented scenarios describing potential locations and operational contexts for ML training and AI/ML inference functions within the 5G system.</a:t>
            </a:r>
          </a:p>
          <a:p>
            <a:endParaRPr lang="en-US" altLang="en-US" sz="24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b="1" dirty="0"/>
              <a:t>Rel-19: AI/ML management phase 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1600" b="1" dirty="0"/>
              <a:t>Enhanced AI/ML Management Capabilities:</a:t>
            </a:r>
          </a:p>
          <a:p>
            <a:pPr lvl="1"/>
            <a:r>
              <a:rPr lang="en-US" altLang="en-US" sz="1600" dirty="0"/>
              <a:t>Expanded management capabilities for AI/ML across the 5GS (management systems, 5GC, and NG-RAN), building on the foundational work from Rel-18 with new use cases, corresponding requirements, and solutions. </a:t>
            </a:r>
          </a:p>
          <a:p>
            <a:r>
              <a:rPr lang="en-US" altLang="en-US" sz="1600" b="1" dirty="0"/>
              <a:t>ML Model Training Enhancements:</a:t>
            </a:r>
          </a:p>
          <a:p>
            <a:pPr lvl="1"/>
            <a:r>
              <a:rPr lang="en-US" altLang="en-US" sz="1600" dirty="0"/>
              <a:t>Introduced support for knowledge-based transfer learning, distributed training, Federated Learning, Reinforcement Learning, pre-training, and fine-tuning.</a:t>
            </a:r>
          </a:p>
          <a:p>
            <a:pPr lvl="1"/>
            <a:r>
              <a:rPr lang="en-US" altLang="en-US" sz="1600" dirty="0"/>
              <a:t>Added capabilities for monitoring training data statistics, model confidence, and ensuring explainability.</a:t>
            </a:r>
          </a:p>
          <a:p>
            <a:pPr lvl="1"/>
            <a:r>
              <a:rPr lang="en-US" altLang="en-US" sz="1600" dirty="0"/>
              <a:t>Enabled sustainable AI/ML for energy-efficient training practices.</a:t>
            </a:r>
          </a:p>
          <a:p>
            <a:r>
              <a:rPr lang="en-US" altLang="en-US" sz="1600" b="1" dirty="0"/>
              <a:t>AI/ML Inference Emulation Advancements:</a:t>
            </a:r>
          </a:p>
          <a:p>
            <a:pPr marL="741363" lvl="1" indent="-284163"/>
            <a:r>
              <a:rPr lang="en-US" altLang="en-US" sz="1600" dirty="0"/>
              <a:t>Defined inference emulation capabilities on customer requested emulation and selection of emulation environment.</a:t>
            </a:r>
            <a:endParaRPr lang="en-US" altLang="en-US" sz="1600" strike="sngStrike" dirty="0"/>
          </a:p>
          <a:p>
            <a:r>
              <a:rPr lang="en-US" altLang="en-US" sz="1600" b="1" dirty="0"/>
              <a:t>ML Model Deployment:</a:t>
            </a:r>
          </a:p>
          <a:p>
            <a:pPr marL="741363" indent="-284163">
              <a:buFont typeface="Arial" panose="020B0604020202020204" pitchFamily="34" charset="0"/>
              <a:buChar char="•"/>
            </a:pPr>
            <a:r>
              <a:rPr lang="en-US" altLang="en-US" sz="1600" dirty="0"/>
              <a:t>Enhanced management of ML model loading, transfer/delivery, and deployment in live networks.</a:t>
            </a:r>
            <a:endParaRPr lang="en-US" altLang="en-US" sz="1600" b="1" dirty="0"/>
          </a:p>
          <a:p>
            <a:r>
              <a:rPr lang="en-US" altLang="en-US" sz="1600" b="1" dirty="0"/>
              <a:t>AI/ML Inference</a:t>
            </a:r>
          </a:p>
          <a:p>
            <a:pPr lvl="1"/>
            <a:r>
              <a:rPr lang="en-US" altLang="en-US" sz="1600" dirty="0"/>
              <a:t>Improved coordination for AI/ML inference and introduced mechanisms for latency optimization and remedial action.</a:t>
            </a:r>
          </a:p>
          <a:p>
            <a:pPr lvl="1"/>
            <a:r>
              <a:rPr lang="en-US" altLang="en-US" sz="1600" dirty="0"/>
              <a:t> Supported sustainable AI/ML practices for live inference and model management.</a:t>
            </a:r>
          </a:p>
          <a:p>
            <a:endParaRPr lang="en-US" altLang="en-US" sz="16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76E01-2CFF-B3BC-436A-94D83E7AA3E5}"/>
              </a:ext>
            </a:extLst>
          </p:cNvPr>
          <p:cNvSpPr>
            <a:spLocks noGrp="1"/>
          </p:cNvSpPr>
          <p:nvPr>
            <p:ph type="title"/>
          </p:nvPr>
        </p:nvSpPr>
        <p:spPr/>
        <p:txBody>
          <a:bodyPr/>
          <a:lstStyle/>
          <a:p>
            <a:r>
              <a:rPr lang="en-GB" altLang="en-US" b="1" dirty="0"/>
              <a:t>Rel-20: Motivations</a:t>
            </a:r>
            <a:endParaRPr lang="en-GB" dirty="0"/>
          </a:p>
        </p:txBody>
      </p:sp>
      <p:sp>
        <p:nvSpPr>
          <p:cNvPr id="3" name="Content Placeholder 2">
            <a:extLst>
              <a:ext uri="{FF2B5EF4-FFF2-40B4-BE49-F238E27FC236}">
                <a16:creationId xmlns:a16="http://schemas.microsoft.com/office/drawing/2014/main" id="{0B717A4A-E03B-CC31-6B8D-917272BECE79}"/>
              </a:ext>
            </a:extLst>
          </p:cNvPr>
          <p:cNvSpPr>
            <a:spLocks noGrp="1"/>
          </p:cNvSpPr>
          <p:nvPr>
            <p:ph idx="1"/>
          </p:nvPr>
        </p:nvSpPr>
        <p:spPr/>
        <p:txBody>
          <a:bodyPr/>
          <a:lstStyle/>
          <a:p>
            <a:r>
              <a:rPr lang="en-US" altLang="en-US" sz="1600" b="1" dirty="0"/>
              <a:t>Sustainability:</a:t>
            </a:r>
            <a:r>
              <a:rPr lang="en-US" altLang="en-US" sz="1600" dirty="0"/>
              <a:t> As AI/ML capabilities become increasingly integral to 5G systems, optimizing energy efficiency and resource utilization is vital to achieving sustainable AI/ML operations. Developing advanced metrics and methods to evaluate energy and resource usage across the AI/ML lifecycle will be essential for this objective. This approach enhances the operational efficiency of AI/ML processes in 5G networks, ensuring they remain both cost-effective and environmentally sustainable.</a:t>
            </a:r>
          </a:p>
          <a:p>
            <a:r>
              <a:rPr lang="en-US" altLang="en-US" sz="1600" b="1" dirty="0"/>
              <a:t>Diverse AI/ML Paradigms</a:t>
            </a:r>
            <a:r>
              <a:rPr lang="en-US" altLang="en-US" sz="1600" dirty="0"/>
              <a:t>: The rapid evolution of AI/ML technologies, such as Generative AI, Federated Learning, Reinforcement Learning, and Distributed Learning, necessitates expanding operational capabilities to meet specific use case requirements. These advancements are critical to ensuring seamless integration of AI/ML solutions into 5G ecosystems, thereby enabling scalable and adaptable network intelligence.</a:t>
            </a:r>
          </a:p>
          <a:p>
            <a:r>
              <a:rPr lang="en-US" altLang="en-US" sz="1600" b="1" dirty="0"/>
              <a:t>Streamlining AI/ML Lifecycle Management: </a:t>
            </a:r>
            <a:r>
              <a:rPr lang="en-US" altLang="en-US" sz="1600" dirty="0"/>
              <a:t>Enhancing management capabilities across all lifecycle phases, from training to deployment, ensures seamless orchestration of AI/ML-powered functionalities within the RAN, 5GC, management system and broader 5G systems. These advancements drive improved overall system performance, scalability, and adaptability, supporting the growing complexity of next-generation networks. </a:t>
            </a:r>
          </a:p>
          <a:p>
            <a:r>
              <a:rPr lang="en-US" altLang="en-US" sz="1600" b="1" dirty="0"/>
              <a:t>Enhancing Trustworthiness: </a:t>
            </a:r>
            <a:r>
              <a:rPr lang="en-US" altLang="en-US" sz="1600" dirty="0"/>
              <a:t>As reliance on AI/ML functionalities grows, ensuring trustworthiness through robustness, fairness, and accuracy becomes crucial. Addressing these aspects is essential for maintaining user trust, particularly in critical applications in 5G system</a:t>
            </a:r>
            <a:r>
              <a:rPr lang="en-US" altLang="en-US" sz="1600" b="1" dirty="0"/>
              <a:t>.</a:t>
            </a:r>
            <a:r>
              <a:rPr lang="en-US" altLang="en-US" sz="1600" dirty="0"/>
              <a:t> </a:t>
            </a:r>
          </a:p>
          <a:p>
            <a:r>
              <a:rPr lang="en-US" altLang="en-US" sz="1600" b="1" dirty="0"/>
              <a:t>Strengthening Vertical Integration: </a:t>
            </a:r>
            <a:r>
              <a:rPr lang="en-US" altLang="en-US" sz="1600" dirty="0"/>
              <a:t>Supporting AI/ML services at the application enablement layer allows enhanced integration across vertical industries, fostering innovation and enabling diverse use cases with streamlined operations and common management framework.</a:t>
            </a:r>
          </a:p>
          <a:p>
            <a:endParaRPr lang="en-GB" sz="1600" dirty="0"/>
          </a:p>
        </p:txBody>
      </p:sp>
    </p:spTree>
    <p:extLst>
      <p:ext uri="{BB962C8B-B14F-4D97-AF65-F5344CB8AC3E}">
        <p14:creationId xmlns:p14="http://schemas.microsoft.com/office/powerpoint/2010/main" val="16130311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73208-ACAA-3C41-6BDA-6A5605F176FA}"/>
              </a:ext>
            </a:extLst>
          </p:cNvPr>
          <p:cNvSpPr>
            <a:spLocks noGrp="1"/>
          </p:cNvSpPr>
          <p:nvPr>
            <p:ph type="title"/>
          </p:nvPr>
        </p:nvSpPr>
        <p:spPr/>
        <p:txBody>
          <a:bodyPr/>
          <a:lstStyle/>
          <a:p>
            <a:r>
              <a:rPr lang="en-GB" altLang="en-US" b="1" dirty="0"/>
              <a:t>Rel-20 5GA: Proposed scope of work</a:t>
            </a:r>
            <a:endParaRPr lang="en-GB" dirty="0"/>
          </a:p>
        </p:txBody>
      </p:sp>
      <p:sp>
        <p:nvSpPr>
          <p:cNvPr id="3" name="Content Placeholder 2">
            <a:extLst>
              <a:ext uri="{FF2B5EF4-FFF2-40B4-BE49-F238E27FC236}">
                <a16:creationId xmlns:a16="http://schemas.microsoft.com/office/drawing/2014/main" id="{6865DB21-703A-A114-67B6-5EF0DBEAB6BC}"/>
              </a:ext>
            </a:extLst>
          </p:cNvPr>
          <p:cNvSpPr>
            <a:spLocks noGrp="1"/>
          </p:cNvSpPr>
          <p:nvPr>
            <p:ph idx="1"/>
          </p:nvPr>
        </p:nvSpPr>
        <p:spPr/>
        <p:txBody>
          <a:bodyPr/>
          <a:lstStyle/>
          <a:p>
            <a:r>
              <a:rPr lang="en-US" altLang="en-US" sz="2000" b="1" dirty="0"/>
              <a:t>Optimization of AI/ML sustainability</a:t>
            </a:r>
            <a:r>
              <a:rPr lang="en-US" altLang="en-US" sz="2000" dirty="0"/>
              <a:t>: Develop new and enhance existing metrics and methods to evaluate and optimize the energy consumption and efficiency and resource utilization of ML models and AI/ML inference functions across all lifecycle steps.</a:t>
            </a:r>
          </a:p>
          <a:p>
            <a:r>
              <a:rPr lang="en-US" altLang="en-US" sz="2000" b="1" dirty="0"/>
              <a:t>Support for diverse AI/ML technologies</a:t>
            </a:r>
            <a:r>
              <a:rPr lang="en-US" altLang="en-US" sz="2000" dirty="0"/>
              <a:t>: Expand operational capabilities to address the specific needs of Generative AI related use cases, while also studying further enhancements for Federated Learning, Reinforcement Learning, Distributed training, Pre-training, fine-tuning, </a:t>
            </a:r>
            <a:r>
              <a:rPr lang="en-US" altLang="en-US" sz="2000" dirty="0">
                <a:solidFill>
                  <a:srgbClr val="000000"/>
                </a:solidFill>
              </a:rPr>
              <a:t>online and offline training</a:t>
            </a:r>
            <a:r>
              <a:rPr lang="en-US" altLang="en-US" sz="2000" dirty="0"/>
              <a:t>.</a:t>
            </a:r>
          </a:p>
          <a:p>
            <a:r>
              <a:rPr lang="en-US" altLang="en-US" sz="2000" b="1" dirty="0"/>
              <a:t>AI/ML lifecycle management</a:t>
            </a:r>
            <a:r>
              <a:rPr lang="en-US" altLang="en-US" sz="2000" dirty="0"/>
              <a:t>: Development of further advanced management capabilities across the AI/ML lifecycle steps, including ML model training, testing, deployments and inference, to address Management and orchestration, RAN, and 5GC AI/ML-enhanced functionalities.</a:t>
            </a:r>
          </a:p>
          <a:p>
            <a:r>
              <a:rPr lang="en-US" altLang="en-US" sz="2000" b="1" dirty="0"/>
              <a:t>AI/ML trustworthiness</a:t>
            </a:r>
            <a:r>
              <a:rPr lang="en-US" altLang="en-US" sz="2000" dirty="0"/>
              <a:t>: Enhancements to address other aspects of trustworthiness, including e.g., Robustness, fairness, and accuracy.</a:t>
            </a:r>
          </a:p>
          <a:p>
            <a:r>
              <a:rPr lang="en-US" altLang="en-US" sz="2000" b="1" dirty="0"/>
              <a:t>Capabilities for application layer support</a:t>
            </a:r>
            <a:r>
              <a:rPr lang="en-US" altLang="en-US" sz="2000" dirty="0"/>
              <a:t>: Support for AI/ML-related services at the application enablement layer to foster seamless integration and management across verticals.</a:t>
            </a:r>
          </a:p>
          <a:p>
            <a:endParaRPr lang="en-GB" sz="2000" dirty="0"/>
          </a:p>
        </p:txBody>
      </p:sp>
    </p:spTree>
    <p:extLst>
      <p:ext uri="{BB962C8B-B14F-4D97-AF65-F5344CB8AC3E}">
        <p14:creationId xmlns:p14="http://schemas.microsoft.com/office/powerpoint/2010/main" val="113143544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de-DE" altLang="de-DE" b="1" dirty="0">
                <a:solidFill>
                  <a:schemeClr val="tx1"/>
                </a:solidFill>
              </a:rPr>
              <a:t>Estimated TUs requirements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GB" altLang="zh-CN" dirty="0"/>
              <a:t>Study phase: 5.5 TUs</a:t>
            </a:r>
          </a:p>
          <a:p>
            <a:r>
              <a:rPr lang="en-GB" altLang="zh-CN" dirty="0"/>
              <a:t>Normative phase: 6.5 TUs</a:t>
            </a:r>
          </a:p>
          <a:p>
            <a:r>
              <a:rPr lang="en-GB" altLang="zh-CN" dirty="0"/>
              <a:t>Total: 12 TUs</a:t>
            </a:r>
          </a:p>
          <a:p>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FDCDCF9-3664-E787-ABC2-B70256043969}"/>
              </a:ext>
            </a:extLst>
          </p:cNvPr>
          <p:cNvSpPr>
            <a:spLocks noGrp="1"/>
          </p:cNvSpPr>
          <p:nvPr>
            <p:ph idx="1"/>
          </p:nvPr>
        </p:nvSpPr>
        <p:spPr>
          <a:xfrm>
            <a:off x="3601064" y="3772413"/>
            <a:ext cx="4038600" cy="927407"/>
          </a:xfrm>
        </p:spPr>
        <p:txBody>
          <a:bodyPr/>
          <a:lstStyle/>
          <a:p>
            <a:pPr marL="0" indent="0" algn="ctr">
              <a:buNone/>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261596239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5353</TotalTime>
  <Words>838</Words>
  <Application>Microsoft Office PowerPoint</Application>
  <PresentationFormat>Widescreen</PresentationFormat>
  <Paragraphs>39</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Rel-20 5G Advanced workshop: “AI/ML Management”  </vt:lpstr>
      <vt:lpstr>Rel-18: AI/ML management </vt:lpstr>
      <vt:lpstr>Rel-19: AI/ML management phase 2</vt:lpstr>
      <vt:lpstr>Rel-20: Motivations</vt:lpstr>
      <vt:lpstr>Rel-20 5GA: Proposed scope of work</vt:lpstr>
      <vt:lpstr>Estimated TUs requirements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Hassan Al-Kanani (NEC)</cp:lastModifiedBy>
  <cp:revision>598</cp:revision>
  <dcterms:created xsi:type="dcterms:W3CDTF">2010-02-05T13:52:04Z</dcterms:created>
  <dcterms:modified xsi:type="dcterms:W3CDTF">2025-02-06T13:19:39Z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278005ce-31f4-4f90-bc26-ec23758efcb0_Enabled">
    <vt:lpwstr>true</vt:lpwstr>
  </property>
  <property fmtid="{D5CDD505-2E9C-101B-9397-08002B2CF9AE}" pid="4" name="MSIP_Label_278005ce-31f4-4f90-bc26-ec23758efcb0_SetDate">
    <vt:lpwstr>2025-02-06T12:28:33Z</vt:lpwstr>
  </property>
  <property fmtid="{D5CDD505-2E9C-101B-9397-08002B2CF9AE}" pid="5" name="MSIP_Label_278005ce-31f4-4f90-bc26-ec23758efcb0_Method">
    <vt:lpwstr>Standard</vt:lpwstr>
  </property>
  <property fmtid="{D5CDD505-2E9C-101B-9397-08002B2CF9AE}" pid="6" name="MSIP_Label_278005ce-31f4-4f90-bc26-ec23758efcb0_Name">
    <vt:lpwstr>General</vt:lpwstr>
  </property>
  <property fmtid="{D5CDD505-2E9C-101B-9397-08002B2CF9AE}" pid="7" name="MSIP_Label_278005ce-31f4-4f90-bc26-ec23758efcb0_SiteId">
    <vt:lpwstr>6d49d47f-3280-4627-8c09-4450bafd1a23</vt:lpwstr>
  </property>
  <property fmtid="{D5CDD505-2E9C-101B-9397-08002B2CF9AE}" pid="8" name="MSIP_Label_278005ce-31f4-4f90-bc26-ec23758efcb0_ActionId">
    <vt:lpwstr>8e97bcbd-e425-4448-b657-aee8d6f24283</vt:lpwstr>
  </property>
  <property fmtid="{D5CDD505-2E9C-101B-9397-08002B2CF9AE}" pid="9" name="MSIP_Label_278005ce-31f4-4f90-bc26-ec23758efcb0_ContentBits">
    <vt:lpwstr>0</vt:lpwstr>
  </property>
</Properties>
</file>