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4"/>
  </p:notesMasterIdLst>
  <p:handoutMasterIdLst>
    <p:handoutMasterId r:id="rId35"/>
  </p:handoutMasterIdLst>
  <p:sldIdLst>
    <p:sldId id="303" r:id="rId2"/>
    <p:sldId id="937" r:id="rId3"/>
    <p:sldId id="934" r:id="rId4"/>
    <p:sldId id="940" r:id="rId5"/>
    <p:sldId id="943" r:id="rId6"/>
    <p:sldId id="957" r:id="rId7"/>
    <p:sldId id="960" r:id="rId8"/>
    <p:sldId id="924" r:id="rId9"/>
    <p:sldId id="952" r:id="rId10"/>
    <p:sldId id="972" r:id="rId11"/>
    <p:sldId id="970" r:id="rId12"/>
    <p:sldId id="967" r:id="rId13"/>
    <p:sldId id="971" r:id="rId14"/>
    <p:sldId id="973" r:id="rId15"/>
    <p:sldId id="974" r:id="rId16"/>
    <p:sldId id="975" r:id="rId17"/>
    <p:sldId id="954" r:id="rId18"/>
    <p:sldId id="968" r:id="rId19"/>
    <p:sldId id="704" r:id="rId20"/>
    <p:sldId id="941" r:id="rId21"/>
    <p:sldId id="948" r:id="rId22"/>
    <p:sldId id="935" r:id="rId23"/>
    <p:sldId id="939" r:id="rId24"/>
    <p:sldId id="938" r:id="rId25"/>
    <p:sldId id="962" r:id="rId26"/>
    <p:sldId id="936" r:id="rId27"/>
    <p:sldId id="951" r:id="rId28"/>
    <p:sldId id="907" r:id="rId29"/>
    <p:sldId id="908" r:id="rId30"/>
    <p:sldId id="925" r:id="rId31"/>
    <p:sldId id="949" r:id="rId32"/>
    <p:sldId id="950" r:id="rId3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00" autoAdjust="0"/>
    <p:restoredTop sz="97931" autoAdjust="0"/>
  </p:normalViewPr>
  <p:slideViewPr>
    <p:cSldViewPr snapToGrid="0">
      <p:cViewPr varScale="1">
        <p:scale>
          <a:sx n="100" d="100"/>
          <a:sy n="100" d="100"/>
        </p:scale>
        <p:origin x="6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10/16/2024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10/16/2024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S5-245974, SA5#157,</a:t>
            </a:r>
            <a:r>
              <a:rPr lang="en-US" sz="1100" b="1" spc="300" dirty="0">
                <a:ea typeface="+mn-ea"/>
                <a:cs typeface="Arial" panose="020B0604020202020204" pitchFamily="34" charset="0"/>
              </a:rPr>
              <a:t> Hyderabad, India 14 - 18 October 2024</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57</a:t>
            </a:r>
            <a:r>
              <a:rPr lang="fr-FR" altLang="zh-CN" sz="2400" dirty="0">
                <a:latin typeface="Arial" pitchFamily="34" charset="0"/>
              </a:rPr>
              <a:t>, </a:t>
            </a:r>
            <a:r>
              <a:rPr lang="en-US" altLang="zh-CN" sz="2400" dirty="0">
                <a:latin typeface="Arial" pitchFamily="34" charset="0"/>
              </a:rPr>
              <a:t>Hyderabad, India 14 - 18 October 2024</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484601A1-5661-4E4B-8805-C95EC3B5B6B9}"/>
              </a:ext>
            </a:extLst>
          </p:cNvPr>
          <p:cNvGraphicFramePr>
            <a:graphicFrameLocks noGrp="1"/>
          </p:cNvGraphicFramePr>
          <p:nvPr>
            <p:extLst>
              <p:ext uri="{D42A27DB-BD31-4B8C-83A1-F6EECF244321}">
                <p14:modId xmlns:p14="http://schemas.microsoft.com/office/powerpoint/2010/main" val="1694839028"/>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B05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PM (not related)</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OAM (NRM) (to be provided) (Samsung)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FS_UAS_CH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10" name="Title 3">
            <a:extLst>
              <a:ext uri="{FF2B5EF4-FFF2-40B4-BE49-F238E27FC236}">
                <a16:creationId xmlns:a16="http://schemas.microsoft.com/office/drawing/2014/main" id="{0319C892-A58D-4127-A213-C9FDE9191EB2}"/>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030D44A9-ACBF-4437-A3AF-C7FBE5085C32}"/>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12" name="矩形 1">
            <a:extLst>
              <a:ext uri="{FF2B5EF4-FFF2-40B4-BE49-F238E27FC236}">
                <a16:creationId xmlns:a16="http://schemas.microsoft.com/office/drawing/2014/main" id="{F8A76DE7-CF59-43EA-BF9A-B9CF0EC85BCB}"/>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271F56D-48A2-4030-B04B-97B859242669}"/>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A70F932F-3087-4B51-AA93-F58AB12C6E51}"/>
              </a:ext>
            </a:extLst>
          </p:cNvPr>
          <p:cNvGraphicFramePr>
            <a:graphicFrameLocks noGrp="1"/>
          </p:cNvGraphicFramePr>
          <p:nvPr>
            <p:extLst>
              <p:ext uri="{D42A27DB-BD31-4B8C-83A1-F6EECF244321}">
                <p14:modId xmlns:p14="http://schemas.microsoft.com/office/powerpoint/2010/main" val="3333756457"/>
              </p:ext>
            </p:extLst>
          </p:nvPr>
        </p:nvGraphicFramePr>
        <p:xfrm>
          <a:off x="487679" y="852044"/>
          <a:ext cx="4365058" cy="529107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FS_AIML_MGT_Ph2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651ED9DD-CCE9-42E3-80DE-FDD6212B966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38040192-84DD-45F3-8C8E-E098BE8331F8}"/>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B06CCFD3-BF34-402C-93F7-C6A68398915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59B57DAA-0AD1-4E02-895F-17B810DC08A0}"/>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7ADF38CE-F4E3-4358-B560-EC34356E789D}"/>
              </a:ext>
            </a:extLst>
          </p:cNvPr>
          <p:cNvSpPr txBox="1"/>
          <p:nvPr/>
        </p:nvSpPr>
        <p:spPr>
          <a:xfrm>
            <a:off x="4950420" y="1166842"/>
            <a:ext cx="6887758"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928C24C2-975D-43A0-A1A1-E307C1FD90FF}"/>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354FC2EF-B784-4D14-9096-12E14DC776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2BBE2A99-2FDC-47D2-B7D4-6A7E98135F33}"/>
              </a:ext>
            </a:extLst>
          </p:cNvPr>
          <p:cNvGraphicFramePr>
            <a:graphicFrameLocks noGrp="1"/>
          </p:cNvGraphicFramePr>
          <p:nvPr>
            <p:extLst>
              <p:ext uri="{D42A27DB-BD31-4B8C-83A1-F6EECF244321}">
                <p14:modId xmlns:p14="http://schemas.microsoft.com/office/powerpoint/2010/main" val="3546178650"/>
              </p:ext>
            </p:extLst>
          </p:nvPr>
        </p:nvGraphicFramePr>
        <p:xfrm>
          <a:off x="224818" y="819151"/>
          <a:ext cx="11742363" cy="5580264"/>
        </p:xfrm>
        <a:graphic>
          <a:graphicData uri="http://schemas.openxmlformats.org/drawingml/2006/table">
            <a:tbl>
              <a:tblPr firstRow="1" bandRow="1"/>
              <a:tblGrid>
                <a:gridCol w="785064">
                  <a:extLst>
                    <a:ext uri="{9D8B030D-6E8A-4147-A177-3AD203B41FA5}">
                      <a16:colId xmlns:a16="http://schemas.microsoft.com/office/drawing/2014/main" val="4071695017"/>
                    </a:ext>
                  </a:extLst>
                </a:gridCol>
                <a:gridCol w="1148928">
                  <a:extLst>
                    <a:ext uri="{9D8B030D-6E8A-4147-A177-3AD203B41FA5}">
                      <a16:colId xmlns:a16="http://schemas.microsoft.com/office/drawing/2014/main" val="3614201570"/>
                    </a:ext>
                  </a:extLst>
                </a:gridCol>
                <a:gridCol w="1011558">
                  <a:extLst>
                    <a:ext uri="{9D8B030D-6E8A-4147-A177-3AD203B41FA5}">
                      <a16:colId xmlns:a16="http://schemas.microsoft.com/office/drawing/2014/main" val="3327203166"/>
                    </a:ext>
                  </a:extLst>
                </a:gridCol>
                <a:gridCol w="968550">
                  <a:extLst>
                    <a:ext uri="{9D8B030D-6E8A-4147-A177-3AD203B41FA5}">
                      <a16:colId xmlns:a16="http://schemas.microsoft.com/office/drawing/2014/main" val="3630350376"/>
                    </a:ext>
                  </a:extLst>
                </a:gridCol>
                <a:gridCol w="710470">
                  <a:extLst>
                    <a:ext uri="{9D8B030D-6E8A-4147-A177-3AD203B41FA5}">
                      <a16:colId xmlns:a16="http://schemas.microsoft.com/office/drawing/2014/main" val="3202688"/>
                    </a:ext>
                  </a:extLst>
                </a:gridCol>
                <a:gridCol w="710470">
                  <a:extLst>
                    <a:ext uri="{9D8B030D-6E8A-4147-A177-3AD203B41FA5}">
                      <a16:colId xmlns:a16="http://schemas.microsoft.com/office/drawing/2014/main" val="1560111670"/>
                    </a:ext>
                  </a:extLst>
                </a:gridCol>
                <a:gridCol w="710470">
                  <a:extLst>
                    <a:ext uri="{9D8B030D-6E8A-4147-A177-3AD203B41FA5}">
                      <a16:colId xmlns:a16="http://schemas.microsoft.com/office/drawing/2014/main" val="1913383577"/>
                    </a:ext>
                  </a:extLst>
                </a:gridCol>
                <a:gridCol w="691304">
                  <a:extLst>
                    <a:ext uri="{9D8B030D-6E8A-4147-A177-3AD203B41FA5}">
                      <a16:colId xmlns:a16="http://schemas.microsoft.com/office/drawing/2014/main" val="3584294532"/>
                    </a:ext>
                  </a:extLst>
                </a:gridCol>
                <a:gridCol w="919002">
                  <a:extLst>
                    <a:ext uri="{9D8B030D-6E8A-4147-A177-3AD203B41FA5}">
                      <a16:colId xmlns:a16="http://schemas.microsoft.com/office/drawing/2014/main" val="790597164"/>
                    </a:ext>
                  </a:extLst>
                </a:gridCol>
                <a:gridCol w="1332171">
                  <a:extLst>
                    <a:ext uri="{9D8B030D-6E8A-4147-A177-3AD203B41FA5}">
                      <a16:colId xmlns:a16="http://schemas.microsoft.com/office/drawing/2014/main" val="2567962841"/>
                    </a:ext>
                  </a:extLst>
                </a:gridCol>
                <a:gridCol w="924843">
                  <a:extLst>
                    <a:ext uri="{9D8B030D-6E8A-4147-A177-3AD203B41FA5}">
                      <a16:colId xmlns:a16="http://schemas.microsoft.com/office/drawing/2014/main" val="105663574"/>
                    </a:ext>
                  </a:extLst>
                </a:gridCol>
                <a:gridCol w="1829533">
                  <a:extLst>
                    <a:ext uri="{9D8B030D-6E8A-4147-A177-3AD203B41FA5}">
                      <a16:colId xmlns:a16="http://schemas.microsoft.com/office/drawing/2014/main" val="4221935209"/>
                    </a:ext>
                  </a:extLst>
                </a:gridCol>
              </a:tblGrid>
              <a:tr h="193096">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endParaRPr lang="en-US" altLang="zh-CN" sz="700" dirty="0">
                        <a:latin typeface="Calibri" panose="020F0502020204030204" pitchFamily="34" charset="0"/>
                        <a:cs typeface="Calibri" panose="020F0502020204030204" pitchFamily="34" charset="0"/>
                      </a:endParaRPr>
                    </a:p>
                    <a:p>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22.261-6.51 (</a:t>
                      </a:r>
                      <a:r>
                        <a:rPr lang="en-US" altLang="zh-CN" sz="700" dirty="0" err="1">
                          <a:highlight>
                            <a:srgbClr val="FFFF00"/>
                          </a:highlight>
                          <a:latin typeface="Calibri" panose="020F0502020204030204" pitchFamily="34" charset="0"/>
                          <a:cs typeface="Calibri" panose="020F0502020204030204" pitchFamily="34" charset="0"/>
                        </a:rPr>
                        <a:t>MonStra</a:t>
                      </a:r>
                      <a:r>
                        <a:rPr lang="en-US" altLang="zh-CN" sz="700" dirty="0">
                          <a:highlight>
                            <a:srgbClr val="FFFF00"/>
                          </a:highlight>
                          <a:latin typeface="Calibri" panose="020F0502020204030204" pitchFamily="34" charset="0"/>
                          <a:cs typeface="Calibri" panose="020F0502020204030204" pitchFamily="34" charset="0"/>
                        </a:rPr>
                        <a:t>) ??</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4233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341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29.222 (CAPIF)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9" name="TextBox 8">
            <a:extLst>
              <a:ext uri="{FF2B5EF4-FFF2-40B4-BE49-F238E27FC236}">
                <a16:creationId xmlns:a16="http://schemas.microsoft.com/office/drawing/2014/main" id="{88EF213A-7A1A-4FBB-AC5B-B06721534C52}"/>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F22E426-4220-4F24-93D0-F174B2CC0244}"/>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5F8ACF00-3C77-452E-B1FC-6C351ECC5F5C}"/>
              </a:ext>
            </a:extLst>
          </p:cNvPr>
          <p:cNvGraphicFramePr>
            <a:graphicFrameLocks noGrp="1"/>
          </p:cNvGraphicFramePr>
          <p:nvPr>
            <p:extLst>
              <p:ext uri="{D42A27DB-BD31-4B8C-83A1-F6EECF244321}">
                <p14:modId xmlns:p14="http://schemas.microsoft.com/office/powerpoint/2010/main" val="3018941628"/>
              </p:ext>
            </p:extLst>
          </p:nvPr>
        </p:nvGraphicFramePr>
        <p:xfrm>
          <a:off x="723088" y="944880"/>
          <a:ext cx="10745823" cy="509016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3EA0E5A7-84E0-4C8A-827B-1B8957FFC51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4744354" y="417721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539699" y="2610363"/>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534645" y="4626273"/>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5A636A4F-4E4A-414B-9E92-DD70D3647272}"/>
              </a:ext>
            </a:extLst>
          </p:cNvPr>
          <p:cNvSpPr>
            <a:spLocks noGrp="1"/>
          </p:cNvSpPr>
          <p:nvPr>
            <p:ph type="title"/>
          </p:nvPr>
        </p:nvSpPr>
        <p:spPr>
          <a:xfrm>
            <a:off x="120651" y="0"/>
            <a:ext cx="9759950"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8" name="表格 2">
            <a:extLst>
              <a:ext uri="{FF2B5EF4-FFF2-40B4-BE49-F238E27FC236}">
                <a16:creationId xmlns:a16="http://schemas.microsoft.com/office/drawing/2014/main" id="{2996580D-6C4A-4008-89D1-2F34CF84B2F8}"/>
              </a:ext>
            </a:extLst>
          </p:cNvPr>
          <p:cNvGraphicFramePr>
            <a:graphicFrameLocks noGrp="1"/>
          </p:cNvGraphicFramePr>
          <p:nvPr>
            <p:extLst>
              <p:ext uri="{D42A27DB-BD31-4B8C-83A1-F6EECF244321}">
                <p14:modId xmlns:p14="http://schemas.microsoft.com/office/powerpoint/2010/main" val="2939836283"/>
              </p:ext>
            </p:extLst>
          </p:nvPr>
        </p:nvGraphicFramePr>
        <p:xfrm>
          <a:off x="48768" y="1000245"/>
          <a:ext cx="12083231" cy="5553107"/>
        </p:xfrm>
        <a:graphic>
          <a:graphicData uri="http://schemas.openxmlformats.org/drawingml/2006/table">
            <a:tbl>
              <a:tblPr/>
              <a:tblGrid>
                <a:gridCol w="507958">
                  <a:extLst>
                    <a:ext uri="{9D8B030D-6E8A-4147-A177-3AD203B41FA5}">
                      <a16:colId xmlns:a16="http://schemas.microsoft.com/office/drawing/2014/main" val="1965733584"/>
                    </a:ext>
                  </a:extLst>
                </a:gridCol>
                <a:gridCol w="282356">
                  <a:extLst>
                    <a:ext uri="{9D8B030D-6E8A-4147-A177-3AD203B41FA5}">
                      <a16:colId xmlns:a16="http://schemas.microsoft.com/office/drawing/2014/main" val="331722294"/>
                    </a:ext>
                  </a:extLst>
                </a:gridCol>
                <a:gridCol w="638512">
                  <a:extLst>
                    <a:ext uri="{9D8B030D-6E8A-4147-A177-3AD203B41FA5}">
                      <a16:colId xmlns:a16="http://schemas.microsoft.com/office/drawing/2014/main" val="907466837"/>
                    </a:ext>
                  </a:extLst>
                </a:gridCol>
                <a:gridCol w="1664411">
                  <a:extLst>
                    <a:ext uri="{9D8B030D-6E8A-4147-A177-3AD203B41FA5}">
                      <a16:colId xmlns:a16="http://schemas.microsoft.com/office/drawing/2014/main" val="2690706286"/>
                    </a:ext>
                  </a:extLst>
                </a:gridCol>
                <a:gridCol w="4825004">
                  <a:extLst>
                    <a:ext uri="{9D8B030D-6E8A-4147-A177-3AD203B41FA5}">
                      <a16:colId xmlns:a16="http://schemas.microsoft.com/office/drawing/2014/main" val="2178307027"/>
                    </a:ext>
                  </a:extLst>
                </a:gridCol>
                <a:gridCol w="793141">
                  <a:extLst>
                    <a:ext uri="{9D8B030D-6E8A-4147-A177-3AD203B41FA5}">
                      <a16:colId xmlns:a16="http://schemas.microsoft.com/office/drawing/2014/main" val="410137253"/>
                    </a:ext>
                  </a:extLst>
                </a:gridCol>
                <a:gridCol w="1305626">
                  <a:extLst>
                    <a:ext uri="{9D8B030D-6E8A-4147-A177-3AD203B41FA5}">
                      <a16:colId xmlns:a16="http://schemas.microsoft.com/office/drawing/2014/main" val="3966773156"/>
                    </a:ext>
                  </a:extLst>
                </a:gridCol>
                <a:gridCol w="731941">
                  <a:extLst>
                    <a:ext uri="{9D8B030D-6E8A-4147-A177-3AD203B41FA5}">
                      <a16:colId xmlns:a16="http://schemas.microsoft.com/office/drawing/2014/main" val="4058451737"/>
                    </a:ext>
                  </a:extLst>
                </a:gridCol>
                <a:gridCol w="909980">
                  <a:extLst>
                    <a:ext uri="{9D8B030D-6E8A-4147-A177-3AD203B41FA5}">
                      <a16:colId xmlns:a16="http://schemas.microsoft.com/office/drawing/2014/main" val="2608971487"/>
                    </a:ext>
                  </a:extLst>
                </a:gridCol>
                <a:gridCol w="424302">
                  <a:extLst>
                    <a:ext uri="{9D8B030D-6E8A-4147-A177-3AD203B41FA5}">
                      <a16:colId xmlns:a16="http://schemas.microsoft.com/office/drawing/2014/main" val="2276198587"/>
                    </a:ext>
                  </a:extLst>
                </a:gridCol>
              </a:tblGrid>
              <a:tr h="259810">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1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1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err="1">
                          <a:solidFill>
                            <a:srgbClr val="000000"/>
                          </a:solidFill>
                          <a:effectLst/>
                          <a:latin typeface="+mn-lt"/>
                          <a:ea typeface="+mn-ea"/>
                          <a:cs typeface="Arial" panose="020B0604020202020204" pitchFamily="34" charset="0"/>
                        </a:rPr>
                        <a:t>Tdoc</a:t>
                      </a:r>
                      <a:endParaRPr lang="en-GB" altLang="zh-CN" sz="11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1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1518">
                <a:tc rowSpan="5">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1100" b="1" i="0" u="none" strike="noStrike" dirty="0">
                          <a:solidFill>
                            <a:srgbClr val="000000"/>
                          </a:solidFill>
                          <a:effectLst/>
                          <a:latin typeface="+mn-lt"/>
                          <a:ea typeface="+mn-ea"/>
                        </a:rPr>
                        <a:t>Intelligence and Automation</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28.908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28.915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41518">
                <a:tc rowSpan="17">
                  <a:txBody>
                    <a:bodyPr/>
                    <a:lstStyle/>
                    <a:p>
                      <a:pPr marL="53975" indent="0" algn="l" fontAlgn="b"/>
                      <a:r>
                        <a:rPr lang="en-US" altLang="zh-CN" sz="1100" b="1" i="0" u="none" strike="noStrike" dirty="0">
                          <a:solidFill>
                            <a:srgbClr val="000000"/>
                          </a:solidFill>
                          <a:effectLst/>
                          <a:latin typeface="+mn-lt"/>
                          <a:ea typeface="+mn-ea"/>
                        </a:rPr>
                        <a:t>Management Architecture and Mechanisms</a:t>
                      </a:r>
                      <a:endParaRPr lang="en-US" sz="11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SP-231781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28.869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4151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PlanM</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Management of planned configurations</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SP-241379</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TS 28.572</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SP-231746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1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28.873</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GB" altLang="zh-CN" sz="11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Data_SREP</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100" b="0" i="0" u="none" strike="noStrike" dirty="0">
                          <a:solidFill>
                            <a:srgbClr val="0000FF"/>
                          </a:solidFill>
                          <a:effectLst/>
                          <a:latin typeface="+mn-lt"/>
                          <a:ea typeface="+mn-ea"/>
                        </a:rPr>
                        <a:t>Data management, regarding subscriptions and reporting</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1050033</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SP-241380</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600" kern="100" dirty="0">
                          <a:solidFill>
                            <a:srgbClr val="0000FF"/>
                          </a:solidFill>
                          <a:effectLst/>
                          <a:latin typeface="+mn-lt"/>
                          <a:ea typeface="等线" panose="02010600030101010101" pitchFamily="2" charset="-122"/>
                          <a:cs typeface="Kartika"/>
                        </a:rPr>
                        <a:t>28.537/28.550/28.532/32.421/32.422/32.423/28.404/28.405/28.622/28.623</a:t>
                      </a:r>
                      <a:endParaRPr lang="zh-CN"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SP-231747</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28.552/554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SP-231745</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28.541/622</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1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Subscriber and Equipment Trace and </a:t>
                      </a:r>
                      <a:r>
                        <a:rPr lang="en-US" sz="1100" b="0" i="0" u="none" strike="noStrike" dirty="0" err="1">
                          <a:solidFill>
                            <a:schemeClr val="tx1"/>
                          </a:solidFill>
                          <a:effectLst/>
                          <a:latin typeface="+mn-lt"/>
                          <a:ea typeface="宋体" panose="02010600030101010101" pitchFamily="2" charset="-122"/>
                        </a:rPr>
                        <a:t>QoE</a:t>
                      </a:r>
                      <a:r>
                        <a:rPr lang="en-US" sz="11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SP-231748</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TS 32.422/405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SP-231729</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28.875</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25981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aspects of </a:t>
                      </a:r>
                      <a:r>
                        <a:rPr lang="en-US" sz="1100" b="0" i="0" u="none" strike="noStrike" dirty="0" err="1">
                          <a:solidFill>
                            <a:schemeClr val="tx1"/>
                          </a:solidFill>
                          <a:effectLst/>
                          <a:latin typeface="+mn-lt"/>
                          <a:ea typeface="宋体" panose="02010600030101010101" pitchFamily="2" charset="-122"/>
                        </a:rPr>
                        <a:t>RedCap</a:t>
                      </a:r>
                      <a:r>
                        <a:rPr lang="en-US" sz="11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SP-231734</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28.876</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11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1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SP-231724</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28.877</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25981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NWDAF_OAM_Ph2</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1100" b="0" i="0" u="none" strike="noStrike" dirty="0">
                          <a:solidFill>
                            <a:srgbClr val="0000FF"/>
                          </a:solidFill>
                          <a:effectLst/>
                          <a:latin typeface="+mn-lt"/>
                          <a:ea typeface="+mn-ea"/>
                        </a:rPr>
                        <a:t>Enhancement of Management Aspects related to NWDAF Phase 2</a:t>
                      </a:r>
                      <a:endParaRPr lang="en-US" sz="11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100" kern="1200" dirty="0">
                          <a:solidFill>
                            <a:srgbClr val="0000FF"/>
                          </a:solidFill>
                          <a:effectLst/>
                          <a:latin typeface="+mn-lt"/>
                          <a:ea typeface="PMingLiU"/>
                          <a:cs typeface="+mn-cs"/>
                        </a:rPr>
                        <a:t>1050031</a:t>
                      </a:r>
                      <a:endParaRPr kumimoji="0" lang="zh-CN" altLang="en-US" sz="11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solidFill>
                            <a:srgbClr val="0000FF"/>
                          </a:solidFill>
                          <a:effectLst/>
                          <a:latin typeface="+mn-lt"/>
                          <a:ea typeface="等线" panose="02010600030101010101" pitchFamily="2" charset="-122"/>
                          <a:cs typeface="Kartika"/>
                        </a:rPr>
                        <a:t>SP-241378</a:t>
                      </a:r>
                      <a:endParaRPr lang="zh-CN" sz="105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28.552/28.541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WID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4151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100" b="0" i="0" u="none" strike="noStrike">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SP-231731</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41518">
                <a:tc rowSpan="2">
                  <a:txBody>
                    <a:bodyPr/>
                    <a:lstStyle/>
                    <a:p>
                      <a:pPr marL="53975" indent="0" algn="l" defTabSz="1219170" rtl="0" eaLnBrk="1" fontAlgn="b" latinLnBrk="0" hangingPunct="1"/>
                      <a:r>
                        <a:rPr lang="en-US" sz="11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lang="en-US" sz="110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50" kern="1200">
                          <a:solidFill>
                            <a:srgbClr val="000000"/>
                          </a:solidFill>
                          <a:effectLst/>
                          <a:latin typeface="+mn-lt"/>
                          <a:ea typeface="等线" panose="02010600030101010101" pitchFamily="2" charset="-122"/>
                          <a:cs typeface="Calibri" panose="020F0502020204030204" pitchFamily="34" charset="0"/>
                        </a:rPr>
                        <a:t>SP-231723</a:t>
                      </a:r>
                      <a:endParaRPr lang="zh-CN" sz="105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28.880</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1997468"/>
                  </a:ext>
                </a:extLst>
              </a:tr>
              <a:tr h="5129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100" b="0" i="0" u="none" strike="noStrike" dirty="0" err="1">
                          <a:solidFill>
                            <a:srgbClr val="000000"/>
                          </a:solidFill>
                          <a:effectLst/>
                          <a:latin typeface="+mn-lt"/>
                          <a:ea typeface="等线" panose="02010600030101010101" pitchFamily="2" charset="-122"/>
                        </a:rPr>
                        <a:t>Mexpo</a:t>
                      </a: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1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50" kern="1200" dirty="0">
                          <a:solidFill>
                            <a:srgbClr val="000000"/>
                          </a:solidFill>
                          <a:effectLst/>
                          <a:latin typeface="+mn-lt"/>
                          <a:ea typeface="等线" panose="02010600030101010101" pitchFamily="2" charset="-122"/>
                          <a:cs typeface="Calibri" panose="020F0502020204030204" pitchFamily="34" charset="0"/>
                        </a:rPr>
                        <a:t>SP-231728</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50" kern="100" dirty="0">
                          <a:effectLst/>
                          <a:latin typeface="+mn-lt"/>
                          <a:ea typeface="等线" panose="02010600030101010101" pitchFamily="2" charset="-122"/>
                          <a:cs typeface="Kartika"/>
                        </a:rPr>
                        <a:t>TR 28.879</a:t>
                      </a:r>
                      <a:endParaRPr lang="zh-CN" sz="105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100" dirty="0">
                          <a:latin typeface="+mn-lt"/>
                        </a:rPr>
                        <a:t>SID</a:t>
                      </a:r>
                      <a:endParaRPr lang="zh-CN" altLang="en-US" sz="11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bl>
          </a:graphicData>
        </a:graphic>
      </p:graphicFrame>
      <p:sp>
        <p:nvSpPr>
          <p:cNvPr id="9" name="TextBox 8">
            <a:extLst>
              <a:ext uri="{FF2B5EF4-FFF2-40B4-BE49-F238E27FC236}">
                <a16:creationId xmlns:a16="http://schemas.microsoft.com/office/drawing/2014/main" id="{01B4DF9C-AAB5-49A6-8CBE-AD30E271D6B0}"/>
              </a:ext>
            </a:extLst>
          </p:cNvPr>
          <p:cNvSpPr txBox="1"/>
          <p:nvPr/>
        </p:nvSpPr>
        <p:spPr>
          <a:xfrm>
            <a:off x="48768" y="620133"/>
            <a:ext cx="9979864" cy="2616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21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13</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3 topics completed the study and started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477C603-937E-474C-A512-AE29833C8440}"/>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6" name="表格 2">
            <a:extLst>
              <a:ext uri="{FF2B5EF4-FFF2-40B4-BE49-F238E27FC236}">
                <a16:creationId xmlns:a16="http://schemas.microsoft.com/office/drawing/2014/main" id="{F342B89F-EE42-41A8-BD81-F18B3399D907}"/>
              </a:ext>
            </a:extLst>
          </p:cNvPr>
          <p:cNvGraphicFramePr>
            <a:graphicFrameLocks noGrp="1"/>
          </p:cNvGraphicFramePr>
          <p:nvPr>
            <p:extLst>
              <p:ext uri="{D42A27DB-BD31-4B8C-83A1-F6EECF244321}">
                <p14:modId xmlns:p14="http://schemas.microsoft.com/office/powerpoint/2010/main" val="1609782796"/>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RAGCH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of Ranging and </a:t>
                      </a:r>
                      <a:r>
                        <a:rPr lang="en-US" sz="1200" dirty="0" err="1">
                          <a:solidFill>
                            <a:srgbClr val="000000"/>
                          </a:solidFill>
                          <a:effectLst/>
                          <a:latin typeface="+mn-lt"/>
                          <a:ea typeface="宋体" panose="02010600030101010101" pitchFamily="2" charset="-122"/>
                        </a:rPr>
                        <a:t>Sidelink</a:t>
                      </a:r>
                      <a:r>
                        <a:rPr lang="en-US" sz="1200" dirty="0">
                          <a:solidFill>
                            <a:srgbClr val="000000"/>
                          </a:solidFill>
                          <a:effectLst/>
                          <a:latin typeface="+mn-lt"/>
                          <a:ea typeface="宋体" panose="02010600030101010101" pitchFamily="2" charset="-122"/>
                        </a:rPr>
                        <a:t> Positioning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1040013</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NSCH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enhancement for indirect network sharing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1040019</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FF"/>
                          </a:solidFill>
                          <a:effectLst/>
                          <a:latin typeface="+mn-lt"/>
                          <a:ea typeface="宋体" panose="02010600030101010101" pitchFamily="2" charset="-122"/>
                        </a:rPr>
                        <a:t>PROCH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5G_ProSe_Ph3_CH</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rgbClr val="0000FF"/>
                          </a:solidFill>
                          <a:effectLst/>
                          <a:latin typeface="+mn-lt"/>
                          <a:ea typeface="宋体" panose="02010600030101010101" pitchFamily="2" charset="-122"/>
                        </a:rPr>
                        <a:t>New WID on </a:t>
                      </a:r>
                      <a:r>
                        <a:rPr lang="en-US" altLang="zh-CN" sz="1200" dirty="0">
                          <a:solidFill>
                            <a:srgbClr val="0000FF"/>
                          </a:solidFill>
                          <a:effectLst/>
                          <a:latin typeface="+mn-lt"/>
                          <a:ea typeface="+mn-ea"/>
                        </a:rPr>
                        <a:t>Charging Aspects for  5G </a:t>
                      </a:r>
                      <a:r>
                        <a:rPr lang="en-US" altLang="zh-CN" sz="1200" dirty="0" err="1">
                          <a:solidFill>
                            <a:srgbClr val="0000FF"/>
                          </a:solidFill>
                          <a:effectLst/>
                          <a:latin typeface="+mn-lt"/>
                          <a:ea typeface="+mn-ea"/>
                        </a:rPr>
                        <a:t>ProSe</a:t>
                      </a:r>
                      <a:r>
                        <a:rPr lang="en-US" altLang="zh-CN" sz="1200" dirty="0">
                          <a:solidFill>
                            <a:srgbClr val="0000FF"/>
                          </a:solidFill>
                          <a:effectLst/>
                          <a:latin typeface="+mn-lt"/>
                          <a:ea typeface="+mn-ea"/>
                        </a:rPr>
                        <a:t> Phase 3</a:t>
                      </a:r>
                      <a:endParaRPr lang="zh-CN" sz="1200" dirty="0">
                        <a:solidFill>
                          <a:srgbClr val="0000FF"/>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00FF"/>
                          </a:solidFill>
                          <a:latin typeface="+mn-lt"/>
                        </a:rPr>
                        <a:t>1050030</a:t>
                      </a:r>
                      <a:endParaRPr lang="zh-CN" altLang="en-US" sz="1200" dirty="0">
                        <a:solidFill>
                          <a:srgbClr val="0000FF"/>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a:latin typeface="+mn-lt"/>
                        </a:rPr>
                        <a:t>China Telecom</a:t>
                      </a:r>
                      <a:endParaRPr lang="zh-CN" altLang="en-US" sz="1200" dirty="0">
                        <a:latin typeface="+mn-lt"/>
                      </a:endParaRPr>
                    </a:p>
                    <a:p>
                      <a:pPr algn="ctr">
                        <a:spcAft>
                          <a:spcPts val="0"/>
                        </a:spcAft>
                      </a:pP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FF"/>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CDC9D2DB-8D0A-4D79-9024-26E4D9BF2983}"/>
              </a:ext>
            </a:extLst>
          </p:cNvPr>
          <p:cNvSpPr txBox="1"/>
          <p:nvPr/>
        </p:nvSpPr>
        <p:spPr>
          <a:xfrm>
            <a:off x="207894" y="825635"/>
            <a:ext cx="10016998" cy="30777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a:t>
            </a:r>
            <a:r>
              <a:rPr lang="en-US" altLang="zh-CN" sz="1400" kern="0" dirty="0">
                <a:latin typeface="+mn-lt"/>
                <a:ea typeface="MS PGothic" panose="020B0600070205080204" pitchFamily="34" charset="-128"/>
              </a:rPr>
              <a:t> CH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CH support to network features (in red background). </a:t>
            </a:r>
          </a:p>
        </p:txBody>
      </p:sp>
    </p:spTree>
    <p:extLst>
      <p:ext uri="{BB962C8B-B14F-4D97-AF65-F5344CB8AC3E}">
        <p14:creationId xmlns:p14="http://schemas.microsoft.com/office/powerpoint/2010/main" val="23583296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SA#105</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2" name="Picture 1">
            <a:extLst>
              <a:ext uri="{FF2B5EF4-FFF2-40B4-BE49-F238E27FC236}">
                <a16:creationId xmlns:a16="http://schemas.microsoft.com/office/drawing/2014/main" id="{74149592-9C07-4761-A0CC-1854D79ECAA3}"/>
              </a:ext>
            </a:extLst>
          </p:cNvPr>
          <p:cNvPicPr>
            <a:picLocks noChangeAspect="1"/>
          </p:cNvPicPr>
          <p:nvPr/>
        </p:nvPicPr>
        <p:blipFill>
          <a:blip r:embed="rId2"/>
          <a:stretch>
            <a:fillRect/>
          </a:stretch>
        </p:blipFill>
        <p:spPr>
          <a:xfrm>
            <a:off x="1655926" y="1248524"/>
            <a:ext cx="8608298" cy="495038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190220</TotalTime>
  <Words>7821</Words>
  <Application>Microsoft Office PowerPoint</Application>
  <PresentationFormat>Widescreen</PresentationFormat>
  <Paragraphs>1696</Paragraphs>
  <Slides>32</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32</vt:i4>
      </vt:variant>
    </vt:vector>
  </HeadingPairs>
  <TitlesOfParts>
    <vt:vector size="47" baseType="lpstr">
      <vt:lpstr>Batang</vt:lpstr>
      <vt:lpstr>Kartika</vt:lpstr>
      <vt:lpstr>Montserrat</vt:lpstr>
      <vt:lpstr>MS PGothic</vt:lpstr>
      <vt:lpstr>MS PGothic</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SA5#157, Hyderabad, India 14 - 18 October 2024 </vt:lpstr>
      <vt:lpstr>Content</vt:lpstr>
      <vt:lpstr>PowerPoint Presentation</vt:lpstr>
      <vt:lpstr>Content</vt:lpstr>
      <vt:lpstr>Overview of Rel-19 SA5 OAM topics</vt:lpstr>
      <vt:lpstr>PowerPoint Presentation</vt:lpstr>
      <vt:lpstr>PowerPoint Presentation</vt:lpstr>
      <vt:lpstr>SA5 Rel-19 OAM TU planning (Jan.2024~Sep.2025)</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1016</cp:lastModifiedBy>
  <cp:revision>3949</cp:revision>
  <dcterms:created xsi:type="dcterms:W3CDTF">2008-08-30T09:32:10Z</dcterms:created>
  <dcterms:modified xsi:type="dcterms:W3CDTF">2024-10-16T17:13:49Z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