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1"/>
  </p:notesMasterIdLst>
  <p:handoutMasterIdLst>
    <p:handoutMasterId r:id="rId42"/>
  </p:handoutMasterIdLst>
  <p:sldIdLst>
    <p:sldId id="303" r:id="rId2"/>
    <p:sldId id="937" r:id="rId3"/>
    <p:sldId id="934" r:id="rId4"/>
    <p:sldId id="940" r:id="rId5"/>
    <p:sldId id="943" r:id="rId6"/>
    <p:sldId id="957" r:id="rId7"/>
    <p:sldId id="960" r:id="rId8"/>
    <p:sldId id="924" r:id="rId9"/>
    <p:sldId id="952" r:id="rId10"/>
    <p:sldId id="964" r:id="rId11"/>
    <p:sldId id="969" r:id="rId12"/>
    <p:sldId id="970" r:id="rId13"/>
    <p:sldId id="967" r:id="rId14"/>
    <p:sldId id="971" r:id="rId15"/>
    <p:sldId id="944" r:id="rId16"/>
    <p:sldId id="933" r:id="rId17"/>
    <p:sldId id="946" r:id="rId18"/>
    <p:sldId id="947" r:id="rId19"/>
    <p:sldId id="931" r:id="rId20"/>
    <p:sldId id="954" r:id="rId21"/>
    <p:sldId id="968" r:id="rId22"/>
    <p:sldId id="961" r:id="rId23"/>
    <p:sldId id="958" r:id="rId24"/>
    <p:sldId id="959" r:id="rId25"/>
    <p:sldId id="963" r:id="rId26"/>
    <p:sldId id="704" r:id="rId27"/>
    <p:sldId id="941" r:id="rId28"/>
    <p:sldId id="948" r:id="rId29"/>
    <p:sldId id="935" r:id="rId30"/>
    <p:sldId id="939" r:id="rId31"/>
    <p:sldId id="938" r:id="rId32"/>
    <p:sldId id="962" r:id="rId33"/>
    <p:sldId id="936" r:id="rId34"/>
    <p:sldId id="951" r:id="rId35"/>
    <p:sldId id="907" r:id="rId36"/>
    <p:sldId id="908" r:id="rId37"/>
    <p:sldId id="925" r:id="rId38"/>
    <p:sldId id="949" r:id="rId39"/>
    <p:sldId id="950" r:id="rId4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72AF2F"/>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6" autoAdjust="0"/>
    <p:restoredTop sz="97931" autoAdjust="0"/>
  </p:normalViewPr>
  <p:slideViewPr>
    <p:cSldViewPr snapToGrid="0">
      <p:cViewPr varScale="1">
        <p:scale>
          <a:sx n="93" d="100"/>
          <a:sy n="93" d="100"/>
        </p:scale>
        <p:origin x="82" y="4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8/13/2024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8/13/2024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S5-243519, SA5#156,19 – 23 </a:t>
            </a:r>
            <a:r>
              <a:rPr lang="en-US" altLang="zh-CN" sz="1100" b="1" spc="300" dirty="0">
                <a:ea typeface="+mn-ea"/>
                <a:cs typeface="Arial" panose="020B0604020202020204" pitchFamily="34" charset="0"/>
              </a:rPr>
              <a:t>August</a:t>
            </a:r>
            <a:r>
              <a:rPr lang="en-GB" sz="1100" b="1" spc="300" dirty="0">
                <a:ea typeface="+mn-ea"/>
                <a:cs typeface="Arial" panose="020B0604020202020204" pitchFamily="34" charset="0"/>
              </a:rPr>
              <a:t> 2024</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20717.zip" TargetMode="External"/><Relationship Id="rId26" Type="http://schemas.openxmlformats.org/officeDocument/2006/relationships/hyperlink" Target="https://www.3gpp.org/ftp/Information/WI_Sheet/SP-230512.zip" TargetMode="External"/><Relationship Id="rId39" Type="http://schemas.openxmlformats.org/officeDocument/2006/relationships/hyperlink" Target="https://www.3gpp.org/ftp/Information/WI_Sheet/SP-231035.zip" TargetMode="External"/><Relationship Id="rId21" Type="http://schemas.openxmlformats.org/officeDocument/2006/relationships/hyperlink" Target="https://www.3gpp.org/ftp/Information/WI_Sheet/SP-230518.zip" TargetMode="External"/><Relationship Id="rId34" Type="http://schemas.openxmlformats.org/officeDocument/2006/relationships/hyperlink" Target="https://www.3gpp.org/ftp/Information/WI_Sheet/SP-230521.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20437.zip" TargetMode="External"/><Relationship Id="rId33" Type="http://schemas.openxmlformats.org/officeDocument/2006/relationships/hyperlink" Target="https://www.3gpp.org/ftp/Information/WI_Sheet/SP-220943.zip" TargetMode="External"/><Relationship Id="rId38" Type="http://schemas.openxmlformats.org/officeDocument/2006/relationships/hyperlink" Target="https://www.3gpp.org/ftp/Information/WI_Sheet/SP-221263.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20954.zip" TargetMode="External"/><Relationship Id="rId29" Type="http://schemas.openxmlformats.org/officeDocument/2006/relationships/hyperlink" Target="https://www.3gpp.org/ftp/Information/WI_Sheet/SP-230236.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037.zip" TargetMode="External"/><Relationship Id="rId32" Type="http://schemas.openxmlformats.org/officeDocument/2006/relationships/hyperlink" Target="https://www.3gpp.org/ftp/Information/WI_Sheet/SP-230227.zip" TargetMode="External"/><Relationship Id="rId37" Type="http://schemas.openxmlformats.org/officeDocument/2006/relationships/hyperlink" Target="https://www.3gpp.org/ftp/Information/WI_Sheet/SP-220992.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31412.zip" TargetMode="External"/><Relationship Id="rId28" Type="http://schemas.openxmlformats.org/officeDocument/2006/relationships/hyperlink" Target="https://www.3gpp.org/ftp/Information/WI_Sheet/SP-220447.zip" TargetMode="External"/><Relationship Id="rId36" Type="http://schemas.openxmlformats.org/officeDocument/2006/relationships/hyperlink" Target="https://www.3gpp.org/ftp/Information/WI_Sheet/SP-220939.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30750.zip" TargetMode="External"/><Relationship Id="rId31" Type="http://schemas.openxmlformats.org/officeDocument/2006/relationships/hyperlink" Target="https://www.3gpp.org/ftp/Information/WI_Sheet/SP-230229.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20445.zip" TargetMode="External"/><Relationship Id="rId27" Type="http://schemas.openxmlformats.org/officeDocument/2006/relationships/hyperlink" Target="https://www.3gpp.org/ftp/Information/WI_Sheet/SP-190838.zip" TargetMode="External"/><Relationship Id="rId30" Type="http://schemas.openxmlformats.org/officeDocument/2006/relationships/hyperlink" Target="https://www.3gpp.org/ftp/Information/WI_Sheet/SP-240194.zip" TargetMode="External"/><Relationship Id="rId35" Type="http://schemas.openxmlformats.org/officeDocument/2006/relationships/hyperlink" Target="https://www.3gpp.org/ftp/Information/WI_Sheet/SP-22094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s://www.3gpp.org/ftp/Information/WI_Sheet/SP-240119.zip" TargetMode="External"/><Relationship Id="rId13" Type="http://schemas.openxmlformats.org/officeDocument/2006/relationships/hyperlink" Target="https://www.3gpp.org/ftp/Information/WI_Sheet/SP-240121.zip" TargetMode="External"/><Relationship Id="rId18" Type="http://schemas.openxmlformats.org/officeDocument/2006/relationships/hyperlink" Target="https://www.3gpp.org/ftp/Information/WI_Sheet/SP-240127.zip" TargetMode="External"/><Relationship Id="rId26" Type="http://schemas.openxmlformats.org/officeDocument/2006/relationships/hyperlink" Target="https://www.3gpp.org/ftp/Information/WI_Sheet/SP-231799.zip" TargetMode="External"/><Relationship Id="rId3" Type="http://schemas.openxmlformats.org/officeDocument/2006/relationships/hyperlink" Target="https://www.3gpp.org/ftp/Information/WI_Sheet/SP-231800.zip" TargetMode="External"/><Relationship Id="rId21" Type="http://schemas.openxmlformats.org/officeDocument/2006/relationships/hyperlink" Target="https://www.3gpp.org/ftp/Information/WI_Sheet/SP-231801.zip" TargetMode="External"/><Relationship Id="rId7" Type="http://schemas.openxmlformats.org/officeDocument/2006/relationships/hyperlink" Target="https://www.3gpp.org/ftp/Information/WI_Sheet/SP-240117.zip" TargetMode="External"/><Relationship Id="rId12" Type="http://schemas.openxmlformats.org/officeDocument/2006/relationships/hyperlink" Target="https://www.3gpp.org/ftp/Information/WI_Sheet/SP-240120.zip" TargetMode="External"/><Relationship Id="rId17" Type="http://schemas.openxmlformats.org/officeDocument/2006/relationships/hyperlink" Target="https://www.3gpp.org/ftp/Information/WI_Sheet/SP-240126.zip" TargetMode="External"/><Relationship Id="rId25" Type="http://schemas.openxmlformats.org/officeDocument/2006/relationships/hyperlink" Target="https://www.3gpp.org/ftp/Information/WI_Sheet/SP-231798.zip" TargetMode="External"/><Relationship Id="rId2" Type="http://schemas.openxmlformats.org/officeDocument/2006/relationships/hyperlink" Target="https://www.3gpp.org/ftp/Information/WI_Sheet/SP-231391.zip" TargetMode="External"/><Relationship Id="rId16" Type="http://schemas.openxmlformats.org/officeDocument/2006/relationships/hyperlink" Target="https://www.3gpp.org/ftp/Information/WI_Sheet/SP-240125.zip" TargetMode="External"/><Relationship Id="rId20" Type="http://schemas.openxmlformats.org/officeDocument/2006/relationships/hyperlink" Target="https://www.3gpp.org/ftp/Information/WI_Sheet/SP-240129.zip" TargetMode="External"/><Relationship Id="rId29" Type="http://schemas.openxmlformats.org/officeDocument/2006/relationships/hyperlink" Target="https://www.3gpp.org/ftp/Information/WI_Sheet/SP-231196.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1671.zip" TargetMode="External"/><Relationship Id="rId11" Type="http://schemas.openxmlformats.org/officeDocument/2006/relationships/hyperlink" Target="https://www.3gpp.org/ftp/Information/WI_Sheet/SP-240118.zip" TargetMode="External"/><Relationship Id="rId24" Type="http://schemas.openxmlformats.org/officeDocument/2006/relationships/hyperlink" Target="https://www.3gpp.org/ftp/Information/WI_Sheet/SP-231797.zip" TargetMode="External"/><Relationship Id="rId5" Type="http://schemas.openxmlformats.org/officeDocument/2006/relationships/hyperlink" Target="https://www.3gpp.org/ftp/Information/WI_Sheet/SP-231199.zip" TargetMode="External"/><Relationship Id="rId15" Type="http://schemas.openxmlformats.org/officeDocument/2006/relationships/hyperlink" Target="https://www.3gpp.org/ftp/Information/WI_Sheet/SP-240124.zip" TargetMode="External"/><Relationship Id="rId23" Type="http://schemas.openxmlformats.org/officeDocument/2006/relationships/hyperlink" Target="https://www.3gpp.org/ftp/Information/WI_Sheet/SP-231796.zip" TargetMode="External"/><Relationship Id="rId28" Type="http://schemas.openxmlformats.org/officeDocument/2006/relationships/hyperlink" Target="https://www.3gpp.org/ftp/Information/WI_Sheet/SP-231795.zip" TargetMode="External"/><Relationship Id="rId10" Type="http://schemas.openxmlformats.org/officeDocument/2006/relationships/hyperlink" Target="https://www.3gpp.org/ftp/Information/WI_Sheet/SP-240116.zip" TargetMode="External"/><Relationship Id="rId19" Type="http://schemas.openxmlformats.org/officeDocument/2006/relationships/hyperlink" Target="https://www.3gpp.org/ftp/Information/WI_Sheet/SP-240128.zip" TargetMode="External"/><Relationship Id="rId4" Type="http://schemas.openxmlformats.org/officeDocument/2006/relationships/hyperlink" Target="https://www.3gpp.org/ftp/Information/WI_Sheet/SP-231803.zip" TargetMode="External"/><Relationship Id="rId9" Type="http://schemas.openxmlformats.org/officeDocument/2006/relationships/hyperlink" Target="https://www.3gpp.org/ftp/Information/WI_Sheet/SP-240122.zip" TargetMode="External"/><Relationship Id="rId14" Type="http://schemas.openxmlformats.org/officeDocument/2006/relationships/hyperlink" Target="https://www.3gpp.org/ftp/Information/WI_Sheet/SP-240123.zip" TargetMode="External"/><Relationship Id="rId22" Type="http://schemas.openxmlformats.org/officeDocument/2006/relationships/hyperlink" Target="https://www.3gpp.org/ftp/Information/WI_Sheet/SP-231802.zip" TargetMode="External"/><Relationship Id="rId27" Type="http://schemas.openxmlformats.org/officeDocument/2006/relationships/hyperlink" Target="https://www.3gpp.org/ftp/Information/WI_Sheet/SP-231804.zip" TargetMode="External"/><Relationship Id="rId30" Type="http://schemas.openxmlformats.org/officeDocument/2006/relationships/hyperlink" Target="https://www.3gpp.org/ftp/Information/WI_Sheet/SP-231197.zip"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ftp/Information/WI_Sheet/SP-240239.zip" TargetMode="External"/><Relationship Id="rId13" Type="http://schemas.openxmlformats.org/officeDocument/2006/relationships/hyperlink" Target="https://www.3gpp.org/ftp/Information/WI_Sheet/SP-240238.zip" TargetMode="External"/><Relationship Id="rId18" Type="http://schemas.openxmlformats.org/officeDocument/2006/relationships/hyperlink" Target="https://www.3gpp.org/ftp/Information/WI_Sheet/SP-231159.zip" TargetMode="External"/><Relationship Id="rId26" Type="http://schemas.openxmlformats.org/officeDocument/2006/relationships/hyperlink" Target="https://www.3gpp.org/ftp/Information/WI_Sheet/SP-231789.zip" TargetMode="External"/><Relationship Id="rId3" Type="http://schemas.openxmlformats.org/officeDocument/2006/relationships/hyperlink" Target="https://www.3gpp.org/ftp/Information/WI_Sheet/SP-240241.zip" TargetMode="External"/><Relationship Id="rId21" Type="http://schemas.openxmlformats.org/officeDocument/2006/relationships/hyperlink" Target="https://www.3gpp.org/ftp/Information/WI_Sheet/SP-231784.zip" TargetMode="External"/><Relationship Id="rId7" Type="http://schemas.openxmlformats.org/officeDocument/2006/relationships/hyperlink" Target="https://www.3gpp.org/ftp/Information/WI_Sheet/SP-231786.zip" TargetMode="External"/><Relationship Id="rId12" Type="http://schemas.openxmlformats.org/officeDocument/2006/relationships/hyperlink" Target="https://www.3gpp.org/ftp/Information/WI_Sheet/SP-240240.zip" TargetMode="External"/><Relationship Id="rId17" Type="http://schemas.openxmlformats.org/officeDocument/2006/relationships/hyperlink" Target="https://www.3gpp.org/ftp/Information/WI_Sheet/SP-231158.zip" TargetMode="External"/><Relationship Id="rId25" Type="http://schemas.openxmlformats.org/officeDocument/2006/relationships/hyperlink" Target="https://www.3gpp.org/ftp/Information/WI_Sheet/SP-231793.zip" TargetMode="External"/><Relationship Id="rId2" Type="http://schemas.openxmlformats.org/officeDocument/2006/relationships/hyperlink" Target="https://www.3gpp.org/ftp/Information/WI_Sheet/SP-240244.zip" TargetMode="External"/><Relationship Id="rId16" Type="http://schemas.openxmlformats.org/officeDocument/2006/relationships/hyperlink" Target="https://www.3gpp.org/ftp/Information/WI_Sheet/SP-230864.zip" TargetMode="External"/><Relationship Id="rId20" Type="http://schemas.openxmlformats.org/officeDocument/2006/relationships/hyperlink" Target="https://www.3gpp.org/ftp/Information/WI_Sheet/SP-231788.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245.zip" TargetMode="External"/><Relationship Id="rId11" Type="http://schemas.openxmlformats.org/officeDocument/2006/relationships/hyperlink" Target="https://www.3gpp.org/ftp/Information/WI_Sheet/SP-240234.zip" TargetMode="External"/><Relationship Id="rId24" Type="http://schemas.openxmlformats.org/officeDocument/2006/relationships/hyperlink" Target="https://www.3gpp.org/ftp/Information/WI_Sheet/SP-231787.zip" TargetMode="External"/><Relationship Id="rId5" Type="http://schemas.openxmlformats.org/officeDocument/2006/relationships/hyperlink" Target="https://www.3gpp.org/ftp/Information/WI_Sheet/SP-231790.zip" TargetMode="External"/><Relationship Id="rId15" Type="http://schemas.openxmlformats.org/officeDocument/2006/relationships/hyperlink" Target="https://www.3gpp.org/ftp/Information/WI_Sheet/SP-240235.zip" TargetMode="External"/><Relationship Id="rId23" Type="http://schemas.openxmlformats.org/officeDocument/2006/relationships/hyperlink" Target="https://www.3gpp.org/ftp/Information/WI_Sheet/SP-231785.zip" TargetMode="External"/><Relationship Id="rId10" Type="http://schemas.openxmlformats.org/officeDocument/2006/relationships/hyperlink" Target="https://www.3gpp.org/ftp/Information/WI_Sheet/SP-240242.zip" TargetMode="External"/><Relationship Id="rId19" Type="http://schemas.openxmlformats.org/officeDocument/2006/relationships/hyperlink" Target="https://www.3gpp.org/ftp/Information/WI_Sheet/SP-231792.zip" TargetMode="External"/><Relationship Id="rId4" Type="http://schemas.openxmlformats.org/officeDocument/2006/relationships/hyperlink" Target="https://www.3gpp.org/ftp/Information/WI_Sheet/SP-240237.zip" TargetMode="External"/><Relationship Id="rId9" Type="http://schemas.openxmlformats.org/officeDocument/2006/relationships/hyperlink" Target="https://www.3gpp.org/ftp/Information/WI_Sheet/SP-240243.zip" TargetMode="External"/><Relationship Id="rId14" Type="http://schemas.openxmlformats.org/officeDocument/2006/relationships/hyperlink" Target="https://www.3gpp.org/ftp/Information/WI_Sheet/SP-240236.zip" TargetMode="External"/><Relationship Id="rId22" Type="http://schemas.openxmlformats.org/officeDocument/2006/relationships/hyperlink" Target="https://www.3gpp.org/ftp/Information/WI_Sheet/SP-231783.zip" TargetMode="External"/><Relationship Id="rId27" Type="http://schemas.openxmlformats.org/officeDocument/2006/relationships/hyperlink" Target="https://www.3gpp.org/ftp/Information/WI_Sheet/SP-231791.zip"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www.3gpp.org/ftp/Information/WI_Sheet/SP-230779.zip" TargetMode="External"/><Relationship Id="rId13" Type="http://schemas.openxmlformats.org/officeDocument/2006/relationships/hyperlink" Target="https://www.3gpp.org/ftp/Information/WI_Sheet/SP-230988.zip" TargetMode="External"/><Relationship Id="rId3" Type="http://schemas.openxmlformats.org/officeDocument/2006/relationships/hyperlink" Target="https://www.3gpp.org/ftp/Information/WI_Sheet/SP-231738.zip" TargetMode="External"/><Relationship Id="rId7" Type="http://schemas.openxmlformats.org/officeDocument/2006/relationships/hyperlink" Target="https://www.3gpp.org/ftp/Information/WI_Sheet/SP-230991.zip" TargetMode="External"/><Relationship Id="rId12" Type="http://schemas.openxmlformats.org/officeDocument/2006/relationships/hyperlink" Target="https://www.3gpp.org/ftp/Information/WI_Sheet/SP-230780.zip" TargetMode="External"/><Relationship Id="rId17" Type="http://schemas.openxmlformats.org/officeDocument/2006/relationships/hyperlink" Target="https://www.3gpp.org/ftp/Information/WI_Sheet/SP-231741.zip" TargetMode="External"/><Relationship Id="rId2" Type="http://schemas.openxmlformats.org/officeDocument/2006/relationships/hyperlink" Target="https://www.3gpp.org/ftp/Information/WI_Sheet/SP-231182.zip" TargetMode="External"/><Relationship Id="rId16" Type="http://schemas.openxmlformats.org/officeDocument/2006/relationships/hyperlink" Target="https://www.3gpp.org/ftp/Information/WI_Sheet/SP-231161.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1579.zip" TargetMode="External"/><Relationship Id="rId11" Type="http://schemas.openxmlformats.org/officeDocument/2006/relationships/hyperlink" Target="https://www.3gpp.org/ftp/Information/WI_Sheet/SP-230781.zip" TargetMode="External"/><Relationship Id="rId5" Type="http://schemas.openxmlformats.org/officeDocument/2006/relationships/hyperlink" Target="https://www.3gpp.org/ftp/Information/WI_Sheet/SP-2315739.zip" TargetMode="External"/><Relationship Id="rId15" Type="http://schemas.openxmlformats.org/officeDocument/2006/relationships/hyperlink" Target="https://www.3gpp.org/ftp/Information/WI_Sheet/SP-231160.zip" TargetMode="External"/><Relationship Id="rId10" Type="http://schemas.openxmlformats.org/officeDocument/2006/relationships/hyperlink" Target="https://www.3gpp.org/ftp/Information/WI_Sheet/SP-230692.zip" TargetMode="External"/><Relationship Id="rId4" Type="http://schemas.openxmlformats.org/officeDocument/2006/relationships/hyperlink" Target="https://www.3gpp.org/ftp/Information/WI_Sheet/SP-231806.zip" TargetMode="External"/><Relationship Id="rId9" Type="http://schemas.openxmlformats.org/officeDocument/2006/relationships/hyperlink" Target="https://www.3gpp.org/ftp/Information/WI_Sheet/SP-230778.zip" TargetMode="External"/><Relationship Id="rId14" Type="http://schemas.openxmlformats.org/officeDocument/2006/relationships/hyperlink" Target="https://www.3gpp.org/ftp/Information/WI_Sheet/SP-230989.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www.3gpp.org/ftp/Information/WI_Sheet/RP-234007.zip" TargetMode="External"/><Relationship Id="rId13" Type="http://schemas.openxmlformats.org/officeDocument/2006/relationships/hyperlink" Target="https://www.3gpp.org/ftp/Information/WI_Sheet/RP-234080.zip" TargetMode="External"/><Relationship Id="rId3" Type="http://schemas.openxmlformats.org/officeDocument/2006/relationships/hyperlink" Target="https://www.3gpp.org/ftp/Information/WI_Sheet/RP-234056.zip" TargetMode="External"/><Relationship Id="rId7" Type="http://schemas.openxmlformats.org/officeDocument/2006/relationships/hyperlink" Target="https://www.3gpp.org/ftp/Information/WI_Sheet/RP-234018.zip" TargetMode="External"/><Relationship Id="rId12" Type="http://schemas.openxmlformats.org/officeDocument/2006/relationships/hyperlink" Target="https://www.3gpp.org/ftp/Information/WI_Sheet/RP-234077.zip" TargetMode="External"/><Relationship Id="rId17" Type="http://schemas.openxmlformats.org/officeDocument/2006/relationships/hyperlink" Target="https://www.3gpp.org/ftp/Information/WI_Sheet/RP-234038.zip" TargetMode="External"/><Relationship Id="rId2" Type="http://schemas.openxmlformats.org/officeDocument/2006/relationships/hyperlink" Target="https://www.3gpp.org/ftp/Information/WI_Sheet/RP-234065.zip" TargetMode="External"/><Relationship Id="rId16" Type="http://schemas.openxmlformats.org/officeDocument/2006/relationships/hyperlink" Target="https://www.3gpp.org/ftp/Information/WI_Sheet/RP-234041.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RP-234069.zip" TargetMode="External"/><Relationship Id="rId11" Type="http://schemas.openxmlformats.org/officeDocument/2006/relationships/hyperlink" Target="https://www.3gpp.org/ftp/Information/WI_Sheet/RP-234078.zip" TargetMode="External"/><Relationship Id="rId5" Type="http://schemas.openxmlformats.org/officeDocument/2006/relationships/hyperlink" Target="https://www.3gpp.org/ftp/Information/WI_Sheet/RP-234058.zip" TargetMode="External"/><Relationship Id="rId15" Type="http://schemas.openxmlformats.org/officeDocument/2006/relationships/hyperlink" Target="https://www.3gpp.org/ftp/Information/WI_Sheet/RP-234054.zip" TargetMode="External"/><Relationship Id="rId10" Type="http://schemas.openxmlformats.org/officeDocument/2006/relationships/hyperlink" Target="https://www.3gpp.org/ftp/Information/WI_Sheet/RP-234055.zip" TargetMode="External"/><Relationship Id="rId4" Type="http://schemas.openxmlformats.org/officeDocument/2006/relationships/hyperlink" Target="https://www.3gpp.org/ftp/Information/WI_Sheet/RP-234039.zip" TargetMode="External"/><Relationship Id="rId9" Type="http://schemas.openxmlformats.org/officeDocument/2006/relationships/hyperlink" Target="https://www.3gpp.org/ftp/Information/WI_Sheet/RP-234035.zip" TargetMode="External"/><Relationship Id="rId14" Type="http://schemas.openxmlformats.org/officeDocument/2006/relationships/hyperlink" Target="https://www.3gpp.org/ftp/Information/WI_Sheet/RP-234036.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56</a:t>
            </a:r>
            <a:r>
              <a:rPr lang="fr-FR" altLang="zh-CN" sz="2400" dirty="0">
                <a:latin typeface="Arial" pitchFamily="34" charset="0"/>
              </a:rPr>
              <a:t>, 19 – 23</a:t>
            </a:r>
            <a:r>
              <a:rPr lang="en-US" altLang="zh-CN" sz="2400" dirty="0">
                <a:latin typeface="Arial" pitchFamily="34" charset="0"/>
              </a:rPr>
              <a:t> August, 2024</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50BB0-68B3-4FD2-B91C-58D7656932A7}"/>
              </a:ext>
            </a:extLst>
          </p:cNvPr>
          <p:cNvSpPr>
            <a:spLocks noGrp="1"/>
          </p:cNvSpPr>
          <p:nvPr>
            <p:ph type="title"/>
          </p:nvPr>
        </p:nvSpPr>
        <p:spPr/>
        <p:txBody>
          <a:bodyPr/>
          <a:lstStyle/>
          <a:p>
            <a:r>
              <a:rPr lang="en-US" altLang="zh-CN" sz="2800" dirty="0"/>
              <a:t>Question raised regarding SA5 feature releases in SA#104</a:t>
            </a:r>
            <a:endParaRPr lang="zh-CN" altLang="en-US" sz="2800" dirty="0"/>
          </a:p>
        </p:txBody>
      </p:sp>
      <p:sp>
        <p:nvSpPr>
          <p:cNvPr id="3" name="Content Placeholder 2">
            <a:extLst>
              <a:ext uri="{FF2B5EF4-FFF2-40B4-BE49-F238E27FC236}">
                <a16:creationId xmlns:a16="http://schemas.microsoft.com/office/drawing/2014/main" id="{92A48AD6-782F-4C42-A0FD-EF01F8C00ACB}"/>
              </a:ext>
            </a:extLst>
          </p:cNvPr>
          <p:cNvSpPr>
            <a:spLocks noGrp="1"/>
          </p:cNvSpPr>
          <p:nvPr>
            <p:ph idx="1"/>
          </p:nvPr>
        </p:nvSpPr>
        <p:spPr>
          <a:xfrm>
            <a:off x="652463" y="1305870"/>
            <a:ext cx="11183938" cy="4903399"/>
          </a:xfrm>
        </p:spPr>
        <p:txBody>
          <a:bodyPr/>
          <a:lstStyle/>
          <a:p>
            <a:pPr marL="0" indent="0">
              <a:buNone/>
            </a:pPr>
            <a:r>
              <a:rPr lang="en-US" altLang="zh-CN" sz="1400" b="1" dirty="0"/>
              <a:t>SP-240712 (SID NEW) New SID on Charging Aspects of </a:t>
            </a:r>
            <a:r>
              <a:rPr lang="en-US" altLang="zh-CN" sz="1400" b="1" dirty="0" err="1"/>
              <a:t>Uncrewed</a:t>
            </a:r>
            <a:r>
              <a:rPr lang="en-US" altLang="zh-CN" sz="1400" b="1" dirty="0"/>
              <a:t> Aerial Vehicle (Source: SA WG5)</a:t>
            </a:r>
          </a:p>
          <a:p>
            <a:pPr marL="0" indent="0">
              <a:buNone/>
            </a:pPr>
            <a:r>
              <a:rPr lang="en-US" altLang="zh-CN" sz="1400" b="1" dirty="0"/>
              <a:t>Plenary Discussion:</a:t>
            </a:r>
          </a:p>
          <a:p>
            <a:r>
              <a:rPr lang="en-US" altLang="zh-CN" sz="1400" dirty="0"/>
              <a:t>The Rapporteur and TR number should be added. The MCC Work Plan Manager commented that it is unclear which Phase of charging is intended as the Acronym and title do not indicate this. The SA WG5 Chair replied that this is Phase 2 and the Acronym and title should be updated. </a:t>
            </a:r>
            <a:r>
              <a:rPr lang="en-US" altLang="zh-CN" sz="1400" dirty="0">
                <a:highlight>
                  <a:srgbClr val="FFFF00"/>
                </a:highlight>
              </a:rPr>
              <a:t>The Release of this should be considered as the charging is for the Rel-18 Feature.</a:t>
            </a:r>
            <a:r>
              <a:rPr lang="en-US" altLang="zh-CN" sz="1400" dirty="0"/>
              <a:t> Ericsson commented that we should not add this to a frozen Release and suggested that the Rel-19 charging should cover both Rel-18 and Rel-19 UAS Charging. Vodafone asked TSG SA to ensure that charging is always included in the Release of the Features in future as this causes problems for all Operators. </a:t>
            </a:r>
            <a:r>
              <a:rPr lang="en-US" altLang="zh-CN" sz="1400" dirty="0">
                <a:highlight>
                  <a:srgbClr val="FFFF00"/>
                </a:highlight>
              </a:rPr>
              <a:t>The SA WG5 Chair commented that in the report to TSG SA there was a slide asking for WGs to list the Features which have Charging impacts. </a:t>
            </a:r>
            <a:r>
              <a:rPr lang="en-US" altLang="zh-CN" sz="1400" dirty="0"/>
              <a:t>The Work Plan Manager was asked to prepare some proposals in coordination with the SA WG5 Chair for the next TSG SA meeting. This was revised to SP-240983.</a:t>
            </a:r>
          </a:p>
          <a:p>
            <a:endParaRPr lang="en-US" altLang="zh-CN" sz="1400" dirty="0"/>
          </a:p>
          <a:p>
            <a:pPr marL="0" indent="0">
              <a:buNone/>
            </a:pPr>
            <a:r>
              <a:rPr lang="en-US" altLang="zh-CN" sz="1400" b="1" dirty="0"/>
              <a:t>Summary of the questions: </a:t>
            </a:r>
            <a:r>
              <a:rPr lang="en-US" altLang="zh-CN" sz="1400" dirty="0"/>
              <a:t>SA5 management solutions should be provided in the same release as the related new network features as much as possible. </a:t>
            </a:r>
          </a:p>
          <a:p>
            <a:pPr marL="0" indent="0">
              <a:buNone/>
            </a:pPr>
            <a:endParaRPr lang="en-US" altLang="zh-CN" sz="1400" b="1" dirty="0"/>
          </a:p>
          <a:p>
            <a:pPr marL="0" indent="0">
              <a:buNone/>
            </a:pPr>
            <a:r>
              <a:rPr lang="en-US" altLang="zh-CN" sz="1400" b="1" dirty="0"/>
              <a:t>Actions needed: </a:t>
            </a:r>
          </a:p>
          <a:p>
            <a:r>
              <a:rPr lang="en-US" altLang="zh-CN" sz="1400" dirty="0"/>
              <a:t>Rapporteurs and interested companies are requested to check list of features from SA2 and RAN groups update status of management support to the new features in the following tables. </a:t>
            </a:r>
          </a:p>
        </p:txBody>
      </p:sp>
    </p:spTree>
    <p:extLst>
      <p:ext uri="{BB962C8B-B14F-4D97-AF65-F5344CB8AC3E}">
        <p14:creationId xmlns:p14="http://schemas.microsoft.com/office/powerpoint/2010/main" val="294682675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AFE3210-FE0A-4E70-82A7-2B95B81F35A9}"/>
              </a:ext>
            </a:extLst>
          </p:cNvPr>
          <p:cNvGraphicFramePr>
            <a:graphicFrameLocks noGrp="1"/>
          </p:cNvGraphicFramePr>
          <p:nvPr>
            <p:extLst>
              <p:ext uri="{D42A27DB-BD31-4B8C-83A1-F6EECF244321}">
                <p14:modId xmlns:p14="http://schemas.microsoft.com/office/powerpoint/2010/main" val="2023885379"/>
              </p:ext>
            </p:extLst>
          </p:nvPr>
        </p:nvGraphicFramePr>
        <p:xfrm>
          <a:off x="487679" y="1075517"/>
          <a:ext cx="4363189" cy="4505325"/>
        </p:xfrm>
        <a:graphic>
          <a:graphicData uri="http://schemas.openxmlformats.org/drawingml/2006/table">
            <a:tbl>
              <a:tblPr firstRow="1" bandRow="1">
                <a:tableStyleId>{72833802-FEF1-4C79-8D5D-14CF1EAF98D9}</a:tableStyleId>
              </a:tblPr>
              <a:tblGrid>
                <a:gridCol w="1574269">
                  <a:extLst>
                    <a:ext uri="{9D8B030D-6E8A-4147-A177-3AD203B41FA5}">
                      <a16:colId xmlns:a16="http://schemas.microsoft.com/office/drawing/2014/main" val="4071695017"/>
                    </a:ext>
                  </a:extLst>
                </a:gridCol>
                <a:gridCol w="1542291">
                  <a:extLst>
                    <a:ext uri="{9D8B030D-6E8A-4147-A177-3AD203B41FA5}">
                      <a16:colId xmlns:a16="http://schemas.microsoft.com/office/drawing/2014/main" val="3560591246"/>
                    </a:ext>
                  </a:extLst>
                </a:gridCol>
                <a:gridCol w="1246629">
                  <a:extLst>
                    <a:ext uri="{9D8B030D-6E8A-4147-A177-3AD203B41FA5}">
                      <a16:colId xmlns:a16="http://schemas.microsoft.com/office/drawing/2014/main" val="147559054"/>
                    </a:ext>
                  </a:extLst>
                </a:gridCol>
              </a:tblGrid>
              <a:tr h="263032">
                <a:tc>
                  <a:txBody>
                    <a:bodyPr/>
                    <a:lstStyle/>
                    <a:p>
                      <a:pPr algn="ctr"/>
                      <a:r>
                        <a:rPr lang="en-US" altLang="zh-CN" sz="1000" dirty="0">
                          <a:solidFill>
                            <a:schemeClr val="tx1"/>
                          </a:solidFill>
                          <a:latin typeface="Calibri" panose="020F0502020204030204" pitchFamily="34" charset="0"/>
                          <a:cs typeface="Calibri" panose="020F0502020204030204" pitchFamily="34" charset="0"/>
                        </a:rPr>
                        <a:t>Acronym</a:t>
                      </a:r>
                      <a:endParaRPr lang="zh-CN" altLang="en-US" sz="1000" dirty="0">
                        <a:solidFill>
                          <a:schemeClr val="tx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Calibri" panose="020F0502020204030204" pitchFamily="34" charset="0"/>
                          <a:ea typeface="+mn-ea"/>
                          <a:cs typeface="Calibri" panose="020F0502020204030204" pitchFamily="34" charset="0"/>
                        </a:rPr>
                        <a:t>OAM</a:t>
                      </a:r>
                      <a:endParaRPr lang="en-GB" sz="1000" b="1" kern="1200" dirty="0">
                        <a:solidFill>
                          <a:schemeClr val="tx1"/>
                        </a:solidFill>
                        <a:latin typeface="Calibri" panose="020F0502020204030204" pitchFamily="34" charset="0"/>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1000" b="1" kern="1200" dirty="0">
                          <a:solidFill>
                            <a:schemeClr val="tx1"/>
                          </a:solidFill>
                          <a:latin typeface="Calibri" panose="020F0502020204030204" pitchFamily="34" charset="0"/>
                          <a:ea typeface="+mn-ea"/>
                          <a:cs typeface="Calibri" panose="020F0502020204030204" pitchFamily="34" charset="0"/>
                        </a:rPr>
                        <a:t>Not covered by SA5 </a:t>
                      </a:r>
                      <a:r>
                        <a:rPr lang="en-US" altLang="zh-CN" sz="1000" b="1" kern="1200" dirty="0">
                          <a:solidFill>
                            <a:schemeClr val="tx1"/>
                          </a:solidFill>
                          <a:latin typeface="Calibri" panose="020F0502020204030204" pitchFamily="34" charset="0"/>
                          <a:ea typeface="+mn-ea"/>
                          <a:cs typeface="Calibri" panose="020F0502020204030204" pitchFamily="34" charset="0"/>
                        </a:rPr>
                        <a:t>OAM </a:t>
                      </a:r>
                      <a:r>
                        <a:rPr lang="en-GB" sz="1000" b="1" kern="1200" dirty="0">
                          <a:solidFill>
                            <a:schemeClr val="tx1"/>
                          </a:solidFill>
                          <a:latin typeface="Calibri" panose="020F0502020204030204" pitchFamily="34" charset="0"/>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5GSAT_Ph3_ARCH</a:t>
                      </a:r>
                      <a:endParaRPr lang="zh-CN" alt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NG_RTC_Ph2</a:t>
                      </a:r>
                      <a:endParaRPr lang="zh-CN" alt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NA</a:t>
                      </a: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1" i="0" u="none" strike="noStrike" kern="1200" dirty="0">
                          <a:solidFill>
                            <a:srgbClr val="000000"/>
                          </a:solidFill>
                          <a:effectLst/>
                          <a:latin typeface="Calibri" panose="020F0502020204030204" pitchFamily="34" charset="0"/>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OAM (NRM+PM)??</a:t>
                      </a: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MPS4msg</a:t>
                      </a:r>
                      <a:endParaRPr lang="zh-CN" alt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NA</a:t>
                      </a: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30236420"/>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VMR_Ph2</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000" b="0" dirty="0">
                        <a:latin typeface="Calibri" panose="020F0502020204030204" pitchFamily="34" charset="0"/>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OAM (NRM+PM)??</a:t>
                      </a: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5G_ProSe_Ph3</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00" dirty="0">
                          <a:solidFill>
                            <a:srgbClr val="FF0000"/>
                          </a:solidFill>
                          <a:latin typeface="Calibri" panose="020F0502020204030204" pitchFamily="34" charset="0"/>
                          <a:cs typeface="Calibri" panose="020F0502020204030204" pitchFamily="34" charset="0"/>
                        </a:rPr>
                        <a:t>OAM (NRM+PM)??</a:t>
                      </a: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UIA_ARC</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NA</a:t>
                      </a: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601519020"/>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eEDGE_5GC_Ph3</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UAS_Ph3</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0" dirty="0">
                          <a:latin typeface="Calibri" panose="020F0502020204030204" pitchFamily="34" charset="0"/>
                          <a:cs typeface="Calibri" panose="020F0502020204030204" pitchFamily="34" charset="0"/>
                        </a:rPr>
                        <a:t>NA</a:t>
                      </a:r>
                      <a:endParaRPr lang="zh-CN" altLang="en-US" sz="1000" b="0" dirty="0">
                        <a:latin typeface="Calibri" panose="020F0502020204030204" pitchFamily="34" charset="0"/>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66701964"/>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UPEAS_Ph2</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OAM (NRM+PM)??</a:t>
                      </a: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5G_Femto</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rPr>
                        <a:t>OAM (NRM+PM)??</a:t>
                      </a:r>
                      <a:endParaRPr kumimoji="0" lang="zh-CN" altLang="en-US" sz="10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91618250"/>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MASSS</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rPr>
                        <a:t>OAM (NRM+PM)??</a:t>
                      </a:r>
                      <a:endParaRPr kumimoji="0" lang="zh-CN" altLang="en-US" sz="10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842559770"/>
                  </a:ext>
                </a:extLst>
              </a:tr>
              <a:tr h="26143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AIML_CN</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1000" b="0"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rPr>
                        <a:t>FS_AIML_MGT_Ph2</a:t>
                      </a:r>
                    </a:p>
                    <a:p>
                      <a:pPr algn="ctr" fontAlgn="ctr"/>
                      <a:r>
                        <a:rPr lang="en-US" sz="1000" b="0"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rPr>
                        <a:t>FS_NWDAF_OAM_Ph2</a:t>
                      </a:r>
                      <a:endParaRPr lang="en-US" sz="1000" b="0" i="0" u="none" strike="noStrike" dirty="0">
                        <a:solidFill>
                          <a:schemeClr val="tx1"/>
                        </a:solidFill>
                        <a:effectLst/>
                        <a:highlight>
                          <a:srgbClr val="00FFFF"/>
                        </a:highligh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1" i="0" u="none" strike="noStrike" kern="1200" dirty="0">
                          <a:solidFill>
                            <a:srgbClr val="000000"/>
                          </a:solidFill>
                          <a:effectLst/>
                          <a:latin typeface="Calibri" panose="020F0502020204030204" pitchFamily="34" charset="0"/>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1000" b="0"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rPr>
                        <a:t>FS_NetShare_OAM_Ph3</a:t>
                      </a:r>
                      <a:endParaRPr lang="en-US" sz="1000" b="0" i="0" u="none" strike="noStrike" dirty="0">
                        <a:solidFill>
                          <a:schemeClr val="tx1"/>
                        </a:solidFill>
                        <a:effectLst/>
                        <a:highlight>
                          <a:srgbClr val="00FFFF"/>
                        </a:highligh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33158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err="1">
                          <a:solidFill>
                            <a:srgbClr val="000000"/>
                          </a:solidFill>
                          <a:effectLst/>
                          <a:latin typeface="Calibri" panose="020F0502020204030204" pitchFamily="34" charset="0"/>
                          <a:ea typeface="+mn-ea"/>
                          <a:cs typeface="Calibri" panose="020F0502020204030204" pitchFamily="34" charset="0"/>
                        </a:rPr>
                        <a:t>FS_AmbientIoT</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OAM</a:t>
                      </a:r>
                    </a:p>
                    <a:p>
                      <a:pPr algn="ctr"/>
                      <a:r>
                        <a:rPr lang="en-US" altLang="zh-CN" sz="1000" dirty="0">
                          <a:solidFill>
                            <a:srgbClr val="FF0000"/>
                          </a:solidFill>
                          <a:latin typeface="Calibri" panose="020F0502020204030204" pitchFamily="34" charset="0"/>
                          <a:cs typeface="Calibri" panose="020F0502020204030204" pitchFamily="34" charset="0"/>
                        </a:rPr>
                        <a:t>(TBD)</a:t>
                      </a: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26143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err="1">
                          <a:solidFill>
                            <a:srgbClr val="000000"/>
                          </a:solidFill>
                          <a:effectLst/>
                          <a:latin typeface="Calibri" panose="020F0502020204030204" pitchFamily="34" charset="0"/>
                          <a:ea typeface="+mn-ea"/>
                          <a:cs typeface="Calibri" panose="020F0502020204030204" pitchFamily="34" charset="0"/>
                        </a:rPr>
                        <a:t>FS_EnergySys</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nn-NO"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FS_Energy_OAM_Ph3</a:t>
                      </a:r>
                    </a:p>
                    <a:p>
                      <a:pPr algn="ctr" fontAlgn="ctr"/>
                      <a:r>
                        <a:rPr lang="nn-NO"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067382115"/>
                  </a:ext>
                </a:extLst>
              </a:tr>
            </a:tbl>
          </a:graphicData>
        </a:graphic>
      </p:graphicFrame>
      <p:sp>
        <p:nvSpPr>
          <p:cNvPr id="5" name="Title 3">
            <a:extLst>
              <a:ext uri="{FF2B5EF4-FFF2-40B4-BE49-F238E27FC236}">
                <a16:creationId xmlns:a16="http://schemas.microsoft.com/office/drawing/2014/main" id="{8E59FD49-0A0F-4C1E-AB20-37B07ABF8DA5}"/>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7" name="TextBox 6">
            <a:extLst>
              <a:ext uri="{FF2B5EF4-FFF2-40B4-BE49-F238E27FC236}">
                <a16:creationId xmlns:a16="http://schemas.microsoft.com/office/drawing/2014/main" id="{B9B17D1A-C682-4204-9CD0-C478139A699D}"/>
              </a:ext>
            </a:extLst>
          </p:cNvPr>
          <p:cNvSpPr txBox="1"/>
          <p:nvPr/>
        </p:nvSpPr>
        <p:spPr>
          <a:xfrm>
            <a:off x="5120640" y="1173743"/>
            <a:ext cx="5592958" cy="4693593"/>
          </a:xfrm>
          <a:prstGeom prst="rect">
            <a:avLst/>
          </a:prstGeom>
          <a:noFill/>
        </p:spPr>
        <p:txBody>
          <a:bodyPr wrap="square" rtlCol="0">
            <a:spAutoFit/>
          </a:bodyPr>
          <a:lstStyle/>
          <a:p>
            <a:r>
              <a:rPr lang="en-US" altLang="zh-CN" sz="1200" b="1" dirty="0">
                <a:latin typeface="Calibri" panose="020F0502020204030204" pitchFamily="34" charset="0"/>
                <a:cs typeface="Calibri" panose="020F0502020204030204" pitchFamily="34" charset="0"/>
              </a:rPr>
              <a:t>Summary:</a:t>
            </a:r>
          </a:p>
          <a:p>
            <a:r>
              <a:rPr lang="en-US" altLang="zh-CN" sz="1200" b="1" dirty="0">
                <a:latin typeface="Calibri" panose="020F0502020204030204" pitchFamily="34" charset="0"/>
                <a:cs typeface="Calibri" panose="020F0502020204030204" pitchFamily="34" charset="0"/>
              </a:rPr>
              <a:t>SA2: </a:t>
            </a:r>
          </a:p>
          <a:p>
            <a:r>
              <a:rPr lang="en-US" altLang="zh-CN" sz="1100" dirty="0">
                <a:latin typeface="Calibri" panose="020F0502020204030204" pitchFamily="34" charset="0"/>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NG_RTC_Ph2</a:t>
            </a:r>
          </a:p>
          <a:p>
            <a:pPr marL="285750" indent="-2857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MPS4msg</a:t>
            </a:r>
          </a:p>
          <a:p>
            <a:pPr marL="285750" indent="-2857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UIA_ARC</a:t>
            </a:r>
          </a:p>
          <a:p>
            <a:pPr marL="285750" indent="-2857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UAS_Ph3</a:t>
            </a:r>
          </a:p>
          <a:p>
            <a:r>
              <a:rPr lang="en-US" altLang="zh-CN" sz="1100" dirty="0">
                <a:latin typeface="Calibri" panose="020F0502020204030204" pitchFamily="34" charset="0"/>
                <a:cs typeface="Calibri" panose="020F0502020204030204" pitchFamily="34" charset="0"/>
              </a:rPr>
              <a:t>2. The following features, management support are to be provided in corresponding SA5 Rel-19 work</a:t>
            </a:r>
          </a:p>
          <a:p>
            <a:pPr marL="171450" indent="-1714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eEDGE_5GC_Ph3</a:t>
            </a:r>
          </a:p>
          <a:p>
            <a:pPr marL="779463" lvl="1" indent="-171450" fontAlgn="ctr">
              <a:buFont typeface="Wingdings" panose="05000000000000000000" pitchFamily="2" charset="2"/>
              <a:buChar char="ü"/>
            </a:pPr>
            <a:r>
              <a:rPr lang="en-US" altLang="zh-CN" sz="1100" dirty="0">
                <a:latin typeface="Calibri" panose="020F0502020204030204" pitchFamily="34" charset="0"/>
                <a:cs typeface="Calibri" panose="020F0502020204030204" pitchFamily="34" charset="0"/>
              </a:rPr>
              <a:t>Configurations to manage features to manage Edge. (</a:t>
            </a:r>
            <a:r>
              <a:rPr lang="en-US" altLang="zh-CN" sz="1100" dirty="0" err="1">
                <a:latin typeface="Calibri" panose="020F0502020204030204" pitchFamily="34" charset="0"/>
                <a:cs typeface="Calibri" panose="020F0502020204030204" pitchFamily="34" charset="0"/>
              </a:rPr>
              <a:t>adNRM</a:t>
            </a:r>
            <a:r>
              <a:rPr lang="en-US" altLang="zh-CN" sz="1100" dirty="0">
                <a:latin typeface="Calibri" panose="020F0502020204030204" pitchFamily="34" charset="0"/>
                <a:cs typeface="Calibri" panose="020F0502020204030204" pitchFamily="34" charset="0"/>
              </a:rPr>
              <a:t>)</a:t>
            </a:r>
          </a:p>
          <a:p>
            <a:pPr marL="171450" indent="-1714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AIML_CN</a:t>
            </a:r>
          </a:p>
          <a:p>
            <a:pPr marL="779463" lvl="1" indent="-171450" fontAlgn="ctr">
              <a:buFont typeface="Wingdings" panose="05000000000000000000" pitchFamily="2" charset="2"/>
              <a:buChar char="ü"/>
            </a:pPr>
            <a:r>
              <a:rPr lang="en-US" altLang="zh-CN" sz="1100" dirty="0">
                <a:latin typeface="Calibri" panose="020F0502020204030204" pitchFamily="34" charset="0"/>
                <a:cs typeface="Calibri" panose="020F0502020204030204" pitchFamily="34" charset="0"/>
              </a:rPr>
              <a:t>Coordination of AIML in CN and management AIML features (AIML)</a:t>
            </a:r>
            <a:endParaRPr lang="zh-CN" altLang="zh-CN" sz="1100" dirty="0">
              <a:latin typeface="Calibri" panose="020F0502020204030204" pitchFamily="34" charset="0"/>
              <a:cs typeface="Calibri" panose="020F0502020204030204" pitchFamily="34" charset="0"/>
            </a:endParaRPr>
          </a:p>
          <a:p>
            <a:pPr marL="171450" indent="-1714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TEI19_NetShare</a:t>
            </a:r>
          </a:p>
          <a:p>
            <a:pPr marL="779463" lvl="1" indent="-171450" fontAlgn="ctr">
              <a:buFont typeface="Wingdings" panose="05000000000000000000" pitchFamily="2" charset="2"/>
              <a:buChar char="ü"/>
            </a:pPr>
            <a:r>
              <a:rPr lang="en-US" altLang="zh-CN" sz="1100" dirty="0">
                <a:latin typeface="Calibri" panose="020F0502020204030204" pitchFamily="34" charset="0"/>
                <a:cs typeface="Calibri" panose="020F0502020204030204" pitchFamily="34" charset="0"/>
              </a:rPr>
              <a:t>Configurations to manage features to manage NetShare. (</a:t>
            </a:r>
            <a:r>
              <a:rPr lang="en-US" altLang="zh-CN" sz="1100" dirty="0" err="1">
                <a:latin typeface="Calibri" panose="020F0502020204030204" pitchFamily="34" charset="0"/>
                <a:cs typeface="Calibri" panose="020F0502020204030204" pitchFamily="34" charset="0"/>
              </a:rPr>
              <a:t>adNRM</a:t>
            </a:r>
            <a:r>
              <a:rPr lang="en-US" altLang="zh-CN" sz="1100" dirty="0">
                <a:latin typeface="Calibri" panose="020F0502020204030204" pitchFamily="34" charset="0"/>
                <a:cs typeface="Calibri" panose="020F0502020204030204" pitchFamily="34" charset="0"/>
              </a:rPr>
              <a:t>)</a:t>
            </a:r>
          </a:p>
          <a:p>
            <a:pPr marL="171450" indent="-171450" fontAlgn="ctr">
              <a:buFont typeface="Wingdings" panose="05000000000000000000" pitchFamily="2" charset="2"/>
              <a:buChar char="Ø"/>
            </a:pPr>
            <a:r>
              <a:rPr lang="en-US" altLang="zh-CN" sz="1100" dirty="0" err="1">
                <a:latin typeface="Calibri" panose="020F0502020204030204" pitchFamily="34" charset="0"/>
                <a:cs typeface="Calibri" panose="020F0502020204030204" pitchFamily="34" charset="0"/>
              </a:rPr>
              <a:t>FS_EnergySys</a:t>
            </a:r>
            <a:endParaRPr lang="en-US" altLang="zh-CN" sz="1100" dirty="0">
              <a:latin typeface="Calibri" panose="020F0502020204030204" pitchFamily="34" charset="0"/>
              <a:cs typeface="Calibri" panose="020F0502020204030204" pitchFamily="34" charset="0"/>
            </a:endParaRPr>
          </a:p>
          <a:p>
            <a:pPr marL="779463" lvl="1" indent="-171450" fontAlgn="ctr">
              <a:buFont typeface="Wingdings" panose="05000000000000000000" pitchFamily="2" charset="2"/>
              <a:buChar char="ü"/>
            </a:pPr>
            <a:r>
              <a:rPr lang="en-US" altLang="zh-CN" sz="1100" dirty="0">
                <a:latin typeface="Calibri" panose="020F0502020204030204" pitchFamily="34" charset="0"/>
                <a:cs typeface="Calibri" panose="020F0502020204030204" pitchFamily="34" charset="0"/>
              </a:rPr>
              <a:t>Coordination of EE in CN and management EE features (AIML)</a:t>
            </a:r>
          </a:p>
          <a:p>
            <a:pPr marL="779463" lvl="1" indent="-171450" fontAlgn="ctr">
              <a:buFont typeface="Wingdings" panose="05000000000000000000" pitchFamily="2" charset="2"/>
              <a:buChar char="ü"/>
            </a:pPr>
            <a:r>
              <a:rPr lang="en-US" altLang="zh-CN" sz="1100" dirty="0">
                <a:latin typeface="Calibri" panose="020F0502020204030204" pitchFamily="34" charset="0"/>
                <a:cs typeface="Calibri" panose="020F0502020204030204" pitchFamily="34" charset="0"/>
              </a:rPr>
              <a:t>Coordination of EE in CN and management EE expo features (</a:t>
            </a:r>
            <a:r>
              <a:rPr lang="en-US" altLang="zh-CN" sz="1100" dirty="0" err="1">
                <a:latin typeface="Calibri" panose="020F0502020204030204" pitchFamily="34" charset="0"/>
                <a:cs typeface="Calibri" panose="020F0502020204030204" pitchFamily="34" charset="0"/>
              </a:rPr>
              <a:t>Mexpo</a:t>
            </a:r>
            <a:r>
              <a:rPr lang="en-US" altLang="zh-CN" sz="1100" dirty="0">
                <a:latin typeface="Calibri" panose="020F0502020204030204" pitchFamily="34" charset="0"/>
                <a:cs typeface="Calibri" panose="020F0502020204030204" pitchFamily="34" charset="0"/>
              </a:rPr>
              <a:t>)</a:t>
            </a:r>
          </a:p>
          <a:p>
            <a:r>
              <a:rPr lang="en-US" altLang="zh-CN" sz="1100" dirty="0">
                <a:latin typeface="Calibri" panose="020F0502020204030204" pitchFamily="34" charset="0"/>
                <a:cs typeface="Calibri" panose="020F0502020204030204" pitchFamily="34" charset="0"/>
              </a:rPr>
              <a:t>3. The following features, need to check whether OAM support are needed in Reld-19. </a:t>
            </a:r>
          </a:p>
          <a:p>
            <a:pPr marL="171450" indent="-171450">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XRMPh2</a:t>
            </a:r>
          </a:p>
          <a:p>
            <a:pPr marL="171450" indent="-171450">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VMR_Ph2</a:t>
            </a:r>
          </a:p>
          <a:p>
            <a:pPr marL="171450" indent="-171450">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5G_ProSe_Ph3</a:t>
            </a:r>
          </a:p>
          <a:p>
            <a:pPr marL="171450" indent="-1714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UPEAS_Ph2</a:t>
            </a:r>
          </a:p>
          <a:p>
            <a:pPr marL="171450" indent="-1714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5G_Femto</a:t>
            </a:r>
          </a:p>
          <a:p>
            <a:pPr marL="171450" indent="-1714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MASSS</a:t>
            </a:r>
          </a:p>
          <a:p>
            <a:pPr marL="171450" indent="-171450" fontAlgn="ctr">
              <a:buFont typeface="Wingdings" panose="05000000000000000000" pitchFamily="2" charset="2"/>
              <a:buChar char="Ø"/>
            </a:pPr>
            <a:r>
              <a:rPr lang="en-US" altLang="zh-CN" sz="1100" dirty="0" err="1">
                <a:latin typeface="Calibri" panose="020F0502020204030204" pitchFamily="34" charset="0"/>
                <a:cs typeface="Calibri" panose="020F0502020204030204" pitchFamily="34" charset="0"/>
              </a:rPr>
              <a:t>FS_AmbientIoT</a:t>
            </a:r>
            <a:endParaRPr lang="en-US" altLang="zh-CN" sz="1100" dirty="0">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8163E93F-3258-4FB5-983B-4F98C8F6611A}"/>
              </a:ext>
            </a:extLst>
          </p:cNvPr>
          <p:cNvSpPr txBox="1"/>
          <p:nvPr/>
        </p:nvSpPr>
        <p:spPr>
          <a:xfrm rot="21008097">
            <a:off x="7014311" y="4719716"/>
            <a:ext cx="4541521" cy="261610"/>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Rapporteurs are requested to check and provide inputs to this slides.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344722300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2244A3D-1ABF-4152-8E8F-33EC921CE263}"/>
              </a:ext>
            </a:extLst>
          </p:cNvPr>
          <p:cNvGraphicFramePr>
            <a:graphicFrameLocks noGrp="1"/>
          </p:cNvGraphicFramePr>
          <p:nvPr>
            <p:extLst>
              <p:ext uri="{D42A27DB-BD31-4B8C-83A1-F6EECF244321}">
                <p14:modId xmlns:p14="http://schemas.microsoft.com/office/powerpoint/2010/main" val="112918753"/>
              </p:ext>
            </p:extLst>
          </p:nvPr>
        </p:nvGraphicFramePr>
        <p:xfrm>
          <a:off x="432248" y="853052"/>
          <a:ext cx="4110790" cy="5176770"/>
        </p:xfrm>
        <a:graphic>
          <a:graphicData uri="http://schemas.openxmlformats.org/drawingml/2006/table">
            <a:tbl>
              <a:tblPr firstRow="1" bandRow="1">
                <a:tableStyleId>{72833802-FEF1-4C79-8D5D-14CF1EAF98D9}</a:tableStyleId>
              </a:tblPr>
              <a:tblGrid>
                <a:gridCol w="2151775">
                  <a:extLst>
                    <a:ext uri="{9D8B030D-6E8A-4147-A177-3AD203B41FA5}">
                      <a16:colId xmlns:a16="http://schemas.microsoft.com/office/drawing/2014/main" val="4071695017"/>
                    </a:ext>
                  </a:extLst>
                </a:gridCol>
                <a:gridCol w="1119297">
                  <a:extLst>
                    <a:ext uri="{9D8B030D-6E8A-4147-A177-3AD203B41FA5}">
                      <a16:colId xmlns:a16="http://schemas.microsoft.com/office/drawing/2014/main" val="3526857515"/>
                    </a:ext>
                  </a:extLst>
                </a:gridCol>
                <a:gridCol w="839718">
                  <a:extLst>
                    <a:ext uri="{9D8B030D-6E8A-4147-A177-3AD203B41FA5}">
                      <a16:colId xmlns:a16="http://schemas.microsoft.com/office/drawing/2014/main" val="4228444619"/>
                    </a:ext>
                  </a:extLst>
                </a:gridCol>
              </a:tblGrid>
              <a:tr h="181964">
                <a:tc>
                  <a:txBody>
                    <a:bodyPr/>
                    <a:lstStyle/>
                    <a:p>
                      <a:pPr algn="ctr"/>
                      <a:r>
                        <a:rPr lang="en-US" altLang="zh-CN" sz="1100" dirty="0">
                          <a:solidFill>
                            <a:schemeClr val="tx1"/>
                          </a:solidFill>
                          <a:latin typeface="+mn-lt"/>
                        </a:rPr>
                        <a:t>Acronym</a:t>
                      </a:r>
                      <a:endParaRPr lang="zh-CN" altLang="en-US" sz="11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100" b="1" kern="1200" dirty="0">
                          <a:solidFill>
                            <a:schemeClr val="tx1"/>
                          </a:solidFill>
                          <a:latin typeface="+mn-lt"/>
                          <a:ea typeface="+mn-ea"/>
                          <a:cs typeface="+mn-cs"/>
                        </a:rPr>
                        <a:t>OAM</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237105">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Netw_Energy_NR_enh</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en-US" altLang="zh-CN"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42619">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FS_Sensing_NR</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(NRM/PM) ??</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NR_AIML_air</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157544183"/>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NR_duplex_evo</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NA</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OAM</a:t>
                      </a:r>
                      <a:r>
                        <a:rPr lang="zh-CN" altLang="en-US" sz="900" b="1" dirty="0">
                          <a:solidFill>
                            <a:srgbClr val="FF0000"/>
                          </a:solidFill>
                          <a:latin typeface="+mn-lt"/>
                        </a:rPr>
                        <a:t>？？</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42619">
                <a:tc>
                  <a:txBody>
                    <a:bodyPr/>
                    <a:lstStyle/>
                    <a:p>
                      <a:pPr algn="ctr" fontAlgn="ctr"/>
                      <a:r>
                        <a:rPr lang="en-US" sz="1100" b="1" i="0" u="none" strike="noStrike" dirty="0" err="1">
                          <a:solidFill>
                            <a:srgbClr val="000000"/>
                          </a:solidFill>
                          <a:effectLst/>
                          <a:latin typeface="+mn-lt"/>
                          <a:ea typeface="等线" panose="02010600030101010101" pitchFamily="2" charset="-122"/>
                        </a:rPr>
                        <a:t>FS_Ambient_IoT_solutions</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(NRM/PM) ??</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4394">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等线" panose="02010600030101010101" pitchFamily="2" charset="-122"/>
                          <a:cs typeface="+mn-cs"/>
                        </a:rPr>
                        <a:t>NA</a:t>
                      </a:r>
                      <a:endParaRPr lang="zh-CN" alt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66701964"/>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NR_Mob_Ph4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a:t>
                      </a:r>
                    </a:p>
                    <a:p>
                      <a:pPr algn="ctr" fontAlgn="ctr"/>
                      <a:r>
                        <a:rPr lang="en-US" sz="9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4394">
                <a:tc>
                  <a:txBody>
                    <a:bodyPr/>
                    <a:lstStyle/>
                    <a:p>
                      <a:pPr algn="ctr" fontAlgn="ctr"/>
                      <a:r>
                        <a:rPr lang="nn-NO" sz="1100" b="1" i="0" u="none" strike="noStrike" dirty="0">
                          <a:solidFill>
                            <a:srgbClr val="000000"/>
                          </a:solidFill>
                          <a:effectLst/>
                          <a:latin typeface="+mn-lt"/>
                          <a:ea typeface="等线" panose="02010600030101010101" pitchFamily="2" charset="-122"/>
                        </a:rPr>
                        <a:t>LTE_TN_NR_NTN_mob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NR_ENDC_SON_MDT_Ph4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a:t>
                      </a:r>
                    </a:p>
                    <a:p>
                      <a:pPr algn="ctr" fontAlgn="ctr"/>
                      <a:r>
                        <a:rPr lang="nn-NO" sz="900" b="1" i="0" u="none" strike="noStrike" dirty="0">
                          <a:solidFill>
                            <a:srgbClr val="000000"/>
                          </a:solidFill>
                          <a:effectLst/>
                          <a:latin typeface="+mn-lt"/>
                          <a:ea typeface="等线" panose="02010600030101010101" pitchFamily="2" charset="-122"/>
                        </a:rPr>
                        <a:t>AdNRM_Ph3</a:t>
                      </a:r>
                    </a:p>
                    <a:p>
                      <a:pPr algn="ctr" fontAlgn="ctr"/>
                      <a:r>
                        <a:rPr lang="nn-NO" sz="9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FS_NR_WAB_5GFemto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altLang="zh-CN" sz="900" b="1" dirty="0">
                          <a:solidFill>
                            <a:srgbClr val="FF0000"/>
                          </a:solidFill>
                          <a:latin typeface="+mn-lt"/>
                        </a:rPr>
                        <a:t>OAM</a:t>
                      </a:r>
                      <a:r>
                        <a:rPr lang="zh-CN" altLang="en-US" sz="900" b="1" dirty="0">
                          <a:solidFill>
                            <a:srgbClr val="FF0000"/>
                          </a:solidFill>
                          <a:latin typeface="+mn-lt"/>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245780545"/>
                  </a:ext>
                </a:extLst>
              </a:tr>
              <a:tr h="0">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FS_NR_AIML_NGRAN_enh</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FS_AIML_MGT_Ph2</a:t>
                      </a:r>
                    </a:p>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1" kern="1200" dirty="0">
                        <a:solidFill>
                          <a:schemeClr val="tx1"/>
                        </a:solidFill>
                        <a:latin typeface="+mn-lt"/>
                        <a:ea typeface="+mn-ea"/>
                        <a:cs typeface="+mn-cs"/>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FS_Energy_OAM_Ph3</a:t>
                      </a:r>
                      <a:endParaRPr lang="zh-CN" altLang="en-US" sz="9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9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5" name="Title 3">
            <a:extLst>
              <a:ext uri="{FF2B5EF4-FFF2-40B4-BE49-F238E27FC236}">
                <a16:creationId xmlns:a16="http://schemas.microsoft.com/office/drawing/2014/main" id="{8A3054C5-C1CD-461C-8CBC-AE6C8EE7FE84}"/>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6" name="矩形 8">
            <a:extLst>
              <a:ext uri="{FF2B5EF4-FFF2-40B4-BE49-F238E27FC236}">
                <a16:creationId xmlns:a16="http://schemas.microsoft.com/office/drawing/2014/main" id="{A011CF2A-A1ED-4186-B9F4-38ED9C4D2ABB}"/>
              </a:ext>
            </a:extLst>
          </p:cNvPr>
          <p:cNvSpPr/>
          <p:nvPr/>
        </p:nvSpPr>
        <p:spPr>
          <a:xfrm>
            <a:off x="11331247" y="16364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7" name="矩形 9">
            <a:extLst>
              <a:ext uri="{FF2B5EF4-FFF2-40B4-BE49-F238E27FC236}">
                <a16:creationId xmlns:a16="http://schemas.microsoft.com/office/drawing/2014/main" id="{3A8987F1-2625-4774-992D-86433435B5C9}"/>
              </a:ext>
            </a:extLst>
          </p:cNvPr>
          <p:cNvSpPr/>
          <p:nvPr/>
        </p:nvSpPr>
        <p:spPr>
          <a:xfrm>
            <a:off x="11331247" y="42085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8" name="矩形 10">
            <a:extLst>
              <a:ext uri="{FF2B5EF4-FFF2-40B4-BE49-F238E27FC236}">
                <a16:creationId xmlns:a16="http://schemas.microsoft.com/office/drawing/2014/main" id="{1CC9B42A-C80C-41D7-BBF7-D7D95A6AD264}"/>
              </a:ext>
            </a:extLst>
          </p:cNvPr>
          <p:cNvSpPr/>
          <p:nvPr/>
        </p:nvSpPr>
        <p:spPr>
          <a:xfrm>
            <a:off x="11331247" y="67806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9" name="TextBox 8">
            <a:extLst>
              <a:ext uri="{FF2B5EF4-FFF2-40B4-BE49-F238E27FC236}">
                <a16:creationId xmlns:a16="http://schemas.microsoft.com/office/drawing/2014/main" id="{423C10E5-CB87-4EE7-84FA-A84EFD0B2D02}"/>
              </a:ext>
            </a:extLst>
          </p:cNvPr>
          <p:cNvSpPr txBox="1"/>
          <p:nvPr/>
        </p:nvSpPr>
        <p:spPr>
          <a:xfrm>
            <a:off x="4824584" y="1047633"/>
            <a:ext cx="5938319" cy="4970591"/>
          </a:xfrm>
          <a:prstGeom prst="rect">
            <a:avLst/>
          </a:prstGeom>
          <a:noFill/>
        </p:spPr>
        <p:txBody>
          <a:bodyPr wrap="square" rtlCol="0">
            <a:spAutoFit/>
          </a:bodyPr>
          <a:lstStyle/>
          <a:p>
            <a:r>
              <a:rPr lang="en-US" altLang="zh-CN" sz="1100" b="1" dirty="0">
                <a:latin typeface="Calibri" panose="020F0502020204030204" pitchFamily="34" charset="0"/>
                <a:cs typeface="Calibri" panose="020F0502020204030204" pitchFamily="34" charset="0"/>
              </a:rPr>
              <a:t>Summary:</a:t>
            </a:r>
          </a:p>
          <a:p>
            <a:r>
              <a:rPr lang="en-US" altLang="zh-CN" sz="1100" b="1" dirty="0">
                <a:latin typeface="Calibri" panose="020F0502020204030204" pitchFamily="34" charset="0"/>
                <a:cs typeface="Calibri" panose="020F0502020204030204" pitchFamily="34" charset="0"/>
              </a:rPr>
              <a:t>RAN1: </a:t>
            </a:r>
          </a:p>
          <a:p>
            <a:r>
              <a:rPr lang="en-US" altLang="zh-CN" sz="1050" dirty="0">
                <a:latin typeface="Calibri" panose="020F0502020204030204" pitchFamily="34" charset="0"/>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NR_MIMO_ph5-Core</a:t>
            </a:r>
          </a:p>
          <a:p>
            <a:pPr marL="285750" indent="-285750" fontAlgn="ctr">
              <a:buFont typeface="Wingdings" panose="05000000000000000000" pitchFamily="2" charset="2"/>
              <a:buChar char="Ø"/>
            </a:pPr>
            <a:r>
              <a:rPr lang="en-US" altLang="zh-CN" sz="1050" dirty="0">
                <a:solidFill>
                  <a:srgbClr val="000000"/>
                </a:solidFill>
                <a:latin typeface="Calibri" panose="020F0502020204030204" pitchFamily="34" charset="0"/>
                <a:cs typeface="Calibri" panose="020F0502020204030204" pitchFamily="34" charset="0"/>
              </a:rPr>
              <a:t>FS_NR_7_24GHz_CHmod</a:t>
            </a:r>
            <a:endParaRPr lang="zh-CN" altLang="zh-CN" sz="1050" dirty="0">
              <a:latin typeface="Calibri" panose="020F0502020204030204" pitchFamily="34" charset="0"/>
              <a:cs typeface="Calibri" panose="020F0502020204030204" pitchFamily="34" charset="0"/>
            </a:endParaRPr>
          </a:p>
          <a:p>
            <a:pPr marL="285750" indent="-285750" fontAlgn="ctr">
              <a:buFont typeface="Wingdings" panose="05000000000000000000" pitchFamily="2" charset="2"/>
              <a:buChar char="Ø"/>
            </a:pPr>
            <a:r>
              <a:rPr lang="en-US" altLang="zh-CN" sz="1050" dirty="0">
                <a:solidFill>
                  <a:srgbClr val="000000"/>
                </a:solidFill>
                <a:latin typeface="Calibri" panose="020F0502020204030204" pitchFamily="34" charset="0"/>
                <a:cs typeface="Calibri" panose="020F0502020204030204" pitchFamily="34" charset="0"/>
              </a:rPr>
              <a:t>NR_MIMO_Ph5</a:t>
            </a:r>
          </a:p>
          <a:p>
            <a:pPr marL="285750" indent="-285750" fontAlgn="ctr">
              <a:buFont typeface="Wingdings" panose="05000000000000000000" pitchFamily="2" charset="2"/>
              <a:buChar char="Ø"/>
            </a:pPr>
            <a:r>
              <a:rPr lang="en-US" altLang="zh-CN" sz="1050" dirty="0" err="1">
                <a:solidFill>
                  <a:srgbClr val="000000"/>
                </a:solidFill>
                <a:latin typeface="Calibri" panose="020F0502020204030204" pitchFamily="34" charset="0"/>
                <a:cs typeface="Calibri" panose="020F0502020204030204" pitchFamily="34" charset="0"/>
              </a:rPr>
              <a:t>Netw_Energy_NR_enh</a:t>
            </a:r>
            <a:r>
              <a:rPr lang="en-US" altLang="zh-CN" sz="1050" dirty="0">
                <a:solidFill>
                  <a:srgbClr val="000000"/>
                </a:solidFill>
                <a:latin typeface="Calibri" panose="020F0502020204030204" pitchFamily="34" charset="0"/>
                <a:cs typeface="Calibri" panose="020F0502020204030204" pitchFamily="34" charset="0"/>
              </a:rPr>
              <a:t>-Core</a:t>
            </a:r>
          </a:p>
          <a:p>
            <a:pPr marL="285750" indent="-285750" fontAlgn="ctr">
              <a:buFont typeface="Wingdings" panose="05000000000000000000" pitchFamily="2" charset="2"/>
              <a:buChar char="Ø"/>
            </a:pPr>
            <a:r>
              <a:rPr lang="en-US" altLang="zh-CN" sz="1050" dirty="0" err="1">
                <a:solidFill>
                  <a:srgbClr val="000000"/>
                </a:solidFill>
                <a:latin typeface="Calibri" panose="020F0502020204030204" pitchFamily="34" charset="0"/>
                <a:cs typeface="Calibri" panose="020F0502020204030204" pitchFamily="34" charset="0"/>
              </a:rPr>
              <a:t>NR_AIML_air</a:t>
            </a:r>
            <a:r>
              <a:rPr lang="en-US" altLang="zh-CN" sz="1050" dirty="0">
                <a:solidFill>
                  <a:srgbClr val="000000"/>
                </a:solidFill>
                <a:latin typeface="Calibri" panose="020F0502020204030204" pitchFamily="34" charset="0"/>
                <a:cs typeface="Calibri" panose="020F0502020204030204" pitchFamily="34" charset="0"/>
              </a:rPr>
              <a:t>-Core</a:t>
            </a:r>
          </a:p>
          <a:p>
            <a:pPr marL="285750" indent="-285750"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NR_duplex_evo</a:t>
            </a:r>
            <a:endParaRPr lang="zh-CN" altLang="zh-CN" sz="1050" dirty="0">
              <a:latin typeface="Calibri" panose="020F0502020204030204" pitchFamily="34" charset="0"/>
              <a:cs typeface="Calibri" panose="020F0502020204030204" pitchFamily="34" charset="0"/>
            </a:endParaRPr>
          </a:p>
          <a:p>
            <a:r>
              <a:rPr lang="en-US" altLang="zh-CN" sz="1050" dirty="0">
                <a:solidFill>
                  <a:srgbClr val="FF0000"/>
                </a:solidFill>
                <a:latin typeface="Calibri" panose="020F0502020204030204" pitchFamily="34" charset="0"/>
                <a:cs typeface="Calibri" panose="020F0502020204030204" pitchFamily="34" charset="0"/>
              </a:rPr>
              <a:t>2. The following features, need to check whether OAM support are needed in Reld-19. </a:t>
            </a:r>
          </a:p>
          <a:p>
            <a:pPr marL="171450" indent="-171450">
              <a:buFont typeface="Wingdings" panose="05000000000000000000" pitchFamily="2" charset="2"/>
              <a:buChar char="Ø"/>
            </a:pPr>
            <a:r>
              <a:rPr lang="en-US" altLang="zh-CN" sz="1050" dirty="0" err="1">
                <a:solidFill>
                  <a:srgbClr val="FF0000"/>
                </a:solidFill>
                <a:latin typeface="Calibri" panose="020F0502020204030204" pitchFamily="34" charset="0"/>
                <a:cs typeface="Calibri" panose="020F0502020204030204" pitchFamily="34" charset="0"/>
              </a:rPr>
              <a:t>FS_Sensing_NR</a:t>
            </a:r>
            <a:endParaRPr lang="en-US" altLang="zh-CN" sz="1050" dirty="0">
              <a:solidFill>
                <a:srgbClr val="FF0000"/>
              </a:solidFill>
              <a:latin typeface="Calibri" panose="020F0502020204030204" pitchFamily="34" charset="0"/>
              <a:cs typeface="Calibri" panose="020F0502020204030204" pitchFamily="34" charset="0"/>
            </a:endParaRPr>
          </a:p>
          <a:p>
            <a:pPr marL="171450" indent="-171450">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NR_LPWUS-Core</a:t>
            </a:r>
          </a:p>
          <a:p>
            <a:pPr marL="171450" indent="-171450">
              <a:buFont typeface="Wingdings" panose="05000000000000000000" pitchFamily="2" charset="2"/>
              <a:buChar char="Ø"/>
            </a:pPr>
            <a:r>
              <a:rPr lang="en-US" altLang="zh-CN" sz="1050" dirty="0" err="1">
                <a:solidFill>
                  <a:srgbClr val="FF0000"/>
                </a:solidFill>
                <a:latin typeface="Calibri" panose="020F0502020204030204" pitchFamily="34" charset="0"/>
                <a:cs typeface="Calibri" panose="020F0502020204030204" pitchFamily="34" charset="0"/>
              </a:rPr>
              <a:t>FS_Ambient_IoT_solutions</a:t>
            </a:r>
            <a:endParaRPr lang="en-US" altLang="zh-CN" sz="1050" dirty="0">
              <a:solidFill>
                <a:srgbClr val="FF0000"/>
              </a:solidFill>
              <a:latin typeface="Calibri" panose="020F0502020204030204" pitchFamily="34" charset="0"/>
              <a:cs typeface="Calibri" panose="020F0502020204030204" pitchFamily="34" charset="0"/>
            </a:endParaRPr>
          </a:p>
          <a:p>
            <a:endParaRPr lang="en-US" altLang="zh-CN" sz="1050" dirty="0">
              <a:latin typeface="Calibri" panose="020F0502020204030204" pitchFamily="34" charset="0"/>
              <a:cs typeface="Calibri" panose="020F0502020204030204" pitchFamily="34" charset="0"/>
            </a:endParaRPr>
          </a:p>
          <a:p>
            <a:r>
              <a:rPr lang="en-US" altLang="zh-CN" sz="1100" b="1" dirty="0">
                <a:latin typeface="Calibri" panose="020F0502020204030204" pitchFamily="34" charset="0"/>
                <a:cs typeface="Calibri" panose="020F0502020204030204" pitchFamily="34" charset="0"/>
              </a:rPr>
              <a:t>RAN2: </a:t>
            </a:r>
          </a:p>
          <a:p>
            <a:r>
              <a:rPr lang="en-US" altLang="zh-CN" sz="1050" dirty="0">
                <a:latin typeface="Calibri" panose="020F0502020204030204" pitchFamily="34" charset="0"/>
                <a:cs typeface="Calibri" panose="020F0502020204030204" pitchFamily="34" charset="0"/>
              </a:rPr>
              <a:t>1. The following features, management support are to be provided in corresponding SA5 Rel-19 work:</a:t>
            </a:r>
          </a:p>
          <a:p>
            <a:pPr marL="171450" indent="-171450" eaLnBrk="1" fontAlgn="ctr" hangingPunct="1">
              <a:spcBef>
                <a:spcPts val="0"/>
              </a:spcBef>
              <a:spcAft>
                <a:spcPts val="0"/>
              </a:spcAft>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NR_Mob_Ph4</a:t>
            </a:r>
            <a:endParaRPr lang="zh-CN" altLang="zh-CN" sz="1050" dirty="0">
              <a:latin typeface="Calibri" panose="020F0502020204030204" pitchFamily="34" charset="0"/>
              <a:cs typeface="Calibri" panose="020F0502020204030204" pitchFamily="34" charset="0"/>
            </a:endParaRPr>
          </a:p>
          <a:p>
            <a:pPr marL="171450" indent="-171450" eaLnBrk="1" fontAlgn="ctr" hangingPunct="1">
              <a:spcBef>
                <a:spcPts val="0"/>
              </a:spcBef>
              <a:spcAft>
                <a:spcPts val="0"/>
              </a:spcAft>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NR_NTN_Ph3-Core</a:t>
            </a:r>
            <a:endParaRPr lang="zh-CN" altLang="zh-CN" sz="1050" dirty="0">
              <a:latin typeface="Calibri" panose="020F0502020204030204" pitchFamily="34" charset="0"/>
              <a:cs typeface="Calibri" panose="020F0502020204030204" pitchFamily="34" charset="0"/>
            </a:endParaRPr>
          </a:p>
          <a:p>
            <a:pPr marL="171450" indent="-171450" eaLnBrk="1" fontAlgn="ctr" hangingPunct="1">
              <a:spcBef>
                <a:spcPts val="0"/>
              </a:spcBef>
              <a:spcAft>
                <a:spcPts val="0"/>
              </a:spcAft>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IoT_NTN_Ph3-Core</a:t>
            </a:r>
          </a:p>
          <a:p>
            <a:pPr marL="171450" indent="-171450" eaLnBrk="1" fontAlgn="ctr" hangingPunct="1">
              <a:spcBef>
                <a:spcPts val="0"/>
              </a:spcBef>
              <a:spcAft>
                <a:spcPts val="0"/>
              </a:spcAft>
              <a:buFont typeface="Wingdings" panose="05000000000000000000" pitchFamily="2" charset="2"/>
              <a:buChar char="Ø"/>
            </a:pPr>
            <a:r>
              <a:rPr lang="nn-NO" altLang="zh-CN" sz="1050" dirty="0">
                <a:latin typeface="Calibri" panose="020F0502020204030204" pitchFamily="34" charset="0"/>
                <a:cs typeface="Calibri" panose="020F0502020204030204" pitchFamily="34" charset="0"/>
              </a:rPr>
              <a:t>LTE_TN_NR_NTN_mob</a:t>
            </a:r>
            <a:endParaRPr lang="en-US" altLang="zh-CN" sz="1050" dirty="0">
              <a:latin typeface="Calibri" panose="020F0502020204030204" pitchFamily="34" charset="0"/>
              <a:cs typeface="Calibri" panose="020F0502020204030204" pitchFamily="34" charset="0"/>
            </a:endParaRPr>
          </a:p>
          <a:p>
            <a:r>
              <a:rPr lang="en-US" altLang="zh-CN" sz="1050" dirty="0">
                <a:latin typeface="Calibri" panose="020F0502020204030204" pitchFamily="34" charset="0"/>
                <a:cs typeface="Calibri" panose="020F0502020204030204" pitchFamily="34" charset="0"/>
              </a:rPr>
              <a:t>The following features, there are no extra management standardization support identified so far:</a:t>
            </a:r>
          </a:p>
          <a:p>
            <a:pPr marL="171450" indent="-171450">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FS_NR_AIML_Mob</a:t>
            </a:r>
            <a:endParaRPr lang="en-US" altLang="zh-CN" sz="1050" dirty="0">
              <a:latin typeface="Calibri" panose="020F0502020204030204" pitchFamily="34" charset="0"/>
              <a:cs typeface="Calibri" panose="020F0502020204030204" pitchFamily="34" charset="0"/>
            </a:endParaRPr>
          </a:p>
          <a:p>
            <a:pPr marL="171450" indent="-171450">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NR_XR_Ph3-Core</a:t>
            </a:r>
          </a:p>
          <a:p>
            <a:endParaRPr lang="en-US" altLang="zh-CN" sz="1050" dirty="0">
              <a:latin typeface="Calibri" panose="020F0502020204030204" pitchFamily="34" charset="0"/>
              <a:cs typeface="Calibri" panose="020F0502020204030204" pitchFamily="34" charset="0"/>
            </a:endParaRPr>
          </a:p>
          <a:p>
            <a:pPr lvl="0"/>
            <a:r>
              <a:rPr lang="en-US" altLang="zh-CN" sz="1100" b="1" dirty="0">
                <a:latin typeface="Calibri" panose="020F0502020204030204" pitchFamily="34" charset="0"/>
                <a:cs typeface="Calibri" panose="020F0502020204030204" pitchFamily="34" charset="0"/>
              </a:rPr>
              <a:t>RAN3:</a:t>
            </a:r>
          </a:p>
          <a:p>
            <a:r>
              <a:rPr lang="en-US" altLang="zh-CN" sz="1050" dirty="0">
                <a:latin typeface="Calibri" panose="020F0502020204030204" pitchFamily="34" charset="0"/>
                <a:cs typeface="Calibri" panose="020F0502020204030204" pitchFamily="34" charset="0"/>
              </a:rPr>
              <a:t>1. The following features, management support are to be provided in corresponding SA5 Rel-19 work:</a:t>
            </a:r>
          </a:p>
          <a:p>
            <a:pPr marL="171450" indent="-171450" eaLnBrk="1" fontAlgn="ctr" hangingPunct="1">
              <a:spcBef>
                <a:spcPts val="0"/>
              </a:spcBef>
              <a:spcAft>
                <a:spcPts val="0"/>
              </a:spcAft>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NR_ENDC_SON_MDT_Ph4</a:t>
            </a:r>
            <a:endParaRPr lang="zh-CN" altLang="zh-CN" sz="1050" dirty="0">
              <a:latin typeface="Calibri" panose="020F0502020204030204" pitchFamily="34" charset="0"/>
              <a:cs typeface="Calibri" panose="020F0502020204030204" pitchFamily="34" charset="0"/>
            </a:endParaRPr>
          </a:p>
          <a:p>
            <a:pPr marL="171450" indent="-171450" eaLnBrk="1" fontAlgn="ctr" hangingPunct="1">
              <a:spcBef>
                <a:spcPts val="0"/>
              </a:spcBef>
              <a:spcAft>
                <a:spcPts val="0"/>
              </a:spcAft>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FS_NR_AIML_NGRAN_enh</a:t>
            </a:r>
            <a:endParaRPr lang="en-US" altLang="zh-CN" sz="1050" dirty="0">
              <a:latin typeface="Calibri" panose="020F0502020204030204" pitchFamily="34" charset="0"/>
              <a:cs typeface="Calibri" panose="020F0502020204030204" pitchFamily="34" charset="0"/>
            </a:endParaRPr>
          </a:p>
          <a:p>
            <a:r>
              <a:rPr lang="en-US" altLang="zh-CN" sz="1050" dirty="0">
                <a:solidFill>
                  <a:srgbClr val="FF0000"/>
                </a:solidFill>
                <a:latin typeface="Calibri" panose="020F0502020204030204" pitchFamily="34" charset="0"/>
                <a:cs typeface="Calibri" panose="020F0502020204030204" pitchFamily="34" charset="0"/>
              </a:rPr>
              <a:t>2. The following features, need to check whether OAM support are needed in Reld-19. </a:t>
            </a:r>
          </a:p>
          <a:p>
            <a:pPr marL="171450" indent="-171450">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FS_NR_WAB_5GFemto</a:t>
            </a:r>
            <a:endParaRPr lang="zh-CN" altLang="en-US" sz="1050" dirty="0">
              <a:solidFill>
                <a:srgbClr val="FF0000"/>
              </a:solidFill>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56287394-6C28-4D13-B84B-77E600B2D2C0}"/>
              </a:ext>
            </a:extLst>
          </p:cNvPr>
          <p:cNvSpPr txBox="1"/>
          <p:nvPr/>
        </p:nvSpPr>
        <p:spPr>
          <a:xfrm>
            <a:off x="6957338" y="6563546"/>
            <a:ext cx="5004896" cy="261610"/>
          </a:xfrm>
          <a:prstGeom prst="rect">
            <a:avLst/>
          </a:prstGeom>
          <a:no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t>Color code</a:t>
            </a:r>
            <a:r>
              <a:rPr lang="zh-CN" altLang="en-US" dirty="0"/>
              <a:t>：</a:t>
            </a:r>
            <a:r>
              <a:rPr lang="en-US" altLang="zh-CN" dirty="0">
                <a:solidFill>
                  <a:srgbClr val="FF0000"/>
                </a:solidFill>
              </a:rPr>
              <a:t> to be evaluated </a:t>
            </a:r>
            <a:r>
              <a:rPr lang="en-US" altLang="zh-CN" dirty="0"/>
              <a:t>/</a:t>
            </a:r>
            <a:r>
              <a:rPr lang="en-US" altLang="zh-CN" dirty="0">
                <a:highlight>
                  <a:srgbClr val="00FFFF"/>
                </a:highlight>
              </a:rPr>
              <a:t>in scope of SA5 Rel-19 </a:t>
            </a:r>
            <a:endParaRPr lang="zh-CN" altLang="en-US" dirty="0">
              <a:highlight>
                <a:srgbClr val="00FFFF"/>
              </a:highlight>
            </a:endParaRPr>
          </a:p>
        </p:txBody>
      </p:sp>
      <p:sp>
        <p:nvSpPr>
          <p:cNvPr id="12" name="TextBox 11">
            <a:extLst>
              <a:ext uri="{FF2B5EF4-FFF2-40B4-BE49-F238E27FC236}">
                <a16:creationId xmlns:a16="http://schemas.microsoft.com/office/drawing/2014/main" id="{4EABBCBF-2233-4BB2-9C2F-8101225A6772}"/>
              </a:ext>
            </a:extLst>
          </p:cNvPr>
          <p:cNvSpPr txBox="1"/>
          <p:nvPr/>
        </p:nvSpPr>
        <p:spPr>
          <a:xfrm rot="21008097">
            <a:off x="6730105" y="3582075"/>
            <a:ext cx="4541521" cy="261610"/>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Rapporteurs are requested to check and provide inputs to this slides.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0350320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2FF69C-5DF1-46D2-B8E9-F665EE86D25E}"/>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5" name="Table 5">
            <a:extLst>
              <a:ext uri="{FF2B5EF4-FFF2-40B4-BE49-F238E27FC236}">
                <a16:creationId xmlns:a16="http://schemas.microsoft.com/office/drawing/2014/main" id="{386EF4C5-B534-429C-93E8-2F7C5BA1E390}"/>
              </a:ext>
            </a:extLst>
          </p:cNvPr>
          <p:cNvGraphicFramePr>
            <a:graphicFrameLocks noGrp="1"/>
          </p:cNvGraphicFramePr>
          <p:nvPr>
            <p:extLst>
              <p:ext uri="{D42A27DB-BD31-4B8C-83A1-F6EECF244321}">
                <p14:modId xmlns:p14="http://schemas.microsoft.com/office/powerpoint/2010/main" val="1661728285"/>
              </p:ext>
            </p:extLst>
          </p:nvPr>
        </p:nvGraphicFramePr>
        <p:xfrm>
          <a:off x="318654" y="796782"/>
          <a:ext cx="11554691" cy="5599742"/>
        </p:xfrm>
        <a:graphic>
          <a:graphicData uri="http://schemas.openxmlformats.org/drawingml/2006/table">
            <a:tbl>
              <a:tblPr firstRow="1" bandRow="1"/>
              <a:tblGrid>
                <a:gridCol w="766434">
                  <a:extLst>
                    <a:ext uri="{9D8B030D-6E8A-4147-A177-3AD203B41FA5}">
                      <a16:colId xmlns:a16="http://schemas.microsoft.com/office/drawing/2014/main" val="4071695017"/>
                    </a:ext>
                  </a:extLst>
                </a:gridCol>
                <a:gridCol w="1121664">
                  <a:extLst>
                    <a:ext uri="{9D8B030D-6E8A-4147-A177-3AD203B41FA5}">
                      <a16:colId xmlns:a16="http://schemas.microsoft.com/office/drawing/2014/main" val="3614201570"/>
                    </a:ext>
                  </a:extLst>
                </a:gridCol>
                <a:gridCol w="987552">
                  <a:extLst>
                    <a:ext uri="{9D8B030D-6E8A-4147-A177-3AD203B41FA5}">
                      <a16:colId xmlns:a16="http://schemas.microsoft.com/office/drawing/2014/main" val="3327203166"/>
                    </a:ext>
                  </a:extLst>
                </a:gridCol>
                <a:gridCol w="945566">
                  <a:extLst>
                    <a:ext uri="{9D8B030D-6E8A-4147-A177-3AD203B41FA5}">
                      <a16:colId xmlns:a16="http://schemas.microsoft.com/office/drawing/2014/main" val="3630350376"/>
                    </a:ext>
                  </a:extLst>
                </a:gridCol>
                <a:gridCol w="693610">
                  <a:extLst>
                    <a:ext uri="{9D8B030D-6E8A-4147-A177-3AD203B41FA5}">
                      <a16:colId xmlns:a16="http://schemas.microsoft.com/office/drawing/2014/main" val="3202688"/>
                    </a:ext>
                  </a:extLst>
                </a:gridCol>
                <a:gridCol w="693610">
                  <a:extLst>
                    <a:ext uri="{9D8B030D-6E8A-4147-A177-3AD203B41FA5}">
                      <a16:colId xmlns:a16="http://schemas.microsoft.com/office/drawing/2014/main" val="1913383577"/>
                    </a:ext>
                  </a:extLst>
                </a:gridCol>
                <a:gridCol w="739439">
                  <a:extLst>
                    <a:ext uri="{9D8B030D-6E8A-4147-A177-3AD203B41FA5}">
                      <a16:colId xmlns:a16="http://schemas.microsoft.com/office/drawing/2014/main" val="3584294532"/>
                    </a:ext>
                  </a:extLst>
                </a:gridCol>
                <a:gridCol w="832653">
                  <a:extLst>
                    <a:ext uri="{9D8B030D-6E8A-4147-A177-3AD203B41FA5}">
                      <a16:colId xmlns:a16="http://schemas.microsoft.com/office/drawing/2014/main" val="790597164"/>
                    </a:ext>
                  </a:extLst>
                </a:gridCol>
                <a:gridCol w="897451">
                  <a:extLst>
                    <a:ext uri="{9D8B030D-6E8A-4147-A177-3AD203B41FA5}">
                      <a16:colId xmlns:a16="http://schemas.microsoft.com/office/drawing/2014/main" val="2567962841"/>
                    </a:ext>
                  </a:extLst>
                </a:gridCol>
                <a:gridCol w="784593">
                  <a:extLst>
                    <a:ext uri="{9D8B030D-6E8A-4147-A177-3AD203B41FA5}">
                      <a16:colId xmlns:a16="http://schemas.microsoft.com/office/drawing/2014/main" val="2944356237"/>
                    </a:ext>
                  </a:extLst>
                </a:gridCol>
                <a:gridCol w="715897">
                  <a:extLst>
                    <a:ext uri="{9D8B030D-6E8A-4147-A177-3AD203B41FA5}">
                      <a16:colId xmlns:a16="http://schemas.microsoft.com/office/drawing/2014/main" val="105663574"/>
                    </a:ext>
                  </a:extLst>
                </a:gridCol>
                <a:gridCol w="2376222">
                  <a:extLst>
                    <a:ext uri="{9D8B030D-6E8A-4147-A177-3AD203B41FA5}">
                      <a16:colId xmlns:a16="http://schemas.microsoft.com/office/drawing/2014/main" val="4221935209"/>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SA3</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SA6</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RAN1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RAN2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RAN3</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RAN4</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CT4</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Other related groups</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38766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a:t>
                      </a:r>
                      <a:r>
                        <a:rPr lang="zh-CN" altLang="en-US" sz="800" dirty="0">
                          <a:latin typeface="Calibri" panose="020F0502020204030204" pitchFamily="34" charset="0"/>
                          <a:cs typeface="Calibri" panose="020F0502020204030204" pitchFamily="34" charset="0"/>
                        </a:rPr>
                        <a:t> </a:t>
                      </a:r>
                      <a:r>
                        <a:rPr lang="en-US" altLang="zh-CN" sz="800" dirty="0">
                          <a:latin typeface="Calibri" panose="020F0502020204030204" pitchFamily="34" charset="0"/>
                          <a:cs typeface="Calibri" panose="020F0502020204030204" pitchFamily="34" charset="0"/>
                        </a:rPr>
                        <a:t>22.261(AIML)</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AIML_CN</a:t>
                      </a:r>
                    </a:p>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dirty="0" err="1">
                          <a:latin typeface="Calibri" panose="020F0502020204030204" pitchFamily="34" charset="0"/>
                          <a:cs typeface="Calibri" panose="020F0502020204030204" pitchFamily="34" charset="0"/>
                        </a:rPr>
                        <a:t>FS_NR_AIML_NGRAN_enh</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3GPP</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0968084"/>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22.261 (ATSSS)</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22.125 (UAV)</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GSMA/CAMARA/ETSI ZSM/TMF</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22.104??</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ETSI ZSM</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22.156/22.261??</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ETSI ZSM</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ETSI NFV</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FS_PlanM</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SEPM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FS_Data_SREP</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84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22.137 (Sensing) ??</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i="0" u="none" strike="noStrike" kern="1200" dirty="0" err="1">
                          <a:solidFill>
                            <a:srgbClr val="000000"/>
                          </a:solidFill>
                          <a:effectLst/>
                          <a:latin typeface="Calibri" panose="020F0502020204030204" pitchFamily="34" charset="0"/>
                          <a:ea typeface="+mn-ea"/>
                          <a:cs typeface="Calibri" panose="020F0502020204030204" pitchFamily="34" charset="0"/>
                        </a:rPr>
                        <a:t>FS_Sensing_NR</a:t>
                      </a: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NR_Mob_Ph4</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dirty="0">
                          <a:latin typeface="Calibri" panose="020F0502020204030204" pitchFamily="34" charset="0"/>
                          <a:cs typeface="Calibri" panose="020F0502020204030204" pitchFamily="34" charset="0"/>
                        </a:rPr>
                        <a:t>X</a:t>
                      </a: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NR_ENDC_SON_MDT_Ph4</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84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b="1" dirty="0">
                          <a:latin typeface="Calibri" panose="020F0502020204030204" pitchFamily="34" charset="0"/>
                          <a:cs typeface="Calibri" panose="020F0502020204030204" pitchFamily="34" charset="0"/>
                        </a:rPr>
                        <a:t>eEDGE_5GC_Ph3</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i="0" u="none" strike="noStrike" kern="1200" dirty="0" err="1">
                          <a:solidFill>
                            <a:srgbClr val="000000"/>
                          </a:solidFill>
                          <a:effectLst/>
                          <a:latin typeface="Calibri" panose="020F0502020204030204" pitchFamily="34" charset="0"/>
                          <a:ea typeface="+mn-ea"/>
                          <a:cs typeface="Calibri" panose="020F0502020204030204" pitchFamily="34" charset="0"/>
                        </a:rPr>
                        <a:t>FS_Sensing_NR</a:t>
                      </a: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NR_Mob_Ph4</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NR_ENDC_SON_MDT_Ph4</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NA</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b="1" dirty="0">
                          <a:latin typeface="Calibri" panose="020F0502020204030204" pitchFamily="34" charset="0"/>
                          <a:cs typeface="Calibri" panose="020F0502020204030204" pitchFamily="34" charset="0"/>
                        </a:rPr>
                        <a:t>SBIProtoc19</a:t>
                      </a:r>
                      <a:endParaRPr lang="zh-CN" altLang="en-US" sz="800" b="1"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GSMA (GST)</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284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22.261-6.51 (</a:t>
                      </a:r>
                      <a:r>
                        <a:rPr lang="en-US" altLang="zh-CN" sz="800" dirty="0" err="1">
                          <a:latin typeface="Calibri" panose="020F0502020204030204" pitchFamily="34" charset="0"/>
                          <a:cs typeface="Calibri" panose="020F0502020204030204" pitchFamily="34" charset="0"/>
                        </a:rPr>
                        <a:t>MonStra</a:t>
                      </a:r>
                      <a:r>
                        <a:rPr lang="en-US" altLang="zh-CN" sz="800" dirty="0">
                          <a:latin typeface="Calibri" panose="020F0502020204030204" pitchFamily="34" charset="0"/>
                          <a:cs typeface="Calibri" panose="020F0502020204030204" pitchFamily="34" charset="0"/>
                        </a:rPr>
                        <a:t>)</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284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5GSAT_Ph3_ARCH</a:t>
                      </a:r>
                      <a:endParaRPr lang="zh-CN" altLang="en-US" sz="8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Calibri" panose="020F0502020204030204" pitchFamily="34" charset="0"/>
                          <a:ea typeface="+mn-ea"/>
                          <a:cs typeface="Calibri" panose="020F0502020204030204" pitchFamily="34" charset="0"/>
                        </a:rPr>
                        <a:t>NR_NTN_Ph3-Core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IoT_NTN</a:t>
                      </a:r>
                      <a:r>
                        <a:rPr lang="en-US" altLang="zh-CN" sz="800" b="1" i="0" u="none" strike="noStrike" kern="1200">
                          <a:solidFill>
                            <a:srgbClr val="000000"/>
                          </a:solidFill>
                          <a:effectLst/>
                          <a:latin typeface="Calibri" panose="020F0502020204030204" pitchFamily="34" charset="0"/>
                          <a:ea typeface="+mn-ea"/>
                          <a:cs typeface="Calibri" panose="020F0502020204030204" pitchFamily="34" charset="0"/>
                        </a:rPr>
                        <a:t>_Ph3-Core</a:t>
                      </a:r>
                      <a:endParaRPr lang="en-US" sz="105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800" b="1" i="0" u="none" strike="noStrike" kern="1200" dirty="0">
                          <a:solidFill>
                            <a:srgbClr val="000000"/>
                          </a:solidFill>
                          <a:effectLst/>
                          <a:latin typeface="Calibri"/>
                          <a:ea typeface="+mn-ea"/>
                          <a:cs typeface="+mn-cs"/>
                        </a:rPr>
                        <a:t>LTE_TN_NR_NTN_mob</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5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FS_NR_RedCap_OAM</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22.261</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284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22.261 (EE as a service)</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dirty="0">
                          <a:latin typeface="Calibri" panose="020F0502020204030204" pitchFamily="34" charset="0"/>
                          <a:cs typeface="Calibri" panose="020F0502020204030204" pitchFamily="34" charset="0"/>
                        </a:rPr>
                        <a:t>NGMN/ETSI NFV/</a:t>
                      </a:r>
                      <a:r>
                        <a:rPr lang="en-US" altLang="zh-CN" sz="800" dirty="0">
                          <a:solidFill>
                            <a:schemeClr val="tx1"/>
                          </a:solidFill>
                          <a:latin typeface="Calibri" panose="020F0502020204030204" pitchFamily="34" charset="0"/>
                          <a:cs typeface="Calibri" panose="020F0502020204030204" pitchFamily="34" charset="0"/>
                        </a:rPr>
                        <a:t>ETSI EE/ITU-T SG5</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6486315"/>
                  </a:ext>
                </a:extLst>
              </a:tr>
              <a:tr h="284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FS_MExpo</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22.261 (EE as a service)</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GSMA OPG/CAMARA/TMF</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1705196"/>
                  </a:ext>
                </a:extLst>
              </a:tr>
            </a:tbl>
          </a:graphicData>
        </a:graphic>
      </p:graphicFrame>
      <p:sp>
        <p:nvSpPr>
          <p:cNvPr id="7" name="TextBox 6">
            <a:extLst>
              <a:ext uri="{FF2B5EF4-FFF2-40B4-BE49-F238E27FC236}">
                <a16:creationId xmlns:a16="http://schemas.microsoft.com/office/drawing/2014/main" id="{5206D29A-418B-481A-99E7-1C7EDB7627AB}"/>
              </a:ext>
            </a:extLst>
          </p:cNvPr>
          <p:cNvSpPr txBox="1"/>
          <p:nvPr/>
        </p:nvSpPr>
        <p:spPr>
          <a:xfrm rot="21008097">
            <a:off x="4647992" y="2853871"/>
            <a:ext cx="4541521" cy="261610"/>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Rapporteurs are requested to check and provide inputs to this slides.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71857886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D12598-EE5C-4E64-9449-7760A7CC2C7D}"/>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sp>
        <p:nvSpPr>
          <p:cNvPr id="5" name="TextBox 4">
            <a:extLst>
              <a:ext uri="{FF2B5EF4-FFF2-40B4-BE49-F238E27FC236}">
                <a16:creationId xmlns:a16="http://schemas.microsoft.com/office/drawing/2014/main" id="{4B1DBA55-2E3B-4114-897D-5211B93D33F4}"/>
              </a:ext>
            </a:extLst>
          </p:cNvPr>
          <p:cNvSpPr txBox="1"/>
          <p:nvPr/>
        </p:nvSpPr>
        <p:spPr>
          <a:xfrm rot="21008097">
            <a:off x="4666528" y="4044954"/>
            <a:ext cx="4541521" cy="261610"/>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Rapporteurs are requested to check and provide inputs to this slides. </a:t>
            </a:r>
            <a:endParaRPr lang="zh-CN" altLang="en-US" dirty="0">
              <a:solidFill>
                <a:srgbClr val="FF0000"/>
              </a:solidFill>
              <a:highlight>
                <a:srgbClr val="00FFFF"/>
              </a:highlight>
            </a:endParaRPr>
          </a:p>
        </p:txBody>
      </p:sp>
      <p:graphicFrame>
        <p:nvGraphicFramePr>
          <p:cNvPr id="7" name="Table 6">
            <a:extLst>
              <a:ext uri="{FF2B5EF4-FFF2-40B4-BE49-F238E27FC236}">
                <a16:creationId xmlns:a16="http://schemas.microsoft.com/office/drawing/2014/main" id="{C1AD8E72-B5B7-4570-ACFF-352FD49F4529}"/>
              </a:ext>
            </a:extLst>
          </p:cNvPr>
          <p:cNvGraphicFramePr>
            <a:graphicFrameLocks noGrp="1"/>
          </p:cNvGraphicFramePr>
          <p:nvPr>
            <p:extLst>
              <p:ext uri="{D42A27DB-BD31-4B8C-83A1-F6EECF244321}">
                <p14:modId xmlns:p14="http://schemas.microsoft.com/office/powerpoint/2010/main" val="3106966831"/>
              </p:ext>
            </p:extLst>
          </p:nvPr>
        </p:nvGraphicFramePr>
        <p:xfrm>
          <a:off x="728019" y="1410901"/>
          <a:ext cx="5660423" cy="2246942"/>
        </p:xfrm>
        <a:graphic>
          <a:graphicData uri="http://schemas.openxmlformats.org/drawingml/2006/table">
            <a:tbl>
              <a:tblPr firstRow="1" bandRow="1"/>
              <a:tblGrid>
                <a:gridCol w="651607">
                  <a:extLst>
                    <a:ext uri="{9D8B030D-6E8A-4147-A177-3AD203B41FA5}">
                      <a16:colId xmlns:a16="http://schemas.microsoft.com/office/drawing/2014/main" val="1266671088"/>
                    </a:ext>
                  </a:extLst>
                </a:gridCol>
                <a:gridCol w="953615">
                  <a:extLst>
                    <a:ext uri="{9D8B030D-6E8A-4147-A177-3AD203B41FA5}">
                      <a16:colId xmlns:a16="http://schemas.microsoft.com/office/drawing/2014/main" val="2242797767"/>
                    </a:ext>
                  </a:extLst>
                </a:gridCol>
                <a:gridCol w="839597">
                  <a:extLst>
                    <a:ext uri="{9D8B030D-6E8A-4147-A177-3AD203B41FA5}">
                      <a16:colId xmlns:a16="http://schemas.microsoft.com/office/drawing/2014/main" val="1306722892"/>
                    </a:ext>
                  </a:extLst>
                </a:gridCol>
                <a:gridCol w="803901">
                  <a:extLst>
                    <a:ext uri="{9D8B030D-6E8A-4147-A177-3AD203B41FA5}">
                      <a16:colId xmlns:a16="http://schemas.microsoft.com/office/drawing/2014/main" val="3174082855"/>
                    </a:ext>
                  </a:extLst>
                </a:gridCol>
                <a:gridCol w="803901">
                  <a:extLst>
                    <a:ext uri="{9D8B030D-6E8A-4147-A177-3AD203B41FA5}">
                      <a16:colId xmlns:a16="http://schemas.microsoft.com/office/drawing/2014/main" val="2572188835"/>
                    </a:ext>
                  </a:extLst>
                </a:gridCol>
                <a:gridCol w="803901">
                  <a:extLst>
                    <a:ext uri="{9D8B030D-6E8A-4147-A177-3AD203B41FA5}">
                      <a16:colId xmlns:a16="http://schemas.microsoft.com/office/drawing/2014/main" val="1705493217"/>
                    </a:ext>
                  </a:extLst>
                </a:gridCol>
                <a:gridCol w="803901">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FS_CAPIF_CH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FS_UAS_CH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bl>
          </a:graphicData>
        </a:graphic>
      </p:graphicFrame>
    </p:spTree>
    <p:extLst>
      <p:ext uri="{BB962C8B-B14F-4D97-AF65-F5344CB8AC3E}">
        <p14:creationId xmlns:p14="http://schemas.microsoft.com/office/powerpoint/2010/main" val="258491776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7DD8DB5-9117-4EA8-83B6-2510AE5D3E96}"/>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graphicFrame>
        <p:nvGraphicFramePr>
          <p:cNvPr id="6" name="Table 5">
            <a:extLst>
              <a:ext uri="{FF2B5EF4-FFF2-40B4-BE49-F238E27FC236}">
                <a16:creationId xmlns:a16="http://schemas.microsoft.com/office/drawing/2014/main" id="{669ACB32-EBB3-47AB-95EA-E9BB7191A8F6}"/>
              </a:ext>
            </a:extLst>
          </p:cNvPr>
          <p:cNvGraphicFramePr>
            <a:graphicFrameLocks noGrp="1"/>
          </p:cNvGraphicFramePr>
          <p:nvPr>
            <p:extLst>
              <p:ext uri="{D42A27DB-BD31-4B8C-83A1-F6EECF244321}">
                <p14:modId xmlns:p14="http://schemas.microsoft.com/office/powerpoint/2010/main" val="1722825619"/>
              </p:ext>
            </p:extLst>
          </p:nvPr>
        </p:nvGraphicFramePr>
        <p:xfrm>
          <a:off x="549876" y="1292531"/>
          <a:ext cx="9990437" cy="4931666"/>
        </p:xfrm>
        <a:graphic>
          <a:graphicData uri="http://schemas.openxmlformats.org/drawingml/2006/table">
            <a:tbl>
              <a:tblPr/>
              <a:tblGrid>
                <a:gridCol w="696348">
                  <a:extLst>
                    <a:ext uri="{9D8B030D-6E8A-4147-A177-3AD203B41FA5}">
                      <a16:colId xmlns:a16="http://schemas.microsoft.com/office/drawing/2014/main" val="51044629"/>
                    </a:ext>
                  </a:extLst>
                </a:gridCol>
                <a:gridCol w="4530559">
                  <a:extLst>
                    <a:ext uri="{9D8B030D-6E8A-4147-A177-3AD203B41FA5}">
                      <a16:colId xmlns:a16="http://schemas.microsoft.com/office/drawing/2014/main" val="900779179"/>
                    </a:ext>
                  </a:extLst>
                </a:gridCol>
                <a:gridCol w="1643449">
                  <a:extLst>
                    <a:ext uri="{9D8B030D-6E8A-4147-A177-3AD203B41FA5}">
                      <a16:colId xmlns:a16="http://schemas.microsoft.com/office/drawing/2014/main" val="4165154422"/>
                    </a:ext>
                  </a:extLst>
                </a:gridCol>
                <a:gridCol w="908222">
                  <a:extLst>
                    <a:ext uri="{9D8B030D-6E8A-4147-A177-3AD203B41FA5}">
                      <a16:colId xmlns:a16="http://schemas.microsoft.com/office/drawing/2014/main" val="316556017"/>
                    </a:ext>
                  </a:extLst>
                </a:gridCol>
                <a:gridCol w="2211859">
                  <a:extLst>
                    <a:ext uri="{9D8B030D-6E8A-4147-A177-3AD203B41FA5}">
                      <a16:colId xmlns:a16="http://schemas.microsoft.com/office/drawing/2014/main" val="928344470"/>
                    </a:ext>
                  </a:extLst>
                </a:gridCol>
              </a:tblGrid>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960019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Energy Efficiency as service criteria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FS_EnergyServ</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SP-230235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CMCC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8215988"/>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1000033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Energy Efficiency as Service Criteria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EnergyServ</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SP-230520</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CMCC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86014466"/>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950008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AI/ML Model Transfer Phase2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FS_AIML_MT_Ph2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SP-220439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Yang Xu,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563714752"/>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1000030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it-IT"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AI/ML Model Transfer Phase 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AIML_MT_Ph2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SP-230514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Yang Xu,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37382637"/>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Ambient power-enabled Internet of Things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FS_AmbientIoT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SP-220085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Rapporteur:Xu, weijie,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00853544"/>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1020030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Ambient power-enabled Internet of Things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AmbientIoT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SP-231403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Xu, Weijie,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95991039"/>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satellite access -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FS_5GSAT_Ph3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SP-220679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 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10634155"/>
                  </a:ext>
                </a:extLst>
              </a:tr>
              <a:tr h="99643">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Satellite access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5GSAT_Ph3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SP-230516</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 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21563844"/>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Localized Mobile Metaverse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FS_Metaverse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SP-220353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Guttman, Erik, Samsung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86670613"/>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1000028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Stage 1 of Localized Mobile Metaverse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Metaverse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SP-230509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Guttman, Erik, Samsung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9139356"/>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Supporting UE Mobility for XR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XRMobility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SP-230233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ChinaMobile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4114897"/>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Network Sharing Aspects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FS_NetShare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SP-220087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Wei, Qun, China Unicom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31490398"/>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Indirect Network Sharing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NetShare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SP-230511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Wei, Qun, China Unicom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39699290"/>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960015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roaming value added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FS_RVAS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SP-220442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Peter Bleckert, Ericsson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78623094"/>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Roaming Value-Added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RVAS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SP-230231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Peter Bleckert, Ericsson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23893833"/>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1000027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Non-Public Network (NPN) security considerations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SecNPN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SP-230523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Yinglin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46445753"/>
                  </a:ext>
                </a:extLst>
              </a:tr>
              <a:tr h="99643">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Integrated Sensing and Communication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FS_Sensing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SP-220717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Aleksiev, Vasil, Deutsche Telekom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43210678"/>
                  </a:ext>
                </a:extLst>
              </a:tr>
              <a:tr h="99643">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Integrated Sensing and Communication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Sensing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SP-230750</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de-DE"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Aleksiev, Vasil, Deutsche Telekom AG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56815307"/>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(Stage 1 of) UAV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FS_UAV_Ph3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SP-220954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Pengtai Qin ,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2659680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1000032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Stage 1 of Uncrewed Aerial System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UAS_Ph3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SP-230518</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Pengtai Qin ,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60510671"/>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Upper layer traffic steering, switching and split over dual 3GPP access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FS_DualSteer</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SP-220445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Francesco Pica; Qualcomm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47674786"/>
                  </a:ext>
                </a:extLst>
              </a:tr>
              <a:tr h="86372">
                <a:tc>
                  <a:txBody>
                    <a:bodyPr/>
                    <a:lstStyle/>
                    <a:p>
                      <a:pPr algn="ctr" fontAlgn="b"/>
                      <a:r>
                        <a:rPr lang="en-US" altLang="zh-CN" sz="8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1020031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Upper layer traffic steering and switching over dual 3GPP access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DualSteer</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SP-231412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Pica Francesco, Qualcomm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3182648"/>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1010022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Edge Computing Considering the Operational Needs of Service Hosting Environment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EdgeOpNeeds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SP-231037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Yuying Zhang,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0737494"/>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950007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FRMCS Phase 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FS_FRMCS_Ph5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SP-220437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Patrick WIMART, UIC</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95570856"/>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1000031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FRMCS Phase 5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FRMCS_Ph5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SP-230512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Nikolopoulou, Vassiliki, UIC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8201324"/>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850044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Supporting of Railway Smart Station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FS_RAILSS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SP-190838</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Han, Andrew Min-gyu, Hansung University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4771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960020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Network of Service Robots with Ambient Intelligence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FS_SOBOT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8"/>
                        </a:rPr>
                        <a:t>SP-220447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LEE, Ki-Dong, LG Electronics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1218300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Interconnect of SNPN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FS_ISN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9"/>
                        </a:rPr>
                        <a:t>SP-230236</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45008623"/>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1030041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Interconnect of SNPN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ISN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0"/>
                        </a:rPr>
                        <a:t>SP-240194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691472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Edge Computing for Industrial Scenarios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EDGINDUS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1"/>
                        </a:rPr>
                        <a:t>SP-230229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Bruno Tossou, Orange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88028264"/>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990049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PS Data Off for IMS Data Channel Service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IMSDCDataOff</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2"/>
                        </a:rPr>
                        <a:t>SP-230227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Yue Hu,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65237682"/>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Multi-path relay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MultiRelay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3"/>
                        </a:rPr>
                        <a:t>SP-220943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Yuying Zhang,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85468087"/>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1000025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UE-to-UE multi-hop relay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UEMHopRelay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4"/>
                        </a:rPr>
                        <a:t>SP-230521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Lipford, Mark, FirstNet Authority,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6200824"/>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Interworking of Non-3GPP Digital Terrestrial Broadcast Networks with 5GS Multicast Broadcast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DTT4MBS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5"/>
                        </a:rPr>
                        <a:t>SP-220941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Saha, Anindya, Saankhya Labs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1806032"/>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970042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MPS for Messaging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MPS4msg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6"/>
                        </a:rPr>
                        <a:t>SP-220939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Singh, Ray, Peraton Labs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07139"/>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Minimization of Service Interruption During Core Network Failure Phase 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MINT_Ph2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7"/>
                        </a:rPr>
                        <a:t>SP-220992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Yinglin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6490549"/>
                  </a:ext>
                </a:extLst>
              </a:tr>
              <a:tr h="86372">
                <a:tc>
                  <a:txBody>
                    <a:bodyPr/>
                    <a:lstStyle/>
                    <a:p>
                      <a:pPr algn="ctr" fontAlgn="b"/>
                      <a:r>
                        <a:rPr lang="en-US" altLang="zh-CN" sz="8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980108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Measurement Data Collection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MeasureData</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8"/>
                        </a:rPr>
                        <a:t>SP-221263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Yingjun Zhou, ZTE Corporation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4845450"/>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1010025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Local traffic routing for multi-access UE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LTR_MA</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9"/>
                        </a:rPr>
                        <a:t>SP-231035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Yinglin</a:t>
                      </a:r>
                      <a:r>
                        <a:rPr lang="en-US" sz="8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1338429"/>
                  </a:ext>
                </a:extLst>
              </a:tr>
            </a:tbl>
          </a:graphicData>
        </a:graphic>
      </p:graphicFrame>
      <p:sp>
        <p:nvSpPr>
          <p:cNvPr id="7" name="TextBox 6">
            <a:extLst>
              <a:ext uri="{FF2B5EF4-FFF2-40B4-BE49-F238E27FC236}">
                <a16:creationId xmlns:a16="http://schemas.microsoft.com/office/drawing/2014/main" id="{86703AB0-52DF-4639-AD2C-32B4C398575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(38 topics with 8 topics potentially related to SA5)</a:t>
            </a:r>
            <a:endParaRPr lang="zh-CN" altLang="en-US" sz="1400" b="1" dirty="0">
              <a:solidFill>
                <a:srgbClr val="FF0000"/>
              </a:solidFill>
            </a:endParaRPr>
          </a:p>
        </p:txBody>
      </p:sp>
      <p:sp>
        <p:nvSpPr>
          <p:cNvPr id="8" name="内容占位符 2">
            <a:extLst>
              <a:ext uri="{FF2B5EF4-FFF2-40B4-BE49-F238E27FC236}">
                <a16:creationId xmlns:a16="http://schemas.microsoft.com/office/drawing/2014/main" id="{6401AA2E-A404-4B97-A501-10D665910741}"/>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9" name="Rectangle 8">
            <a:extLst>
              <a:ext uri="{FF2B5EF4-FFF2-40B4-BE49-F238E27FC236}">
                <a16:creationId xmlns:a16="http://schemas.microsoft.com/office/drawing/2014/main" id="{CFF4861C-A45D-4639-BCFC-3CBAD8BFCE11}"/>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10" name="Rectangle 9">
            <a:extLst>
              <a:ext uri="{FF2B5EF4-FFF2-40B4-BE49-F238E27FC236}">
                <a16:creationId xmlns:a16="http://schemas.microsoft.com/office/drawing/2014/main" id="{0FA58EDA-C62A-40BC-A770-C78EE36873FD}"/>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19033959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9" name="TextBox 8">
            <a:extLst>
              <a:ext uri="{FF2B5EF4-FFF2-40B4-BE49-F238E27FC236}">
                <a16:creationId xmlns:a16="http://schemas.microsoft.com/office/drawing/2014/main" id="{59BFAFAE-A9C3-4B54-B621-2E1369A17D61}"/>
              </a:ext>
            </a:extLst>
          </p:cNvPr>
          <p:cNvSpPr txBox="1"/>
          <p:nvPr/>
        </p:nvSpPr>
        <p:spPr>
          <a:xfrm>
            <a:off x="238898" y="984754"/>
            <a:ext cx="9335746" cy="523220"/>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SA2 (29 topics with 8 topics potentially related to SA5 OAM and CH, and 4 topics related to CH, 2 topics related to OAM )</a:t>
            </a:r>
            <a:endParaRPr lang="zh-CN" altLang="en-US" sz="1400" dirty="0"/>
          </a:p>
        </p:txBody>
      </p:sp>
      <p:sp>
        <p:nvSpPr>
          <p:cNvPr id="12" name="Rectangle 11">
            <a:extLst>
              <a:ext uri="{FF2B5EF4-FFF2-40B4-BE49-F238E27FC236}">
                <a16:creationId xmlns:a16="http://schemas.microsoft.com/office/drawing/2014/main" id="{98FD2E84-21BB-48D6-9B7B-933E4C5D6CDF}"/>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4" name="Rectangle 13">
            <a:extLst>
              <a:ext uri="{FF2B5EF4-FFF2-40B4-BE49-F238E27FC236}">
                <a16:creationId xmlns:a16="http://schemas.microsoft.com/office/drawing/2014/main" id="{F2274177-5DEF-48AC-878C-3B8116456CD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2" name="Table 1">
            <a:extLst>
              <a:ext uri="{FF2B5EF4-FFF2-40B4-BE49-F238E27FC236}">
                <a16:creationId xmlns:a16="http://schemas.microsoft.com/office/drawing/2014/main" id="{5F367380-D898-42EF-81E8-B884E9BA7B00}"/>
              </a:ext>
            </a:extLst>
          </p:cNvPr>
          <p:cNvGraphicFramePr>
            <a:graphicFrameLocks noGrp="1"/>
          </p:cNvGraphicFramePr>
          <p:nvPr>
            <p:extLst>
              <p:ext uri="{D42A27DB-BD31-4B8C-83A1-F6EECF244321}">
                <p14:modId xmlns:p14="http://schemas.microsoft.com/office/powerpoint/2010/main" val="510458503"/>
              </p:ext>
            </p:extLst>
          </p:nvPr>
        </p:nvGraphicFramePr>
        <p:xfrm>
          <a:off x="313038" y="1585517"/>
          <a:ext cx="11565923" cy="4356475"/>
        </p:xfrm>
        <a:graphic>
          <a:graphicData uri="http://schemas.openxmlformats.org/drawingml/2006/table">
            <a:tbl>
              <a:tblPr/>
              <a:tblGrid>
                <a:gridCol w="527221">
                  <a:extLst>
                    <a:ext uri="{9D8B030D-6E8A-4147-A177-3AD203B41FA5}">
                      <a16:colId xmlns:a16="http://schemas.microsoft.com/office/drawing/2014/main" val="1153317183"/>
                    </a:ext>
                  </a:extLst>
                </a:gridCol>
                <a:gridCol w="5134233">
                  <a:extLst>
                    <a:ext uri="{9D8B030D-6E8A-4147-A177-3AD203B41FA5}">
                      <a16:colId xmlns:a16="http://schemas.microsoft.com/office/drawing/2014/main" val="4139008188"/>
                    </a:ext>
                  </a:extLst>
                </a:gridCol>
                <a:gridCol w="1340708">
                  <a:extLst>
                    <a:ext uri="{9D8B030D-6E8A-4147-A177-3AD203B41FA5}">
                      <a16:colId xmlns:a16="http://schemas.microsoft.com/office/drawing/2014/main" val="3060222614"/>
                    </a:ext>
                  </a:extLst>
                </a:gridCol>
                <a:gridCol w="518984">
                  <a:extLst>
                    <a:ext uri="{9D8B030D-6E8A-4147-A177-3AD203B41FA5}">
                      <a16:colId xmlns:a16="http://schemas.microsoft.com/office/drawing/2014/main" val="2726942601"/>
                    </a:ext>
                  </a:extLst>
                </a:gridCol>
                <a:gridCol w="778475">
                  <a:extLst>
                    <a:ext uri="{9D8B030D-6E8A-4147-A177-3AD203B41FA5}">
                      <a16:colId xmlns:a16="http://schemas.microsoft.com/office/drawing/2014/main" val="315140677"/>
                    </a:ext>
                  </a:extLst>
                </a:gridCol>
                <a:gridCol w="3266302">
                  <a:extLst>
                    <a:ext uri="{9D8B030D-6E8A-4147-A177-3AD203B41FA5}">
                      <a16:colId xmlns:a16="http://schemas.microsoft.com/office/drawing/2014/main" val="2771750681"/>
                    </a:ext>
                  </a:extLst>
                </a:gridCol>
              </a:tblGrid>
              <a:tr h="8860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1010029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Energy Efficiency and Energy Saving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FS_EnergySys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SP-231391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Jungshin Park (Samsung)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35577604"/>
                  </a:ext>
                </a:extLst>
              </a:tr>
              <a:tr h="74768">
                <a:tc>
                  <a:txBody>
                    <a:bodyPr/>
                    <a:lstStyle/>
                    <a:p>
                      <a:pPr algn="r" fontAlgn="b"/>
                      <a:r>
                        <a:rPr lang="en-US" altLang="zh-CN" sz="900" b="1"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1020068</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Study on Core Network Enhanced Support for Artificial Intelligence (AI)/Machine Learning (ML)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FS_AIML_CN</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SP-231800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Xiaobo Wu, vivo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8526273"/>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1020071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Architecture support of Ambient power-enabled Internet of Things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FS_AmbientIoT</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SP-231803</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Runze Zhou (Huawei)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51065489"/>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1010033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Integration of satellite components in the 5G architecture Phase 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72AF2F"/>
                          </a:solidFill>
                          <a:effectLst/>
                          <a:latin typeface="Arial" panose="020B0604020202020204" pitchFamily="34" charset="0"/>
                          <a:ea typeface="等线" panose="02010600030101010101" pitchFamily="2" charset="-122"/>
                          <a:cs typeface="Arial" panose="020B0604020202020204" pitchFamily="34" charset="0"/>
                        </a:rPr>
                        <a:t>FS_5GSAT_Ph3_ARCH</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SP-231199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Jean-Yves Fine (Thales)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4022888"/>
                  </a:ext>
                </a:extLst>
              </a:tr>
              <a:tr h="146475">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1010032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Extended Reality and Media service (XRM)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FS_XRM_Ph2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SP-231671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Primary Rapporteur: Devaki Chandramouli (Nokia)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43191440"/>
                  </a:ext>
                </a:extLst>
              </a:tr>
              <a:tr h="88608">
                <a:tc>
                  <a:txBody>
                    <a:bodyPr/>
                    <a:lstStyle/>
                    <a:p>
                      <a:pPr algn="r" fontAlgn="b"/>
                      <a:r>
                        <a:rPr lang="en-US" altLang="zh-CN"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1030011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   (Stage 2 of) Indirect Network Sharing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TEI19_NetShare</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SP-240117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Xing, Tianqi, China Unicom,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08947279"/>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Architecture support of roaming value-added services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TEI19_RVAS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SP-240119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Qian Chen,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29867458"/>
                  </a:ext>
                </a:extLst>
              </a:tr>
              <a:tr h="117541">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1030016</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ProSe support in NPN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TEI19_ProSe_NPN</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SP-240122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Walter Dees, Philips International B.V.,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5995517"/>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5GS enhancement on On-demand broadcast of GNSS assistance data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TEI19_OBGAD</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SP-240116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Aihua Li,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99401967"/>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Minimize the Number of Policy Associations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TEI19_MINPA</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SP-240118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Ericsson, Belen Pancorbo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97816973"/>
                  </a:ext>
                </a:extLst>
              </a:tr>
              <a:tr h="117541">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1030014</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Spending Limits for UE Policies in Roaming scenario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TEI19_SLUPiR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SP-240120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Baniel, Uriuri dot baniel at oracle dot 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2770181"/>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Enhancing Parameter Provisioning with static UE IP address and UP security policy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TEI19_IP_SP_EXP</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SP-240121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Stefan Rommer,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49091539"/>
                  </a:ext>
                </a:extLst>
              </a:tr>
              <a:tr h="233274">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1030017</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Multiple Location Procedure for Emergency LCS Routing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TEI19_MLR4RTR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SP-240123</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Simon Cai (Nokia Shanghai-Bell)Simon&lt;dot&gt;Ca&lt;at&gt; nokia&lt;dash&gt;sbell&lt;dot&gt;com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9259392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1030018</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Roaming traffic offloading via session breakout in HPLMN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TEI19_HSBO</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SP-240124</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Hyesung Kim, Samsung,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52800181"/>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Deferred 5GC-MT-LR Procedure for Periodic Location Events based NRPPa Periodic Measurement Reports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TEI19_DLPMR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SP-240125</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Richard, Batorfi,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384734"/>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5GS enhancement on QoS monitoring enhancement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TEI19_QME</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SP-240126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Aihua Li,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568145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Subscription control for reference time distribution in EPS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TEI19_TIME_SUB_EPS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SP-240127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Sebastian Speicher, Qualcomm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0343103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Providing per-subscriber VLAN instructions from UDM and DN-AAA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TEI19_VLANSUB</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SP-240128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Stefan Rommer,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85490278"/>
                  </a:ext>
                </a:extLst>
              </a:tr>
              <a:tr h="88608">
                <a:tc>
                  <a:txBody>
                    <a:bodyPr/>
                    <a:lstStyle/>
                    <a:p>
                      <a:pPr algn="r" fontAlgn="b"/>
                      <a:r>
                        <a:rPr lang="en-US" altLang="zh-CN"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1030023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NF discovery and selection by target PLMN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TEI19_TPlmnNfSel</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SP-240129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Thomas Belling, Nokia,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95999329"/>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1020069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(Stage 2 of) Phase 3 for UAS, UAV and UAM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FS_UAS_Ph3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SP-231801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LaeYoung Kim (LG Electronics)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31580688"/>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1020070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Study on Multi-Access (</a:t>
                      </a:r>
                      <a:r>
                        <a:rPr lang="en-US" sz="900" b="0" i="0" u="none" strike="noStrike" dirty="0" err="1">
                          <a:solidFill>
                            <a:srgbClr val="00B050"/>
                          </a:solidFill>
                          <a:effectLst/>
                          <a:latin typeface="Arial" panose="020B0604020202020204" pitchFamily="34" charset="0"/>
                          <a:ea typeface="等线" panose="02010600030101010101" pitchFamily="2" charset="-122"/>
                          <a:cs typeface="Arial" panose="020B0604020202020204" pitchFamily="34" charset="0"/>
                        </a:rPr>
                        <a:t>DualSteer</a:t>
                      </a:r>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and ATSSS_Ph4)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FS_MASSS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30%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SP-231802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Krisztian Kiss (Apple)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4530284"/>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1020004</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Enhancement of support for Edge Computing in 5G Core network - Phase 3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FS_eEDGE_5GC_Ph3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SP-231796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Changhong Shan (Intel)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86961950"/>
                  </a:ext>
                </a:extLst>
              </a:tr>
              <a:tr h="8860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System aspects of 5G NR Femto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FS_5G_Femto</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SP-231797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pl-PL"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Malla Reddy Sama (NTT DOCOMO)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51086285"/>
                  </a:ext>
                </a:extLst>
              </a:tr>
              <a:tr h="74768">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1020066</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Proximity-based Services in 5GS Phase 3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FS_5G_ProSe_Ph3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SP-231798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Hugh Shieh (AT&amp;T)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51522976"/>
                  </a:ext>
                </a:extLst>
              </a:tr>
              <a:tr h="117541">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1020067</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Vehicle Mounted Relays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FS_VMR_Ph2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SP-231799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Primary Rapporteur: Hong Cheng (Qualcomm)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95476784"/>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1020063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User Identities and Authentication Architecture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FS_UIA_ARC</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35%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SP-231804</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Michael Starsinic, Interdigital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54479301"/>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UPF enhancement for Exposure And SBA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FS_UPEAS_Ph2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8"/>
                        </a:rPr>
                        <a:t>SP-231795</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Zhu Jinguo, ZTE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95139844"/>
                  </a:ext>
                </a:extLst>
              </a:tr>
              <a:tr h="88608">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1010030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system architecture for next generation real time communication services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FS_NG_RTC_Ph2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9"/>
                        </a:rPr>
                        <a:t>SP-231196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 Jiang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4766475"/>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1010031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MPS for IMS Messaging and SMS services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FS_MPS4msg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70%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0"/>
                        </a:rPr>
                        <a:t>SP-231197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Robert </a:t>
                      </a:r>
                      <a:r>
                        <a:rPr lang="en-US" sz="9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Streijl</a:t>
                      </a:r>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r>
                        <a:rPr lang="en-US" sz="9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Peraton</a:t>
                      </a:r>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Labs)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07369277"/>
                  </a:ext>
                </a:extLst>
              </a:tr>
            </a:tbl>
          </a:graphicData>
        </a:graphic>
      </p:graphicFrame>
    </p:spTree>
    <p:extLst>
      <p:ext uri="{BB962C8B-B14F-4D97-AF65-F5344CB8AC3E}">
        <p14:creationId xmlns:p14="http://schemas.microsoft.com/office/powerpoint/2010/main" val="295469376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0" name="TextBox 9">
            <a:extLst>
              <a:ext uri="{FF2B5EF4-FFF2-40B4-BE49-F238E27FC236}">
                <a16:creationId xmlns:a16="http://schemas.microsoft.com/office/drawing/2014/main" id="{7E7C88FE-0FF8-4538-BDAD-46709E47092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(26 topics with 1 topics potentially related to SA5 OAM)</a:t>
            </a:r>
            <a:endParaRPr lang="zh-CN" altLang="en-US" sz="1400" dirty="0"/>
          </a:p>
        </p:txBody>
      </p:sp>
      <p:sp>
        <p:nvSpPr>
          <p:cNvPr id="12" name="Rectangle 11">
            <a:extLst>
              <a:ext uri="{FF2B5EF4-FFF2-40B4-BE49-F238E27FC236}">
                <a16:creationId xmlns:a16="http://schemas.microsoft.com/office/drawing/2014/main" id="{98FD2E84-21BB-48D6-9B7B-933E4C5D6CDF}"/>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4" name="Rectangle 13">
            <a:extLst>
              <a:ext uri="{FF2B5EF4-FFF2-40B4-BE49-F238E27FC236}">
                <a16:creationId xmlns:a16="http://schemas.microsoft.com/office/drawing/2014/main" id="{F2274177-5DEF-48AC-878C-3B8116456CD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2" name="Table 1">
            <a:extLst>
              <a:ext uri="{FF2B5EF4-FFF2-40B4-BE49-F238E27FC236}">
                <a16:creationId xmlns:a16="http://schemas.microsoft.com/office/drawing/2014/main" id="{E5F2202A-CA62-4A34-8B75-749D76E1162B}"/>
              </a:ext>
            </a:extLst>
          </p:cNvPr>
          <p:cNvGraphicFramePr>
            <a:graphicFrameLocks noGrp="1"/>
          </p:cNvGraphicFramePr>
          <p:nvPr>
            <p:extLst>
              <p:ext uri="{D42A27DB-BD31-4B8C-83A1-F6EECF244321}">
                <p14:modId xmlns:p14="http://schemas.microsoft.com/office/powerpoint/2010/main" val="2303521712"/>
              </p:ext>
            </p:extLst>
          </p:nvPr>
        </p:nvGraphicFramePr>
        <p:xfrm>
          <a:off x="200590" y="1306071"/>
          <a:ext cx="11854249" cy="4670834"/>
        </p:xfrm>
        <a:graphic>
          <a:graphicData uri="http://schemas.openxmlformats.org/drawingml/2006/table">
            <a:tbl>
              <a:tblPr/>
              <a:tblGrid>
                <a:gridCol w="638433">
                  <a:extLst>
                    <a:ext uri="{9D8B030D-6E8A-4147-A177-3AD203B41FA5}">
                      <a16:colId xmlns:a16="http://schemas.microsoft.com/office/drawing/2014/main" val="1734726508"/>
                    </a:ext>
                  </a:extLst>
                </a:gridCol>
                <a:gridCol w="5585254">
                  <a:extLst>
                    <a:ext uri="{9D8B030D-6E8A-4147-A177-3AD203B41FA5}">
                      <a16:colId xmlns:a16="http://schemas.microsoft.com/office/drawing/2014/main" val="1591728352"/>
                    </a:ext>
                  </a:extLst>
                </a:gridCol>
                <a:gridCol w="1721708">
                  <a:extLst>
                    <a:ext uri="{9D8B030D-6E8A-4147-A177-3AD203B41FA5}">
                      <a16:colId xmlns:a16="http://schemas.microsoft.com/office/drawing/2014/main" val="1031370403"/>
                    </a:ext>
                  </a:extLst>
                </a:gridCol>
                <a:gridCol w="543698">
                  <a:extLst>
                    <a:ext uri="{9D8B030D-6E8A-4147-A177-3AD203B41FA5}">
                      <a16:colId xmlns:a16="http://schemas.microsoft.com/office/drawing/2014/main" val="1707197919"/>
                    </a:ext>
                  </a:extLst>
                </a:gridCol>
                <a:gridCol w="823783">
                  <a:extLst>
                    <a:ext uri="{9D8B030D-6E8A-4147-A177-3AD203B41FA5}">
                      <a16:colId xmlns:a16="http://schemas.microsoft.com/office/drawing/2014/main" val="1823184436"/>
                    </a:ext>
                  </a:extLst>
                </a:gridCol>
                <a:gridCol w="2541373">
                  <a:extLst>
                    <a:ext uri="{9D8B030D-6E8A-4147-A177-3AD203B41FA5}">
                      <a16:colId xmlns:a16="http://schemas.microsoft.com/office/drawing/2014/main" val="2440010159"/>
                    </a:ext>
                  </a:extLst>
                </a:gridCol>
              </a:tblGrid>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security aspects of energy saving in 5G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FS_EE_5G_SEC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SP-240244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2687806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Core Network Enhanced Support for AIML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FS_AIML_SEC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SP-240241</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0484977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 of Ambient IoT Services in 5G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FS_AIOT_Sec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SP-240237</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8382132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5G Satellite Access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FS_5GSAT_Ph3_SEC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SP-231790</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Zhou Wei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4069484"/>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1030039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security aspects of 5G Mobile Metaverse services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FS_Metaverse_Sec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SP-240245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2597427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for PLMN hosting a NPN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PLMNNPN_SEC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SP-231786</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Jun Shen</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92304305"/>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UAS security enhancements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FS_UAS3_Sec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SP-240239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8689381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1030037</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for Multi-Access (</a:t>
                      </a:r>
                      <a:r>
                        <a:rPr lang="en-US" sz="1050" b="0" i="0" u="none" strike="noStrike"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DualSteer</a:t>
                      </a:r>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 ATSSS Ph-4)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FS_MASSS_Sec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SP-240243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94560682"/>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Enhancement of Support for Edge Computing in 5GC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FS_EDGE_Ph3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SP-240242</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0754796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1030028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5G NR Femto Document for: Approval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FS_5G_Femto_Sec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SP-240234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TBD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38045084"/>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Enhancement for Proximity Based Services in 5GS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FS_5G_ProSe_Ph3_SEC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SP-240240</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2332779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User Identities and Authentication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FS_UIA_Sec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SP-240238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2723876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Security aspects for MSGin5G Service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5GMARCH_SEC_Ph3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SP-240236</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7Work item leadership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8097235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1030029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Security Assurance Specification for maintenance of 5G features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SCAS_5G_Maint</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SP-240235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40177072"/>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1010010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5G Security Assurance Specification (SCAS) for the Unified Data Repository (UDR)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SCAS_5G_UDR</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SP-230864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Andreas, Joerg, BSI Germany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8941775"/>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1010011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5G Security Assurance Specification (SCAS) for the Short Message Service Function (SMSF)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SCAS_5G_SMSF</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SP-231158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Manjesh K. Hanawal, IIT Bombay</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21060692"/>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1010012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Addition of 256-bit security Algorithms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256_Algo</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SP-231159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Orkopoulos, Stawros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14968848"/>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1020036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Addition of Milenage-256 algorithm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Milenage_256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SP-231792</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Mireille Pauliac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52852035"/>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enabling a cryptographic algorithm transition to 256-bits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FS_CAT256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SP-231788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Yuto Nakano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9100215"/>
                  </a:ext>
                </a:extLst>
              </a:tr>
              <a:tr h="118359">
                <a:tc>
                  <a:txBody>
                    <a:bodyPr/>
                    <a:lstStyle/>
                    <a:p>
                      <a:pPr algn="r" fontAlgn="b"/>
                      <a:r>
                        <a:rPr lang="en-US" altLang="zh-CN" sz="105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1020034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Study on enablers for Zero Trust Security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FS_eZTS</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SP-231784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Sheeba Backia Mary Baskaran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63092775"/>
                  </a:ext>
                </a:extLst>
              </a:tr>
              <a:tr h="141656">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Mission critical security enhancements for release 19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MCXSec4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SP-231783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Woodward, Tim, Motorola Solutions, Inc.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72879646"/>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the security support for the Next Generation Real Time Communication services phase 2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FS_NG_RTC_SEC_Ph2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17%</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SP-231785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Vlasios Tsiatsis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3486832"/>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of ACME for Automated Certificate Management in SBA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FS_ACME_SBA</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SP-231787</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Charles Eckel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62274661"/>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3GPP profiles for cryptographic algorithms and security protocols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CryptoSP</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SP-231793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Mohsin Khan 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01399354"/>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mitigations against bidding down attacks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FS_MiBiDA</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SP-231789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Noamen Ben Henda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69339137"/>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Security for mobility over non-3GPP access to avoid full primary authentication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FS_Non3GPPMob_Sec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SP-231791</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Saurabh </a:t>
                      </a:r>
                      <a:r>
                        <a:rPr lang="en-US" sz="105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Khare</a:t>
                      </a:r>
                      <a:r>
                        <a:rPr lang="en-US" sz="105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Nokia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66038006"/>
                  </a:ext>
                </a:extLst>
              </a:tr>
            </a:tbl>
          </a:graphicData>
        </a:graphic>
      </p:graphicFrame>
    </p:spTree>
    <p:extLst>
      <p:ext uri="{BB962C8B-B14F-4D97-AF65-F5344CB8AC3E}">
        <p14:creationId xmlns:p14="http://schemas.microsoft.com/office/powerpoint/2010/main" val="22831971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9" name="TextBox 8">
            <a:extLst>
              <a:ext uri="{FF2B5EF4-FFF2-40B4-BE49-F238E27FC236}">
                <a16:creationId xmlns:a16="http://schemas.microsoft.com/office/drawing/2014/main" id="{59BFAFAE-A9C3-4B54-B621-2E1369A17D61}"/>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(16 topics with 9 topics potentially related to SA5 OAM)</a:t>
            </a:r>
            <a:endParaRPr lang="zh-CN" altLang="en-US" dirty="0"/>
          </a:p>
        </p:txBody>
      </p:sp>
      <p:graphicFrame>
        <p:nvGraphicFramePr>
          <p:cNvPr id="6" name="Table 5">
            <a:extLst>
              <a:ext uri="{FF2B5EF4-FFF2-40B4-BE49-F238E27FC236}">
                <a16:creationId xmlns:a16="http://schemas.microsoft.com/office/drawing/2014/main" id="{52AD083D-7384-4DD6-8C2F-59D10E062AD6}"/>
              </a:ext>
            </a:extLst>
          </p:cNvPr>
          <p:cNvGraphicFramePr>
            <a:graphicFrameLocks noGrp="1"/>
          </p:cNvGraphicFramePr>
          <p:nvPr>
            <p:extLst>
              <p:ext uri="{D42A27DB-BD31-4B8C-83A1-F6EECF244321}">
                <p14:modId xmlns:p14="http://schemas.microsoft.com/office/powerpoint/2010/main" val="2216929557"/>
              </p:ext>
            </p:extLst>
          </p:nvPr>
        </p:nvGraphicFramePr>
        <p:xfrm>
          <a:off x="1286472" y="1656425"/>
          <a:ext cx="9495607" cy="3596640"/>
        </p:xfrm>
        <a:graphic>
          <a:graphicData uri="http://schemas.openxmlformats.org/drawingml/2006/table">
            <a:tbl>
              <a:tblPr/>
              <a:tblGrid>
                <a:gridCol w="707119">
                  <a:extLst>
                    <a:ext uri="{9D8B030D-6E8A-4147-A177-3AD203B41FA5}">
                      <a16:colId xmlns:a16="http://schemas.microsoft.com/office/drawing/2014/main" val="684522377"/>
                    </a:ext>
                  </a:extLst>
                </a:gridCol>
                <a:gridCol w="4675650">
                  <a:extLst>
                    <a:ext uri="{9D8B030D-6E8A-4147-A177-3AD203B41FA5}">
                      <a16:colId xmlns:a16="http://schemas.microsoft.com/office/drawing/2014/main" val="979505726"/>
                    </a:ext>
                  </a:extLst>
                </a:gridCol>
                <a:gridCol w="1370946">
                  <a:extLst>
                    <a:ext uri="{9D8B030D-6E8A-4147-A177-3AD203B41FA5}">
                      <a16:colId xmlns:a16="http://schemas.microsoft.com/office/drawing/2014/main" val="4135437487"/>
                    </a:ext>
                  </a:extLst>
                </a:gridCol>
                <a:gridCol w="1370946">
                  <a:extLst>
                    <a:ext uri="{9D8B030D-6E8A-4147-A177-3AD203B41FA5}">
                      <a16:colId xmlns:a16="http://schemas.microsoft.com/office/drawing/2014/main" val="3143927761"/>
                    </a:ext>
                  </a:extLst>
                </a:gridCol>
                <a:gridCol w="1370946">
                  <a:extLst>
                    <a:ext uri="{9D8B030D-6E8A-4147-A177-3AD203B41FA5}">
                      <a16:colId xmlns:a16="http://schemas.microsoft.com/office/drawing/2014/main" val="2240897520"/>
                    </a:ext>
                  </a:extLst>
                </a:gridCol>
              </a:tblGrid>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1010005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Study on application layer support for AI/ML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FS_AIMLAPP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SP-231182</a:t>
                      </a:r>
                      <a:endPar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Pateromichelakis, Emmanouil (Manos)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90482157"/>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1020053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   Study on application enablement for Satellite access enabled 5G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FS_5GSAT_Ph3_App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SP-231738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Basavaraj (Basu) Pattan,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9377669"/>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1020052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   Study on application enablement for Localized Mobile Metaverse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FS_Metaverse_App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SP-231806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Shah, Sapan,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6048479"/>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1020051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Study on Application enabler for XR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FS_XRApp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SP-2315739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Zheng, Shaowen, CMCC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9064537"/>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1020054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   Study on Sensing application enabler for vertical applications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FS_SensingAPP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SP-231579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Yanmei Yang, 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54514632"/>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   Application Architecture for UAS applications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UASAPP_Ph3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SP-230991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Monrad, Atle, InterDigital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7312405"/>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Service aspects for supporting the </a:t>
                      </a:r>
                      <a:r>
                        <a:rPr lang="en-US" sz="900" b="0" i="0" u="none" strike="noStrike" dirty="0" err="1">
                          <a:solidFill>
                            <a:srgbClr val="00B0F0"/>
                          </a:solidFill>
                          <a:effectLst/>
                          <a:latin typeface="Arial" panose="020B0604020202020204" pitchFamily="34" charset="0"/>
                          <a:ea typeface="等线" panose="02010600030101010101" pitchFamily="2" charset="-122"/>
                        </a:rPr>
                        <a:t>eMMTel</a:t>
                      </a:r>
                      <a:r>
                        <a:rPr lang="en-US" sz="900" b="0" i="0" u="none" strike="noStrike" dirty="0">
                          <a:solidFill>
                            <a:srgbClr val="00B0F0"/>
                          </a:solidFill>
                          <a:effectLst/>
                          <a:latin typeface="Arial" panose="020B0604020202020204" pitchFamily="34" charset="0"/>
                          <a:ea typeface="等线" panose="02010600030101010101" pitchFamily="2" charset="-122"/>
                        </a:rPr>
                        <a:t> service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FS_eMMTelAPP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SP-230779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Liu, Yue, China Mobile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03174082"/>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enhanced application layer support for location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FS_eLSAPP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SP-230778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Liping Wu, CATT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85884274"/>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1000036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Sharing of administrative configuration between interconnected MC service systems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MCShAC</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SP-230692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andreas.flander@bdbos.bund.de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02672832"/>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5GMSG Service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5GMARCH_Ph3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SP-230781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Liu, Yue, China Mobile,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06373875"/>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Railways specific Enhancements to Mission Critical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enh4FRMCS</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SP-230780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Oettl, Martin, 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72814900"/>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1000039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Enhanced Mission Critical Architecture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enhMC</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SP-230988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Negalaguli, Harish, Motorola Solutions,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71645551"/>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SEAL DD (Data Delivery) Phase 2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SEALDD_Ph2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SP-230989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Cuili Ge, 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47443051"/>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1010007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Architecture for enabling Edge Applications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EDGEAPP_Ph3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SP-231160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Hyesung Kim,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2373115"/>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Guidelines for CAPIF Usage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CAPIF_EXT</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SP-231161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Junpei Uoshima, NTT DOCOMO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1130826"/>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1020062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CAPIF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FS_CAPIF_Ph3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SP-231741</a:t>
                      </a:r>
                      <a:endPar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ea typeface="等线" panose="02010600030101010101" pitchFamily="2" charset="-122"/>
                        </a:rPr>
                        <a:t>Preciado Rojas, Diego, 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30505524"/>
                  </a:ext>
                </a:extLst>
              </a:tr>
            </a:tbl>
          </a:graphicData>
        </a:graphic>
      </p:graphicFrame>
      <p:sp>
        <p:nvSpPr>
          <p:cNvPr id="13" name="Rectangle 12">
            <a:extLst>
              <a:ext uri="{FF2B5EF4-FFF2-40B4-BE49-F238E27FC236}">
                <a16:creationId xmlns:a16="http://schemas.microsoft.com/office/drawing/2014/main" id="{AD4C8DB2-9AB2-4E4B-83E9-10346490C692}"/>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2" name="内容占位符 2">
            <a:extLst>
              <a:ext uri="{FF2B5EF4-FFF2-40B4-BE49-F238E27FC236}">
                <a16:creationId xmlns:a16="http://schemas.microsoft.com/office/drawing/2014/main" id="{9BB85944-6B58-46E3-AC67-98F9FBD9DA6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0" name="Rectangle 9">
            <a:extLst>
              <a:ext uri="{FF2B5EF4-FFF2-40B4-BE49-F238E27FC236}">
                <a16:creationId xmlns:a16="http://schemas.microsoft.com/office/drawing/2014/main" id="{8F6195C4-665F-44C4-9E3D-D7BEB81FC53B}"/>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387186390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0" y="149531"/>
            <a:ext cx="9811339" cy="1143000"/>
          </a:xfrm>
        </p:spPr>
        <p:txBody>
          <a:bodyPr/>
          <a:lstStyle/>
          <a:p>
            <a:r>
              <a:rPr lang="en-US" dirty="0"/>
              <a:t>Rel-19 </a:t>
            </a:r>
            <a:r>
              <a:rPr lang="en-US" altLang="zh-CN" dirty="0"/>
              <a:t>work </a:t>
            </a:r>
            <a:r>
              <a:rPr lang="en-US" dirty="0"/>
              <a:t>progress in RAN1/2/3 groups</a:t>
            </a:r>
          </a:p>
        </p:txBody>
      </p:sp>
      <p:graphicFrame>
        <p:nvGraphicFramePr>
          <p:cNvPr id="15" name="Table 14">
            <a:extLst>
              <a:ext uri="{FF2B5EF4-FFF2-40B4-BE49-F238E27FC236}">
                <a16:creationId xmlns:a16="http://schemas.microsoft.com/office/drawing/2014/main" id="{E99AC01A-1E98-4DEA-9668-26E67A8396F8}"/>
              </a:ext>
            </a:extLst>
          </p:cNvPr>
          <p:cNvGraphicFramePr>
            <a:graphicFrameLocks noGrp="1"/>
          </p:cNvGraphicFramePr>
          <p:nvPr>
            <p:extLst>
              <p:ext uri="{D42A27DB-BD31-4B8C-83A1-F6EECF244321}">
                <p14:modId xmlns:p14="http://schemas.microsoft.com/office/powerpoint/2010/main" val="2386931587"/>
              </p:ext>
            </p:extLst>
          </p:nvPr>
        </p:nvGraphicFramePr>
        <p:xfrm>
          <a:off x="1013255" y="1464922"/>
          <a:ext cx="9474539" cy="1600200"/>
        </p:xfrm>
        <a:graphic>
          <a:graphicData uri="http://schemas.openxmlformats.org/drawingml/2006/table">
            <a:tbl>
              <a:tblPr/>
              <a:tblGrid>
                <a:gridCol w="604298">
                  <a:extLst>
                    <a:ext uri="{9D8B030D-6E8A-4147-A177-3AD203B41FA5}">
                      <a16:colId xmlns:a16="http://schemas.microsoft.com/office/drawing/2014/main" val="1562381738"/>
                    </a:ext>
                  </a:extLst>
                </a:gridCol>
                <a:gridCol w="5138643">
                  <a:extLst>
                    <a:ext uri="{9D8B030D-6E8A-4147-A177-3AD203B41FA5}">
                      <a16:colId xmlns:a16="http://schemas.microsoft.com/office/drawing/2014/main" val="1538484020"/>
                    </a:ext>
                  </a:extLst>
                </a:gridCol>
                <a:gridCol w="1802328">
                  <a:extLst>
                    <a:ext uri="{9D8B030D-6E8A-4147-A177-3AD203B41FA5}">
                      <a16:colId xmlns:a16="http://schemas.microsoft.com/office/drawing/2014/main" val="2508494982"/>
                    </a:ext>
                  </a:extLst>
                </a:gridCol>
                <a:gridCol w="935340">
                  <a:extLst>
                    <a:ext uri="{9D8B030D-6E8A-4147-A177-3AD203B41FA5}">
                      <a16:colId xmlns:a16="http://schemas.microsoft.com/office/drawing/2014/main" val="1085604628"/>
                    </a:ext>
                  </a:extLst>
                </a:gridCol>
                <a:gridCol w="993930">
                  <a:extLst>
                    <a:ext uri="{9D8B030D-6E8A-4147-A177-3AD203B41FA5}">
                      <a16:colId xmlns:a16="http://schemas.microsoft.com/office/drawing/2014/main" val="1561594373"/>
                    </a:ext>
                  </a:extLst>
                </a:gridCol>
              </a:tblGrid>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Enhancements of Network energy savings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Netw_Energy_NR_enh</a:t>
                      </a:r>
                      <a:r>
                        <a:rPr lang="en-US" sz="1000" b="0" i="0" u="none" strike="noStrike" dirty="0">
                          <a:solidFill>
                            <a:schemeClr val="tx1"/>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RP-234065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Ericsson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2377521"/>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Low-power wake-up signal and receiver for NR (LP-WUS/WUR)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NR_LPWUS-Core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RP-234056</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vivo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88928276"/>
                  </a:ext>
                </a:extLst>
              </a:tr>
              <a:tr h="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1021093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B0F0"/>
                          </a:solidFill>
                          <a:effectLst/>
                          <a:latin typeface="Arial" panose="020B0604020202020204" pitchFamily="34" charset="0"/>
                          <a:ea typeface="等线" panose="02010600030101010101" pitchFamily="2" charset="-122"/>
                        </a:rPr>
                        <a:t>   Core part: Artificial Intelligence (AI)/Machine Learning (ML) for NR air interface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NR_AIML_air</a:t>
                      </a:r>
                      <a:r>
                        <a:rPr lang="en-US" sz="1000" b="0" i="0" u="none" strike="noStrike" dirty="0">
                          <a:solidFill>
                            <a:srgbClr val="00B0F0"/>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RP-234039</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Qualcomm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25317005"/>
                  </a:ext>
                </a:extLst>
              </a:tr>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solutions for Ambient IoT (Internet of Things) in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FS_Ambient_IoT_solutions</a:t>
                      </a:r>
                      <a:endParaRPr lang="en-US" sz="1000" b="0"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RP-234058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CMCC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16394284"/>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channel modelling for Integrated Sensing And Communication (ISAC)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FS_Sensing_NR</a:t>
                      </a:r>
                      <a:endParaRPr lang="en-US" sz="1000" b="0"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RP-234069</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Xiaomi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4176963"/>
                  </a:ext>
                </a:extLst>
              </a:tr>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channel modelling enhancements for 7-24GHz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FS_NR_7_24GHz_CHmod</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RP-234018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Intel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63935099"/>
                  </a:ext>
                </a:extLst>
              </a:tr>
              <a:tr h="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1020089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NR MIMO Phase 5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NR_MIMO_Ph5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RP-234007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45403689"/>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1021089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NR MIMO Phase 5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NR_MIMO_Ph5-Core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RP-234007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0578040"/>
                  </a:ext>
                </a:extLst>
              </a:tr>
              <a:tr h="39459">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1020090</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Evolution of NR duplex operation: Sub-band full duplex (SBFD)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err="1">
                          <a:solidFill>
                            <a:schemeClr val="tx1"/>
                          </a:solidFill>
                          <a:effectLst/>
                          <a:latin typeface="Arial" panose="020B0604020202020204" pitchFamily="34" charset="0"/>
                          <a:ea typeface="等线" panose="02010600030101010101" pitchFamily="2" charset="-122"/>
                        </a:rPr>
                        <a:t>NR_duplex_evo</a:t>
                      </a:r>
                      <a:endParaRPr lang="en-US" sz="1000" b="1"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RP-234035</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11075409"/>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1021090</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Evolution of NR duplex operation: Sub-band full duplex (SBFD)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NR_duplex_evo</a:t>
                      </a:r>
                      <a:r>
                        <a:rPr lang="en-US" sz="1000" b="0" i="0" u="none" strike="noStrike" dirty="0">
                          <a:solidFill>
                            <a:schemeClr val="tx1"/>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RP-234035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52573749"/>
                  </a:ext>
                </a:extLst>
              </a:tr>
            </a:tbl>
          </a:graphicData>
        </a:graphic>
      </p:graphicFrame>
      <p:sp>
        <p:nvSpPr>
          <p:cNvPr id="16" name="TextBox 15">
            <a:extLst>
              <a:ext uri="{FF2B5EF4-FFF2-40B4-BE49-F238E27FC236}">
                <a16:creationId xmlns:a16="http://schemas.microsoft.com/office/drawing/2014/main" id="{654D4F90-B25E-4AB4-9ED8-BDE12517B400}"/>
              </a:ext>
            </a:extLst>
          </p:cNvPr>
          <p:cNvSpPr txBox="1"/>
          <p:nvPr/>
        </p:nvSpPr>
        <p:spPr>
          <a:xfrm>
            <a:off x="2504303" y="1185858"/>
            <a:ext cx="5926583"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RAN1 (8 topics with 1 topic potentially related to SA5 OAM) </a:t>
            </a:r>
            <a:endParaRPr lang="zh-CN" altLang="en-US" dirty="0"/>
          </a:p>
        </p:txBody>
      </p:sp>
      <p:graphicFrame>
        <p:nvGraphicFramePr>
          <p:cNvPr id="17" name="Table 16">
            <a:extLst>
              <a:ext uri="{FF2B5EF4-FFF2-40B4-BE49-F238E27FC236}">
                <a16:creationId xmlns:a16="http://schemas.microsoft.com/office/drawing/2014/main" id="{65492214-9011-4485-91F5-7C246EDCC31D}"/>
              </a:ext>
            </a:extLst>
          </p:cNvPr>
          <p:cNvGraphicFramePr>
            <a:graphicFrameLocks noGrp="1"/>
          </p:cNvGraphicFramePr>
          <p:nvPr>
            <p:extLst>
              <p:ext uri="{D42A27DB-BD31-4B8C-83A1-F6EECF244321}">
                <p14:modId xmlns:p14="http://schemas.microsoft.com/office/powerpoint/2010/main" val="4078647578"/>
              </p:ext>
            </p:extLst>
          </p:nvPr>
        </p:nvGraphicFramePr>
        <p:xfrm>
          <a:off x="1013254" y="3368204"/>
          <a:ext cx="9474539" cy="1145483"/>
        </p:xfrm>
        <a:graphic>
          <a:graphicData uri="http://schemas.openxmlformats.org/drawingml/2006/table">
            <a:tbl>
              <a:tblPr/>
              <a:tblGrid>
                <a:gridCol w="620493">
                  <a:extLst>
                    <a:ext uri="{9D8B030D-6E8A-4147-A177-3AD203B41FA5}">
                      <a16:colId xmlns:a16="http://schemas.microsoft.com/office/drawing/2014/main" val="1222451112"/>
                    </a:ext>
                  </a:extLst>
                </a:gridCol>
                <a:gridCol w="5169921">
                  <a:extLst>
                    <a:ext uri="{9D8B030D-6E8A-4147-A177-3AD203B41FA5}">
                      <a16:colId xmlns:a16="http://schemas.microsoft.com/office/drawing/2014/main" val="3551641308"/>
                    </a:ext>
                  </a:extLst>
                </a:gridCol>
                <a:gridCol w="1758931">
                  <a:extLst>
                    <a:ext uri="{9D8B030D-6E8A-4147-A177-3AD203B41FA5}">
                      <a16:colId xmlns:a16="http://schemas.microsoft.com/office/drawing/2014/main" val="625912146"/>
                    </a:ext>
                  </a:extLst>
                </a:gridCol>
                <a:gridCol w="962597">
                  <a:extLst>
                    <a:ext uri="{9D8B030D-6E8A-4147-A177-3AD203B41FA5}">
                      <a16:colId xmlns:a16="http://schemas.microsoft.com/office/drawing/2014/main" val="2301752114"/>
                    </a:ext>
                  </a:extLst>
                </a:gridCol>
                <a:gridCol w="962597">
                  <a:extLst>
                    <a:ext uri="{9D8B030D-6E8A-4147-A177-3AD203B41FA5}">
                      <a16:colId xmlns:a16="http://schemas.microsoft.com/office/drawing/2014/main" val="2678646497"/>
                    </a:ext>
                  </a:extLst>
                </a:gridCol>
              </a:tblGrid>
              <a:tr h="192983">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1020084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B0F0"/>
                          </a:solidFill>
                          <a:effectLst/>
                          <a:latin typeface="Arial" panose="020B0604020202020204" pitchFamily="34" charset="0"/>
                          <a:ea typeface="等线" panose="02010600030101010101" pitchFamily="2" charset="-122"/>
                        </a:rPr>
                        <a:t>Study on Artificial Intelligence (AI)/Machine Learning (ML) for mobility in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FS_NR_AIML_Mob</a:t>
                      </a:r>
                      <a:endParaRPr lang="en-US" sz="10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RP-234055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Oppo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3169321"/>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Non-Terrestrial Networks (NTN) for NR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NR_NTN_Ph3-Core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RP-234078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Thales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08263499"/>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Non-Terrestrial Networks (NTN) for Internet of Things (IoT)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IoT_NTN_Ph3-Core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RP-234077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0000"/>
                          </a:solidFill>
                          <a:effectLst/>
                          <a:latin typeface="Arial" panose="020B0604020202020204" pitchFamily="34" charset="0"/>
                          <a:ea typeface="等线" panose="02010600030101010101" pitchFamily="2" charset="-122"/>
                        </a:rPr>
                        <a:t>Mediatek</a:t>
                      </a:r>
                      <a:r>
                        <a:rPr lang="en-US" sz="1000" b="0" i="0" u="none" strike="noStrike" dirty="0">
                          <a:solidFill>
                            <a:srgbClr val="000000"/>
                          </a:solidFill>
                          <a:effectLst/>
                          <a:latin typeface="Arial" panose="020B0604020202020204" pitchFamily="34" charset="0"/>
                          <a:ea typeface="等线" panose="02010600030101010101" pitchFamily="2" charset="-122"/>
                        </a:rPr>
                        <a:t>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21721720"/>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XR (eXtended Reality) for NR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NR_XR_Ph3-Core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RP-234080</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343500"/>
                  </a:ext>
                </a:extLst>
              </a:tr>
              <a:tr h="19050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NR mobility enhancements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NR_Mob_Ph4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RP-234036</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Apple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2469181"/>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NR mobility enhancements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NR_Mob_Ph4-Core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RP-234036</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Apple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47353953"/>
                  </a:ext>
                </a:extLst>
              </a:tr>
            </a:tbl>
          </a:graphicData>
        </a:graphic>
      </p:graphicFrame>
      <p:graphicFrame>
        <p:nvGraphicFramePr>
          <p:cNvPr id="18" name="Table 17">
            <a:extLst>
              <a:ext uri="{FF2B5EF4-FFF2-40B4-BE49-F238E27FC236}">
                <a16:creationId xmlns:a16="http://schemas.microsoft.com/office/drawing/2014/main" id="{40418C01-DD33-48C9-8833-BC5712B33CE9}"/>
              </a:ext>
            </a:extLst>
          </p:cNvPr>
          <p:cNvGraphicFramePr>
            <a:graphicFrameLocks noGrp="1"/>
          </p:cNvGraphicFramePr>
          <p:nvPr>
            <p:extLst>
              <p:ext uri="{D42A27DB-BD31-4B8C-83A1-F6EECF244321}">
                <p14:modId xmlns:p14="http://schemas.microsoft.com/office/powerpoint/2010/main" val="2853772702"/>
              </p:ext>
            </p:extLst>
          </p:nvPr>
        </p:nvGraphicFramePr>
        <p:xfrm>
          <a:off x="1013254" y="4877565"/>
          <a:ext cx="9474539" cy="1005840"/>
        </p:xfrm>
        <a:graphic>
          <a:graphicData uri="http://schemas.openxmlformats.org/drawingml/2006/table">
            <a:tbl>
              <a:tblPr/>
              <a:tblGrid>
                <a:gridCol w="524331">
                  <a:extLst>
                    <a:ext uri="{9D8B030D-6E8A-4147-A177-3AD203B41FA5}">
                      <a16:colId xmlns:a16="http://schemas.microsoft.com/office/drawing/2014/main" val="661023141"/>
                    </a:ext>
                  </a:extLst>
                </a:gridCol>
                <a:gridCol w="5260899">
                  <a:extLst>
                    <a:ext uri="{9D8B030D-6E8A-4147-A177-3AD203B41FA5}">
                      <a16:colId xmlns:a16="http://schemas.microsoft.com/office/drawing/2014/main" val="2158643881"/>
                    </a:ext>
                  </a:extLst>
                </a:gridCol>
                <a:gridCol w="1768502">
                  <a:extLst>
                    <a:ext uri="{9D8B030D-6E8A-4147-A177-3AD203B41FA5}">
                      <a16:colId xmlns:a16="http://schemas.microsoft.com/office/drawing/2014/main" val="2762736235"/>
                    </a:ext>
                  </a:extLst>
                </a:gridCol>
                <a:gridCol w="964637">
                  <a:extLst>
                    <a:ext uri="{9D8B030D-6E8A-4147-A177-3AD203B41FA5}">
                      <a16:colId xmlns:a16="http://schemas.microsoft.com/office/drawing/2014/main" val="1994074316"/>
                    </a:ext>
                  </a:extLst>
                </a:gridCol>
                <a:gridCol w="956170">
                  <a:extLst>
                    <a:ext uri="{9D8B030D-6E8A-4147-A177-3AD203B41FA5}">
                      <a16:colId xmlns:a16="http://schemas.microsoft.com/office/drawing/2014/main" val="3402160496"/>
                    </a:ext>
                  </a:extLst>
                </a:gridCol>
              </a:tblGrid>
              <a:tr h="19050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1020083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B0F0"/>
                          </a:solidFill>
                          <a:effectLst/>
                          <a:latin typeface="Arial" panose="020B0604020202020204" pitchFamily="34" charset="0"/>
                          <a:ea typeface="等线" panose="02010600030101010101" pitchFamily="2" charset="-122"/>
                        </a:rPr>
                        <a:t>Study on enhancements for Artificial Intelligence (AI)/Machine Learning (ML) for NG-RAN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FS_NR_AIML_NGRAN_enh</a:t>
                      </a:r>
                      <a:endParaRPr lang="en-US" sz="10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RP-234054</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ZTE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81309044"/>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additional topological enhancements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FS_NR_WAB_5GFemto</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RP-234041</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NTT DOCOMO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9100983"/>
                  </a:ext>
                </a:extLst>
              </a:tr>
              <a:tr h="19050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Data collection for SON (Self-Organising Networks)/MDT (Minimization of Drive Tests) in NR standalone and MR-DC (Multi-Radio Dual Connectivity)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NR_ENDC_SON_MDT_Ph4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RP-234038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China Unicom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2724440"/>
                  </a:ext>
                </a:extLst>
              </a:tr>
              <a:tr h="19050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1021092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B0F0"/>
                          </a:solidFill>
                          <a:effectLst/>
                          <a:latin typeface="Arial" panose="020B0604020202020204" pitchFamily="34" charset="0"/>
                          <a:ea typeface="等线" panose="02010600030101010101" pitchFamily="2" charset="-122"/>
                        </a:rPr>
                        <a:t>   Core part: Data collection for SON (Self-</a:t>
                      </a:r>
                      <a:r>
                        <a:rPr lang="en-US" sz="1000" b="0" i="0" u="none" strike="noStrike" dirty="0" err="1">
                          <a:solidFill>
                            <a:srgbClr val="00B0F0"/>
                          </a:solidFill>
                          <a:effectLst/>
                          <a:latin typeface="Arial" panose="020B0604020202020204" pitchFamily="34" charset="0"/>
                          <a:ea typeface="等线" panose="02010600030101010101" pitchFamily="2" charset="-122"/>
                        </a:rPr>
                        <a:t>Organising</a:t>
                      </a:r>
                      <a:r>
                        <a:rPr lang="en-US" sz="1000" b="0" i="0" u="none" strike="noStrike" dirty="0">
                          <a:solidFill>
                            <a:srgbClr val="00B0F0"/>
                          </a:solidFill>
                          <a:effectLst/>
                          <a:latin typeface="Arial" panose="020B0604020202020204" pitchFamily="34" charset="0"/>
                          <a:ea typeface="等线" panose="02010600030101010101" pitchFamily="2" charset="-122"/>
                        </a:rPr>
                        <a:t> Networks)/MDT (Minimization of Drive Tests) in NR standalone and MR-DC (Multi-Radio Dual Connectivity)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fr-FR" sz="1000" b="0" i="0" u="none" strike="noStrike" dirty="0">
                          <a:solidFill>
                            <a:srgbClr val="00B0F0"/>
                          </a:solidFill>
                          <a:effectLst/>
                          <a:latin typeface="Arial" panose="020B0604020202020204" pitchFamily="34" charset="0"/>
                          <a:ea typeface="等线" panose="02010600030101010101" pitchFamily="2" charset="-122"/>
                        </a:rPr>
                        <a:t>NR_ENDC_SON_MDT_Ph4-Core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RP-234038</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China Unicom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39772365"/>
                  </a:ext>
                </a:extLst>
              </a:tr>
            </a:tbl>
          </a:graphicData>
        </a:graphic>
      </p:graphicFrame>
      <p:sp>
        <p:nvSpPr>
          <p:cNvPr id="20" name="TextBox 19">
            <a:extLst>
              <a:ext uri="{FF2B5EF4-FFF2-40B4-BE49-F238E27FC236}">
                <a16:creationId xmlns:a16="http://schemas.microsoft.com/office/drawing/2014/main" id="{0EEC3119-D79A-4A88-B6ED-AC3F93AE6AD8}"/>
              </a:ext>
            </a:extLst>
          </p:cNvPr>
          <p:cNvSpPr txBox="1"/>
          <p:nvPr/>
        </p:nvSpPr>
        <p:spPr>
          <a:xfrm>
            <a:off x="2504304" y="3090446"/>
            <a:ext cx="6328042"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RAN2 (5 topics with 1 topic potentially related to SA5 OAM) </a:t>
            </a:r>
            <a:endParaRPr lang="zh-CN" altLang="en-US" dirty="0"/>
          </a:p>
        </p:txBody>
      </p:sp>
      <p:sp>
        <p:nvSpPr>
          <p:cNvPr id="21" name="TextBox 20">
            <a:extLst>
              <a:ext uri="{FF2B5EF4-FFF2-40B4-BE49-F238E27FC236}">
                <a16:creationId xmlns:a16="http://schemas.microsoft.com/office/drawing/2014/main" id="{4AB83800-A343-4F06-948D-0A8AD28D875B}"/>
              </a:ext>
            </a:extLst>
          </p:cNvPr>
          <p:cNvSpPr txBox="1"/>
          <p:nvPr/>
        </p:nvSpPr>
        <p:spPr>
          <a:xfrm>
            <a:off x="2504303" y="4580978"/>
            <a:ext cx="6682269"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RAN3 (3 topics with 2 topic potentially related to SA5 OAM) </a:t>
            </a:r>
            <a:endParaRPr lang="zh-CN" altLang="en-US" dirty="0"/>
          </a:p>
        </p:txBody>
      </p:sp>
      <p:sp>
        <p:nvSpPr>
          <p:cNvPr id="11" name="Rectangle 10">
            <a:extLst>
              <a:ext uri="{FF2B5EF4-FFF2-40B4-BE49-F238E27FC236}">
                <a16:creationId xmlns:a16="http://schemas.microsoft.com/office/drawing/2014/main" id="{9F8DD74F-B002-4DF1-A5DF-73E0A37F6A19}"/>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3" name="内容占位符 2">
            <a:extLst>
              <a:ext uri="{FF2B5EF4-FFF2-40B4-BE49-F238E27FC236}">
                <a16:creationId xmlns:a16="http://schemas.microsoft.com/office/drawing/2014/main" id="{C517DC43-980A-4FEB-A47D-1AE22CA85EBD}"/>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2" name="Rectangle 11">
            <a:extLst>
              <a:ext uri="{FF2B5EF4-FFF2-40B4-BE49-F238E27FC236}">
                <a16:creationId xmlns:a16="http://schemas.microsoft.com/office/drawing/2014/main" id="{36328157-DA11-4168-BAF3-AB61ED100611}"/>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216021894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figure with SA5</a:t>
            </a:r>
          </a:p>
          <a:p>
            <a:pPr lvl="1"/>
            <a:r>
              <a:rPr lang="en-US" altLang="zh-CN" dirty="0"/>
              <a:t>WIs/SIs in other 3GPP WGs potentially related to SA5</a:t>
            </a:r>
            <a:endParaRPr lang="en-GB" altLang="zh-CN" dirty="0"/>
          </a:p>
          <a:p>
            <a:r>
              <a:rPr lang="en-US" altLang="zh-CN" dirty="0"/>
              <a:t>Release 20 and 6G workshop plan</a:t>
            </a:r>
            <a:endParaRPr lang="en-GB" altLang="zh-CN" dirty="0"/>
          </a:p>
          <a:p>
            <a:pPr lvl="1"/>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725430176"/>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(information as stated in slides 11~14) in SA meetings, with the goal of getting wider inputs about important management features. </a:t>
            </a:r>
          </a:p>
          <a:p>
            <a:pPr lvl="2"/>
            <a:r>
              <a:rPr lang="en-US" altLang="zh-CN" sz="1400" dirty="0"/>
              <a:t>As SA5 also provides management support to RAN features, the management support to RAN network features (information as stated in slides 12 and 13)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28487377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EE593104-4A2D-4951-9A51-FC4B63B82A98}"/>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en-GB" altLang="zh-CN" dirty="0"/>
              <a:t>Release 19 timeline– figure with SA5</a:t>
            </a:r>
          </a:p>
          <a:p>
            <a:pPr lvl="1"/>
            <a:r>
              <a:rPr lang="en-US" altLang="zh-CN" dirty="0"/>
              <a:t>WIs/SIs in other 3GPP WGs potentially related to SA5</a:t>
            </a:r>
            <a:endParaRPr lang="en-GB" altLang="zh-CN" dirty="0"/>
          </a:p>
          <a:p>
            <a:r>
              <a:rPr lang="en-US" altLang="zh-CN" dirty="0">
                <a:solidFill>
                  <a:srgbClr val="0000FF"/>
                </a:solidFill>
              </a:rPr>
              <a:t>Release 20 and 6G workshop plan</a:t>
            </a:r>
            <a:endParaRPr lang="en-GB" altLang="zh-CN" dirty="0">
              <a:solidFill>
                <a:srgbClr val="0000FF"/>
              </a:solidFill>
            </a:endParaRPr>
          </a:p>
          <a:p>
            <a:pPr lvl="1"/>
            <a:endParaRPr lang="zh-CN" altLang="en-US" dirty="0"/>
          </a:p>
        </p:txBody>
      </p:sp>
    </p:spTree>
    <p:extLst>
      <p:ext uri="{BB962C8B-B14F-4D97-AF65-F5344CB8AC3E}">
        <p14:creationId xmlns:p14="http://schemas.microsoft.com/office/powerpoint/2010/main" val="236475637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14">
            <a:extLst>
              <a:ext uri="{FF2B5EF4-FFF2-40B4-BE49-F238E27FC236}">
                <a16:creationId xmlns:a16="http://schemas.microsoft.com/office/drawing/2014/main" id="{283826F5-C478-4BDB-A50F-45F35D0F3F68}"/>
              </a:ext>
            </a:extLst>
          </p:cNvPr>
          <p:cNvCxnSpPr>
            <a:cxnSpLocks noChangeShapeType="1"/>
          </p:cNvCxnSpPr>
          <p:nvPr/>
        </p:nvCxnSpPr>
        <p:spPr bwMode="auto">
          <a:xfrm>
            <a:off x="1204496" y="2028541"/>
            <a:ext cx="0" cy="3897939"/>
          </a:xfrm>
          <a:prstGeom prst="line">
            <a:avLst/>
          </a:prstGeom>
          <a:noFill/>
          <a:ln w="28575" algn="ctr">
            <a:solidFill>
              <a:schemeClr val="accent4">
                <a:lumMod val="40000"/>
                <a:lumOff val="60000"/>
              </a:schemeClr>
            </a:solidFill>
            <a:round/>
            <a:headEnd/>
            <a:tailEnd/>
          </a:ln>
        </p:spPr>
      </p:cxnSp>
      <p:cxnSp>
        <p:nvCxnSpPr>
          <p:cNvPr id="5" name="Straight Connector 4">
            <a:extLst>
              <a:ext uri="{FF2B5EF4-FFF2-40B4-BE49-F238E27FC236}">
                <a16:creationId xmlns:a16="http://schemas.microsoft.com/office/drawing/2014/main" id="{D49D7685-A7CC-4EDC-8D52-A399575C1D23}"/>
              </a:ext>
            </a:extLst>
          </p:cNvPr>
          <p:cNvCxnSpPr>
            <a:cxnSpLocks/>
          </p:cNvCxnSpPr>
          <p:nvPr/>
        </p:nvCxnSpPr>
        <p:spPr bwMode="auto">
          <a:xfrm>
            <a:off x="1270017" y="1516423"/>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2AF6D177-5912-4486-A3E9-879D082C49BA}"/>
              </a:ext>
            </a:extLst>
          </p:cNvPr>
          <p:cNvCxnSpPr>
            <a:cxnSpLocks noChangeShapeType="1"/>
          </p:cNvCxnSpPr>
          <p:nvPr/>
        </p:nvCxnSpPr>
        <p:spPr bwMode="auto">
          <a:xfrm>
            <a:off x="2426105" y="2075955"/>
            <a:ext cx="0" cy="3742153"/>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7" name="Straight Connector 114">
            <a:extLst>
              <a:ext uri="{FF2B5EF4-FFF2-40B4-BE49-F238E27FC236}">
                <a16:creationId xmlns:a16="http://schemas.microsoft.com/office/drawing/2014/main" id="{3724776A-C0EE-41DE-9A16-5B6B54B2D0F4}"/>
              </a:ext>
            </a:extLst>
          </p:cNvPr>
          <p:cNvCxnSpPr>
            <a:cxnSpLocks noChangeShapeType="1"/>
          </p:cNvCxnSpPr>
          <p:nvPr/>
        </p:nvCxnSpPr>
        <p:spPr bwMode="auto">
          <a:xfrm>
            <a:off x="1818912" y="2028541"/>
            <a:ext cx="0" cy="3931806"/>
          </a:xfrm>
          <a:prstGeom prst="line">
            <a:avLst/>
          </a:prstGeom>
          <a:noFill/>
          <a:ln w="9525" algn="ctr">
            <a:solidFill>
              <a:schemeClr val="accent4">
                <a:lumMod val="40000"/>
                <a:lumOff val="60000"/>
              </a:schemeClr>
            </a:solidFill>
            <a:prstDash val="dash"/>
            <a:round/>
            <a:headEnd/>
            <a:tailEnd/>
          </a:ln>
        </p:spPr>
      </p:cxnSp>
      <p:sp>
        <p:nvSpPr>
          <p:cNvPr id="8" name="TextBox 7">
            <a:extLst>
              <a:ext uri="{FF2B5EF4-FFF2-40B4-BE49-F238E27FC236}">
                <a16:creationId xmlns:a16="http://schemas.microsoft.com/office/drawing/2014/main" id="{8F1A9A8F-00AC-4DC0-8EE0-D2F8419410F1}"/>
              </a:ext>
            </a:extLst>
          </p:cNvPr>
          <p:cNvSpPr txBox="1"/>
          <p:nvPr/>
        </p:nvSpPr>
        <p:spPr>
          <a:xfrm>
            <a:off x="2167589" y="1394186"/>
            <a:ext cx="4984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9" name="Group 8">
            <a:extLst>
              <a:ext uri="{FF2B5EF4-FFF2-40B4-BE49-F238E27FC236}">
                <a16:creationId xmlns:a16="http://schemas.microsoft.com/office/drawing/2014/main" id="{4507F4F5-3392-4251-9F4E-830EF538F5E0}"/>
              </a:ext>
            </a:extLst>
          </p:cNvPr>
          <p:cNvGrpSpPr/>
          <p:nvPr/>
        </p:nvGrpSpPr>
        <p:grpSpPr>
          <a:xfrm>
            <a:off x="1609670" y="1659510"/>
            <a:ext cx="400050" cy="354013"/>
            <a:chOff x="996003" y="755453"/>
            <a:chExt cx="400050" cy="354013"/>
          </a:xfrm>
        </p:grpSpPr>
        <p:sp>
          <p:nvSpPr>
            <p:cNvPr id="10" name="TextBox 86">
              <a:extLst>
                <a:ext uri="{FF2B5EF4-FFF2-40B4-BE49-F238E27FC236}">
                  <a16:creationId xmlns:a16="http://schemas.microsoft.com/office/drawing/2014/main" id="{F8D4FA79-5437-42DC-A57F-51552743A11E}"/>
                </a:ext>
              </a:extLst>
            </p:cNvPr>
            <p:cNvSpPr txBox="1">
              <a:spLocks noChangeArrowheads="1"/>
            </p:cNvSpPr>
            <p:nvPr/>
          </p:nvSpPr>
          <p:spPr bwMode="auto">
            <a:xfrm>
              <a:off x="996003" y="755453"/>
              <a:ext cx="388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#103</a:t>
              </a:r>
              <a:endParaRPr lang="en-GB" altLang="en-US" sz="400">
                <a:latin typeface="Montserrat" panose="00000500000000000000" pitchFamily="2" charset="0"/>
              </a:endParaRPr>
            </a:p>
          </p:txBody>
        </p:sp>
        <p:sp>
          <p:nvSpPr>
            <p:cNvPr id="11" name="TextBox 59">
              <a:extLst>
                <a:ext uri="{FF2B5EF4-FFF2-40B4-BE49-F238E27FC236}">
                  <a16:creationId xmlns:a16="http://schemas.microsoft.com/office/drawing/2014/main" id="{48114358-41F9-4A99-A2B1-A4D2D0E7DFC7}"/>
                </a:ext>
              </a:extLst>
            </p:cNvPr>
            <p:cNvSpPr txBox="1">
              <a:spLocks noChangeArrowheads="1"/>
            </p:cNvSpPr>
            <p:nvPr/>
          </p:nvSpPr>
          <p:spPr bwMode="auto">
            <a:xfrm>
              <a:off x="101822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2" name="Group 11">
            <a:extLst>
              <a:ext uri="{FF2B5EF4-FFF2-40B4-BE49-F238E27FC236}">
                <a16:creationId xmlns:a16="http://schemas.microsoft.com/office/drawing/2014/main" id="{2AE3805A-BDFB-437F-ACE3-180B5689C2E6}"/>
              </a:ext>
            </a:extLst>
          </p:cNvPr>
          <p:cNvGrpSpPr/>
          <p:nvPr/>
        </p:nvGrpSpPr>
        <p:grpSpPr>
          <a:xfrm>
            <a:off x="6464107" y="1659510"/>
            <a:ext cx="403225" cy="354013"/>
            <a:chOff x="6320478" y="755453"/>
            <a:chExt cx="403225" cy="354013"/>
          </a:xfrm>
        </p:grpSpPr>
        <p:sp>
          <p:nvSpPr>
            <p:cNvPr id="13" name="TextBox 86">
              <a:extLst>
                <a:ext uri="{FF2B5EF4-FFF2-40B4-BE49-F238E27FC236}">
                  <a16:creationId xmlns:a16="http://schemas.microsoft.com/office/drawing/2014/main" id="{F63D513C-FE80-4AAD-9DC1-12DA172D5F2A}"/>
                </a:ext>
              </a:extLst>
            </p:cNvPr>
            <p:cNvSpPr txBox="1">
              <a:spLocks noChangeArrowheads="1"/>
            </p:cNvSpPr>
            <p:nvPr/>
          </p:nvSpPr>
          <p:spPr bwMode="auto">
            <a:xfrm>
              <a:off x="6320478" y="755453"/>
              <a:ext cx="3429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#111</a:t>
              </a:r>
              <a:endParaRPr lang="en-GB" altLang="en-US" sz="400">
                <a:latin typeface="Montserrat" panose="00000500000000000000" pitchFamily="2" charset="0"/>
              </a:endParaRPr>
            </a:p>
          </p:txBody>
        </p:sp>
        <p:sp>
          <p:nvSpPr>
            <p:cNvPr id="14" name="TextBox 60">
              <a:extLst>
                <a:ext uri="{FF2B5EF4-FFF2-40B4-BE49-F238E27FC236}">
                  <a16:creationId xmlns:a16="http://schemas.microsoft.com/office/drawing/2014/main" id="{0E879125-C4C7-4111-A113-F793DF28E3B9}"/>
                </a:ext>
              </a:extLst>
            </p:cNvPr>
            <p:cNvSpPr txBox="1">
              <a:spLocks noChangeArrowheads="1"/>
            </p:cNvSpPr>
            <p:nvPr/>
          </p:nvSpPr>
          <p:spPr bwMode="auto">
            <a:xfrm>
              <a:off x="634587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Mar.</a:t>
              </a:r>
            </a:p>
          </p:txBody>
        </p:sp>
      </p:grpSp>
      <p:grpSp>
        <p:nvGrpSpPr>
          <p:cNvPr id="15" name="Group 14">
            <a:extLst>
              <a:ext uri="{FF2B5EF4-FFF2-40B4-BE49-F238E27FC236}">
                <a16:creationId xmlns:a16="http://schemas.microsoft.com/office/drawing/2014/main" id="{C9DEA1D3-1954-47EB-90EE-DF6F1D7BB35E}"/>
              </a:ext>
            </a:extLst>
          </p:cNvPr>
          <p:cNvGrpSpPr/>
          <p:nvPr/>
        </p:nvGrpSpPr>
        <p:grpSpPr>
          <a:xfrm>
            <a:off x="4025776" y="1659510"/>
            <a:ext cx="390525" cy="354013"/>
            <a:chOff x="3678878" y="755453"/>
            <a:chExt cx="390525" cy="354013"/>
          </a:xfrm>
        </p:grpSpPr>
        <p:sp>
          <p:nvSpPr>
            <p:cNvPr id="16" name="TextBox 86">
              <a:extLst>
                <a:ext uri="{FF2B5EF4-FFF2-40B4-BE49-F238E27FC236}">
                  <a16:creationId xmlns:a16="http://schemas.microsoft.com/office/drawing/2014/main" id="{3552229D-C159-4968-B635-79FB16F4192D}"/>
                </a:ext>
              </a:extLst>
            </p:cNvPr>
            <p:cNvSpPr txBox="1">
              <a:spLocks noChangeArrowheads="1"/>
            </p:cNvSpPr>
            <p:nvPr/>
          </p:nvSpPr>
          <p:spPr bwMode="auto">
            <a:xfrm>
              <a:off x="3678878"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#107</a:t>
              </a:r>
              <a:endParaRPr lang="en-GB" altLang="en-US" sz="400">
                <a:latin typeface="Montserrat" panose="00000500000000000000" pitchFamily="2" charset="0"/>
              </a:endParaRPr>
            </a:p>
          </p:txBody>
        </p:sp>
        <p:sp>
          <p:nvSpPr>
            <p:cNvPr id="17" name="TextBox 61">
              <a:extLst>
                <a:ext uri="{FF2B5EF4-FFF2-40B4-BE49-F238E27FC236}">
                  <a16:creationId xmlns:a16="http://schemas.microsoft.com/office/drawing/2014/main" id="{7AB362E8-E616-491B-82CE-3D029536B19C}"/>
                </a:ext>
              </a:extLst>
            </p:cNvPr>
            <p:cNvSpPr txBox="1">
              <a:spLocks noChangeArrowheads="1"/>
            </p:cNvSpPr>
            <p:nvPr/>
          </p:nvSpPr>
          <p:spPr bwMode="auto">
            <a:xfrm>
              <a:off x="3683640"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8" name="Group 17">
            <a:extLst>
              <a:ext uri="{FF2B5EF4-FFF2-40B4-BE49-F238E27FC236}">
                <a16:creationId xmlns:a16="http://schemas.microsoft.com/office/drawing/2014/main" id="{32C694B3-BC1B-4911-B1EB-55B04DF5E45E}"/>
              </a:ext>
            </a:extLst>
          </p:cNvPr>
          <p:cNvGrpSpPr/>
          <p:nvPr/>
        </p:nvGrpSpPr>
        <p:grpSpPr>
          <a:xfrm>
            <a:off x="2215284" y="1659510"/>
            <a:ext cx="396875" cy="354013"/>
            <a:chOff x="1684978" y="755453"/>
            <a:chExt cx="396875" cy="354013"/>
          </a:xfrm>
        </p:grpSpPr>
        <p:sp>
          <p:nvSpPr>
            <p:cNvPr id="19" name="TextBox 86">
              <a:extLst>
                <a:ext uri="{FF2B5EF4-FFF2-40B4-BE49-F238E27FC236}">
                  <a16:creationId xmlns:a16="http://schemas.microsoft.com/office/drawing/2014/main" id="{4A84C15D-A0A8-4727-A519-E67B9FD1ACA6}"/>
                </a:ext>
              </a:extLst>
            </p:cNvPr>
            <p:cNvSpPr txBox="1">
              <a:spLocks noChangeArrowheads="1"/>
            </p:cNvSpPr>
            <p:nvPr/>
          </p:nvSpPr>
          <p:spPr bwMode="auto">
            <a:xfrm>
              <a:off x="1684978"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#104</a:t>
              </a:r>
              <a:endParaRPr lang="en-GB" altLang="en-US" sz="400">
                <a:latin typeface="Montserrat" panose="00000500000000000000" pitchFamily="2" charset="0"/>
              </a:endParaRPr>
            </a:p>
          </p:txBody>
        </p:sp>
        <p:sp>
          <p:nvSpPr>
            <p:cNvPr id="20" name="TextBox 62">
              <a:extLst>
                <a:ext uri="{FF2B5EF4-FFF2-40B4-BE49-F238E27FC236}">
                  <a16:creationId xmlns:a16="http://schemas.microsoft.com/office/drawing/2014/main" id="{2315FAFC-9BE0-4519-8F7B-5BADAACF23D1}"/>
                </a:ext>
              </a:extLst>
            </p:cNvPr>
            <p:cNvSpPr txBox="1">
              <a:spLocks noChangeArrowheads="1"/>
            </p:cNvSpPr>
            <p:nvPr/>
          </p:nvSpPr>
          <p:spPr bwMode="auto">
            <a:xfrm>
              <a:off x="1705615"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Jun.</a:t>
              </a:r>
            </a:p>
          </p:txBody>
        </p:sp>
      </p:grpSp>
      <p:grpSp>
        <p:nvGrpSpPr>
          <p:cNvPr id="21" name="Group 20">
            <a:extLst>
              <a:ext uri="{FF2B5EF4-FFF2-40B4-BE49-F238E27FC236}">
                <a16:creationId xmlns:a16="http://schemas.microsoft.com/office/drawing/2014/main" id="{A480ADB1-6AD5-4531-81A0-FEC88E0E6532}"/>
              </a:ext>
            </a:extLst>
          </p:cNvPr>
          <p:cNvGrpSpPr/>
          <p:nvPr/>
        </p:nvGrpSpPr>
        <p:grpSpPr>
          <a:xfrm>
            <a:off x="4621865" y="1659510"/>
            <a:ext cx="422275" cy="354013"/>
            <a:chOff x="4367853" y="755453"/>
            <a:chExt cx="422275" cy="354013"/>
          </a:xfrm>
        </p:grpSpPr>
        <p:sp>
          <p:nvSpPr>
            <p:cNvPr id="22" name="TextBox 86">
              <a:extLst>
                <a:ext uri="{FF2B5EF4-FFF2-40B4-BE49-F238E27FC236}">
                  <a16:creationId xmlns:a16="http://schemas.microsoft.com/office/drawing/2014/main" id="{DBA034C7-5AC9-405D-86C9-F0C65B7B2FE8}"/>
                </a:ext>
              </a:extLst>
            </p:cNvPr>
            <p:cNvSpPr txBox="1">
              <a:spLocks noChangeArrowheads="1"/>
            </p:cNvSpPr>
            <p:nvPr/>
          </p:nvSpPr>
          <p:spPr bwMode="auto">
            <a:xfrm>
              <a:off x="4367853"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#108</a:t>
              </a:r>
              <a:endParaRPr lang="en-GB" altLang="en-US" sz="400">
                <a:latin typeface="Montserrat" panose="00000500000000000000" pitchFamily="2" charset="0"/>
              </a:endParaRPr>
            </a:p>
          </p:txBody>
        </p:sp>
        <p:sp>
          <p:nvSpPr>
            <p:cNvPr id="23" name="TextBox 63">
              <a:extLst>
                <a:ext uri="{FF2B5EF4-FFF2-40B4-BE49-F238E27FC236}">
                  <a16:creationId xmlns:a16="http://schemas.microsoft.com/office/drawing/2014/main" id="{CDF17F89-F6C7-46DC-8BB2-6D1039C40101}"/>
                </a:ext>
              </a:extLst>
            </p:cNvPr>
            <p:cNvSpPr txBox="1">
              <a:spLocks noChangeArrowheads="1"/>
            </p:cNvSpPr>
            <p:nvPr/>
          </p:nvSpPr>
          <p:spPr bwMode="auto">
            <a:xfrm>
              <a:off x="44186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24" name="Group 23">
            <a:extLst>
              <a:ext uri="{FF2B5EF4-FFF2-40B4-BE49-F238E27FC236}">
                <a16:creationId xmlns:a16="http://schemas.microsoft.com/office/drawing/2014/main" id="{5FF035D4-09AE-461A-A654-6A1C9CF3DB8E}"/>
              </a:ext>
            </a:extLst>
          </p:cNvPr>
          <p:cNvGrpSpPr/>
          <p:nvPr/>
        </p:nvGrpSpPr>
        <p:grpSpPr>
          <a:xfrm>
            <a:off x="7072896" y="1659510"/>
            <a:ext cx="407988" cy="354013"/>
            <a:chOff x="6884040" y="755453"/>
            <a:chExt cx="407988" cy="354013"/>
          </a:xfrm>
        </p:grpSpPr>
        <p:sp>
          <p:nvSpPr>
            <p:cNvPr id="25" name="TextBox 86">
              <a:extLst>
                <a:ext uri="{FF2B5EF4-FFF2-40B4-BE49-F238E27FC236}">
                  <a16:creationId xmlns:a16="http://schemas.microsoft.com/office/drawing/2014/main" id="{8BE5D390-9E74-4985-AB50-E45DD1FA1278}"/>
                </a:ext>
              </a:extLst>
            </p:cNvPr>
            <p:cNvSpPr txBox="1">
              <a:spLocks noChangeArrowheads="1"/>
            </p:cNvSpPr>
            <p:nvPr/>
          </p:nvSpPr>
          <p:spPr bwMode="auto">
            <a:xfrm>
              <a:off x="6884040" y="755453"/>
              <a:ext cx="3635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#112</a:t>
              </a:r>
              <a:endParaRPr lang="en-GB" altLang="en-US" sz="400">
                <a:latin typeface="Montserrat" panose="00000500000000000000" pitchFamily="2" charset="0"/>
              </a:endParaRPr>
            </a:p>
          </p:txBody>
        </p:sp>
        <p:sp>
          <p:nvSpPr>
            <p:cNvPr id="26" name="TextBox 64">
              <a:extLst>
                <a:ext uri="{FF2B5EF4-FFF2-40B4-BE49-F238E27FC236}">
                  <a16:creationId xmlns:a16="http://schemas.microsoft.com/office/drawing/2014/main" id="{66B9CA0C-8B91-4291-A49A-A77FD67C2A6B}"/>
                </a:ext>
              </a:extLst>
            </p:cNvPr>
            <p:cNvSpPr txBox="1">
              <a:spLocks noChangeArrowheads="1"/>
            </p:cNvSpPr>
            <p:nvPr/>
          </p:nvSpPr>
          <p:spPr bwMode="auto">
            <a:xfrm>
              <a:off x="69205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27" name="Group 26">
            <a:extLst>
              <a:ext uri="{FF2B5EF4-FFF2-40B4-BE49-F238E27FC236}">
                <a16:creationId xmlns:a16="http://schemas.microsoft.com/office/drawing/2014/main" id="{1D0C8E5C-E54F-4902-8316-9C5FB93C018F}"/>
              </a:ext>
            </a:extLst>
          </p:cNvPr>
          <p:cNvGrpSpPr/>
          <p:nvPr/>
        </p:nvGrpSpPr>
        <p:grpSpPr>
          <a:xfrm>
            <a:off x="2817723" y="1659510"/>
            <a:ext cx="390525" cy="354013"/>
            <a:chOff x="2464440" y="755453"/>
            <a:chExt cx="390525" cy="354013"/>
          </a:xfrm>
        </p:grpSpPr>
        <p:sp>
          <p:nvSpPr>
            <p:cNvPr id="28" name="TextBox 86">
              <a:extLst>
                <a:ext uri="{FF2B5EF4-FFF2-40B4-BE49-F238E27FC236}">
                  <a16:creationId xmlns:a16="http://schemas.microsoft.com/office/drawing/2014/main" id="{00202DE5-3E6C-4B74-9A37-5118E19655D7}"/>
                </a:ext>
              </a:extLst>
            </p:cNvPr>
            <p:cNvSpPr txBox="1">
              <a:spLocks noChangeArrowheads="1"/>
            </p:cNvSpPr>
            <p:nvPr/>
          </p:nvSpPr>
          <p:spPr bwMode="auto">
            <a:xfrm>
              <a:off x="2464440"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#105</a:t>
              </a:r>
              <a:endParaRPr lang="en-GB" altLang="en-US" sz="400">
                <a:latin typeface="Montserrat" panose="00000500000000000000" pitchFamily="2" charset="0"/>
              </a:endParaRPr>
            </a:p>
          </p:txBody>
        </p:sp>
        <p:sp>
          <p:nvSpPr>
            <p:cNvPr id="29" name="TextBox 65">
              <a:extLst>
                <a:ext uri="{FF2B5EF4-FFF2-40B4-BE49-F238E27FC236}">
                  <a16:creationId xmlns:a16="http://schemas.microsoft.com/office/drawing/2014/main" id="{F42B2FA6-D3AD-48A7-B5CC-B6BA978F112D}"/>
                </a:ext>
              </a:extLst>
            </p:cNvPr>
            <p:cNvSpPr txBox="1">
              <a:spLocks noChangeArrowheads="1"/>
            </p:cNvSpPr>
            <p:nvPr/>
          </p:nvSpPr>
          <p:spPr bwMode="auto">
            <a:xfrm>
              <a:off x="2480315"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30" name="Group 29">
            <a:extLst>
              <a:ext uri="{FF2B5EF4-FFF2-40B4-BE49-F238E27FC236}">
                <a16:creationId xmlns:a16="http://schemas.microsoft.com/office/drawing/2014/main" id="{EC0865C0-FFCC-4611-9068-F156941C1440}"/>
              </a:ext>
            </a:extLst>
          </p:cNvPr>
          <p:cNvGrpSpPr/>
          <p:nvPr/>
        </p:nvGrpSpPr>
        <p:grpSpPr>
          <a:xfrm>
            <a:off x="5249704" y="1659510"/>
            <a:ext cx="406400" cy="354013"/>
            <a:chOff x="5098103" y="755453"/>
            <a:chExt cx="406400" cy="354013"/>
          </a:xfrm>
        </p:grpSpPr>
        <p:sp>
          <p:nvSpPr>
            <p:cNvPr id="31" name="TextBox 86">
              <a:extLst>
                <a:ext uri="{FF2B5EF4-FFF2-40B4-BE49-F238E27FC236}">
                  <a16:creationId xmlns:a16="http://schemas.microsoft.com/office/drawing/2014/main" id="{1C7D03E9-59A9-4E11-B13A-6751FD02E156}"/>
                </a:ext>
              </a:extLst>
            </p:cNvPr>
            <p:cNvSpPr txBox="1">
              <a:spLocks noChangeArrowheads="1"/>
            </p:cNvSpPr>
            <p:nvPr/>
          </p:nvSpPr>
          <p:spPr bwMode="auto">
            <a:xfrm>
              <a:off x="5098103" y="755453"/>
              <a:ext cx="3937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#109</a:t>
              </a:r>
              <a:endParaRPr lang="en-GB" altLang="en-US" sz="400">
                <a:latin typeface="Montserrat" panose="00000500000000000000" pitchFamily="2" charset="0"/>
              </a:endParaRPr>
            </a:p>
          </p:txBody>
        </p:sp>
        <p:sp>
          <p:nvSpPr>
            <p:cNvPr id="32" name="TextBox 66">
              <a:extLst>
                <a:ext uri="{FF2B5EF4-FFF2-40B4-BE49-F238E27FC236}">
                  <a16:creationId xmlns:a16="http://schemas.microsoft.com/office/drawing/2014/main" id="{333DC4DB-F9A6-4459-9A02-8EBCBBFB9FC0}"/>
                </a:ext>
              </a:extLst>
            </p:cNvPr>
            <p:cNvSpPr txBox="1">
              <a:spLocks noChangeArrowheads="1"/>
            </p:cNvSpPr>
            <p:nvPr/>
          </p:nvSpPr>
          <p:spPr bwMode="auto">
            <a:xfrm>
              <a:off x="5129853"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33" name="Group 32">
            <a:extLst>
              <a:ext uri="{FF2B5EF4-FFF2-40B4-BE49-F238E27FC236}">
                <a16:creationId xmlns:a16="http://schemas.microsoft.com/office/drawing/2014/main" id="{6184E7C5-A4E7-41D3-A265-3D5C1145DA6E}"/>
              </a:ext>
            </a:extLst>
          </p:cNvPr>
          <p:cNvGrpSpPr/>
          <p:nvPr/>
        </p:nvGrpSpPr>
        <p:grpSpPr>
          <a:xfrm>
            <a:off x="1013581" y="1659510"/>
            <a:ext cx="390525" cy="354013"/>
            <a:chOff x="314965" y="755453"/>
            <a:chExt cx="390525" cy="354013"/>
          </a:xfrm>
        </p:grpSpPr>
        <p:sp>
          <p:nvSpPr>
            <p:cNvPr id="34" name="TextBox 86">
              <a:extLst>
                <a:ext uri="{FF2B5EF4-FFF2-40B4-BE49-F238E27FC236}">
                  <a16:creationId xmlns:a16="http://schemas.microsoft.com/office/drawing/2014/main" id="{1DD817A0-7620-450B-A40D-D45852AAB237}"/>
                </a:ext>
              </a:extLst>
            </p:cNvPr>
            <p:cNvSpPr txBox="1">
              <a:spLocks noChangeArrowheads="1"/>
            </p:cNvSpPr>
            <p:nvPr/>
          </p:nvSpPr>
          <p:spPr bwMode="auto">
            <a:xfrm>
              <a:off x="314965"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#102</a:t>
              </a:r>
              <a:endParaRPr lang="en-GB" altLang="en-US" sz="400" dirty="0">
                <a:latin typeface="Montserrat" panose="00000500000000000000" pitchFamily="2" charset="0"/>
              </a:endParaRPr>
            </a:p>
          </p:txBody>
        </p:sp>
        <p:sp>
          <p:nvSpPr>
            <p:cNvPr id="35" name="TextBox 69">
              <a:extLst>
                <a:ext uri="{FF2B5EF4-FFF2-40B4-BE49-F238E27FC236}">
                  <a16:creationId xmlns:a16="http://schemas.microsoft.com/office/drawing/2014/main" id="{9D69FBB0-F7C3-454D-AC83-031744842002}"/>
                </a:ext>
              </a:extLst>
            </p:cNvPr>
            <p:cNvSpPr txBox="1">
              <a:spLocks noChangeArrowheads="1"/>
            </p:cNvSpPr>
            <p:nvPr/>
          </p:nvSpPr>
          <p:spPr bwMode="auto">
            <a:xfrm>
              <a:off x="3213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36" name="Group 35">
            <a:extLst>
              <a:ext uri="{FF2B5EF4-FFF2-40B4-BE49-F238E27FC236}">
                <a16:creationId xmlns:a16="http://schemas.microsoft.com/office/drawing/2014/main" id="{B11830A6-2BAA-44CC-A805-F003785758D3}"/>
              </a:ext>
            </a:extLst>
          </p:cNvPr>
          <p:cNvGrpSpPr/>
          <p:nvPr/>
        </p:nvGrpSpPr>
        <p:grpSpPr>
          <a:xfrm>
            <a:off x="3413812" y="1659510"/>
            <a:ext cx="406400" cy="354013"/>
            <a:chOff x="2991490" y="755453"/>
            <a:chExt cx="406400" cy="354013"/>
          </a:xfrm>
        </p:grpSpPr>
        <p:sp>
          <p:nvSpPr>
            <p:cNvPr id="37" name="TextBox 86">
              <a:extLst>
                <a:ext uri="{FF2B5EF4-FFF2-40B4-BE49-F238E27FC236}">
                  <a16:creationId xmlns:a16="http://schemas.microsoft.com/office/drawing/2014/main" id="{031000F9-2367-4B2B-939B-7AA85A835B7D}"/>
                </a:ext>
              </a:extLst>
            </p:cNvPr>
            <p:cNvSpPr txBox="1">
              <a:spLocks noChangeArrowheads="1"/>
            </p:cNvSpPr>
            <p:nvPr/>
          </p:nvSpPr>
          <p:spPr bwMode="auto">
            <a:xfrm>
              <a:off x="2991490" y="755453"/>
              <a:ext cx="3921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#106</a:t>
              </a:r>
              <a:endParaRPr lang="en-GB" altLang="en-US" sz="400">
                <a:latin typeface="Montserrat" panose="00000500000000000000" pitchFamily="2" charset="0"/>
              </a:endParaRPr>
            </a:p>
          </p:txBody>
        </p:sp>
        <p:sp>
          <p:nvSpPr>
            <p:cNvPr id="38" name="TextBox 70">
              <a:extLst>
                <a:ext uri="{FF2B5EF4-FFF2-40B4-BE49-F238E27FC236}">
                  <a16:creationId xmlns:a16="http://schemas.microsoft.com/office/drawing/2014/main" id="{20C1E7F3-1FE9-42BC-8537-E238211655B6}"/>
                </a:ext>
              </a:extLst>
            </p:cNvPr>
            <p:cNvSpPr txBox="1">
              <a:spLocks noChangeArrowheads="1"/>
            </p:cNvSpPr>
            <p:nvPr/>
          </p:nvSpPr>
          <p:spPr bwMode="auto">
            <a:xfrm>
              <a:off x="30137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39" name="Group 38">
            <a:extLst>
              <a:ext uri="{FF2B5EF4-FFF2-40B4-BE49-F238E27FC236}">
                <a16:creationId xmlns:a16="http://schemas.microsoft.com/office/drawing/2014/main" id="{E29B395E-31D5-44E8-81B2-37DD864B0936}"/>
              </a:ext>
            </a:extLst>
          </p:cNvPr>
          <p:cNvGrpSpPr/>
          <p:nvPr/>
        </p:nvGrpSpPr>
        <p:grpSpPr>
          <a:xfrm>
            <a:off x="5861668" y="1659510"/>
            <a:ext cx="396875" cy="354013"/>
            <a:chOff x="5758503" y="755453"/>
            <a:chExt cx="396875" cy="354013"/>
          </a:xfrm>
        </p:grpSpPr>
        <p:sp>
          <p:nvSpPr>
            <p:cNvPr id="40" name="TextBox 86">
              <a:extLst>
                <a:ext uri="{FF2B5EF4-FFF2-40B4-BE49-F238E27FC236}">
                  <a16:creationId xmlns:a16="http://schemas.microsoft.com/office/drawing/2014/main" id="{B00D2142-96E5-4A5D-B38E-CACBD805BF7D}"/>
                </a:ext>
              </a:extLst>
            </p:cNvPr>
            <p:cNvSpPr txBox="1">
              <a:spLocks noChangeArrowheads="1"/>
            </p:cNvSpPr>
            <p:nvPr/>
          </p:nvSpPr>
          <p:spPr bwMode="auto">
            <a:xfrm>
              <a:off x="5758503" y="755453"/>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#110</a:t>
              </a:r>
              <a:endParaRPr lang="en-GB" altLang="en-US" sz="400">
                <a:latin typeface="Montserrat" panose="00000500000000000000" pitchFamily="2" charset="0"/>
              </a:endParaRPr>
            </a:p>
          </p:txBody>
        </p:sp>
        <p:sp>
          <p:nvSpPr>
            <p:cNvPr id="41" name="TextBox 71">
              <a:extLst>
                <a:ext uri="{FF2B5EF4-FFF2-40B4-BE49-F238E27FC236}">
                  <a16:creationId xmlns:a16="http://schemas.microsoft.com/office/drawing/2014/main" id="{CF36B31B-A9CB-4E23-93FD-42F4EBA592CE}"/>
                </a:ext>
              </a:extLst>
            </p:cNvPr>
            <p:cNvSpPr txBox="1">
              <a:spLocks noChangeArrowheads="1"/>
            </p:cNvSpPr>
            <p:nvPr/>
          </p:nvSpPr>
          <p:spPr bwMode="auto">
            <a:xfrm>
              <a:off x="5771203"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42" name="Rectangle 12">
            <a:extLst>
              <a:ext uri="{FF2B5EF4-FFF2-40B4-BE49-F238E27FC236}">
                <a16:creationId xmlns:a16="http://schemas.microsoft.com/office/drawing/2014/main" id="{28BB9A4B-C061-40F8-BA27-79032F7F98AE}"/>
              </a:ext>
            </a:extLst>
          </p:cNvPr>
          <p:cNvSpPr>
            <a:spLocks noChangeArrowheads="1"/>
          </p:cNvSpPr>
          <p:nvPr/>
        </p:nvSpPr>
        <p:spPr bwMode="auto">
          <a:xfrm>
            <a:off x="1920336" y="5869440"/>
            <a:ext cx="8699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2" charset="0"/>
              </a:rPr>
              <a:t>Now</a:t>
            </a:r>
          </a:p>
        </p:txBody>
      </p:sp>
      <p:sp>
        <p:nvSpPr>
          <p:cNvPr id="43" name="TextBox 67">
            <a:extLst>
              <a:ext uri="{FF2B5EF4-FFF2-40B4-BE49-F238E27FC236}">
                <a16:creationId xmlns:a16="http://schemas.microsoft.com/office/drawing/2014/main" id="{D097825D-A10F-4401-AD16-2BE6EB0B5F24}"/>
              </a:ext>
            </a:extLst>
          </p:cNvPr>
          <p:cNvSpPr txBox="1">
            <a:spLocks noChangeArrowheads="1"/>
          </p:cNvSpPr>
          <p:nvPr/>
        </p:nvSpPr>
        <p:spPr bwMode="auto">
          <a:xfrm>
            <a:off x="954102" y="1557698"/>
            <a:ext cx="403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TSGs</a:t>
            </a:r>
          </a:p>
        </p:txBody>
      </p:sp>
      <p:sp>
        <p:nvSpPr>
          <p:cNvPr id="44" name="Chevron 60">
            <a:extLst>
              <a:ext uri="{FF2B5EF4-FFF2-40B4-BE49-F238E27FC236}">
                <a16:creationId xmlns:a16="http://schemas.microsoft.com/office/drawing/2014/main" id="{9279C9ED-FFF0-42B0-9064-897783927D20}"/>
              </a:ext>
            </a:extLst>
          </p:cNvPr>
          <p:cNvSpPr/>
          <p:nvPr/>
        </p:nvSpPr>
        <p:spPr bwMode="auto">
          <a:xfrm>
            <a:off x="908594" y="2077721"/>
            <a:ext cx="1557862"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SA1 5GA SID </a:t>
            </a:r>
            <a:r>
              <a:rPr lang="fr-FR" sz="800" dirty="0" err="1">
                <a:latin typeface="Montserrat" panose="00000500000000000000" pitchFamily="50" charset="0"/>
                <a:ea typeface="ＭＳ Ｐゴシック" charset="-128"/>
                <a:cs typeface="Arial" pitchFamily="34" charset="0"/>
              </a:rPr>
              <a:t>definition</a:t>
            </a:r>
            <a:endParaRPr lang="fr-FR" sz="800" dirty="0">
              <a:latin typeface="Montserrat" panose="00000500000000000000" pitchFamily="50" charset="0"/>
              <a:ea typeface="ＭＳ Ｐゴシック" charset="-128"/>
              <a:cs typeface="Arial" pitchFamily="34" charset="0"/>
            </a:endParaRPr>
          </a:p>
        </p:txBody>
      </p:sp>
      <p:sp>
        <p:nvSpPr>
          <p:cNvPr id="45" name="Star: 5 Points 44">
            <a:extLst>
              <a:ext uri="{FF2B5EF4-FFF2-40B4-BE49-F238E27FC236}">
                <a16:creationId xmlns:a16="http://schemas.microsoft.com/office/drawing/2014/main" id="{BE2399E2-8F85-4A74-A87B-8824AC10EACF}"/>
              </a:ext>
            </a:extLst>
          </p:cNvPr>
          <p:cNvSpPr/>
          <p:nvPr/>
        </p:nvSpPr>
        <p:spPr bwMode="auto">
          <a:xfrm>
            <a:off x="4051693" y="4448529"/>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46" name="TextBox 1">
            <a:extLst>
              <a:ext uri="{FF2B5EF4-FFF2-40B4-BE49-F238E27FC236}">
                <a16:creationId xmlns:a16="http://schemas.microsoft.com/office/drawing/2014/main" id="{98424839-074B-448C-B045-C87DF2DD9BAC}"/>
              </a:ext>
            </a:extLst>
          </p:cNvPr>
          <p:cNvSpPr txBox="1">
            <a:spLocks noChangeArrowheads="1"/>
          </p:cNvSpPr>
          <p:nvPr/>
        </p:nvSpPr>
        <p:spPr bwMode="auto">
          <a:xfrm>
            <a:off x="3738430" y="4711286"/>
            <a:ext cx="1079604" cy="20005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700" b="1" dirty="0">
                <a:latin typeface="Montserrat" panose="00000500000000000000" pitchFamily="50" charset="0"/>
              </a:rPr>
              <a:t>Workshop 6G TSGs</a:t>
            </a:r>
            <a:endParaRPr lang="en-GB" altLang="en-US" sz="700" dirty="0">
              <a:latin typeface="Montserrat" panose="00000500000000000000" pitchFamily="50" charset="0"/>
            </a:endParaRPr>
          </a:p>
        </p:txBody>
      </p:sp>
      <p:sp>
        <p:nvSpPr>
          <p:cNvPr id="47" name="Chevron 60">
            <a:extLst>
              <a:ext uri="{FF2B5EF4-FFF2-40B4-BE49-F238E27FC236}">
                <a16:creationId xmlns:a16="http://schemas.microsoft.com/office/drawing/2014/main" id="{3FE4948B-2658-4B22-9B8E-E16227384F3C}"/>
              </a:ext>
            </a:extLst>
          </p:cNvPr>
          <p:cNvSpPr/>
          <p:nvPr/>
        </p:nvSpPr>
        <p:spPr bwMode="auto">
          <a:xfrm>
            <a:off x="4105608" y="2073322"/>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48" name="Chevron 60">
            <a:extLst>
              <a:ext uri="{FF2B5EF4-FFF2-40B4-BE49-F238E27FC236}">
                <a16:creationId xmlns:a16="http://schemas.microsoft.com/office/drawing/2014/main" id="{99EDA24E-37C6-441B-AD32-1076BF6129E9}"/>
              </a:ext>
            </a:extLst>
          </p:cNvPr>
          <p:cNvSpPr/>
          <p:nvPr/>
        </p:nvSpPr>
        <p:spPr bwMode="auto">
          <a:xfrm>
            <a:off x="2378409" y="2076920"/>
            <a:ext cx="186943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5GA </a:t>
            </a:r>
            <a:r>
              <a:rPr lang="fr-FR" sz="900" dirty="0" err="1">
                <a:latin typeface="Montserrat" panose="00000500000000000000" pitchFamily="50" charset="0"/>
                <a:ea typeface="ＭＳ Ｐゴシック" charset="-128"/>
                <a:cs typeface="Arial" pitchFamily="34" charset="0"/>
              </a:rPr>
              <a:t>Studies</a:t>
            </a:r>
            <a:r>
              <a:rPr lang="fr-FR" sz="900" dirty="0">
                <a:latin typeface="Montserrat" panose="00000500000000000000" pitchFamily="50" charset="0"/>
                <a:ea typeface="ＭＳ Ｐゴシック" charset="-128"/>
                <a:cs typeface="Arial" pitchFamily="34" charset="0"/>
              </a:rPr>
              <a:t> + </a:t>
            </a:r>
            <a:r>
              <a:rPr lang="fr-FR" sz="900" dirty="0" err="1">
                <a:latin typeface="Montserrat" panose="00000500000000000000" pitchFamily="50" charset="0"/>
                <a:ea typeface="ＭＳ Ｐゴシック" charset="-128"/>
                <a:cs typeface="Arial" pitchFamily="34" charset="0"/>
              </a:rPr>
              <a:t>Norm</a:t>
            </a:r>
            <a:r>
              <a:rPr lang="fr-FR" sz="900" dirty="0">
                <a:latin typeface="Montserrat" panose="00000500000000000000" pitchFamily="50" charset="0"/>
                <a:ea typeface="ＭＳ Ｐゴシック" charset="-128"/>
                <a:cs typeface="Arial" pitchFamily="34" charset="0"/>
              </a:rPr>
              <a:t> 80%</a:t>
            </a:r>
          </a:p>
        </p:txBody>
      </p:sp>
      <p:sp>
        <p:nvSpPr>
          <p:cNvPr id="49" name="Chevron 60">
            <a:extLst>
              <a:ext uri="{FF2B5EF4-FFF2-40B4-BE49-F238E27FC236}">
                <a16:creationId xmlns:a16="http://schemas.microsoft.com/office/drawing/2014/main" id="{E31711E7-C9FB-4396-9831-B39DC12B0C2A}"/>
              </a:ext>
            </a:extLst>
          </p:cNvPr>
          <p:cNvSpPr/>
          <p:nvPr/>
        </p:nvSpPr>
        <p:spPr bwMode="auto">
          <a:xfrm>
            <a:off x="7127628" y="2372361"/>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50" name="Chevron 60">
            <a:extLst>
              <a:ext uri="{FF2B5EF4-FFF2-40B4-BE49-F238E27FC236}">
                <a16:creationId xmlns:a16="http://schemas.microsoft.com/office/drawing/2014/main" id="{6BF520FF-5496-4713-AFF5-7D499505508A}"/>
              </a:ext>
            </a:extLst>
          </p:cNvPr>
          <p:cNvSpPr/>
          <p:nvPr/>
        </p:nvSpPr>
        <p:spPr bwMode="auto">
          <a:xfrm>
            <a:off x="4796484" y="2374128"/>
            <a:ext cx="2438397"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 2 (SA2, SA6, …) 5GA St.+</a:t>
            </a:r>
            <a:r>
              <a:rPr lang="fr-FR" sz="900" dirty="0" err="1">
                <a:latin typeface="Montserrat" panose="00000500000000000000" pitchFamily="50" charset="0"/>
                <a:ea typeface="ＭＳ Ｐゴシック" charset="-128"/>
                <a:cs typeface="Arial" pitchFamily="34" charset="0"/>
              </a:rPr>
              <a:t>Norm</a:t>
            </a:r>
            <a:r>
              <a:rPr lang="fr-FR" sz="900" dirty="0">
                <a:latin typeface="Montserrat" panose="00000500000000000000" pitchFamily="50" charset="0"/>
                <a:ea typeface="ＭＳ Ｐゴシック" charset="-128"/>
                <a:cs typeface="Arial" pitchFamily="34" charset="0"/>
              </a:rPr>
              <a:t> 80%</a:t>
            </a:r>
          </a:p>
        </p:txBody>
      </p:sp>
      <p:sp>
        <p:nvSpPr>
          <p:cNvPr id="51" name="Chevron 60">
            <a:extLst>
              <a:ext uri="{FF2B5EF4-FFF2-40B4-BE49-F238E27FC236}">
                <a16:creationId xmlns:a16="http://schemas.microsoft.com/office/drawing/2014/main" id="{88D09A64-433B-482B-AE35-6A3EAD4017C0}"/>
              </a:ext>
            </a:extLst>
          </p:cNvPr>
          <p:cNvSpPr/>
          <p:nvPr/>
        </p:nvSpPr>
        <p:spPr bwMode="auto">
          <a:xfrm>
            <a:off x="7198739" y="3545092"/>
            <a:ext cx="187849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3 5GA St + </a:t>
            </a:r>
            <a:r>
              <a:rPr lang="fr-FR" sz="900" dirty="0" err="1">
                <a:latin typeface="Montserrat" panose="00000500000000000000" pitchFamily="50" charset="0"/>
                <a:ea typeface="ＭＳ Ｐゴシック" charset="-128"/>
                <a:cs typeface="Arial" pitchFamily="34" charset="0"/>
              </a:rPr>
              <a:t>Norm</a:t>
            </a:r>
            <a:endParaRPr lang="fr-FR" sz="900" dirty="0">
              <a:latin typeface="Montserrat" panose="00000500000000000000" pitchFamily="50" charset="0"/>
              <a:ea typeface="ＭＳ Ｐゴシック" charset="-128"/>
              <a:cs typeface="Arial" pitchFamily="34" charset="0"/>
            </a:endParaRPr>
          </a:p>
        </p:txBody>
      </p:sp>
      <p:sp>
        <p:nvSpPr>
          <p:cNvPr id="52" name="Chevron 60">
            <a:extLst>
              <a:ext uri="{FF2B5EF4-FFF2-40B4-BE49-F238E27FC236}">
                <a16:creationId xmlns:a16="http://schemas.microsoft.com/office/drawing/2014/main" id="{3A468D1A-78CF-4D1E-9A7C-2C4BD7D83EA2}"/>
              </a:ext>
            </a:extLst>
          </p:cNvPr>
          <p:cNvSpPr/>
          <p:nvPr/>
        </p:nvSpPr>
        <p:spPr bwMode="auto">
          <a:xfrm>
            <a:off x="5447025" y="5775954"/>
            <a:ext cx="1245990" cy="197892"/>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Stage 3 6G 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grpSp>
        <p:nvGrpSpPr>
          <p:cNvPr id="53" name="Group 52">
            <a:extLst>
              <a:ext uri="{FF2B5EF4-FFF2-40B4-BE49-F238E27FC236}">
                <a16:creationId xmlns:a16="http://schemas.microsoft.com/office/drawing/2014/main" id="{A9F140DB-D5A3-4769-8243-B9F7B1AE6784}"/>
              </a:ext>
            </a:extLst>
          </p:cNvPr>
          <p:cNvGrpSpPr/>
          <p:nvPr/>
        </p:nvGrpSpPr>
        <p:grpSpPr>
          <a:xfrm>
            <a:off x="7686448" y="1649350"/>
            <a:ext cx="390850" cy="354013"/>
            <a:chOff x="7359013" y="745293"/>
            <a:chExt cx="390850" cy="354013"/>
          </a:xfrm>
        </p:grpSpPr>
        <p:sp>
          <p:nvSpPr>
            <p:cNvPr id="54" name="TextBox 86">
              <a:extLst>
                <a:ext uri="{FF2B5EF4-FFF2-40B4-BE49-F238E27FC236}">
                  <a16:creationId xmlns:a16="http://schemas.microsoft.com/office/drawing/2014/main" id="{6079F1EB-29D5-428C-BC32-978BEA2A9108}"/>
                </a:ext>
              </a:extLst>
            </p:cNvPr>
            <p:cNvSpPr txBox="1">
              <a:spLocks noChangeArrowheads="1"/>
            </p:cNvSpPr>
            <p:nvPr/>
          </p:nvSpPr>
          <p:spPr bwMode="auto">
            <a:xfrm>
              <a:off x="7359013" y="745293"/>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#113</a:t>
              </a:r>
              <a:endParaRPr lang="en-GB" altLang="en-US" sz="400" dirty="0">
                <a:latin typeface="Montserrat" panose="00000500000000000000" pitchFamily="2" charset="0"/>
              </a:endParaRPr>
            </a:p>
          </p:txBody>
        </p:sp>
        <p:sp>
          <p:nvSpPr>
            <p:cNvPr id="55" name="TextBox 66">
              <a:extLst>
                <a:ext uri="{FF2B5EF4-FFF2-40B4-BE49-F238E27FC236}">
                  <a16:creationId xmlns:a16="http://schemas.microsoft.com/office/drawing/2014/main" id="{59421987-87F6-442C-8BAC-0AC15AA519A1}"/>
                </a:ext>
              </a:extLst>
            </p:cNvPr>
            <p:cNvSpPr txBox="1">
              <a:spLocks noChangeArrowheads="1"/>
            </p:cNvSpPr>
            <p:nvPr/>
          </p:nvSpPr>
          <p:spPr bwMode="auto">
            <a:xfrm>
              <a:off x="7375213" y="89928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56" name="Group 55">
            <a:extLst>
              <a:ext uri="{FF2B5EF4-FFF2-40B4-BE49-F238E27FC236}">
                <a16:creationId xmlns:a16="http://schemas.microsoft.com/office/drawing/2014/main" id="{E9D87263-F3A4-425C-8008-C11F601323CF}"/>
              </a:ext>
            </a:extLst>
          </p:cNvPr>
          <p:cNvGrpSpPr/>
          <p:nvPr/>
        </p:nvGrpSpPr>
        <p:grpSpPr>
          <a:xfrm>
            <a:off x="8282862" y="1649350"/>
            <a:ext cx="384175" cy="354013"/>
            <a:chOff x="8016563" y="745293"/>
            <a:chExt cx="384175" cy="354013"/>
          </a:xfrm>
        </p:grpSpPr>
        <p:sp>
          <p:nvSpPr>
            <p:cNvPr id="57" name="TextBox 86">
              <a:extLst>
                <a:ext uri="{FF2B5EF4-FFF2-40B4-BE49-F238E27FC236}">
                  <a16:creationId xmlns:a16="http://schemas.microsoft.com/office/drawing/2014/main" id="{A57A802E-1FBD-4CD1-B47F-CB0E39D19F2C}"/>
                </a:ext>
              </a:extLst>
            </p:cNvPr>
            <p:cNvSpPr txBox="1">
              <a:spLocks noChangeArrowheads="1"/>
            </p:cNvSpPr>
            <p:nvPr/>
          </p:nvSpPr>
          <p:spPr bwMode="auto">
            <a:xfrm>
              <a:off x="8017046" y="745293"/>
              <a:ext cx="37061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#114</a:t>
              </a:r>
              <a:endParaRPr lang="en-GB" altLang="en-US" sz="400" dirty="0">
                <a:latin typeface="Montserrat" panose="00000500000000000000" pitchFamily="2" charset="0"/>
              </a:endParaRPr>
            </a:p>
          </p:txBody>
        </p:sp>
        <p:sp>
          <p:nvSpPr>
            <p:cNvPr id="58" name="TextBox 71">
              <a:extLst>
                <a:ext uri="{FF2B5EF4-FFF2-40B4-BE49-F238E27FC236}">
                  <a16:creationId xmlns:a16="http://schemas.microsoft.com/office/drawing/2014/main" id="{F5AEFE86-7163-4694-BA15-B4BA404B9297}"/>
                </a:ext>
              </a:extLst>
            </p:cNvPr>
            <p:cNvSpPr txBox="1">
              <a:spLocks noChangeArrowheads="1"/>
            </p:cNvSpPr>
            <p:nvPr/>
          </p:nvSpPr>
          <p:spPr bwMode="auto">
            <a:xfrm>
              <a:off x="8016563" y="89928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59" name="TextBox 86">
            <a:extLst>
              <a:ext uri="{FF2B5EF4-FFF2-40B4-BE49-F238E27FC236}">
                <a16:creationId xmlns:a16="http://schemas.microsoft.com/office/drawing/2014/main" id="{935E3E50-EEF7-4FD3-B142-F2BB62E1CCD9}"/>
              </a:ext>
            </a:extLst>
          </p:cNvPr>
          <p:cNvSpPr txBox="1">
            <a:spLocks noChangeArrowheads="1"/>
          </p:cNvSpPr>
          <p:nvPr/>
        </p:nvSpPr>
        <p:spPr bwMode="auto">
          <a:xfrm>
            <a:off x="8872601" y="1662897"/>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#115</a:t>
            </a:r>
            <a:endParaRPr lang="en-GB" altLang="en-US" sz="400" dirty="0">
              <a:latin typeface="Montserrat" panose="00000500000000000000" pitchFamily="2" charset="0"/>
            </a:endParaRPr>
          </a:p>
        </p:txBody>
      </p:sp>
      <p:sp>
        <p:nvSpPr>
          <p:cNvPr id="60" name="TextBox 60">
            <a:extLst>
              <a:ext uri="{FF2B5EF4-FFF2-40B4-BE49-F238E27FC236}">
                <a16:creationId xmlns:a16="http://schemas.microsoft.com/office/drawing/2014/main" id="{01CD1695-0973-4558-8AAC-EE795810E365}"/>
              </a:ext>
            </a:extLst>
          </p:cNvPr>
          <p:cNvSpPr txBox="1">
            <a:spLocks noChangeArrowheads="1"/>
          </p:cNvSpPr>
          <p:nvPr/>
        </p:nvSpPr>
        <p:spPr bwMode="auto">
          <a:xfrm>
            <a:off x="8907851" y="1816885"/>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sp>
        <p:nvSpPr>
          <p:cNvPr id="61" name="TextBox 60">
            <a:extLst>
              <a:ext uri="{FF2B5EF4-FFF2-40B4-BE49-F238E27FC236}">
                <a16:creationId xmlns:a16="http://schemas.microsoft.com/office/drawing/2014/main" id="{EE76FAB9-8891-4179-A1B8-D56151E2E7CF}"/>
              </a:ext>
            </a:extLst>
          </p:cNvPr>
          <p:cNvSpPr txBox="1">
            <a:spLocks noChangeArrowheads="1"/>
          </p:cNvSpPr>
          <p:nvPr/>
        </p:nvSpPr>
        <p:spPr bwMode="auto">
          <a:xfrm>
            <a:off x="9498012" y="1799951"/>
            <a:ext cx="3513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cxnSp>
        <p:nvCxnSpPr>
          <p:cNvPr id="62" name="Straight Connector 61">
            <a:extLst>
              <a:ext uri="{FF2B5EF4-FFF2-40B4-BE49-F238E27FC236}">
                <a16:creationId xmlns:a16="http://schemas.microsoft.com/office/drawing/2014/main" id="{30D9DEB7-FDB2-4BA0-AA9B-10858AE7EAF8}"/>
              </a:ext>
            </a:extLst>
          </p:cNvPr>
          <p:cNvCxnSpPr>
            <a:cxnSpLocks/>
          </p:cNvCxnSpPr>
          <p:nvPr/>
        </p:nvCxnSpPr>
        <p:spPr bwMode="auto">
          <a:xfrm>
            <a:off x="834082" y="3823376"/>
            <a:ext cx="9144000" cy="0"/>
          </a:xfrm>
          <a:prstGeom prst="line">
            <a:avLst/>
          </a:prstGeom>
          <a:solidFill>
            <a:schemeClr val="accent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cxnSp>
      <p:sp>
        <p:nvSpPr>
          <p:cNvPr id="63" name="Star: 5 Points 62">
            <a:extLst>
              <a:ext uri="{FF2B5EF4-FFF2-40B4-BE49-F238E27FC236}">
                <a16:creationId xmlns:a16="http://schemas.microsoft.com/office/drawing/2014/main" id="{FEA3D6E0-33A9-440A-9B33-3777C03E40B3}"/>
              </a:ext>
            </a:extLst>
          </p:cNvPr>
          <p:cNvSpPr/>
          <p:nvPr/>
        </p:nvSpPr>
        <p:spPr bwMode="auto">
          <a:xfrm>
            <a:off x="1967575" y="3802474"/>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64" name="TextBox 1">
            <a:extLst>
              <a:ext uri="{FF2B5EF4-FFF2-40B4-BE49-F238E27FC236}">
                <a16:creationId xmlns:a16="http://schemas.microsoft.com/office/drawing/2014/main" id="{BC802242-DC0E-4100-9C65-D2C3A8FBD515}"/>
              </a:ext>
            </a:extLst>
          </p:cNvPr>
          <p:cNvSpPr txBox="1">
            <a:spLocks noChangeArrowheads="1"/>
          </p:cNvSpPr>
          <p:nvPr/>
        </p:nvSpPr>
        <p:spPr bwMode="auto">
          <a:xfrm>
            <a:off x="1642538" y="4093530"/>
            <a:ext cx="1149037" cy="307777"/>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Workshop IMT-2030 use cases</a:t>
            </a:r>
            <a:endParaRPr lang="en-GB" altLang="en-US" sz="700" dirty="0">
              <a:latin typeface="Montserrat" panose="00000500000000000000" pitchFamily="50" charset="0"/>
            </a:endParaRPr>
          </a:p>
        </p:txBody>
      </p:sp>
      <p:sp>
        <p:nvSpPr>
          <p:cNvPr id="65" name="Chevron 60">
            <a:extLst>
              <a:ext uri="{FF2B5EF4-FFF2-40B4-BE49-F238E27FC236}">
                <a16:creationId xmlns:a16="http://schemas.microsoft.com/office/drawing/2014/main" id="{6F76374F-91E5-46A3-874F-5936B12BDB99}"/>
              </a:ext>
            </a:extLst>
          </p:cNvPr>
          <p:cNvSpPr/>
          <p:nvPr/>
        </p:nvSpPr>
        <p:spPr bwMode="auto">
          <a:xfrm>
            <a:off x="4884874" y="2987443"/>
            <a:ext cx="3562434"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66" name="Chevron 60">
            <a:extLst>
              <a:ext uri="{FF2B5EF4-FFF2-40B4-BE49-F238E27FC236}">
                <a16:creationId xmlns:a16="http://schemas.microsoft.com/office/drawing/2014/main" id="{A2EDEDEB-F0A4-4C20-B343-B168F572B102}"/>
              </a:ext>
            </a:extLst>
          </p:cNvPr>
          <p:cNvSpPr/>
          <p:nvPr/>
        </p:nvSpPr>
        <p:spPr bwMode="auto">
          <a:xfrm>
            <a:off x="5442658" y="3274383"/>
            <a:ext cx="3634571" cy="20997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67" name="TextBox 86">
            <a:extLst>
              <a:ext uri="{FF2B5EF4-FFF2-40B4-BE49-F238E27FC236}">
                <a16:creationId xmlns:a16="http://schemas.microsoft.com/office/drawing/2014/main" id="{CAFD4099-C85E-46BD-AAE6-999B5A16A1FE}"/>
              </a:ext>
            </a:extLst>
          </p:cNvPr>
          <p:cNvSpPr txBox="1">
            <a:spLocks noChangeArrowheads="1"/>
          </p:cNvSpPr>
          <p:nvPr/>
        </p:nvSpPr>
        <p:spPr bwMode="auto">
          <a:xfrm>
            <a:off x="9450118" y="1659510"/>
            <a:ext cx="36580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#116</a:t>
            </a:r>
            <a:endParaRPr lang="en-GB" altLang="en-US" sz="400" dirty="0">
              <a:latin typeface="Montserrat" panose="00000500000000000000" pitchFamily="2" charset="0"/>
            </a:endParaRPr>
          </a:p>
        </p:txBody>
      </p:sp>
      <p:cxnSp>
        <p:nvCxnSpPr>
          <p:cNvPr id="68" name="Straight Connector 114">
            <a:extLst>
              <a:ext uri="{FF2B5EF4-FFF2-40B4-BE49-F238E27FC236}">
                <a16:creationId xmlns:a16="http://schemas.microsoft.com/office/drawing/2014/main" id="{58B3657D-05EC-4523-A9FF-D81D3F4E564A}"/>
              </a:ext>
            </a:extLst>
          </p:cNvPr>
          <p:cNvCxnSpPr>
            <a:cxnSpLocks noChangeShapeType="1"/>
          </p:cNvCxnSpPr>
          <p:nvPr/>
        </p:nvCxnSpPr>
        <p:spPr bwMode="auto">
          <a:xfrm>
            <a:off x="3020201" y="2028541"/>
            <a:ext cx="0" cy="3931806"/>
          </a:xfrm>
          <a:prstGeom prst="line">
            <a:avLst/>
          </a:prstGeom>
          <a:noFill/>
          <a:ln w="9525" algn="ctr">
            <a:solidFill>
              <a:schemeClr val="accent4">
                <a:lumMod val="40000"/>
                <a:lumOff val="60000"/>
              </a:schemeClr>
            </a:solidFill>
            <a:prstDash val="dash"/>
            <a:round/>
            <a:headEnd/>
            <a:tailEnd/>
          </a:ln>
        </p:spPr>
      </p:cxnSp>
      <p:cxnSp>
        <p:nvCxnSpPr>
          <p:cNvPr id="69" name="Straight Connector 114">
            <a:extLst>
              <a:ext uri="{FF2B5EF4-FFF2-40B4-BE49-F238E27FC236}">
                <a16:creationId xmlns:a16="http://schemas.microsoft.com/office/drawing/2014/main" id="{1EB6EC03-28E9-41FB-B4C3-DD8349B9EEF7}"/>
              </a:ext>
            </a:extLst>
          </p:cNvPr>
          <p:cNvCxnSpPr>
            <a:cxnSpLocks noChangeShapeType="1"/>
          </p:cNvCxnSpPr>
          <p:nvPr/>
        </p:nvCxnSpPr>
        <p:spPr bwMode="auto">
          <a:xfrm>
            <a:off x="4230671" y="2028541"/>
            <a:ext cx="0" cy="3931806"/>
          </a:xfrm>
          <a:prstGeom prst="line">
            <a:avLst/>
          </a:prstGeom>
          <a:noFill/>
          <a:ln w="9525" algn="ctr">
            <a:solidFill>
              <a:schemeClr val="accent4">
                <a:lumMod val="40000"/>
                <a:lumOff val="60000"/>
              </a:schemeClr>
            </a:solidFill>
            <a:prstDash val="dash"/>
            <a:round/>
            <a:headEnd/>
            <a:tailEnd/>
          </a:ln>
        </p:spPr>
      </p:cxnSp>
      <p:cxnSp>
        <p:nvCxnSpPr>
          <p:cNvPr id="70" name="Straight Connector 114">
            <a:extLst>
              <a:ext uri="{FF2B5EF4-FFF2-40B4-BE49-F238E27FC236}">
                <a16:creationId xmlns:a16="http://schemas.microsoft.com/office/drawing/2014/main" id="{0A49AE95-84CB-4F19-8DEB-74EE635C537A}"/>
              </a:ext>
            </a:extLst>
          </p:cNvPr>
          <p:cNvCxnSpPr>
            <a:cxnSpLocks noChangeShapeType="1"/>
          </p:cNvCxnSpPr>
          <p:nvPr/>
        </p:nvCxnSpPr>
        <p:spPr bwMode="auto">
          <a:xfrm>
            <a:off x="4835906" y="2028541"/>
            <a:ext cx="0" cy="3931806"/>
          </a:xfrm>
          <a:prstGeom prst="line">
            <a:avLst/>
          </a:prstGeom>
          <a:noFill/>
          <a:ln w="9525" algn="ctr">
            <a:solidFill>
              <a:schemeClr val="accent4">
                <a:lumMod val="40000"/>
                <a:lumOff val="60000"/>
              </a:schemeClr>
            </a:solidFill>
            <a:prstDash val="dash"/>
            <a:round/>
            <a:headEnd/>
            <a:tailEnd/>
          </a:ln>
        </p:spPr>
      </p:cxnSp>
      <p:cxnSp>
        <p:nvCxnSpPr>
          <p:cNvPr id="71" name="Straight Connector 114">
            <a:extLst>
              <a:ext uri="{FF2B5EF4-FFF2-40B4-BE49-F238E27FC236}">
                <a16:creationId xmlns:a16="http://schemas.microsoft.com/office/drawing/2014/main" id="{188109C4-76B3-4816-879F-9F05B7E5AD22}"/>
              </a:ext>
            </a:extLst>
          </p:cNvPr>
          <p:cNvCxnSpPr>
            <a:cxnSpLocks noChangeShapeType="1"/>
          </p:cNvCxnSpPr>
          <p:nvPr/>
        </p:nvCxnSpPr>
        <p:spPr bwMode="auto">
          <a:xfrm>
            <a:off x="5441141" y="2028541"/>
            <a:ext cx="0" cy="3931806"/>
          </a:xfrm>
          <a:prstGeom prst="line">
            <a:avLst/>
          </a:prstGeom>
          <a:noFill/>
          <a:ln w="9525" algn="ctr">
            <a:solidFill>
              <a:schemeClr val="accent4">
                <a:lumMod val="40000"/>
                <a:lumOff val="60000"/>
              </a:schemeClr>
            </a:solidFill>
            <a:prstDash val="dash"/>
            <a:round/>
            <a:headEnd/>
            <a:tailEnd/>
          </a:ln>
        </p:spPr>
      </p:cxnSp>
      <p:cxnSp>
        <p:nvCxnSpPr>
          <p:cNvPr id="72" name="Straight Connector 114">
            <a:extLst>
              <a:ext uri="{FF2B5EF4-FFF2-40B4-BE49-F238E27FC236}">
                <a16:creationId xmlns:a16="http://schemas.microsoft.com/office/drawing/2014/main" id="{0C677A8D-2F88-410E-AA0C-266794875CC6}"/>
              </a:ext>
            </a:extLst>
          </p:cNvPr>
          <p:cNvCxnSpPr>
            <a:cxnSpLocks noChangeShapeType="1"/>
          </p:cNvCxnSpPr>
          <p:nvPr/>
        </p:nvCxnSpPr>
        <p:spPr bwMode="auto">
          <a:xfrm>
            <a:off x="6651611" y="2028541"/>
            <a:ext cx="0" cy="3931806"/>
          </a:xfrm>
          <a:prstGeom prst="line">
            <a:avLst/>
          </a:prstGeom>
          <a:noFill/>
          <a:ln w="9525" algn="ctr">
            <a:solidFill>
              <a:schemeClr val="accent4">
                <a:lumMod val="40000"/>
                <a:lumOff val="60000"/>
              </a:schemeClr>
            </a:solidFill>
            <a:prstDash val="dash"/>
            <a:round/>
            <a:headEnd/>
            <a:tailEnd/>
          </a:ln>
        </p:spPr>
      </p:cxnSp>
      <p:cxnSp>
        <p:nvCxnSpPr>
          <p:cNvPr id="73" name="Straight Connector 114">
            <a:extLst>
              <a:ext uri="{FF2B5EF4-FFF2-40B4-BE49-F238E27FC236}">
                <a16:creationId xmlns:a16="http://schemas.microsoft.com/office/drawing/2014/main" id="{8D876920-3C75-48A8-A1C9-1D56F3B41049}"/>
              </a:ext>
            </a:extLst>
          </p:cNvPr>
          <p:cNvCxnSpPr>
            <a:cxnSpLocks noChangeShapeType="1"/>
          </p:cNvCxnSpPr>
          <p:nvPr/>
        </p:nvCxnSpPr>
        <p:spPr bwMode="auto">
          <a:xfrm>
            <a:off x="7256846" y="2028541"/>
            <a:ext cx="0" cy="3931806"/>
          </a:xfrm>
          <a:prstGeom prst="line">
            <a:avLst/>
          </a:prstGeom>
          <a:noFill/>
          <a:ln w="9525" algn="ctr">
            <a:solidFill>
              <a:schemeClr val="accent4">
                <a:lumMod val="40000"/>
                <a:lumOff val="60000"/>
              </a:schemeClr>
            </a:solidFill>
            <a:prstDash val="dash"/>
            <a:round/>
            <a:headEnd/>
            <a:tailEnd/>
          </a:ln>
        </p:spPr>
      </p:cxnSp>
      <p:cxnSp>
        <p:nvCxnSpPr>
          <p:cNvPr id="74" name="Straight Connector 114">
            <a:extLst>
              <a:ext uri="{FF2B5EF4-FFF2-40B4-BE49-F238E27FC236}">
                <a16:creationId xmlns:a16="http://schemas.microsoft.com/office/drawing/2014/main" id="{0E0CA314-9C95-4645-A90F-60289DE32143}"/>
              </a:ext>
            </a:extLst>
          </p:cNvPr>
          <p:cNvCxnSpPr>
            <a:cxnSpLocks noChangeShapeType="1"/>
          </p:cNvCxnSpPr>
          <p:nvPr/>
        </p:nvCxnSpPr>
        <p:spPr bwMode="auto">
          <a:xfrm>
            <a:off x="7862081" y="2028541"/>
            <a:ext cx="0" cy="3931806"/>
          </a:xfrm>
          <a:prstGeom prst="line">
            <a:avLst/>
          </a:prstGeom>
          <a:noFill/>
          <a:ln w="9525" algn="ctr">
            <a:solidFill>
              <a:schemeClr val="accent4">
                <a:lumMod val="40000"/>
                <a:lumOff val="60000"/>
              </a:schemeClr>
            </a:solidFill>
            <a:prstDash val="dash"/>
            <a:round/>
            <a:headEnd/>
            <a:tailEnd/>
          </a:ln>
        </p:spPr>
      </p:cxnSp>
      <p:cxnSp>
        <p:nvCxnSpPr>
          <p:cNvPr id="75" name="Straight Connector 114">
            <a:extLst>
              <a:ext uri="{FF2B5EF4-FFF2-40B4-BE49-F238E27FC236}">
                <a16:creationId xmlns:a16="http://schemas.microsoft.com/office/drawing/2014/main" id="{7E0AE432-6F2F-428B-A3D8-5D51D1B7F645}"/>
              </a:ext>
            </a:extLst>
          </p:cNvPr>
          <p:cNvCxnSpPr>
            <a:cxnSpLocks noChangeShapeType="1"/>
          </p:cNvCxnSpPr>
          <p:nvPr/>
        </p:nvCxnSpPr>
        <p:spPr bwMode="auto">
          <a:xfrm>
            <a:off x="9072551" y="2028541"/>
            <a:ext cx="0" cy="3931806"/>
          </a:xfrm>
          <a:prstGeom prst="line">
            <a:avLst/>
          </a:prstGeom>
          <a:noFill/>
          <a:ln w="9525" algn="ctr">
            <a:solidFill>
              <a:schemeClr val="accent4">
                <a:lumMod val="40000"/>
                <a:lumOff val="60000"/>
              </a:schemeClr>
            </a:solidFill>
            <a:prstDash val="dash"/>
            <a:round/>
            <a:headEnd/>
            <a:tailEnd/>
          </a:ln>
        </p:spPr>
      </p:cxnSp>
      <p:cxnSp>
        <p:nvCxnSpPr>
          <p:cNvPr id="76" name="Straight Connector 114">
            <a:extLst>
              <a:ext uri="{FF2B5EF4-FFF2-40B4-BE49-F238E27FC236}">
                <a16:creationId xmlns:a16="http://schemas.microsoft.com/office/drawing/2014/main" id="{ADD0E424-DDFA-45E2-8AA6-70BEFD5C016B}"/>
              </a:ext>
            </a:extLst>
          </p:cNvPr>
          <p:cNvCxnSpPr>
            <a:cxnSpLocks noChangeShapeType="1"/>
          </p:cNvCxnSpPr>
          <p:nvPr/>
        </p:nvCxnSpPr>
        <p:spPr bwMode="auto">
          <a:xfrm>
            <a:off x="9677791" y="2028541"/>
            <a:ext cx="0" cy="3931806"/>
          </a:xfrm>
          <a:prstGeom prst="line">
            <a:avLst/>
          </a:prstGeom>
          <a:noFill/>
          <a:ln w="9525" algn="ctr">
            <a:solidFill>
              <a:schemeClr val="accent4">
                <a:lumMod val="40000"/>
                <a:lumOff val="60000"/>
              </a:schemeClr>
            </a:solidFill>
            <a:prstDash val="dash"/>
            <a:round/>
            <a:headEnd/>
            <a:tailEnd/>
          </a:ln>
        </p:spPr>
      </p:cxnSp>
      <p:cxnSp>
        <p:nvCxnSpPr>
          <p:cNvPr id="77" name="Straight Connector 114">
            <a:extLst>
              <a:ext uri="{FF2B5EF4-FFF2-40B4-BE49-F238E27FC236}">
                <a16:creationId xmlns:a16="http://schemas.microsoft.com/office/drawing/2014/main" id="{AE42A1FD-1557-40FB-A635-E186B651A409}"/>
              </a:ext>
            </a:extLst>
          </p:cNvPr>
          <p:cNvCxnSpPr>
            <a:cxnSpLocks noChangeShapeType="1"/>
          </p:cNvCxnSpPr>
          <p:nvPr/>
        </p:nvCxnSpPr>
        <p:spPr bwMode="auto">
          <a:xfrm>
            <a:off x="6046376" y="2028541"/>
            <a:ext cx="0" cy="3897939"/>
          </a:xfrm>
          <a:prstGeom prst="line">
            <a:avLst/>
          </a:prstGeom>
          <a:noFill/>
          <a:ln w="28575" algn="ctr">
            <a:solidFill>
              <a:schemeClr val="accent4">
                <a:lumMod val="40000"/>
                <a:lumOff val="60000"/>
              </a:schemeClr>
            </a:solidFill>
            <a:round/>
            <a:headEnd/>
            <a:tailEnd/>
          </a:ln>
        </p:spPr>
      </p:cxnSp>
      <p:cxnSp>
        <p:nvCxnSpPr>
          <p:cNvPr id="78" name="Straight Connector 114">
            <a:extLst>
              <a:ext uri="{FF2B5EF4-FFF2-40B4-BE49-F238E27FC236}">
                <a16:creationId xmlns:a16="http://schemas.microsoft.com/office/drawing/2014/main" id="{00B65CFF-DD64-4F41-A53C-ED2529461D37}"/>
              </a:ext>
            </a:extLst>
          </p:cNvPr>
          <p:cNvCxnSpPr>
            <a:cxnSpLocks noChangeShapeType="1"/>
          </p:cNvCxnSpPr>
          <p:nvPr/>
        </p:nvCxnSpPr>
        <p:spPr bwMode="auto">
          <a:xfrm>
            <a:off x="8467316" y="2028541"/>
            <a:ext cx="0" cy="3897939"/>
          </a:xfrm>
          <a:prstGeom prst="line">
            <a:avLst/>
          </a:prstGeom>
          <a:noFill/>
          <a:ln w="28575" algn="ctr">
            <a:solidFill>
              <a:schemeClr val="accent4">
                <a:lumMod val="40000"/>
                <a:lumOff val="60000"/>
              </a:schemeClr>
            </a:solidFill>
            <a:round/>
            <a:headEnd/>
            <a:tailEnd/>
          </a:ln>
        </p:spPr>
      </p:cxnSp>
      <p:cxnSp>
        <p:nvCxnSpPr>
          <p:cNvPr id="79" name="Straight Connector 114">
            <a:extLst>
              <a:ext uri="{FF2B5EF4-FFF2-40B4-BE49-F238E27FC236}">
                <a16:creationId xmlns:a16="http://schemas.microsoft.com/office/drawing/2014/main" id="{3661DD8B-820E-4762-BF0B-3FE1E43FE5C6}"/>
              </a:ext>
            </a:extLst>
          </p:cNvPr>
          <p:cNvCxnSpPr>
            <a:cxnSpLocks noChangeShapeType="1"/>
          </p:cNvCxnSpPr>
          <p:nvPr/>
        </p:nvCxnSpPr>
        <p:spPr bwMode="auto">
          <a:xfrm>
            <a:off x="3625436" y="2028541"/>
            <a:ext cx="0" cy="3897939"/>
          </a:xfrm>
          <a:prstGeom prst="line">
            <a:avLst/>
          </a:prstGeom>
          <a:noFill/>
          <a:ln w="28575" algn="ctr">
            <a:solidFill>
              <a:schemeClr val="accent4">
                <a:lumMod val="40000"/>
                <a:lumOff val="60000"/>
              </a:schemeClr>
            </a:solidFill>
            <a:round/>
            <a:headEnd/>
            <a:tailEnd/>
          </a:ln>
        </p:spPr>
      </p:cxnSp>
      <p:sp>
        <p:nvSpPr>
          <p:cNvPr id="80" name="Chevron 60">
            <a:extLst>
              <a:ext uri="{FF2B5EF4-FFF2-40B4-BE49-F238E27FC236}">
                <a16:creationId xmlns:a16="http://schemas.microsoft.com/office/drawing/2014/main" id="{FE48B51F-C6AA-4318-BEC9-53DF9B73D5EE}"/>
              </a:ext>
            </a:extLst>
          </p:cNvPr>
          <p:cNvSpPr/>
          <p:nvPr/>
        </p:nvSpPr>
        <p:spPr bwMode="auto">
          <a:xfrm>
            <a:off x="2869474" y="3884428"/>
            <a:ext cx="380322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6G </a:t>
            </a:r>
            <a:r>
              <a:rPr lang="fr-FR" sz="900" dirty="0" err="1">
                <a:latin typeface="Montserrat" panose="00000500000000000000" pitchFamily="50" charset="0"/>
                <a:ea typeface="ＭＳ Ｐゴシック" charset="-128"/>
                <a:cs typeface="Arial" pitchFamily="34" charset="0"/>
              </a:rPr>
              <a:t>Study</a:t>
            </a:r>
            <a:endParaRPr lang="fr-FR" sz="900" dirty="0">
              <a:latin typeface="Montserrat" panose="00000500000000000000" pitchFamily="50" charset="0"/>
              <a:ea typeface="ＭＳ Ｐゴシック" charset="-128"/>
              <a:cs typeface="Arial" pitchFamily="34" charset="0"/>
            </a:endParaRPr>
          </a:p>
        </p:txBody>
      </p:sp>
      <p:sp>
        <p:nvSpPr>
          <p:cNvPr id="81" name="Chevron 60">
            <a:extLst>
              <a:ext uri="{FF2B5EF4-FFF2-40B4-BE49-F238E27FC236}">
                <a16:creationId xmlns:a16="http://schemas.microsoft.com/office/drawing/2014/main" id="{0A9DABEE-1B77-4B4B-A816-5B984B9AE21D}"/>
              </a:ext>
            </a:extLst>
          </p:cNvPr>
          <p:cNvSpPr/>
          <p:nvPr/>
        </p:nvSpPr>
        <p:spPr bwMode="auto">
          <a:xfrm>
            <a:off x="5941180" y="2677280"/>
            <a:ext cx="7518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RAN4 C.def.</a:t>
            </a:r>
          </a:p>
        </p:txBody>
      </p:sp>
      <p:sp>
        <p:nvSpPr>
          <p:cNvPr id="82" name="Chevron 60">
            <a:extLst>
              <a:ext uri="{FF2B5EF4-FFF2-40B4-BE49-F238E27FC236}">
                <a16:creationId xmlns:a16="http://schemas.microsoft.com/office/drawing/2014/main" id="{0D80B1A6-39EE-47E9-8312-B437432D2D78}"/>
              </a:ext>
            </a:extLst>
          </p:cNvPr>
          <p:cNvSpPr/>
          <p:nvPr/>
        </p:nvSpPr>
        <p:spPr bwMode="auto">
          <a:xfrm>
            <a:off x="8989175" y="3261180"/>
            <a:ext cx="708871" cy="20997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RAN4 Perf</a:t>
            </a:r>
          </a:p>
        </p:txBody>
      </p:sp>
      <p:sp>
        <p:nvSpPr>
          <p:cNvPr id="83" name="Chevron 60">
            <a:extLst>
              <a:ext uri="{FF2B5EF4-FFF2-40B4-BE49-F238E27FC236}">
                <a16:creationId xmlns:a16="http://schemas.microsoft.com/office/drawing/2014/main" id="{84ED3CD7-1223-484E-A6F6-5B7EBE1065DD}"/>
              </a:ext>
            </a:extLst>
          </p:cNvPr>
          <p:cNvSpPr/>
          <p:nvPr/>
        </p:nvSpPr>
        <p:spPr bwMode="auto">
          <a:xfrm>
            <a:off x="4854060" y="2677159"/>
            <a:ext cx="12090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RP Content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sp>
        <p:nvSpPr>
          <p:cNvPr id="84" name="Chevron 60">
            <a:extLst>
              <a:ext uri="{FF2B5EF4-FFF2-40B4-BE49-F238E27FC236}">
                <a16:creationId xmlns:a16="http://schemas.microsoft.com/office/drawing/2014/main" id="{A321C81E-D1CA-412B-892E-7630C1CF44DD}"/>
              </a:ext>
            </a:extLst>
          </p:cNvPr>
          <p:cNvSpPr/>
          <p:nvPr/>
        </p:nvSpPr>
        <p:spPr bwMode="auto">
          <a:xfrm>
            <a:off x="2209069" y="3891092"/>
            <a:ext cx="833121" cy="21928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SA1 6G 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sp>
        <p:nvSpPr>
          <p:cNvPr id="85" name="Chevron 60">
            <a:extLst>
              <a:ext uri="{FF2B5EF4-FFF2-40B4-BE49-F238E27FC236}">
                <a16:creationId xmlns:a16="http://schemas.microsoft.com/office/drawing/2014/main" id="{27B65D48-9A6E-48E3-AAC8-BAC99E2ABFC8}"/>
              </a:ext>
            </a:extLst>
          </p:cNvPr>
          <p:cNvSpPr/>
          <p:nvPr/>
        </p:nvSpPr>
        <p:spPr bwMode="auto">
          <a:xfrm>
            <a:off x="2967682" y="4162030"/>
            <a:ext cx="690880" cy="291254"/>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RP IMT-2030 disc.</a:t>
            </a:r>
          </a:p>
        </p:txBody>
      </p:sp>
      <p:sp>
        <p:nvSpPr>
          <p:cNvPr id="86" name="Chevron 60">
            <a:extLst>
              <a:ext uri="{FF2B5EF4-FFF2-40B4-BE49-F238E27FC236}">
                <a16:creationId xmlns:a16="http://schemas.microsoft.com/office/drawing/2014/main" id="{B9B39C0B-B09B-40EF-8FD9-B826F534E7DD}"/>
              </a:ext>
            </a:extLst>
          </p:cNvPr>
          <p:cNvSpPr/>
          <p:nvPr/>
        </p:nvSpPr>
        <p:spPr bwMode="auto">
          <a:xfrm>
            <a:off x="3570509" y="4196056"/>
            <a:ext cx="1273387" cy="24325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RP ITU </a:t>
            </a:r>
            <a:r>
              <a:rPr lang="fr-FR" sz="900" dirty="0" err="1">
                <a:latin typeface="Montserrat" panose="00000500000000000000" pitchFamily="50" charset="0"/>
                <a:ea typeface="ＭＳ Ｐゴシック" charset="-128"/>
                <a:cs typeface="Arial" pitchFamily="34" charset="0"/>
              </a:rPr>
              <a:t>Study</a:t>
            </a:r>
            <a:endParaRPr lang="fr-FR" sz="900" dirty="0">
              <a:latin typeface="Montserrat" panose="00000500000000000000" pitchFamily="50" charset="0"/>
              <a:ea typeface="ＭＳ Ｐゴシック" charset="-128"/>
              <a:cs typeface="Arial" pitchFamily="34" charset="0"/>
            </a:endParaRPr>
          </a:p>
        </p:txBody>
      </p:sp>
      <p:sp>
        <p:nvSpPr>
          <p:cNvPr id="87" name="Chevron 60">
            <a:extLst>
              <a:ext uri="{FF2B5EF4-FFF2-40B4-BE49-F238E27FC236}">
                <a16:creationId xmlns:a16="http://schemas.microsoft.com/office/drawing/2014/main" id="{2D6D54DB-F864-4A62-940B-96822A109F6B}"/>
              </a:ext>
            </a:extLst>
          </p:cNvPr>
          <p:cNvSpPr/>
          <p:nvPr/>
        </p:nvSpPr>
        <p:spPr bwMode="auto">
          <a:xfrm>
            <a:off x="4308803" y="4528691"/>
            <a:ext cx="2993813"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RP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88" name="Chevron 60">
            <a:extLst>
              <a:ext uri="{FF2B5EF4-FFF2-40B4-BE49-F238E27FC236}">
                <a16:creationId xmlns:a16="http://schemas.microsoft.com/office/drawing/2014/main" id="{24F86289-1AE8-4351-A232-5579601CCCDB}"/>
              </a:ext>
            </a:extLst>
          </p:cNvPr>
          <p:cNvSpPr/>
          <p:nvPr/>
        </p:nvSpPr>
        <p:spPr bwMode="auto">
          <a:xfrm>
            <a:off x="4868872" y="5176542"/>
            <a:ext cx="4225294" cy="23262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89" name="Chevron 60">
            <a:extLst>
              <a:ext uri="{FF2B5EF4-FFF2-40B4-BE49-F238E27FC236}">
                <a16:creationId xmlns:a16="http://schemas.microsoft.com/office/drawing/2014/main" id="{ACE55947-D961-44F6-83A9-D9E1C705BC3E}"/>
              </a:ext>
            </a:extLst>
          </p:cNvPr>
          <p:cNvSpPr/>
          <p:nvPr/>
        </p:nvSpPr>
        <p:spPr bwMode="auto">
          <a:xfrm>
            <a:off x="4742296" y="4864914"/>
            <a:ext cx="378629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SA2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90" name="Chevron 60">
            <a:extLst>
              <a:ext uri="{FF2B5EF4-FFF2-40B4-BE49-F238E27FC236}">
                <a16:creationId xmlns:a16="http://schemas.microsoft.com/office/drawing/2014/main" id="{5F8BE4BC-7571-4B2D-9C08-98405A562EF5}"/>
              </a:ext>
            </a:extLst>
          </p:cNvPr>
          <p:cNvSpPr/>
          <p:nvPr/>
        </p:nvSpPr>
        <p:spPr bwMode="auto">
          <a:xfrm>
            <a:off x="6625282" y="5767099"/>
            <a:ext cx="2709334"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3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91" name="Title 1">
            <a:extLst>
              <a:ext uri="{FF2B5EF4-FFF2-40B4-BE49-F238E27FC236}">
                <a16:creationId xmlns:a16="http://schemas.microsoft.com/office/drawing/2014/main" id="{DAE10571-94B4-4F8B-B9BA-6F02CAA84EE8}"/>
              </a:ext>
            </a:extLst>
          </p:cNvPr>
          <p:cNvSpPr txBox="1">
            <a:spLocks/>
          </p:cNvSpPr>
          <p:nvPr/>
        </p:nvSpPr>
        <p:spPr bwMode="auto">
          <a:xfrm>
            <a:off x="7635570" y="2578419"/>
            <a:ext cx="2278234" cy="38868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b="1" kern="0" dirty="0">
                <a:latin typeface="Montserrat" panose="00000500000000000000" pitchFamily="50" charset="0"/>
                <a:ea typeface="ＭＳ Ｐゴシック" charset="0"/>
                <a:cs typeface="ＭＳ Ｐゴシック" charset="0"/>
              </a:rPr>
              <a:t>Rel-20 - 5GA part</a:t>
            </a:r>
            <a:endParaRPr lang="en-US" sz="1600" b="1" kern="0" dirty="0">
              <a:latin typeface="Montserrat" panose="00000500000000000000" pitchFamily="50" charset="0"/>
              <a:ea typeface="ＭＳ Ｐゴシック" charset="0"/>
              <a:cs typeface="ＭＳ Ｐゴシック" charset="0"/>
            </a:endParaRPr>
          </a:p>
        </p:txBody>
      </p:sp>
      <p:sp>
        <p:nvSpPr>
          <p:cNvPr id="92" name="Title 1">
            <a:extLst>
              <a:ext uri="{FF2B5EF4-FFF2-40B4-BE49-F238E27FC236}">
                <a16:creationId xmlns:a16="http://schemas.microsoft.com/office/drawing/2014/main" id="{993CD600-2C7C-4E5B-A578-B7D7D78A3888}"/>
              </a:ext>
            </a:extLst>
          </p:cNvPr>
          <p:cNvSpPr txBox="1">
            <a:spLocks/>
          </p:cNvSpPr>
          <p:nvPr/>
        </p:nvSpPr>
        <p:spPr bwMode="auto">
          <a:xfrm>
            <a:off x="7642343" y="4100599"/>
            <a:ext cx="2109741" cy="38868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b="1" kern="0" dirty="0">
                <a:latin typeface="Montserrat" panose="00000500000000000000" pitchFamily="50" charset="0"/>
                <a:ea typeface="ＭＳ Ｐゴシック" charset="0"/>
                <a:cs typeface="ＭＳ Ｐゴシック" charset="0"/>
              </a:rPr>
              <a:t>Rel-20 - 6G part</a:t>
            </a:r>
            <a:endParaRPr lang="en-US" sz="1600" b="1" kern="0" dirty="0">
              <a:latin typeface="Montserrat" panose="00000500000000000000" pitchFamily="50" charset="0"/>
              <a:ea typeface="ＭＳ Ｐゴシック" charset="0"/>
              <a:cs typeface="ＭＳ Ｐゴシック" charset="0"/>
            </a:endParaRPr>
          </a:p>
        </p:txBody>
      </p:sp>
      <p:cxnSp>
        <p:nvCxnSpPr>
          <p:cNvPr id="93" name="Straight Connector 92">
            <a:extLst>
              <a:ext uri="{FF2B5EF4-FFF2-40B4-BE49-F238E27FC236}">
                <a16:creationId xmlns:a16="http://schemas.microsoft.com/office/drawing/2014/main" id="{243588D5-A80A-4FC5-856F-31455F111A45}"/>
              </a:ext>
            </a:extLst>
          </p:cNvPr>
          <p:cNvCxnSpPr>
            <a:cxnSpLocks/>
          </p:cNvCxnSpPr>
          <p:nvPr/>
        </p:nvCxnSpPr>
        <p:spPr bwMode="auto">
          <a:xfrm>
            <a:off x="3637290" y="151303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4" name="TextBox 93">
            <a:extLst>
              <a:ext uri="{FF2B5EF4-FFF2-40B4-BE49-F238E27FC236}">
                <a16:creationId xmlns:a16="http://schemas.microsoft.com/office/drawing/2014/main" id="{1B00A913-7128-4233-A974-8D74453891B7}"/>
              </a:ext>
            </a:extLst>
          </p:cNvPr>
          <p:cNvSpPr txBox="1"/>
          <p:nvPr/>
        </p:nvSpPr>
        <p:spPr>
          <a:xfrm>
            <a:off x="4534862" y="1390801"/>
            <a:ext cx="486030"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5" name="Straight Connector 94">
            <a:extLst>
              <a:ext uri="{FF2B5EF4-FFF2-40B4-BE49-F238E27FC236}">
                <a16:creationId xmlns:a16="http://schemas.microsoft.com/office/drawing/2014/main" id="{66F01704-5719-4B92-B7DB-97BF727F41EA}"/>
              </a:ext>
            </a:extLst>
          </p:cNvPr>
          <p:cNvCxnSpPr>
            <a:cxnSpLocks/>
          </p:cNvCxnSpPr>
          <p:nvPr/>
        </p:nvCxnSpPr>
        <p:spPr bwMode="auto">
          <a:xfrm>
            <a:off x="6038433" y="1516430"/>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6" name="TextBox 95">
            <a:extLst>
              <a:ext uri="{FF2B5EF4-FFF2-40B4-BE49-F238E27FC236}">
                <a16:creationId xmlns:a16="http://schemas.microsoft.com/office/drawing/2014/main" id="{3213F306-6578-421C-A787-8B51A4F4C8A8}"/>
              </a:ext>
            </a:extLst>
          </p:cNvPr>
          <p:cNvSpPr txBox="1"/>
          <p:nvPr/>
        </p:nvSpPr>
        <p:spPr>
          <a:xfrm>
            <a:off x="6936005" y="1394193"/>
            <a:ext cx="492443"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7" name="Straight Connector 96">
            <a:extLst>
              <a:ext uri="{FF2B5EF4-FFF2-40B4-BE49-F238E27FC236}">
                <a16:creationId xmlns:a16="http://schemas.microsoft.com/office/drawing/2014/main" id="{2F24621F-7C52-4A44-965B-27133D46CCF6}"/>
              </a:ext>
            </a:extLst>
          </p:cNvPr>
          <p:cNvCxnSpPr>
            <a:cxnSpLocks/>
          </p:cNvCxnSpPr>
          <p:nvPr/>
        </p:nvCxnSpPr>
        <p:spPr bwMode="auto">
          <a:xfrm>
            <a:off x="8432802" y="1506274"/>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8" name="TextBox 97">
            <a:extLst>
              <a:ext uri="{FF2B5EF4-FFF2-40B4-BE49-F238E27FC236}">
                <a16:creationId xmlns:a16="http://schemas.microsoft.com/office/drawing/2014/main" id="{A5B25B64-B67B-40D7-9AB8-310BE41E28B5}"/>
              </a:ext>
            </a:extLst>
          </p:cNvPr>
          <p:cNvSpPr txBox="1"/>
          <p:nvPr/>
        </p:nvSpPr>
        <p:spPr>
          <a:xfrm>
            <a:off x="8998481" y="1397584"/>
            <a:ext cx="489236"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9" name="Thought Bubble: Cloud 98">
            <a:extLst>
              <a:ext uri="{FF2B5EF4-FFF2-40B4-BE49-F238E27FC236}">
                <a16:creationId xmlns:a16="http://schemas.microsoft.com/office/drawing/2014/main" id="{2092D688-76CC-4C27-9694-247AED2A90AE}"/>
              </a:ext>
            </a:extLst>
          </p:cNvPr>
          <p:cNvSpPr/>
          <p:nvPr/>
        </p:nvSpPr>
        <p:spPr bwMode="auto">
          <a:xfrm>
            <a:off x="4031519" y="5471451"/>
            <a:ext cx="1197887" cy="438946"/>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00" name="Chevron 60">
            <a:extLst>
              <a:ext uri="{FF2B5EF4-FFF2-40B4-BE49-F238E27FC236}">
                <a16:creationId xmlns:a16="http://schemas.microsoft.com/office/drawing/2014/main" id="{869C14EB-7D4F-4FC3-B000-79B016E8386B}"/>
              </a:ext>
            </a:extLst>
          </p:cNvPr>
          <p:cNvSpPr/>
          <p:nvPr/>
        </p:nvSpPr>
        <p:spPr bwMode="auto">
          <a:xfrm>
            <a:off x="4129732" y="4852811"/>
            <a:ext cx="748030" cy="281698"/>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700" dirty="0">
                <a:latin typeface="Montserrat" panose="00000500000000000000" pitchFamily="50" charset="0"/>
                <a:ea typeface="ＭＳ Ｐゴシック" charset="-128"/>
                <a:cs typeface="Arial" pitchFamily="34" charset="0"/>
              </a:rPr>
              <a:t>SA2 &amp; RAN </a:t>
            </a:r>
            <a:r>
              <a:rPr lang="fr-FR" sz="700" dirty="0" err="1">
                <a:latin typeface="Montserrat" panose="00000500000000000000" pitchFamily="50" charset="0"/>
                <a:ea typeface="ＭＳ Ｐゴシック" charset="-128"/>
                <a:cs typeface="Arial" pitchFamily="34" charset="0"/>
              </a:rPr>
              <a:t>WGs</a:t>
            </a:r>
            <a:r>
              <a:rPr lang="fr-FR" sz="700" dirty="0">
                <a:latin typeface="Montserrat" panose="00000500000000000000" pitchFamily="50" charset="0"/>
                <a:ea typeface="ＭＳ Ｐゴシック" charset="-128"/>
                <a:cs typeface="Arial" pitchFamily="34" charset="0"/>
              </a:rPr>
              <a:t> 6G SID </a:t>
            </a:r>
            <a:r>
              <a:rPr lang="fr-FR" sz="700" dirty="0" err="1">
                <a:latin typeface="Montserrat" panose="00000500000000000000" pitchFamily="50" charset="0"/>
                <a:ea typeface="ＭＳ Ｐゴシック" charset="-128"/>
                <a:cs typeface="Arial" pitchFamily="34" charset="0"/>
              </a:rPr>
              <a:t>def</a:t>
            </a:r>
            <a:r>
              <a:rPr lang="fr-FR" sz="700" dirty="0">
                <a:latin typeface="Montserrat" panose="00000500000000000000" pitchFamily="50" charset="0"/>
                <a:ea typeface="ＭＳ Ｐゴシック" charset="-128"/>
                <a:cs typeface="Arial" pitchFamily="34" charset="0"/>
              </a:rPr>
              <a:t>.</a:t>
            </a:r>
          </a:p>
        </p:txBody>
      </p:sp>
      <p:sp>
        <p:nvSpPr>
          <p:cNvPr id="101" name="TextBox 100">
            <a:extLst>
              <a:ext uri="{FF2B5EF4-FFF2-40B4-BE49-F238E27FC236}">
                <a16:creationId xmlns:a16="http://schemas.microsoft.com/office/drawing/2014/main" id="{1B912F4A-1A14-4176-A4D3-541110968FA2}"/>
              </a:ext>
            </a:extLst>
          </p:cNvPr>
          <p:cNvSpPr txBox="1"/>
          <p:nvPr/>
        </p:nvSpPr>
        <p:spPr>
          <a:xfrm>
            <a:off x="4017971" y="5506194"/>
            <a:ext cx="1198880" cy="369332"/>
          </a:xfrm>
          <a:prstGeom prst="rect">
            <a:avLst/>
          </a:prstGeom>
          <a:noFill/>
        </p:spPr>
        <p:txBody>
          <a:bodyPr wrap="square">
            <a:spAutoFit/>
          </a:bodyPr>
          <a:lstStyle/>
          <a:p>
            <a:pPr algn="ctr">
              <a:defRPr/>
            </a:pPr>
            <a:r>
              <a:rPr lang="fr-FR" sz="900" dirty="0">
                <a:latin typeface="Montserrat" panose="00000500000000000000" pitchFamily="50" charset="0"/>
                <a:ea typeface="ＭＳ Ｐゴシック" charset="-128"/>
                <a:cs typeface="Arial" pitchFamily="34" charset="0"/>
              </a:rPr>
              <a:t>SA3/4/5/6 SID </a:t>
            </a:r>
            <a:r>
              <a:rPr lang="fr-FR" sz="900" dirty="0" err="1">
                <a:latin typeface="Montserrat" panose="00000500000000000000" pitchFamily="50" charset="0"/>
                <a:ea typeface="ＭＳ Ｐゴシック" charset="-128"/>
                <a:cs typeface="Arial" pitchFamily="34" charset="0"/>
              </a:rPr>
              <a:t>def</a:t>
            </a:r>
            <a:r>
              <a:rPr lang="fr-FR" sz="900" dirty="0">
                <a:latin typeface="Montserrat" panose="00000500000000000000" pitchFamily="50" charset="0"/>
                <a:ea typeface="ＭＳ Ｐゴシック" charset="-128"/>
                <a:cs typeface="Arial" pitchFamily="34" charset="0"/>
              </a:rPr>
              <a:t>. and </a:t>
            </a:r>
            <a:r>
              <a:rPr lang="fr-FR" sz="900" dirty="0" err="1">
                <a:latin typeface="Montserrat" panose="00000500000000000000" pitchFamily="50" charset="0"/>
                <a:ea typeface="ＭＳ Ｐゴシック" charset="-128"/>
                <a:cs typeface="Arial" pitchFamily="34" charset="0"/>
              </a:rPr>
              <a:t>compl</a:t>
            </a:r>
            <a:r>
              <a:rPr lang="fr-FR" sz="900" dirty="0">
                <a:latin typeface="Montserrat" panose="00000500000000000000" pitchFamily="50" charset="0"/>
                <a:ea typeface="ＭＳ Ｐゴシック" charset="-128"/>
                <a:cs typeface="Arial" pitchFamily="34" charset="0"/>
              </a:rPr>
              <a:t>. TBD</a:t>
            </a:r>
          </a:p>
        </p:txBody>
      </p:sp>
      <p:sp>
        <p:nvSpPr>
          <p:cNvPr id="102" name="Chevron 58">
            <a:extLst>
              <a:ext uri="{FF2B5EF4-FFF2-40B4-BE49-F238E27FC236}">
                <a16:creationId xmlns:a16="http://schemas.microsoft.com/office/drawing/2014/main" id="{DEF46AB7-0862-4F79-B04E-7FF6232F5A13}"/>
              </a:ext>
            </a:extLst>
          </p:cNvPr>
          <p:cNvSpPr/>
          <p:nvPr/>
        </p:nvSpPr>
        <p:spPr bwMode="auto">
          <a:xfrm>
            <a:off x="8860483" y="3532110"/>
            <a:ext cx="853440" cy="24384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5GA ASN.1 &amp; Open APIs </a:t>
            </a:r>
          </a:p>
        </p:txBody>
      </p:sp>
      <p:sp>
        <p:nvSpPr>
          <p:cNvPr id="103" name="Chevron 60">
            <a:extLst>
              <a:ext uri="{FF2B5EF4-FFF2-40B4-BE49-F238E27FC236}">
                <a16:creationId xmlns:a16="http://schemas.microsoft.com/office/drawing/2014/main" id="{0A6B1FA9-1B00-443D-86BE-2C1BB59DC2DC}"/>
              </a:ext>
            </a:extLst>
          </p:cNvPr>
          <p:cNvSpPr/>
          <p:nvPr/>
        </p:nvSpPr>
        <p:spPr bwMode="auto">
          <a:xfrm>
            <a:off x="5444183" y="5485469"/>
            <a:ext cx="4262970"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RAN2/3/4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104" name="Thought Bubble: Cloud 103">
            <a:extLst>
              <a:ext uri="{FF2B5EF4-FFF2-40B4-BE49-F238E27FC236}">
                <a16:creationId xmlns:a16="http://schemas.microsoft.com/office/drawing/2014/main" id="{3F036649-4D19-482F-AD6F-798B65C45941}"/>
              </a:ext>
            </a:extLst>
          </p:cNvPr>
          <p:cNvSpPr/>
          <p:nvPr/>
        </p:nvSpPr>
        <p:spPr bwMode="auto">
          <a:xfrm>
            <a:off x="3963362" y="2387419"/>
            <a:ext cx="903248" cy="250613"/>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05" name="TextBox 104">
            <a:extLst>
              <a:ext uri="{FF2B5EF4-FFF2-40B4-BE49-F238E27FC236}">
                <a16:creationId xmlns:a16="http://schemas.microsoft.com/office/drawing/2014/main" id="{54E92753-96CE-4884-9B38-C3CF114102E0}"/>
              </a:ext>
            </a:extLst>
          </p:cNvPr>
          <p:cNvSpPr txBox="1"/>
          <p:nvPr/>
        </p:nvSpPr>
        <p:spPr>
          <a:xfrm>
            <a:off x="3854989" y="2379456"/>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St.2 SID </a:t>
            </a:r>
            <a:r>
              <a:rPr lang="fr-FR" sz="800" dirty="0" err="1">
                <a:solidFill>
                  <a:schemeClr val="dk1"/>
                </a:solidFill>
                <a:latin typeface="Montserrat" panose="00000500000000000000" pitchFamily="50" charset="0"/>
                <a:ea typeface="ＭＳ Ｐゴシック" charset="-128"/>
                <a:cs typeface="Arial" pitchFamily="34" charset="0"/>
              </a:rPr>
              <a:t>def</a:t>
            </a:r>
            <a:r>
              <a:rPr lang="fr-FR" sz="800" dirty="0">
                <a:solidFill>
                  <a:schemeClr val="dk1"/>
                </a:solidFill>
                <a:latin typeface="Montserrat" panose="00000500000000000000" pitchFamily="50" charset="0"/>
                <a:ea typeface="ＭＳ Ｐゴシック" charset="-128"/>
                <a:cs typeface="Arial" pitchFamily="34" charset="0"/>
              </a:rPr>
              <a:t>. TBD</a:t>
            </a:r>
          </a:p>
        </p:txBody>
      </p:sp>
      <p:sp>
        <p:nvSpPr>
          <p:cNvPr id="106" name="Thought Bubble: Cloud 105">
            <a:extLst>
              <a:ext uri="{FF2B5EF4-FFF2-40B4-BE49-F238E27FC236}">
                <a16:creationId xmlns:a16="http://schemas.microsoft.com/office/drawing/2014/main" id="{CFAE4212-D114-4CA7-8D80-1D27B69EBBD4}"/>
              </a:ext>
            </a:extLst>
          </p:cNvPr>
          <p:cNvSpPr/>
          <p:nvPr/>
        </p:nvSpPr>
        <p:spPr bwMode="auto">
          <a:xfrm>
            <a:off x="6147762" y="3521949"/>
            <a:ext cx="903248" cy="250613"/>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07" name="TextBox 106">
            <a:extLst>
              <a:ext uri="{FF2B5EF4-FFF2-40B4-BE49-F238E27FC236}">
                <a16:creationId xmlns:a16="http://schemas.microsoft.com/office/drawing/2014/main" id="{890813C0-2FEC-423A-A8B3-CAE136B3583E}"/>
              </a:ext>
            </a:extLst>
          </p:cNvPr>
          <p:cNvSpPr txBox="1"/>
          <p:nvPr/>
        </p:nvSpPr>
        <p:spPr>
          <a:xfrm>
            <a:off x="6039389" y="3513986"/>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St.3 SID </a:t>
            </a:r>
            <a:r>
              <a:rPr lang="fr-FR" sz="800" dirty="0" err="1">
                <a:solidFill>
                  <a:schemeClr val="dk1"/>
                </a:solidFill>
                <a:latin typeface="Montserrat" panose="00000500000000000000" pitchFamily="50" charset="0"/>
                <a:ea typeface="ＭＳ Ｐゴシック" charset="-128"/>
                <a:cs typeface="Arial" pitchFamily="34" charset="0"/>
              </a:rPr>
              <a:t>def</a:t>
            </a:r>
            <a:r>
              <a:rPr lang="fr-FR" sz="800" dirty="0">
                <a:solidFill>
                  <a:schemeClr val="dk1"/>
                </a:solidFill>
                <a:latin typeface="Montserrat" panose="00000500000000000000" pitchFamily="50" charset="0"/>
                <a:ea typeface="ＭＳ Ｐゴシック" charset="-128"/>
                <a:cs typeface="Arial" pitchFamily="34" charset="0"/>
              </a:rPr>
              <a:t>. TBD</a:t>
            </a:r>
          </a:p>
        </p:txBody>
      </p:sp>
      <p:sp>
        <p:nvSpPr>
          <p:cNvPr id="108" name="Title 1">
            <a:extLst>
              <a:ext uri="{FF2B5EF4-FFF2-40B4-BE49-F238E27FC236}">
                <a16:creationId xmlns:a16="http://schemas.microsoft.com/office/drawing/2014/main" id="{8A0DD727-541D-41C2-9499-F5585591A5B9}"/>
              </a:ext>
            </a:extLst>
          </p:cNvPr>
          <p:cNvSpPr txBox="1">
            <a:spLocks/>
          </p:cNvSpPr>
          <p:nvPr/>
        </p:nvSpPr>
        <p:spPr bwMode="auto">
          <a:xfrm>
            <a:off x="1689678" y="951470"/>
            <a:ext cx="7142018"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20 timeline</a:t>
            </a:r>
            <a:endParaRPr lang="en-US" sz="2000" kern="0" dirty="0">
              <a:latin typeface="Montserrat" panose="00000500000000000000" pitchFamily="50" charset="0"/>
              <a:ea typeface="ＭＳ Ｐゴシック" charset="0"/>
              <a:cs typeface="ＭＳ Ｐゴシック" charset="0"/>
            </a:endParaRPr>
          </a:p>
        </p:txBody>
      </p:sp>
      <p:sp>
        <p:nvSpPr>
          <p:cNvPr id="109" name="Chevron 60">
            <a:extLst>
              <a:ext uri="{FF2B5EF4-FFF2-40B4-BE49-F238E27FC236}">
                <a16:creationId xmlns:a16="http://schemas.microsoft.com/office/drawing/2014/main" id="{330157C4-310F-42EB-8EC9-5632131FADCA}"/>
              </a:ext>
            </a:extLst>
          </p:cNvPr>
          <p:cNvSpPr/>
          <p:nvPr/>
        </p:nvSpPr>
        <p:spPr bwMode="auto">
          <a:xfrm>
            <a:off x="8458386" y="4851401"/>
            <a:ext cx="55070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or </a:t>
            </a:r>
          </a:p>
        </p:txBody>
      </p:sp>
      <p:sp>
        <p:nvSpPr>
          <p:cNvPr id="110" name="Thought Bubble: Cloud 109">
            <a:extLst>
              <a:ext uri="{FF2B5EF4-FFF2-40B4-BE49-F238E27FC236}">
                <a16:creationId xmlns:a16="http://schemas.microsoft.com/office/drawing/2014/main" id="{B37E1951-969A-44AA-AE1C-63D7B32E8E0D}"/>
              </a:ext>
            </a:extLst>
          </p:cNvPr>
          <p:cNvSpPr/>
          <p:nvPr/>
        </p:nvSpPr>
        <p:spPr bwMode="auto">
          <a:xfrm>
            <a:off x="8865941" y="5762457"/>
            <a:ext cx="903248" cy="25061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11" name="TextBox 110">
            <a:extLst>
              <a:ext uri="{FF2B5EF4-FFF2-40B4-BE49-F238E27FC236}">
                <a16:creationId xmlns:a16="http://schemas.microsoft.com/office/drawing/2014/main" id="{715ACDA3-7C7E-4ADB-86C8-4D005D4A5E00}"/>
              </a:ext>
            </a:extLst>
          </p:cNvPr>
          <p:cNvSpPr txBox="1"/>
          <p:nvPr/>
        </p:nvSpPr>
        <p:spPr>
          <a:xfrm>
            <a:off x="8778040" y="5788613"/>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TBD</a:t>
            </a:r>
          </a:p>
        </p:txBody>
      </p:sp>
      <p:sp>
        <p:nvSpPr>
          <p:cNvPr id="112" name="TextBox 1">
            <a:extLst>
              <a:ext uri="{FF2B5EF4-FFF2-40B4-BE49-F238E27FC236}">
                <a16:creationId xmlns:a16="http://schemas.microsoft.com/office/drawing/2014/main" id="{AE794299-FC6F-410A-A397-8B6C3ED216C4}"/>
              </a:ext>
            </a:extLst>
          </p:cNvPr>
          <p:cNvSpPr txBox="1">
            <a:spLocks noChangeArrowheads="1"/>
          </p:cNvSpPr>
          <p:nvPr/>
        </p:nvSpPr>
        <p:spPr bwMode="auto">
          <a:xfrm>
            <a:off x="7015426" y="1070914"/>
            <a:ext cx="1363663" cy="169862"/>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113" name="Title 1">
            <a:extLst>
              <a:ext uri="{FF2B5EF4-FFF2-40B4-BE49-F238E27FC236}">
                <a16:creationId xmlns:a16="http://schemas.microsoft.com/office/drawing/2014/main" id="{C90C9178-71B2-4C6A-8599-28C2FC612A17}"/>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timeline– figure with SA5 (</a:t>
            </a:r>
            <a:r>
              <a:rPr lang="en-US" altLang="zh-CN" sz="2400" dirty="0"/>
              <a:t>to be updated</a:t>
            </a:r>
            <a:r>
              <a:rPr lang="en-GB" sz="2400" dirty="0"/>
              <a:t>)</a:t>
            </a:r>
            <a:endParaRPr lang="en-US" sz="2400" dirty="0"/>
          </a:p>
        </p:txBody>
      </p:sp>
      <p:sp>
        <p:nvSpPr>
          <p:cNvPr id="114" name="TextBox 113">
            <a:extLst>
              <a:ext uri="{FF2B5EF4-FFF2-40B4-BE49-F238E27FC236}">
                <a16:creationId xmlns:a16="http://schemas.microsoft.com/office/drawing/2014/main" id="{E4890AD1-8774-4328-AA7E-3C328327BC4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SP-241020</a:t>
            </a:r>
            <a:endParaRPr lang="zh-CN" altLang="en-US" sz="1050" b="1" dirty="0">
              <a:latin typeface="+mn-lt"/>
            </a:endParaRPr>
          </a:p>
        </p:txBody>
      </p:sp>
    </p:spTree>
    <p:extLst>
      <p:ext uri="{BB962C8B-B14F-4D97-AF65-F5344CB8AC3E}">
        <p14:creationId xmlns:p14="http://schemas.microsoft.com/office/powerpoint/2010/main" val="156354216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FB36F9B-CC29-4289-B28D-AF583F883F86}"/>
              </a:ext>
            </a:extLst>
          </p:cNvPr>
          <p:cNvSpPr txBox="1">
            <a:spLocks/>
          </p:cNvSpPr>
          <p:nvPr/>
        </p:nvSpPr>
        <p:spPr bwMode="auto">
          <a:xfrm>
            <a:off x="970005" y="315747"/>
            <a:ext cx="8012788" cy="70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600" kern="0" dirty="0"/>
              <a:t>SA 5G-A/6G Workshop Plan information </a:t>
            </a:r>
          </a:p>
        </p:txBody>
      </p:sp>
      <p:sp>
        <p:nvSpPr>
          <p:cNvPr id="5" name="Content Placeholder 2">
            <a:extLst>
              <a:ext uri="{FF2B5EF4-FFF2-40B4-BE49-F238E27FC236}">
                <a16:creationId xmlns:a16="http://schemas.microsoft.com/office/drawing/2014/main" id="{EC985045-E590-4AEA-919A-8E35FBF77C77}"/>
              </a:ext>
            </a:extLst>
          </p:cNvPr>
          <p:cNvSpPr>
            <a:spLocks noGrp="1"/>
          </p:cNvSpPr>
          <p:nvPr>
            <p:ph idx="1"/>
          </p:nvPr>
        </p:nvSpPr>
        <p:spPr>
          <a:xfrm>
            <a:off x="4137593" y="1272058"/>
            <a:ext cx="3088252" cy="4223306"/>
          </a:xfrm>
          <a:ln w="3175">
            <a:solidFill>
              <a:schemeClr val="tx1"/>
            </a:solidFill>
          </a:ln>
        </p:spPr>
        <p:txBody>
          <a:bodyPr/>
          <a:lstStyle/>
          <a:p>
            <a:pPr marL="0" indent="0">
              <a:buNone/>
            </a:pPr>
            <a:r>
              <a:rPr lang="en-US" sz="1600" b="1" dirty="0"/>
              <a:t>6</a:t>
            </a:r>
            <a:r>
              <a:rPr lang="en-US" altLang="zh-CN" sz="1600" b="1" dirty="0"/>
              <a:t>G Workshop Plan:</a:t>
            </a:r>
            <a:endParaRPr lang="en-US" sz="1600" b="1" dirty="0"/>
          </a:p>
          <a:p>
            <a:r>
              <a:rPr lang="en-US" sz="1400" dirty="0"/>
              <a:t>Dates: March 10</a:t>
            </a:r>
            <a:r>
              <a:rPr lang="en-US" sz="1400" baseline="30000" dirty="0"/>
              <a:t>th</a:t>
            </a:r>
            <a:r>
              <a:rPr lang="en-US" sz="1400" dirty="0"/>
              <a:t> – 11</a:t>
            </a:r>
            <a:r>
              <a:rPr lang="en-US" sz="1400" baseline="30000" dirty="0"/>
              <a:t>th</a:t>
            </a:r>
            <a:r>
              <a:rPr lang="en-US" sz="1400" dirty="0"/>
              <a:t> (Monday – Tuesday), collocated with TSG#107 meetings.</a:t>
            </a:r>
          </a:p>
          <a:p>
            <a:r>
              <a:rPr lang="en-US" sz="1400" b="1" dirty="0"/>
              <a:t>Workshop timings</a:t>
            </a:r>
          </a:p>
          <a:p>
            <a:pPr lvl="1"/>
            <a:r>
              <a:rPr lang="en-US" sz="1200" b="1" dirty="0"/>
              <a:t>Parallel RAN/SA sessions </a:t>
            </a:r>
            <a:r>
              <a:rPr lang="en-US" sz="1200" dirty="0"/>
              <a:t>starting from Monday afternoon to Tuesday early afternoon</a:t>
            </a:r>
          </a:p>
          <a:p>
            <a:pPr lvl="2"/>
            <a:r>
              <a:rPr lang="en-US" sz="1100" dirty="0"/>
              <a:t>Monday: 1400 – 1800</a:t>
            </a:r>
          </a:p>
          <a:p>
            <a:pPr lvl="2"/>
            <a:r>
              <a:rPr lang="en-US" sz="1100" dirty="0"/>
              <a:t>Tuesday: 0900 – 1530</a:t>
            </a:r>
          </a:p>
          <a:p>
            <a:pPr lvl="1"/>
            <a:r>
              <a:rPr lang="en-US" sz="1200" b="1" dirty="0"/>
              <a:t>Joint RAN/SA/CT session</a:t>
            </a:r>
            <a:endParaRPr lang="en-US" sz="1200" strike="sngStrike" dirty="0"/>
          </a:p>
          <a:p>
            <a:pPr lvl="2"/>
            <a:r>
              <a:rPr lang="en-US" sz="1100" dirty="0"/>
              <a:t>Monday morning: 0900 - 1230</a:t>
            </a:r>
          </a:p>
          <a:p>
            <a:pPr lvl="2"/>
            <a:r>
              <a:rPr lang="en-US" sz="1100" dirty="0"/>
              <a:t>Tuesday 1600 – 1800: summary of the workshop</a:t>
            </a:r>
          </a:p>
        </p:txBody>
      </p:sp>
      <p:sp>
        <p:nvSpPr>
          <p:cNvPr id="8" name="Content Placeholder 2">
            <a:extLst>
              <a:ext uri="{FF2B5EF4-FFF2-40B4-BE49-F238E27FC236}">
                <a16:creationId xmlns:a16="http://schemas.microsoft.com/office/drawing/2014/main" id="{2445E0C3-6E82-4494-A51B-6DAFBA9C7153}"/>
              </a:ext>
            </a:extLst>
          </p:cNvPr>
          <p:cNvSpPr txBox="1">
            <a:spLocks/>
          </p:cNvSpPr>
          <p:nvPr/>
        </p:nvSpPr>
        <p:spPr bwMode="auto">
          <a:xfrm>
            <a:off x="7287587" y="1269313"/>
            <a:ext cx="4803881" cy="5057345"/>
          </a:xfrm>
          <a:prstGeom prst="rect">
            <a:avLst/>
          </a:prstGeom>
          <a:solidFill>
            <a:schemeClr val="bg1"/>
          </a:solidFill>
          <a:ln w="3175">
            <a:solidFill>
              <a:srgbClr val="000000"/>
            </a:solidFill>
            <a:miter lim="800000"/>
            <a:headEnd/>
            <a:tailEnd/>
          </a:ln>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buNone/>
            </a:pPr>
            <a:r>
              <a:rPr lang="en-US" altLang="zh-CN" sz="1200" b="1" dirty="0"/>
              <a:t>6G Workshop: SA Agenda (SA#107):</a:t>
            </a:r>
            <a:endParaRPr lang="en-US" sz="1200" b="1" kern="0" dirty="0"/>
          </a:p>
          <a:p>
            <a:r>
              <a:rPr lang="en-US" sz="1200" kern="0" dirty="0"/>
              <a:t>Draft preliminary </a:t>
            </a:r>
            <a:r>
              <a:rPr lang="en-US" sz="1200" b="1" kern="0" dirty="0"/>
              <a:t>Agenda for SA</a:t>
            </a:r>
          </a:p>
          <a:p>
            <a:pPr marL="1144588" lvl="1" indent="-460375">
              <a:buFont typeface="+mj-lt"/>
              <a:buAutoNum type="arabicPeriod"/>
            </a:pPr>
            <a:r>
              <a:rPr lang="en-US" sz="1200" kern="0" dirty="0"/>
              <a:t>Opening of the workshop (Monday 0900 local time)</a:t>
            </a:r>
          </a:p>
          <a:p>
            <a:pPr marL="1141413" lvl="1" indent="-457200">
              <a:buFont typeface="+mj-lt"/>
              <a:buAutoNum type="arabicPeriod"/>
            </a:pPr>
            <a:r>
              <a:rPr lang="en-US" sz="1200" kern="0" dirty="0">
                <a:solidFill>
                  <a:srgbClr val="0000FF"/>
                </a:solidFill>
              </a:rPr>
              <a:t>Contributions from 3GPP members</a:t>
            </a:r>
          </a:p>
          <a:p>
            <a:pPr marL="1674784" lvl="2" indent="-457200"/>
            <a:r>
              <a:rPr lang="en-US" sz="1200" kern="0" dirty="0">
                <a:solidFill>
                  <a:srgbClr val="0000FF"/>
                </a:solidFill>
              </a:rPr>
              <a:t>Contributions on 6G technologies with a focus on System/CN aspects, 6G Stage-2 study organization, etc. [Details TBD]</a:t>
            </a:r>
          </a:p>
          <a:p>
            <a:pPr marL="1674784" lvl="2" indent="-457200"/>
            <a:r>
              <a:rPr lang="en-US" sz="1200" kern="0" dirty="0">
                <a:solidFill>
                  <a:srgbClr val="0000FF"/>
                </a:solidFill>
              </a:rPr>
              <a:t>Up to one contribution per company</a:t>
            </a:r>
          </a:p>
          <a:p>
            <a:pPr marL="2284350" lvl="3" indent="-457200"/>
            <a:r>
              <a:rPr lang="en-US" sz="1200" kern="0" dirty="0">
                <a:solidFill>
                  <a:srgbClr val="0000FF"/>
                </a:solidFill>
              </a:rPr>
              <a:t>6G </a:t>
            </a:r>
            <a:r>
              <a:rPr lang="en-US" sz="1200" kern="0" dirty="0" err="1">
                <a:solidFill>
                  <a:srgbClr val="0000FF"/>
                </a:solidFill>
              </a:rPr>
              <a:t>usecases</a:t>
            </a:r>
            <a:r>
              <a:rPr lang="en-US" sz="1200" kern="0" dirty="0">
                <a:solidFill>
                  <a:srgbClr val="0000FF"/>
                </a:solidFill>
              </a:rPr>
              <a:t> related papers may be submitted for information but will not get handled. </a:t>
            </a:r>
          </a:p>
          <a:p>
            <a:pPr marL="1142962" lvl="1" indent="-457200">
              <a:buFont typeface="+mj-lt"/>
              <a:buAutoNum type="arabicPeriod" startAt="3"/>
            </a:pPr>
            <a:r>
              <a:rPr lang="en-US" sz="1200" kern="0" dirty="0"/>
              <a:t>Chairman's summary and open discussion</a:t>
            </a:r>
          </a:p>
          <a:p>
            <a:pPr marL="1219133" lvl="2" indent="0">
              <a:buFontTx/>
              <a:buNone/>
            </a:pPr>
            <a:r>
              <a:rPr lang="en-US" sz="1200" i="1" kern="0" dirty="0">
                <a:solidFill>
                  <a:srgbClr val="FF0000"/>
                </a:solidFill>
              </a:rPr>
              <a:t> No individual contributions, please. TSG Chairs will prepare the summary</a:t>
            </a:r>
          </a:p>
          <a:p>
            <a:pPr marL="1144588" lvl="1" indent="-460375">
              <a:buFont typeface="+mj-lt"/>
              <a:buAutoNum type="arabicPeriod" startAt="3"/>
            </a:pPr>
            <a:r>
              <a:rPr lang="en-US" sz="1200" kern="0" dirty="0"/>
              <a:t>Closing of the workshop (Tuesday 1800 local time)</a:t>
            </a:r>
          </a:p>
          <a:p>
            <a:r>
              <a:rPr lang="en-US" sz="1200" b="1" kern="0" dirty="0"/>
              <a:t>Contributions</a:t>
            </a:r>
          </a:p>
          <a:p>
            <a:pPr lvl="1"/>
            <a:r>
              <a:rPr lang="en-US" sz="1200" b="1" kern="0" dirty="0"/>
              <a:t>Individual contributions </a:t>
            </a:r>
            <a:r>
              <a:rPr lang="en-US" sz="1200" kern="0" dirty="0"/>
              <a:t>are invited for the </a:t>
            </a:r>
            <a:r>
              <a:rPr lang="en-US" sz="1200" b="1" kern="0" dirty="0"/>
              <a:t>parallel sessions</a:t>
            </a:r>
          </a:p>
          <a:p>
            <a:pPr lvl="2"/>
            <a:r>
              <a:rPr lang="en-US" sz="1200" kern="0" dirty="0"/>
              <a:t>Contributions are welcome from </a:t>
            </a:r>
            <a:r>
              <a:rPr lang="en-US" sz="1200" b="1" kern="0" dirty="0"/>
              <a:t>3GPP members </a:t>
            </a:r>
            <a:r>
              <a:rPr lang="en-US" sz="1200" b="1" u="sng" kern="0" dirty="0">
                <a:solidFill>
                  <a:srgbClr val="FF0000"/>
                </a:solidFill>
              </a:rPr>
              <a:t>and MRPs / verticals </a:t>
            </a:r>
            <a:r>
              <a:rPr lang="en-US" sz="1200" b="1" kern="0" dirty="0"/>
              <a:t>only</a:t>
            </a:r>
          </a:p>
          <a:p>
            <a:pPr lvl="2"/>
            <a:r>
              <a:rPr lang="en-US" sz="1200" kern="0" dirty="0"/>
              <a:t>A subset of the contributions will be selected for presentation, with details TBD</a:t>
            </a:r>
          </a:p>
          <a:p>
            <a:pPr lvl="1"/>
            <a:r>
              <a:rPr lang="en-US" sz="1200" kern="0" dirty="0"/>
              <a:t>TSG chairs will prepare a </a:t>
            </a:r>
            <a:r>
              <a:rPr lang="en-US" sz="1200" b="1" kern="0" dirty="0"/>
              <a:t>summary</a:t>
            </a:r>
            <a:r>
              <a:rPr lang="en-US" sz="1200" kern="0" dirty="0"/>
              <a:t> for the </a:t>
            </a:r>
            <a:r>
              <a:rPr lang="en-US" sz="1200" b="1" kern="0" dirty="0"/>
              <a:t>joint session</a:t>
            </a:r>
          </a:p>
          <a:p>
            <a:pPr lvl="2"/>
            <a:r>
              <a:rPr lang="en-US" sz="1200" kern="0" dirty="0"/>
              <a:t>No individual contributions, please</a:t>
            </a:r>
          </a:p>
        </p:txBody>
      </p:sp>
      <p:sp>
        <p:nvSpPr>
          <p:cNvPr id="9" name="TextBox 8">
            <a:extLst>
              <a:ext uri="{FF2B5EF4-FFF2-40B4-BE49-F238E27FC236}">
                <a16:creationId xmlns:a16="http://schemas.microsoft.com/office/drawing/2014/main" id="{C8BC0C85-DF88-461E-A31B-C481F632D0F4}"/>
              </a:ext>
            </a:extLst>
          </p:cNvPr>
          <p:cNvSpPr txBox="1"/>
          <p:nvPr/>
        </p:nvSpPr>
        <p:spPr>
          <a:xfrm>
            <a:off x="4946153" y="5897017"/>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SP-240952</a:t>
            </a:r>
            <a:endParaRPr lang="zh-CN" altLang="en-US" sz="1050" b="1" dirty="0">
              <a:latin typeface="+mn-lt"/>
            </a:endParaRPr>
          </a:p>
        </p:txBody>
      </p:sp>
      <p:sp>
        <p:nvSpPr>
          <p:cNvPr id="10" name="Content Placeholder 2">
            <a:extLst>
              <a:ext uri="{FF2B5EF4-FFF2-40B4-BE49-F238E27FC236}">
                <a16:creationId xmlns:a16="http://schemas.microsoft.com/office/drawing/2014/main" id="{20EF063C-9CDD-4753-8CFA-A935FEA83580}"/>
              </a:ext>
            </a:extLst>
          </p:cNvPr>
          <p:cNvSpPr txBox="1">
            <a:spLocks/>
          </p:cNvSpPr>
          <p:nvPr/>
        </p:nvSpPr>
        <p:spPr bwMode="auto">
          <a:xfrm>
            <a:off x="90996" y="1269313"/>
            <a:ext cx="3988807" cy="505734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lvl="1" indent="0">
              <a:buNone/>
            </a:pPr>
            <a:r>
              <a:rPr lang="en-US" altLang="zh-CN" sz="1600" b="1" dirty="0"/>
              <a:t>5G-Advanced in Rel-20 for TSG-SA (SA#106):</a:t>
            </a:r>
            <a:endParaRPr lang="en-US" sz="1600" b="1" kern="0" dirty="0">
              <a:ea typeface="+mn-ea"/>
              <a:cs typeface="+mn-cs"/>
            </a:endParaRPr>
          </a:p>
          <a:p>
            <a:pPr marL="457176" lvl="1" indent="-457176"/>
            <a:r>
              <a:rPr lang="en-US" sz="1400" b="1" kern="0" dirty="0">
                <a:ea typeface="+mn-ea"/>
                <a:cs typeface="+mn-cs"/>
              </a:rPr>
              <a:t>5G-Advanced timelines :</a:t>
            </a:r>
          </a:p>
          <a:p>
            <a:pPr lvl="2"/>
            <a:r>
              <a:rPr lang="en-US" sz="1100" b="1" kern="0" dirty="0"/>
              <a:t>Stage-1 freeze: Jun 2025</a:t>
            </a:r>
          </a:p>
          <a:p>
            <a:pPr lvl="2"/>
            <a:r>
              <a:rPr lang="en-US" sz="1100" b="1" kern="0" dirty="0"/>
              <a:t>Stage-2 freeze: Jun 2026 (&gt;=80%); Sep 2026 (100%)</a:t>
            </a:r>
          </a:p>
          <a:p>
            <a:pPr lvl="2"/>
            <a:r>
              <a:rPr lang="en-US" sz="1100" b="1" kern="0" dirty="0"/>
              <a:t>Stage-3 freeze: Mar 2027</a:t>
            </a:r>
          </a:p>
          <a:p>
            <a:pPr lvl="2"/>
            <a:r>
              <a:rPr lang="en-US" sz="1100" b="1" kern="0" dirty="0"/>
              <a:t>ASN.1/</a:t>
            </a:r>
            <a:r>
              <a:rPr lang="en-US" sz="1100" b="1" kern="0" dirty="0" err="1"/>
              <a:t>OpenAPI</a:t>
            </a:r>
            <a:r>
              <a:rPr lang="en-US" sz="1100" b="1" kern="0" dirty="0"/>
              <a:t> freeze: June 2027</a:t>
            </a:r>
          </a:p>
          <a:p>
            <a:r>
              <a:rPr lang="en-US" sz="1400" b="1" kern="0" dirty="0"/>
              <a:t>Dedicated agenda and discussion </a:t>
            </a:r>
            <a:r>
              <a:rPr lang="en-US" sz="1400" kern="0" dirty="0"/>
              <a:t>for </a:t>
            </a:r>
            <a:r>
              <a:rPr lang="en-US" sz="1400" b="1" kern="0" dirty="0"/>
              <a:t>5G-Advanced in Rel-20 </a:t>
            </a:r>
            <a:r>
              <a:rPr lang="en-US" sz="1400" kern="0" dirty="0"/>
              <a:t>will be arranged </a:t>
            </a:r>
            <a:r>
              <a:rPr lang="en-US" sz="1400" b="1" kern="0" dirty="0"/>
              <a:t>in December 2024 as part of SA#106 </a:t>
            </a:r>
          </a:p>
          <a:p>
            <a:pPr lvl="1"/>
            <a:r>
              <a:rPr lang="en-US" sz="1200" kern="0" dirty="0"/>
              <a:t>Targeting a 1-day “workshop” for 5G-Advanced within SA#106. [</a:t>
            </a:r>
            <a:r>
              <a:rPr lang="en-US" sz="1200" kern="0" dirty="0">
                <a:solidFill>
                  <a:srgbClr val="FF0000"/>
                </a:solidFill>
              </a:rPr>
              <a:t>Details TBD</a:t>
            </a:r>
            <a:r>
              <a:rPr lang="en-US" sz="1200" kern="0" dirty="0"/>
              <a:t>]</a:t>
            </a:r>
          </a:p>
          <a:p>
            <a:pPr lvl="1"/>
            <a:r>
              <a:rPr lang="en-US" sz="1200" kern="0" dirty="0"/>
              <a:t>SA#106: </a:t>
            </a:r>
            <a:r>
              <a:rPr lang="en-US" sz="1200" b="1" kern="0" dirty="0"/>
              <a:t>Start 0900 Tuesday</a:t>
            </a:r>
            <a:r>
              <a:rPr lang="en-US" sz="1200" kern="0" dirty="0"/>
              <a:t>, Finish 1600 Friday. </a:t>
            </a:r>
          </a:p>
          <a:p>
            <a:pPr marL="457176" lvl="1" indent="-457176"/>
            <a:r>
              <a:rPr lang="en-US" sz="1400" b="1" kern="0" dirty="0">
                <a:ea typeface="+mn-ea"/>
                <a:cs typeface="+mn-cs"/>
              </a:rPr>
              <a:t>Rel-20 prioritization to take place after Dec 2024 </a:t>
            </a:r>
          </a:p>
          <a:p>
            <a:pPr lvl="1"/>
            <a:r>
              <a:rPr lang="en-US" sz="1200" kern="0" dirty="0"/>
              <a:t>1-step Prioritization (June, 25), or 2-step Prioritization (Mar, 25 + June, 25)? [</a:t>
            </a:r>
            <a:r>
              <a:rPr lang="en-US" sz="1200" kern="0" dirty="0">
                <a:solidFill>
                  <a:srgbClr val="FF0000"/>
                </a:solidFill>
              </a:rPr>
              <a:t>TBD no later than Dec</a:t>
            </a:r>
            <a:r>
              <a:rPr lang="en-US" sz="1200" kern="0" dirty="0"/>
              <a:t>]</a:t>
            </a:r>
          </a:p>
        </p:txBody>
      </p:sp>
    </p:spTree>
    <p:extLst>
      <p:ext uri="{BB962C8B-B14F-4D97-AF65-F5344CB8AC3E}">
        <p14:creationId xmlns:p14="http://schemas.microsoft.com/office/powerpoint/2010/main" val="288776750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D777E-26B2-46F5-A555-3F03A4475692}"/>
              </a:ext>
            </a:extLst>
          </p:cNvPr>
          <p:cNvSpPr>
            <a:spLocks noGrp="1"/>
          </p:cNvSpPr>
          <p:nvPr>
            <p:ph type="title"/>
          </p:nvPr>
        </p:nvSpPr>
        <p:spPr/>
        <p:txBody>
          <a:bodyPr/>
          <a:lstStyle/>
          <a:p>
            <a:r>
              <a:rPr lang="en-US" altLang="zh-CN" sz="4000" dirty="0"/>
              <a:t>Potential source of management requirements for 5GA/6G (for discussion)</a:t>
            </a:r>
            <a:endParaRPr lang="zh-CN" altLang="en-US" sz="4000" dirty="0"/>
          </a:p>
        </p:txBody>
      </p:sp>
      <p:sp>
        <p:nvSpPr>
          <p:cNvPr id="4" name="Rounded Rectangle 49">
            <a:extLst>
              <a:ext uri="{FF2B5EF4-FFF2-40B4-BE49-F238E27FC236}">
                <a16:creationId xmlns:a16="http://schemas.microsoft.com/office/drawing/2014/main" id="{99FA8038-2CA9-40A6-9B00-31979F1E583E}"/>
              </a:ext>
            </a:extLst>
          </p:cNvPr>
          <p:cNvSpPr/>
          <p:nvPr/>
        </p:nvSpPr>
        <p:spPr>
          <a:xfrm>
            <a:off x="4224330" y="3833727"/>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a:t>
            </a:r>
          </a:p>
          <a:p>
            <a:pPr algn="ctr">
              <a:defRPr/>
            </a:pPr>
            <a:r>
              <a:rPr lang="en-US" altLang="zh-CN" dirty="0"/>
              <a:t>Stage 1</a:t>
            </a:r>
            <a:endParaRPr lang="en-US" dirty="0"/>
          </a:p>
        </p:txBody>
      </p:sp>
      <p:sp>
        <p:nvSpPr>
          <p:cNvPr id="5" name="Rounded Rectangle 43">
            <a:extLst>
              <a:ext uri="{FF2B5EF4-FFF2-40B4-BE49-F238E27FC236}">
                <a16:creationId xmlns:a16="http://schemas.microsoft.com/office/drawing/2014/main" id="{362BAA2C-9212-46FC-9BAC-EDCE5E77C231}"/>
              </a:ext>
            </a:extLst>
          </p:cNvPr>
          <p:cNvSpPr/>
          <p:nvPr/>
        </p:nvSpPr>
        <p:spPr>
          <a:xfrm>
            <a:off x="1524364" y="2062632"/>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cxnSp>
        <p:nvCxnSpPr>
          <p:cNvPr id="6" name="Curved Connector 56">
            <a:extLst>
              <a:ext uri="{FF2B5EF4-FFF2-40B4-BE49-F238E27FC236}">
                <a16:creationId xmlns:a16="http://schemas.microsoft.com/office/drawing/2014/main" id="{88231D95-7BC3-46AB-AF4A-D09505E7C93D}"/>
              </a:ext>
            </a:extLst>
          </p:cNvPr>
          <p:cNvCxnSpPr>
            <a:cxnSpLocks/>
            <a:stCxn id="5" idx="2"/>
            <a:endCxn id="4" idx="0"/>
          </p:cNvCxnSpPr>
          <p:nvPr/>
        </p:nvCxnSpPr>
        <p:spPr>
          <a:xfrm rot="16200000" flipH="1">
            <a:off x="2920820" y="1986329"/>
            <a:ext cx="1060682" cy="2634114"/>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Curved Connector 56">
            <a:extLst>
              <a:ext uri="{FF2B5EF4-FFF2-40B4-BE49-F238E27FC236}">
                <a16:creationId xmlns:a16="http://schemas.microsoft.com/office/drawing/2014/main" id="{A897EC09-8C9D-491F-858E-69964FDC8BE5}"/>
              </a:ext>
            </a:extLst>
          </p:cNvPr>
          <p:cNvCxnSpPr>
            <a:cxnSpLocks/>
            <a:stCxn id="13" idx="2"/>
            <a:endCxn id="4" idx="0"/>
          </p:cNvCxnSpPr>
          <p:nvPr/>
        </p:nvCxnSpPr>
        <p:spPr>
          <a:xfrm rot="5400000">
            <a:off x="4237828" y="3303336"/>
            <a:ext cx="1060782" cy="1"/>
          </a:xfrm>
          <a:prstGeom prst="curvedConnector3">
            <a:avLst>
              <a:gd name="adj1" fmla="val 50000"/>
            </a:avLst>
          </a:prstGeom>
          <a:ln>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2" name="Rounded Rectangle 43">
            <a:extLst>
              <a:ext uri="{FF2B5EF4-FFF2-40B4-BE49-F238E27FC236}">
                <a16:creationId xmlns:a16="http://schemas.microsoft.com/office/drawing/2014/main" id="{CE6EC542-7F5D-4518-8BD0-C92AE90C71EF}"/>
              </a:ext>
            </a:extLst>
          </p:cNvPr>
          <p:cNvSpPr/>
          <p:nvPr/>
        </p:nvSpPr>
        <p:spPr>
          <a:xfrm>
            <a:off x="2841422" y="2055156"/>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GSMA OPG</a:t>
            </a:r>
          </a:p>
        </p:txBody>
      </p:sp>
      <p:sp>
        <p:nvSpPr>
          <p:cNvPr id="13" name="Rounded Rectangle 43">
            <a:extLst>
              <a:ext uri="{FF2B5EF4-FFF2-40B4-BE49-F238E27FC236}">
                <a16:creationId xmlns:a16="http://schemas.microsoft.com/office/drawing/2014/main" id="{6C688507-4487-4875-A3A1-9EE129E2C52D}"/>
              </a:ext>
            </a:extLst>
          </p:cNvPr>
          <p:cNvSpPr/>
          <p:nvPr/>
        </p:nvSpPr>
        <p:spPr>
          <a:xfrm>
            <a:off x="4158479" y="2062532"/>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NGMN</a:t>
            </a:r>
          </a:p>
        </p:txBody>
      </p:sp>
      <p:cxnSp>
        <p:nvCxnSpPr>
          <p:cNvPr id="16" name="Curved Connector 56">
            <a:extLst>
              <a:ext uri="{FF2B5EF4-FFF2-40B4-BE49-F238E27FC236}">
                <a16:creationId xmlns:a16="http://schemas.microsoft.com/office/drawing/2014/main" id="{864AD3E9-C727-41DF-B824-185DEF0484CF}"/>
              </a:ext>
            </a:extLst>
          </p:cNvPr>
          <p:cNvCxnSpPr>
            <a:cxnSpLocks/>
            <a:stCxn id="12" idx="2"/>
            <a:endCxn id="4" idx="0"/>
          </p:cNvCxnSpPr>
          <p:nvPr/>
        </p:nvCxnSpPr>
        <p:spPr>
          <a:xfrm rot="16200000" flipH="1">
            <a:off x="3575611" y="2641120"/>
            <a:ext cx="1068158" cy="1317056"/>
          </a:xfrm>
          <a:prstGeom prst="curvedConnector3">
            <a:avLst>
              <a:gd name="adj1" fmla="val 50000"/>
            </a:avLst>
          </a:prstGeom>
          <a:ln>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9" name="Rounded Rectangle 43">
            <a:extLst>
              <a:ext uri="{FF2B5EF4-FFF2-40B4-BE49-F238E27FC236}">
                <a16:creationId xmlns:a16="http://schemas.microsoft.com/office/drawing/2014/main" id="{0AD2E1B3-1D5D-4442-8EAF-BB082AFCAB01}"/>
              </a:ext>
            </a:extLst>
          </p:cNvPr>
          <p:cNvSpPr/>
          <p:nvPr/>
        </p:nvSpPr>
        <p:spPr>
          <a:xfrm>
            <a:off x="5475535" y="2062530"/>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5G-ACIA</a:t>
            </a:r>
          </a:p>
        </p:txBody>
      </p:sp>
      <p:cxnSp>
        <p:nvCxnSpPr>
          <p:cNvPr id="21" name="Curved Connector 56">
            <a:extLst>
              <a:ext uri="{FF2B5EF4-FFF2-40B4-BE49-F238E27FC236}">
                <a16:creationId xmlns:a16="http://schemas.microsoft.com/office/drawing/2014/main" id="{D2CCBD26-F78E-4057-9033-048D5581ACD9}"/>
              </a:ext>
            </a:extLst>
          </p:cNvPr>
          <p:cNvCxnSpPr>
            <a:cxnSpLocks/>
            <a:stCxn id="19" idx="2"/>
            <a:endCxn id="4" idx="0"/>
          </p:cNvCxnSpPr>
          <p:nvPr/>
        </p:nvCxnSpPr>
        <p:spPr>
          <a:xfrm rot="5400000">
            <a:off x="4896355" y="2644807"/>
            <a:ext cx="1060784" cy="1317057"/>
          </a:xfrm>
          <a:prstGeom prst="curvedConnector3">
            <a:avLst>
              <a:gd name="adj1" fmla="val 50000"/>
            </a:avLst>
          </a:prstGeom>
          <a:ln>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9931D53-9F0B-47A5-8232-146C7878281E}"/>
              </a:ext>
            </a:extLst>
          </p:cNvPr>
          <p:cNvSpPr txBox="1"/>
          <p:nvPr/>
        </p:nvSpPr>
        <p:spPr>
          <a:xfrm>
            <a:off x="2928597" y="3312551"/>
            <a:ext cx="843501" cy="292388"/>
          </a:xfrm>
          <a:prstGeom prst="rect">
            <a:avLst/>
          </a:prstGeom>
          <a:noFill/>
        </p:spPr>
        <p:txBody>
          <a:bodyPr wrap="none" rtlCol="0">
            <a:spAutoFit/>
          </a:bodyPr>
          <a:lstStyle/>
          <a:p>
            <a:r>
              <a:rPr lang="en-US" altLang="zh-CN" dirty="0"/>
              <a:t>5G-A/6G</a:t>
            </a:r>
            <a:endParaRPr lang="zh-CN" altLang="en-US" dirty="0"/>
          </a:p>
        </p:txBody>
      </p:sp>
      <p:sp>
        <p:nvSpPr>
          <p:cNvPr id="25" name="Rounded Rectangle 43">
            <a:extLst>
              <a:ext uri="{FF2B5EF4-FFF2-40B4-BE49-F238E27FC236}">
                <a16:creationId xmlns:a16="http://schemas.microsoft.com/office/drawing/2014/main" id="{DC786118-140A-41F7-B06D-02CCEEFD1175}"/>
              </a:ext>
            </a:extLst>
          </p:cNvPr>
          <p:cNvSpPr/>
          <p:nvPr/>
        </p:nvSpPr>
        <p:spPr>
          <a:xfrm>
            <a:off x="6792591" y="2055156"/>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AECC</a:t>
            </a:r>
          </a:p>
        </p:txBody>
      </p:sp>
      <p:cxnSp>
        <p:nvCxnSpPr>
          <p:cNvPr id="26" name="Curved Connector 56">
            <a:extLst>
              <a:ext uri="{FF2B5EF4-FFF2-40B4-BE49-F238E27FC236}">
                <a16:creationId xmlns:a16="http://schemas.microsoft.com/office/drawing/2014/main" id="{F73C9340-A2E4-4CBB-93F3-006F64C1DC66}"/>
              </a:ext>
            </a:extLst>
          </p:cNvPr>
          <p:cNvCxnSpPr>
            <a:cxnSpLocks/>
            <a:stCxn id="25" idx="2"/>
            <a:endCxn id="4" idx="0"/>
          </p:cNvCxnSpPr>
          <p:nvPr/>
        </p:nvCxnSpPr>
        <p:spPr>
          <a:xfrm rot="5400000">
            <a:off x="5551196" y="1982592"/>
            <a:ext cx="1068158" cy="2634113"/>
          </a:xfrm>
          <a:prstGeom prst="curvedConnector3">
            <a:avLst>
              <a:gd name="adj1" fmla="val 50000"/>
            </a:avLst>
          </a:prstGeom>
          <a:ln>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91FCAEBD-FD6B-43B5-B71F-D7D043FF6501}"/>
              </a:ext>
            </a:extLst>
          </p:cNvPr>
          <p:cNvSpPr/>
          <p:nvPr/>
        </p:nvSpPr>
        <p:spPr>
          <a:xfrm>
            <a:off x="1422811" y="5210460"/>
            <a:ext cx="5572359" cy="292388"/>
          </a:xfrm>
          <a:prstGeom prst="rect">
            <a:avLst/>
          </a:prstGeom>
        </p:spPr>
        <p:txBody>
          <a:bodyPr wrap="none">
            <a:spAutoFit/>
          </a:bodyPr>
          <a:lstStyle/>
          <a:p>
            <a:r>
              <a:rPr lang="en-US" altLang="zh-CN" dirty="0"/>
              <a:t>Any other groups which may provide management requirements to SA5? </a:t>
            </a:r>
            <a:endParaRPr lang="en-GB" altLang="zh-CN" dirty="0"/>
          </a:p>
        </p:txBody>
      </p:sp>
    </p:spTree>
    <p:extLst>
      <p:ext uri="{BB962C8B-B14F-4D97-AF65-F5344CB8AC3E}">
        <p14:creationId xmlns:p14="http://schemas.microsoft.com/office/powerpoint/2010/main" val="85461421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study</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itle 1">
            <a:extLst>
              <a:ext uri="{FF2B5EF4-FFF2-40B4-BE49-F238E27FC236}">
                <a16:creationId xmlns:a16="http://schemas.microsoft.com/office/drawing/2014/main" id="{63B83036-D229-4EDE-AEE6-D20FF5C901A8}"/>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a:t>
            </a:r>
            <a:r>
              <a:rPr lang="en-US" altLang="zh-CN" sz="2400" dirty="0"/>
              <a:t>Not yet</a:t>
            </a:r>
            <a:r>
              <a:rPr lang="en-GB" sz="2400" dirty="0"/>
              <a:t> integrated to SA timeline)</a:t>
            </a:r>
            <a:endParaRPr lang="en-US" sz="2400" dirty="0"/>
          </a:p>
        </p:txBody>
      </p:sp>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t>
            </a:r>
            <a:r>
              <a:rPr lang="en-US" altLang="zh-CN" b="1">
                <a:solidFill>
                  <a:srgbClr val="FF0000"/>
                </a:solidFill>
              </a:rPr>
              <a:t>are welcome </a:t>
            </a:r>
            <a:r>
              <a:rPr lang="en-US" altLang="zh-CN" b="1" dirty="0">
                <a:solidFill>
                  <a:srgbClr val="FF0000"/>
                </a:solidFill>
              </a:rPr>
              <a:t>to contact SA5 Chair offline for any opinions on the time plan</a:t>
            </a:r>
            <a:endParaRPr lang="zh-CN" altLang="en-US" b="1" dirty="0">
              <a:solidFill>
                <a:srgbClr val="FF0000"/>
              </a:solidFill>
            </a:endParaRPr>
          </a:p>
        </p:txBody>
      </p:sp>
      <p:cxnSp>
        <p:nvCxnSpPr>
          <p:cNvPr id="155" name="Straight Connector 154">
            <a:extLst>
              <a:ext uri="{FF2B5EF4-FFF2-40B4-BE49-F238E27FC236}">
                <a16:creationId xmlns:a16="http://schemas.microsoft.com/office/drawing/2014/main" id="{022E1380-F159-442F-A3AB-EF563603B463}"/>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6" name="Straight Connector 155">
            <a:extLst>
              <a:ext uri="{FF2B5EF4-FFF2-40B4-BE49-F238E27FC236}">
                <a16:creationId xmlns:a16="http://schemas.microsoft.com/office/drawing/2014/main" id="{FB0F862C-996B-4BF2-8258-58A3992B5FF6}"/>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7" name="Straight Connector 156">
            <a:extLst>
              <a:ext uri="{FF2B5EF4-FFF2-40B4-BE49-F238E27FC236}">
                <a16:creationId xmlns:a16="http://schemas.microsoft.com/office/drawing/2014/main" id="{121CC504-C321-41F7-A72E-E42D5CBBEEA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8" name="Straight Connector 157">
            <a:extLst>
              <a:ext uri="{FF2B5EF4-FFF2-40B4-BE49-F238E27FC236}">
                <a16:creationId xmlns:a16="http://schemas.microsoft.com/office/drawing/2014/main" id="{F927311F-B7B6-4596-AE77-2D3182D8B04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9" name="Straight Connector 114">
            <a:extLst>
              <a:ext uri="{FF2B5EF4-FFF2-40B4-BE49-F238E27FC236}">
                <a16:creationId xmlns:a16="http://schemas.microsoft.com/office/drawing/2014/main" id="{B5A6F1CA-C041-4D24-B854-DDABD68E23BB}"/>
              </a:ext>
            </a:extLst>
          </p:cNvPr>
          <p:cNvCxnSpPr>
            <a:cxnSpLocks noChangeShapeType="1"/>
          </p:cNvCxnSpPr>
          <p:nvPr/>
        </p:nvCxnSpPr>
        <p:spPr bwMode="auto">
          <a:xfrm>
            <a:off x="4583409" y="2136968"/>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160" name="Straight Connector 114">
            <a:extLst>
              <a:ext uri="{FF2B5EF4-FFF2-40B4-BE49-F238E27FC236}">
                <a16:creationId xmlns:a16="http://schemas.microsoft.com/office/drawing/2014/main" id="{B832A806-FCEA-4A57-87A7-6BE20197D2F5}"/>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161" name="Straight Connector 114">
            <a:extLst>
              <a:ext uri="{FF2B5EF4-FFF2-40B4-BE49-F238E27FC236}">
                <a16:creationId xmlns:a16="http://schemas.microsoft.com/office/drawing/2014/main" id="{314D9DA8-4223-4841-92DE-E5A3A044EC96}"/>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162" name="Straight Connector 114">
            <a:extLst>
              <a:ext uri="{FF2B5EF4-FFF2-40B4-BE49-F238E27FC236}">
                <a16:creationId xmlns:a16="http://schemas.microsoft.com/office/drawing/2014/main" id="{BEE216C4-7C31-4123-B701-97E7E6EF5A56}"/>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163" name="Title 1">
            <a:extLst>
              <a:ext uri="{FF2B5EF4-FFF2-40B4-BE49-F238E27FC236}">
                <a16:creationId xmlns:a16="http://schemas.microsoft.com/office/drawing/2014/main" id="{8EAACE28-509D-4119-8F90-6E577A52A9A0}"/>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164" name="TextBox 86">
            <a:extLst>
              <a:ext uri="{FF2B5EF4-FFF2-40B4-BE49-F238E27FC236}">
                <a16:creationId xmlns:a16="http://schemas.microsoft.com/office/drawing/2014/main" id="{BD45642F-2C4D-4ACC-A4F6-5F9854B266DC}"/>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165" name="Straight Connector 115">
            <a:extLst>
              <a:ext uri="{FF2B5EF4-FFF2-40B4-BE49-F238E27FC236}">
                <a16:creationId xmlns:a16="http://schemas.microsoft.com/office/drawing/2014/main" id="{1F98E3AF-8029-4BEA-94C7-FC47BF7126E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66" name="Straight Connector 114">
            <a:extLst>
              <a:ext uri="{FF2B5EF4-FFF2-40B4-BE49-F238E27FC236}">
                <a16:creationId xmlns:a16="http://schemas.microsoft.com/office/drawing/2014/main" id="{00EDAC08-29E7-4560-8B64-0F228572C70E}"/>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67" name="Straight Connector 114">
            <a:extLst>
              <a:ext uri="{FF2B5EF4-FFF2-40B4-BE49-F238E27FC236}">
                <a16:creationId xmlns:a16="http://schemas.microsoft.com/office/drawing/2014/main" id="{B6E9BE2F-8A28-44DC-8266-55B4452655A8}"/>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68" name="Straight Connector 114">
            <a:extLst>
              <a:ext uri="{FF2B5EF4-FFF2-40B4-BE49-F238E27FC236}">
                <a16:creationId xmlns:a16="http://schemas.microsoft.com/office/drawing/2014/main" id="{1B20C862-F36F-48AA-A0BC-39DA445F9133}"/>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69" name="Straight Connector 114">
            <a:extLst>
              <a:ext uri="{FF2B5EF4-FFF2-40B4-BE49-F238E27FC236}">
                <a16:creationId xmlns:a16="http://schemas.microsoft.com/office/drawing/2014/main" id="{79FAB94F-B15A-4641-9F62-FFFCF874B44F}"/>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70" name="Straight Connector 114">
            <a:extLst>
              <a:ext uri="{FF2B5EF4-FFF2-40B4-BE49-F238E27FC236}">
                <a16:creationId xmlns:a16="http://schemas.microsoft.com/office/drawing/2014/main" id="{D864028C-CE6A-4D12-BBB7-CAA7F77AE196}"/>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71" name="Straight Connector 114">
            <a:extLst>
              <a:ext uri="{FF2B5EF4-FFF2-40B4-BE49-F238E27FC236}">
                <a16:creationId xmlns:a16="http://schemas.microsoft.com/office/drawing/2014/main" id="{441B59AE-2EF3-4BA3-9512-F071BB015F39}"/>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72" name="Straight Connector 114">
            <a:extLst>
              <a:ext uri="{FF2B5EF4-FFF2-40B4-BE49-F238E27FC236}">
                <a16:creationId xmlns:a16="http://schemas.microsoft.com/office/drawing/2014/main" id="{076DB975-DC97-440B-AEE8-55D50268BB77}"/>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73" name="Straight Connector 114">
            <a:extLst>
              <a:ext uri="{FF2B5EF4-FFF2-40B4-BE49-F238E27FC236}">
                <a16:creationId xmlns:a16="http://schemas.microsoft.com/office/drawing/2014/main" id="{86BC19EC-DDE1-4DCC-A11B-7B52EBD90577}"/>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74" name="Straight Connector 114">
            <a:extLst>
              <a:ext uri="{FF2B5EF4-FFF2-40B4-BE49-F238E27FC236}">
                <a16:creationId xmlns:a16="http://schemas.microsoft.com/office/drawing/2014/main" id="{721211E9-B5B1-4ECB-B842-65A17300D07C}"/>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75" name="TextBox 86">
            <a:extLst>
              <a:ext uri="{FF2B5EF4-FFF2-40B4-BE49-F238E27FC236}">
                <a16:creationId xmlns:a16="http://schemas.microsoft.com/office/drawing/2014/main" id="{504EBE2D-ED4B-4AE5-869B-46D7ECB9D4BB}"/>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76" name="TextBox 86">
            <a:extLst>
              <a:ext uri="{FF2B5EF4-FFF2-40B4-BE49-F238E27FC236}">
                <a16:creationId xmlns:a16="http://schemas.microsoft.com/office/drawing/2014/main" id="{05E8BB56-8E70-41B6-8420-EEB8F32F5087}"/>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77" name="TextBox 86">
            <a:extLst>
              <a:ext uri="{FF2B5EF4-FFF2-40B4-BE49-F238E27FC236}">
                <a16:creationId xmlns:a16="http://schemas.microsoft.com/office/drawing/2014/main" id="{506134C6-7190-4485-A83E-FDC7FAD8EA67}"/>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78" name="TextBox 86">
            <a:extLst>
              <a:ext uri="{FF2B5EF4-FFF2-40B4-BE49-F238E27FC236}">
                <a16:creationId xmlns:a16="http://schemas.microsoft.com/office/drawing/2014/main" id="{5813D58D-B33F-4537-9445-5DBF62425895}"/>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79" name="TextBox 86">
            <a:extLst>
              <a:ext uri="{FF2B5EF4-FFF2-40B4-BE49-F238E27FC236}">
                <a16:creationId xmlns:a16="http://schemas.microsoft.com/office/drawing/2014/main" id="{20C9048B-0A99-4489-B150-BD24C6F3DD57}"/>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80" name="TextBox 86">
            <a:extLst>
              <a:ext uri="{FF2B5EF4-FFF2-40B4-BE49-F238E27FC236}">
                <a16:creationId xmlns:a16="http://schemas.microsoft.com/office/drawing/2014/main" id="{7C314518-5D54-4CF5-9229-4E5E1A47CF9C}"/>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81" name="TextBox 86">
            <a:extLst>
              <a:ext uri="{FF2B5EF4-FFF2-40B4-BE49-F238E27FC236}">
                <a16:creationId xmlns:a16="http://schemas.microsoft.com/office/drawing/2014/main" id="{D3159760-A9DD-455D-A04B-8637BFB06946}"/>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82" name="TextBox 86">
            <a:extLst>
              <a:ext uri="{FF2B5EF4-FFF2-40B4-BE49-F238E27FC236}">
                <a16:creationId xmlns:a16="http://schemas.microsoft.com/office/drawing/2014/main" id="{5D7998E0-9B5A-409A-9815-0B4011792258}"/>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83" name="TextBox 86">
            <a:extLst>
              <a:ext uri="{FF2B5EF4-FFF2-40B4-BE49-F238E27FC236}">
                <a16:creationId xmlns:a16="http://schemas.microsoft.com/office/drawing/2014/main" id="{3BD9C38C-46AF-4FED-B8ED-027E6693F941}"/>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84" name="TextBox 86">
            <a:extLst>
              <a:ext uri="{FF2B5EF4-FFF2-40B4-BE49-F238E27FC236}">
                <a16:creationId xmlns:a16="http://schemas.microsoft.com/office/drawing/2014/main" id="{F72C1031-EEA4-4B82-82E0-7BBC4E9ACC81}"/>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85" name="TextBox 86">
            <a:extLst>
              <a:ext uri="{FF2B5EF4-FFF2-40B4-BE49-F238E27FC236}">
                <a16:creationId xmlns:a16="http://schemas.microsoft.com/office/drawing/2014/main" id="{5AEB032A-D6B4-46B0-8FF2-E99FDD07E2E1}"/>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86" name="TextBox 86">
            <a:extLst>
              <a:ext uri="{FF2B5EF4-FFF2-40B4-BE49-F238E27FC236}">
                <a16:creationId xmlns:a16="http://schemas.microsoft.com/office/drawing/2014/main" id="{AC4BABDD-4C48-4E87-91F5-08FA07811C17}"/>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87" name="Chevron 60">
            <a:extLst>
              <a:ext uri="{FF2B5EF4-FFF2-40B4-BE49-F238E27FC236}">
                <a16:creationId xmlns:a16="http://schemas.microsoft.com/office/drawing/2014/main" id="{055906FA-3D7D-41EB-B04F-5F03809BF122}"/>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88" name="Chevron 60">
            <a:extLst>
              <a:ext uri="{FF2B5EF4-FFF2-40B4-BE49-F238E27FC236}">
                <a16:creationId xmlns:a16="http://schemas.microsoft.com/office/drawing/2014/main" id="{ADBA38B8-6177-40C2-B37A-F7BF00356F32}"/>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89" name="TextBox 188">
            <a:extLst>
              <a:ext uri="{FF2B5EF4-FFF2-40B4-BE49-F238E27FC236}">
                <a16:creationId xmlns:a16="http://schemas.microsoft.com/office/drawing/2014/main" id="{B5B77CEB-C220-4D5B-A128-AAA222CE7A71}"/>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90" name="TextBox 189">
            <a:extLst>
              <a:ext uri="{FF2B5EF4-FFF2-40B4-BE49-F238E27FC236}">
                <a16:creationId xmlns:a16="http://schemas.microsoft.com/office/drawing/2014/main" id="{7DEC40B8-A037-429C-BB2B-05C3BB604A98}"/>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91" name="TextBox 2">
            <a:extLst>
              <a:ext uri="{FF2B5EF4-FFF2-40B4-BE49-F238E27FC236}">
                <a16:creationId xmlns:a16="http://schemas.microsoft.com/office/drawing/2014/main" id="{1E17D218-EF35-4FE5-942D-1A8C37E37C07}"/>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92" name="TextBox 59">
            <a:extLst>
              <a:ext uri="{FF2B5EF4-FFF2-40B4-BE49-F238E27FC236}">
                <a16:creationId xmlns:a16="http://schemas.microsoft.com/office/drawing/2014/main" id="{D6E1C972-2FC4-4BC0-9729-8FD1C6253013}"/>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93" name="TextBox 60">
            <a:extLst>
              <a:ext uri="{FF2B5EF4-FFF2-40B4-BE49-F238E27FC236}">
                <a16:creationId xmlns:a16="http://schemas.microsoft.com/office/drawing/2014/main" id="{BFAD596D-09A0-447E-9B6C-624D540EC6E5}"/>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94" name="TextBox 61">
            <a:extLst>
              <a:ext uri="{FF2B5EF4-FFF2-40B4-BE49-F238E27FC236}">
                <a16:creationId xmlns:a16="http://schemas.microsoft.com/office/drawing/2014/main" id="{71F3767A-D054-4999-BEFE-3277ACC549E1}"/>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95" name="TextBox 62">
            <a:extLst>
              <a:ext uri="{FF2B5EF4-FFF2-40B4-BE49-F238E27FC236}">
                <a16:creationId xmlns:a16="http://schemas.microsoft.com/office/drawing/2014/main" id="{5F6A04A2-2CF9-4957-B7A8-E0C3B65747E6}"/>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96" name="TextBox 63">
            <a:extLst>
              <a:ext uri="{FF2B5EF4-FFF2-40B4-BE49-F238E27FC236}">
                <a16:creationId xmlns:a16="http://schemas.microsoft.com/office/drawing/2014/main" id="{678AA9C2-FB15-4919-8555-3ACB4F0776F4}"/>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97" name="TextBox 64">
            <a:extLst>
              <a:ext uri="{FF2B5EF4-FFF2-40B4-BE49-F238E27FC236}">
                <a16:creationId xmlns:a16="http://schemas.microsoft.com/office/drawing/2014/main" id="{B3450424-C21B-478F-8CFA-B162DC5C2575}"/>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98" name="TextBox 65">
            <a:extLst>
              <a:ext uri="{FF2B5EF4-FFF2-40B4-BE49-F238E27FC236}">
                <a16:creationId xmlns:a16="http://schemas.microsoft.com/office/drawing/2014/main" id="{8B67E71B-4C0D-46B2-BD59-8D166F09B487}"/>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99" name="TextBox 66">
            <a:extLst>
              <a:ext uri="{FF2B5EF4-FFF2-40B4-BE49-F238E27FC236}">
                <a16:creationId xmlns:a16="http://schemas.microsoft.com/office/drawing/2014/main" id="{A4274A1F-5467-49FE-A085-F4B8387FBB99}"/>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200" name="TextBox 67">
            <a:extLst>
              <a:ext uri="{FF2B5EF4-FFF2-40B4-BE49-F238E27FC236}">
                <a16:creationId xmlns:a16="http://schemas.microsoft.com/office/drawing/2014/main" id="{ECFEED11-6E52-4054-8A32-18F4CC7F476D}"/>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201" name="TextBox 69">
            <a:extLst>
              <a:ext uri="{FF2B5EF4-FFF2-40B4-BE49-F238E27FC236}">
                <a16:creationId xmlns:a16="http://schemas.microsoft.com/office/drawing/2014/main" id="{63B529D5-47B4-4EA2-83CA-295558A0C7CB}"/>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02" name="TextBox 70">
            <a:extLst>
              <a:ext uri="{FF2B5EF4-FFF2-40B4-BE49-F238E27FC236}">
                <a16:creationId xmlns:a16="http://schemas.microsoft.com/office/drawing/2014/main" id="{C60405ED-1CAC-43BD-9869-4F7F0D933F67}"/>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03" name="TextBox 71">
            <a:extLst>
              <a:ext uri="{FF2B5EF4-FFF2-40B4-BE49-F238E27FC236}">
                <a16:creationId xmlns:a16="http://schemas.microsoft.com/office/drawing/2014/main" id="{F34665B2-2F88-4D18-8A77-C149D78F7713}"/>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04" name="TextBox 203">
            <a:extLst>
              <a:ext uri="{FF2B5EF4-FFF2-40B4-BE49-F238E27FC236}">
                <a16:creationId xmlns:a16="http://schemas.microsoft.com/office/drawing/2014/main" id="{91960845-746C-4970-97D1-C298B2097E13}"/>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205" name="Chevron 79">
            <a:extLst>
              <a:ext uri="{FF2B5EF4-FFF2-40B4-BE49-F238E27FC236}">
                <a16:creationId xmlns:a16="http://schemas.microsoft.com/office/drawing/2014/main" id="{95C53325-69B9-485C-A622-500D0A5434E5}"/>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206" name="Chevron 58">
            <a:extLst>
              <a:ext uri="{FF2B5EF4-FFF2-40B4-BE49-F238E27FC236}">
                <a16:creationId xmlns:a16="http://schemas.microsoft.com/office/drawing/2014/main" id="{D0D9FDB7-79E1-46AC-A88A-1D8ECDEDED80}"/>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207" name="Chevron 60">
            <a:extLst>
              <a:ext uri="{FF2B5EF4-FFF2-40B4-BE49-F238E27FC236}">
                <a16:creationId xmlns:a16="http://schemas.microsoft.com/office/drawing/2014/main" id="{520E3EE7-D7F5-47C5-8C83-18B88EF34F95}"/>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208" name="Chevron 60">
            <a:extLst>
              <a:ext uri="{FF2B5EF4-FFF2-40B4-BE49-F238E27FC236}">
                <a16:creationId xmlns:a16="http://schemas.microsoft.com/office/drawing/2014/main" id="{1183F8A6-5507-4AA7-BA79-2F73F6E99533}"/>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209" name="Chevron 60">
            <a:extLst>
              <a:ext uri="{FF2B5EF4-FFF2-40B4-BE49-F238E27FC236}">
                <a16:creationId xmlns:a16="http://schemas.microsoft.com/office/drawing/2014/main" id="{211FAC27-2F3C-496F-ADFB-8F22EB641FCB}"/>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210" name="Chevron 58">
            <a:extLst>
              <a:ext uri="{FF2B5EF4-FFF2-40B4-BE49-F238E27FC236}">
                <a16:creationId xmlns:a16="http://schemas.microsoft.com/office/drawing/2014/main" id="{2A9F3C6A-5EC6-45F0-B523-2EB442B94B43}"/>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211" name="Chevron 60">
            <a:extLst>
              <a:ext uri="{FF2B5EF4-FFF2-40B4-BE49-F238E27FC236}">
                <a16:creationId xmlns:a16="http://schemas.microsoft.com/office/drawing/2014/main" id="{1DB6B919-12B8-4456-843D-FE3C4C27261D}"/>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212" name="TextBox 86">
            <a:extLst>
              <a:ext uri="{FF2B5EF4-FFF2-40B4-BE49-F238E27FC236}">
                <a16:creationId xmlns:a16="http://schemas.microsoft.com/office/drawing/2014/main" id="{D00F4549-90D8-42DD-866D-8BA9E88BE0FA}"/>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213" name="TextBox 60">
            <a:extLst>
              <a:ext uri="{FF2B5EF4-FFF2-40B4-BE49-F238E27FC236}">
                <a16:creationId xmlns:a16="http://schemas.microsoft.com/office/drawing/2014/main" id="{AA3F0C3A-6C8E-4A73-9C49-4A1516205B5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214" name="TextBox 213">
            <a:extLst>
              <a:ext uri="{FF2B5EF4-FFF2-40B4-BE49-F238E27FC236}">
                <a16:creationId xmlns:a16="http://schemas.microsoft.com/office/drawing/2014/main" id="{23E674F9-F389-4110-9D99-0888EDC5044A}"/>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215" name="Rectangle 12">
            <a:extLst>
              <a:ext uri="{FF2B5EF4-FFF2-40B4-BE49-F238E27FC236}">
                <a16:creationId xmlns:a16="http://schemas.microsoft.com/office/drawing/2014/main" id="{3D62F677-8DFB-4451-B3A1-C525CEAFD2AC}"/>
              </a:ext>
            </a:extLst>
          </p:cNvPr>
          <p:cNvSpPr>
            <a:spLocks noChangeArrowheads="1"/>
          </p:cNvSpPr>
          <p:nvPr/>
        </p:nvSpPr>
        <p:spPr bwMode="auto">
          <a:xfrm>
            <a:off x="4089767" y="5782605"/>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216" name="Chevron 60">
            <a:extLst>
              <a:ext uri="{FF2B5EF4-FFF2-40B4-BE49-F238E27FC236}">
                <a16:creationId xmlns:a16="http://schemas.microsoft.com/office/drawing/2014/main" id="{B8AB8976-5F17-47F7-BFEC-64D4D3F40F46}"/>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217" name="Chevron 60">
            <a:extLst>
              <a:ext uri="{FF2B5EF4-FFF2-40B4-BE49-F238E27FC236}">
                <a16:creationId xmlns:a16="http://schemas.microsoft.com/office/drawing/2014/main" id="{1A7CD635-F791-439A-83BC-3B3B87205C5A}"/>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218" name="TextBox 67">
            <a:extLst>
              <a:ext uri="{FF2B5EF4-FFF2-40B4-BE49-F238E27FC236}">
                <a16:creationId xmlns:a16="http://schemas.microsoft.com/office/drawing/2014/main" id="{89849013-17FF-4BB8-B021-F35082B0B690}"/>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219" name="Diamond 3">
            <a:extLst>
              <a:ext uri="{FF2B5EF4-FFF2-40B4-BE49-F238E27FC236}">
                <a16:creationId xmlns:a16="http://schemas.microsoft.com/office/drawing/2014/main" id="{9C6DFB98-29BC-47F0-9A67-DC9F7E965BF8}"/>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20" name="TextBox 6">
            <a:extLst>
              <a:ext uri="{FF2B5EF4-FFF2-40B4-BE49-F238E27FC236}">
                <a16:creationId xmlns:a16="http://schemas.microsoft.com/office/drawing/2014/main" id="{74D6CE8A-FC00-4D72-8CC4-1AD11C4CDF02}"/>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21" name="Diamond 16">
            <a:extLst>
              <a:ext uri="{FF2B5EF4-FFF2-40B4-BE49-F238E27FC236}">
                <a16:creationId xmlns:a16="http://schemas.microsoft.com/office/drawing/2014/main" id="{E74C8DCB-E31B-4F8A-BAE3-6E5FC6982231}"/>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22" name="TextBox 7">
            <a:extLst>
              <a:ext uri="{FF2B5EF4-FFF2-40B4-BE49-F238E27FC236}">
                <a16:creationId xmlns:a16="http://schemas.microsoft.com/office/drawing/2014/main" id="{45DD94DE-EAF3-44A1-ADFA-B7CE0BFCE213}"/>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23" name="Straight Connector 114">
            <a:extLst>
              <a:ext uri="{FF2B5EF4-FFF2-40B4-BE49-F238E27FC236}">
                <a16:creationId xmlns:a16="http://schemas.microsoft.com/office/drawing/2014/main" id="{6817D8FF-97D5-4F7D-B624-B4CC75C7C353}"/>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24" name="Chevron 60">
            <a:extLst>
              <a:ext uri="{FF2B5EF4-FFF2-40B4-BE49-F238E27FC236}">
                <a16:creationId xmlns:a16="http://schemas.microsoft.com/office/drawing/2014/main" id="{E369A8C0-7475-47E8-9C43-B6D6FF4C7954}"/>
              </a:ext>
            </a:extLst>
          </p:cNvPr>
          <p:cNvSpPr/>
          <p:nvPr/>
        </p:nvSpPr>
        <p:spPr bwMode="auto">
          <a:xfrm>
            <a:off x="2521460" y="2304098"/>
            <a:ext cx="2904084" cy="2310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25" name="矩形 1">
            <a:extLst>
              <a:ext uri="{FF2B5EF4-FFF2-40B4-BE49-F238E27FC236}">
                <a16:creationId xmlns:a16="http://schemas.microsoft.com/office/drawing/2014/main" id="{BE53CEE1-6382-464F-B250-CB6D55AA371E}"/>
              </a:ext>
            </a:extLst>
          </p:cNvPr>
          <p:cNvSpPr>
            <a:spLocks noChangeArrowheads="1"/>
          </p:cNvSpPr>
          <p:nvPr/>
        </p:nvSpPr>
        <p:spPr bwMode="auto">
          <a:xfrm>
            <a:off x="2521460" y="2215951"/>
            <a:ext cx="2902391" cy="384245"/>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6" name="矩形 1">
            <a:extLst>
              <a:ext uri="{FF2B5EF4-FFF2-40B4-BE49-F238E27FC236}">
                <a16:creationId xmlns:a16="http://schemas.microsoft.com/office/drawing/2014/main" id="{0430580E-8E82-4FAD-BD03-44566D7CB05F}"/>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7" name="矩形 1">
            <a:extLst>
              <a:ext uri="{FF2B5EF4-FFF2-40B4-BE49-F238E27FC236}">
                <a16:creationId xmlns:a16="http://schemas.microsoft.com/office/drawing/2014/main" id="{DAF8F0DB-447A-404E-B9E1-870F023C85AD}"/>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8" name="Chevron 60">
            <a:extLst>
              <a:ext uri="{FF2B5EF4-FFF2-40B4-BE49-F238E27FC236}">
                <a16:creationId xmlns:a16="http://schemas.microsoft.com/office/drawing/2014/main" id="{1461037F-85D4-4A56-804B-1BB7F0B5A520}"/>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29" name="Isosceles Triangle 228">
            <a:extLst>
              <a:ext uri="{FF2B5EF4-FFF2-40B4-BE49-F238E27FC236}">
                <a16:creationId xmlns:a16="http://schemas.microsoft.com/office/drawing/2014/main" id="{47A62A9B-364F-42C8-B04C-A15EBCB08D52}"/>
              </a:ext>
            </a:extLst>
          </p:cNvPr>
          <p:cNvSpPr/>
          <p:nvPr/>
        </p:nvSpPr>
        <p:spPr bwMode="auto">
          <a:xfrm>
            <a:off x="4744354" y="417721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30" name="Star: 5 Points 229">
            <a:extLst>
              <a:ext uri="{FF2B5EF4-FFF2-40B4-BE49-F238E27FC236}">
                <a16:creationId xmlns:a16="http://schemas.microsoft.com/office/drawing/2014/main" id="{B7F617DD-191B-4C36-A971-5855CED7DB7D}"/>
              </a:ext>
            </a:extLst>
          </p:cNvPr>
          <p:cNvSpPr/>
          <p:nvPr/>
        </p:nvSpPr>
        <p:spPr bwMode="auto">
          <a:xfrm>
            <a:off x="4331828" y="2127428"/>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31" name="Isosceles Triangle 230">
            <a:extLst>
              <a:ext uri="{FF2B5EF4-FFF2-40B4-BE49-F238E27FC236}">
                <a16:creationId xmlns:a16="http://schemas.microsoft.com/office/drawing/2014/main" id="{DFEA77D1-AF93-4836-924A-71F36524F1EE}"/>
              </a:ext>
            </a:extLst>
          </p:cNvPr>
          <p:cNvSpPr/>
          <p:nvPr/>
        </p:nvSpPr>
        <p:spPr bwMode="auto">
          <a:xfrm>
            <a:off x="5360371" y="4181629"/>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32" name="TextBox 231">
            <a:extLst>
              <a:ext uri="{FF2B5EF4-FFF2-40B4-BE49-F238E27FC236}">
                <a16:creationId xmlns:a16="http://schemas.microsoft.com/office/drawing/2014/main" id="{24F915CB-76E6-4770-98A3-A3490BF9AE16}"/>
              </a:ext>
            </a:extLst>
          </p:cNvPr>
          <p:cNvSpPr txBox="1"/>
          <p:nvPr/>
        </p:nvSpPr>
        <p:spPr>
          <a:xfrm>
            <a:off x="9581195" y="2293350"/>
            <a:ext cx="2565116" cy="3585597"/>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Sep</a:t>
            </a:r>
            <a:r>
              <a:rPr lang="zh-CN" altLang="en-US" b="1" dirty="0"/>
              <a:t> </a:t>
            </a:r>
            <a:r>
              <a:rPr lang="en-US" altLang="zh-CN" b="1" dirty="0"/>
              <a:t>2024: </a:t>
            </a:r>
            <a:r>
              <a:rPr lang="en-US" altLang="zh-CN" dirty="0"/>
              <a:t>finalize Rel-19 studies which plan to have corresponding normative work in Rel-19.</a:t>
            </a:r>
          </a:p>
          <a:p>
            <a:r>
              <a:rPr lang="en-US" altLang="zh-CN" b="1" dirty="0"/>
              <a:t>Sep 2025: </a:t>
            </a:r>
            <a:r>
              <a:rPr lang="en-US" altLang="zh-CN" dirty="0"/>
              <a:t>finalize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finalize Rel-19 studies which plan to have corresponding normative work in Rel-19.</a:t>
            </a:r>
          </a:p>
          <a:p>
            <a:r>
              <a:rPr lang="en-US" altLang="zh-CN" b="1" dirty="0"/>
              <a:t>Sep 2025: </a:t>
            </a:r>
            <a:r>
              <a:rPr lang="en-US" altLang="zh-CN" dirty="0"/>
              <a:t>finalize all Rel-19 work items</a:t>
            </a:r>
            <a:endParaRPr lang="zh-CN" altLang="en-US" dirty="0"/>
          </a:p>
        </p:txBody>
      </p:sp>
      <p:sp>
        <p:nvSpPr>
          <p:cNvPr id="233" name="Isosceles Triangle 232">
            <a:extLst>
              <a:ext uri="{FF2B5EF4-FFF2-40B4-BE49-F238E27FC236}">
                <a16:creationId xmlns:a16="http://schemas.microsoft.com/office/drawing/2014/main" id="{BA7DAA7B-1EA5-48C6-8301-3AEE53E439F8}"/>
              </a:ext>
            </a:extLst>
          </p:cNvPr>
          <p:cNvSpPr/>
          <p:nvPr/>
        </p:nvSpPr>
        <p:spPr bwMode="auto">
          <a:xfrm>
            <a:off x="9539699" y="2610363"/>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34" name="Isosceles Triangle 233">
            <a:extLst>
              <a:ext uri="{FF2B5EF4-FFF2-40B4-BE49-F238E27FC236}">
                <a16:creationId xmlns:a16="http://schemas.microsoft.com/office/drawing/2014/main" id="{8568B424-CFE8-48AC-B3DB-7EC856194D1F}"/>
              </a:ext>
            </a:extLst>
          </p:cNvPr>
          <p:cNvSpPr/>
          <p:nvPr/>
        </p:nvSpPr>
        <p:spPr bwMode="auto">
          <a:xfrm>
            <a:off x="9534645" y="4626273"/>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4" name="TextBox 83">
            <a:extLst>
              <a:ext uri="{FF2B5EF4-FFF2-40B4-BE49-F238E27FC236}">
                <a16:creationId xmlns:a16="http://schemas.microsoft.com/office/drawing/2014/main" id="{D5BD4558-0056-438F-997C-EFE68FB71EC3}"/>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85" name="Straight Connector 84">
            <a:extLst>
              <a:ext uri="{FF2B5EF4-FFF2-40B4-BE49-F238E27FC236}">
                <a16:creationId xmlns:a16="http://schemas.microsoft.com/office/drawing/2014/main" id="{69EB212F-5841-4BC1-A5FE-7063B8538B30}"/>
              </a:ext>
            </a:extLst>
          </p:cNvPr>
          <p:cNvCxnSpPr>
            <a:endCxn id="84" idx="1"/>
          </p:cNvCxnSpPr>
          <p:nvPr/>
        </p:nvCxnSpPr>
        <p:spPr>
          <a:xfrm>
            <a:off x="5423851" y="2408074"/>
            <a:ext cx="2052827" cy="734996"/>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7F0824A3-EC12-4188-8604-032A5EC4BD35}"/>
              </a:ext>
            </a:extLst>
          </p:cNvPr>
          <p:cNvCxnSpPr>
            <a:endCxn id="84"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50880E1C-87CD-492F-8875-DBE558DA007A}"/>
              </a:ext>
            </a:extLst>
          </p:cNvPr>
          <p:cNvCxnSpPr>
            <a:cxnSpLocks/>
            <a:stCxn id="227" idx="3"/>
            <a:endCxn id="84"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967362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figure with SA5</a:t>
            </a:r>
          </a:p>
          <a:p>
            <a:pPr lvl="1"/>
            <a:r>
              <a:rPr lang="en-US" altLang="zh-CN" dirty="0">
                <a:solidFill>
                  <a:srgbClr val="0000FF"/>
                </a:solidFill>
              </a:rPr>
              <a:t>WIs/SIs in other 3GPP WGs potentially related to SA5</a:t>
            </a:r>
            <a:endParaRPr lang="en-GB" altLang="zh-CN" dirty="0">
              <a:solidFill>
                <a:srgbClr val="0000FF"/>
              </a:solidFill>
            </a:endParaRPr>
          </a:p>
          <a:p>
            <a:r>
              <a:rPr lang="en-US" altLang="zh-CN" dirty="0"/>
              <a:t>Release 20 and 6G workshop plan</a:t>
            </a:r>
            <a:endParaRPr lang="en-GB" altLang="zh-CN" dirty="0"/>
          </a:p>
          <a:p>
            <a:pPr lvl="1"/>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1F4E67E7-C585-404D-8B7D-B7AE25B4356B}"/>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OAM Study / Work Items</a:t>
            </a:r>
          </a:p>
        </p:txBody>
      </p:sp>
      <p:graphicFrame>
        <p:nvGraphicFramePr>
          <p:cNvPr id="5" name="表格 2">
            <a:extLst>
              <a:ext uri="{FF2B5EF4-FFF2-40B4-BE49-F238E27FC236}">
                <a16:creationId xmlns:a16="http://schemas.microsoft.com/office/drawing/2014/main" id="{9402CBCD-ADDB-4839-B4AE-2BE2F66B5E9D}"/>
              </a:ext>
            </a:extLst>
          </p:cNvPr>
          <p:cNvGraphicFramePr>
            <a:graphicFrameLocks noGrp="1"/>
          </p:cNvGraphicFramePr>
          <p:nvPr>
            <p:extLst>
              <p:ext uri="{D42A27DB-BD31-4B8C-83A1-F6EECF244321}">
                <p14:modId xmlns:p14="http://schemas.microsoft.com/office/powerpoint/2010/main" val="119835255"/>
              </p:ext>
            </p:extLst>
          </p:nvPr>
        </p:nvGraphicFramePr>
        <p:xfrm>
          <a:off x="120650" y="1035632"/>
          <a:ext cx="12011347" cy="5229098"/>
        </p:xfrm>
        <a:graphic>
          <a:graphicData uri="http://schemas.openxmlformats.org/drawingml/2006/table">
            <a:tbl>
              <a:tblPr/>
              <a:tblGrid>
                <a:gridCol w="504936">
                  <a:extLst>
                    <a:ext uri="{9D8B030D-6E8A-4147-A177-3AD203B41FA5}">
                      <a16:colId xmlns:a16="http://schemas.microsoft.com/office/drawing/2014/main" val="1965733584"/>
                    </a:ext>
                  </a:extLst>
                </a:gridCol>
                <a:gridCol w="280676">
                  <a:extLst>
                    <a:ext uri="{9D8B030D-6E8A-4147-A177-3AD203B41FA5}">
                      <a16:colId xmlns:a16="http://schemas.microsoft.com/office/drawing/2014/main" val="331722294"/>
                    </a:ext>
                  </a:extLst>
                </a:gridCol>
                <a:gridCol w="634713">
                  <a:extLst>
                    <a:ext uri="{9D8B030D-6E8A-4147-A177-3AD203B41FA5}">
                      <a16:colId xmlns:a16="http://schemas.microsoft.com/office/drawing/2014/main" val="907466837"/>
                    </a:ext>
                  </a:extLst>
                </a:gridCol>
                <a:gridCol w="1654509">
                  <a:extLst>
                    <a:ext uri="{9D8B030D-6E8A-4147-A177-3AD203B41FA5}">
                      <a16:colId xmlns:a16="http://schemas.microsoft.com/office/drawing/2014/main" val="2690706286"/>
                    </a:ext>
                  </a:extLst>
                </a:gridCol>
                <a:gridCol w="4796300">
                  <a:extLst>
                    <a:ext uri="{9D8B030D-6E8A-4147-A177-3AD203B41FA5}">
                      <a16:colId xmlns:a16="http://schemas.microsoft.com/office/drawing/2014/main" val="2178307027"/>
                    </a:ext>
                  </a:extLst>
                </a:gridCol>
                <a:gridCol w="788422">
                  <a:extLst>
                    <a:ext uri="{9D8B030D-6E8A-4147-A177-3AD203B41FA5}">
                      <a16:colId xmlns:a16="http://schemas.microsoft.com/office/drawing/2014/main" val="410137253"/>
                    </a:ext>
                  </a:extLst>
                </a:gridCol>
                <a:gridCol w="1297859">
                  <a:extLst>
                    <a:ext uri="{9D8B030D-6E8A-4147-A177-3AD203B41FA5}">
                      <a16:colId xmlns:a16="http://schemas.microsoft.com/office/drawing/2014/main" val="3966773156"/>
                    </a:ext>
                  </a:extLst>
                </a:gridCol>
                <a:gridCol w="727587">
                  <a:extLst>
                    <a:ext uri="{9D8B030D-6E8A-4147-A177-3AD203B41FA5}">
                      <a16:colId xmlns:a16="http://schemas.microsoft.com/office/drawing/2014/main" val="4058451737"/>
                    </a:ext>
                  </a:extLst>
                </a:gridCol>
                <a:gridCol w="904567">
                  <a:extLst>
                    <a:ext uri="{9D8B030D-6E8A-4147-A177-3AD203B41FA5}">
                      <a16:colId xmlns:a16="http://schemas.microsoft.com/office/drawing/2014/main" val="2608971487"/>
                    </a:ext>
                  </a:extLst>
                </a:gridCol>
                <a:gridCol w="421778">
                  <a:extLst>
                    <a:ext uri="{9D8B030D-6E8A-4147-A177-3AD203B41FA5}">
                      <a16:colId xmlns:a16="http://schemas.microsoft.com/office/drawing/2014/main" val="2276198587"/>
                    </a:ext>
                  </a:extLst>
                </a:gridCol>
              </a:tblGrid>
              <a:tr h="589742">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err="1">
                          <a:solidFill>
                            <a:srgbClr val="000000"/>
                          </a:solidFill>
                          <a:effectLst/>
                          <a:latin typeface="+mn-lt"/>
                          <a:ea typeface="+mn-ea"/>
                          <a:cs typeface="Arial" panose="020B0604020202020204" pitchFamily="34" charset="0"/>
                        </a:rPr>
                        <a:t>Tdoc</a:t>
                      </a: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41342">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1100" b="1" i="0" u="none" strike="noStrike" dirty="0">
                          <a:solidFill>
                            <a:srgbClr val="000000"/>
                          </a:solidFill>
                          <a:effectLst/>
                          <a:latin typeface="+mn-lt"/>
                          <a:ea typeface="+mn-ea"/>
                        </a:rPr>
                        <a:t>Intelligence and Automation</a:t>
                      </a:r>
                      <a:endParaRPr lang="en-US" sz="11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SP-231780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28.908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28.914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28.915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141342">
                <a:tc rowSpan="14">
                  <a:txBody>
                    <a:bodyPr/>
                    <a:lstStyle/>
                    <a:p>
                      <a:pPr marL="53975" indent="0" algn="l" fontAlgn="b"/>
                      <a:r>
                        <a:rPr lang="en-US" altLang="zh-CN" sz="1100" b="1" i="0" u="none" strike="noStrike" dirty="0">
                          <a:solidFill>
                            <a:srgbClr val="000000"/>
                          </a:solidFill>
                          <a:effectLst/>
                          <a:latin typeface="+mn-lt"/>
                          <a:ea typeface="+mn-ea"/>
                        </a:rPr>
                        <a:t>Management Architecture and Mechanisms</a:t>
                      </a:r>
                      <a:endParaRPr lang="en-US" sz="11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Microsoft,CMCC</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SP-231781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28.869</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SP-231746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28.622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28.873</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SP-231747</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28.552/554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SP-231745</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28.541/622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11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Subscriber and Equipment Trace and </a:t>
                      </a:r>
                      <a:r>
                        <a:rPr lang="en-US" sz="1100" b="0" i="0" u="none" strike="noStrike" dirty="0" err="1">
                          <a:solidFill>
                            <a:schemeClr val="tx1"/>
                          </a:solidFill>
                          <a:effectLst/>
                          <a:latin typeface="+mn-lt"/>
                          <a:ea typeface="宋体" panose="02010600030101010101" pitchFamily="2" charset="-122"/>
                        </a:rPr>
                        <a:t>QoE</a:t>
                      </a:r>
                      <a:r>
                        <a:rPr lang="en-US" sz="11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SP-231748</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32.422/405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SP-231733</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SP-231729</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259487">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RedcapM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aspects of </a:t>
                      </a:r>
                      <a:r>
                        <a:rPr lang="en-US" sz="1100" b="0" i="0" u="none" strike="noStrike" dirty="0" err="1">
                          <a:solidFill>
                            <a:schemeClr val="tx1"/>
                          </a:solidFill>
                          <a:effectLst/>
                          <a:latin typeface="+mn-lt"/>
                          <a:ea typeface="宋体" panose="02010600030101010101" pitchFamily="2" charset="-122"/>
                        </a:rPr>
                        <a:t>RedCap</a:t>
                      </a:r>
                      <a:r>
                        <a:rPr lang="en-US" sz="11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SP-231734</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SP-231724</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58810">
                <a:tc rowSpan="2">
                  <a:txBody>
                    <a:bodyPr/>
                    <a:lstStyle/>
                    <a:p>
                      <a:pPr marL="53975" indent="0" algn="l" defTabSz="1219170" rtl="0" eaLnBrk="1" fontAlgn="b" latinLnBrk="0" hangingPunct="1"/>
                      <a:r>
                        <a:rPr lang="en-US" sz="11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100" b="0" i="0" u="none" strike="noStrike">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SP-231723</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28.880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51997468"/>
                  </a:ext>
                </a:extLst>
              </a:tr>
              <a:tr h="49482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100" b="0" i="0" u="none" strike="noStrike" dirty="0" err="1">
                          <a:solidFill>
                            <a:srgbClr val="000000"/>
                          </a:solidFill>
                          <a:effectLst/>
                          <a:latin typeface="+mn-lt"/>
                          <a:ea typeface="等线" panose="02010600030101010101" pitchFamily="2" charset="-122"/>
                        </a:rPr>
                        <a:t>Mexpo</a:t>
                      </a: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28.879</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86280864"/>
                  </a:ext>
                </a:extLst>
              </a:tr>
            </a:tbl>
          </a:graphicData>
        </a:graphic>
      </p:graphicFrame>
      <p:sp>
        <p:nvSpPr>
          <p:cNvPr id="6" name="TextBox 5">
            <a:extLst>
              <a:ext uri="{FF2B5EF4-FFF2-40B4-BE49-F238E27FC236}">
                <a16:creationId xmlns:a16="http://schemas.microsoft.com/office/drawing/2014/main" id="{9484B8E1-6F39-47CC-A232-DD50FCFA92A5}"/>
              </a:ext>
            </a:extLst>
          </p:cNvPr>
          <p:cNvSpPr txBox="1"/>
          <p:nvPr/>
        </p:nvSpPr>
        <p:spPr>
          <a:xfrm>
            <a:off x="120650" y="727854"/>
            <a:ext cx="8196796" cy="307777"/>
          </a:xfrm>
          <a:prstGeom prst="rect">
            <a:avLst/>
          </a:prstGeom>
          <a:noFill/>
        </p:spPr>
        <p:txBody>
          <a:bodyPr wrap="non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21 </a:t>
            </a:r>
            <a:r>
              <a:rPr lang="en-US" altLang="zh-CN" sz="1400" kern="0" dirty="0">
                <a:latin typeface="+mn-lt"/>
                <a:ea typeface="MS PGothic" panose="020B0600070205080204" pitchFamily="34" charset="-128"/>
              </a:rPr>
              <a:t>topics including:  </a:t>
            </a:r>
            <a:r>
              <a:rPr lang="en-US" altLang="zh-CN" sz="1400" b="1" kern="0" dirty="0">
                <a:solidFill>
                  <a:srgbClr val="FF0000"/>
                </a:solidFill>
                <a:latin typeface="+mn-lt"/>
                <a:ea typeface="MS PGothic" panose="020B0600070205080204" pitchFamily="34" charset="-128"/>
              </a:rPr>
              <a:t>13</a:t>
            </a:r>
            <a:r>
              <a:rPr lang="en-US" altLang="zh-CN" sz="1400" kern="0" dirty="0">
                <a:latin typeface="+mn-lt"/>
                <a:ea typeface="MS PGothic" panose="020B0600070205080204" pitchFamily="34" charset="-128"/>
              </a:rPr>
              <a:t> OAM prime features and </a:t>
            </a:r>
            <a:r>
              <a:rPr lang="en-US" altLang="zh-CN" sz="1400" b="1" kern="0" dirty="0">
                <a:solidFill>
                  <a:srgbClr val="FF0000"/>
                </a:solidFill>
                <a:latin typeface="+mn-lt"/>
                <a:ea typeface="MS PGothic" panose="020B0600070205080204" pitchFamily="34" charset="-128"/>
              </a:rPr>
              <a:t>8</a:t>
            </a:r>
            <a:r>
              <a:rPr lang="en-US" altLang="zh-CN" sz="1400" kern="0" dirty="0">
                <a:latin typeface="+mn-lt"/>
                <a:ea typeface="MS PGothic" panose="020B0600070205080204" pitchFamily="34" charset="-128"/>
              </a:rPr>
              <a:t> OAM support to network features (in red background).</a:t>
            </a:r>
          </a:p>
        </p:txBody>
      </p:sp>
    </p:spTree>
    <p:extLst>
      <p:ext uri="{BB962C8B-B14F-4D97-AF65-F5344CB8AC3E}">
        <p14:creationId xmlns:p14="http://schemas.microsoft.com/office/powerpoint/2010/main" val="575577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1F4E67E7-C585-404D-8B7D-B7AE25B4356B}"/>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CH Study / Work Items</a:t>
            </a:r>
          </a:p>
        </p:txBody>
      </p:sp>
      <p:graphicFrame>
        <p:nvGraphicFramePr>
          <p:cNvPr id="11" name="表格 2">
            <a:extLst>
              <a:ext uri="{FF2B5EF4-FFF2-40B4-BE49-F238E27FC236}">
                <a16:creationId xmlns:a16="http://schemas.microsoft.com/office/drawing/2014/main" id="{DC4122BA-988E-4F62-8894-27910E2EA91F}"/>
              </a:ext>
            </a:extLst>
          </p:cNvPr>
          <p:cNvGraphicFramePr>
            <a:graphicFrameLocks noGrp="1"/>
          </p:cNvGraphicFramePr>
          <p:nvPr>
            <p:extLst>
              <p:ext uri="{D42A27DB-BD31-4B8C-83A1-F6EECF244321}">
                <p14:modId xmlns:p14="http://schemas.microsoft.com/office/powerpoint/2010/main" val="1788309467"/>
              </p:ext>
            </p:extLst>
          </p:nvPr>
        </p:nvGraphicFramePr>
        <p:xfrm>
          <a:off x="140486" y="1035631"/>
          <a:ext cx="11776211" cy="4214527"/>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696228">
                  <a:extLst>
                    <a:ext uri="{9D8B030D-6E8A-4147-A177-3AD203B41FA5}">
                      <a16:colId xmlns:a16="http://schemas.microsoft.com/office/drawing/2014/main" val="2690706286"/>
                    </a:ext>
                  </a:extLst>
                </a:gridCol>
                <a:gridCol w="4917240">
                  <a:extLst>
                    <a:ext uri="{9D8B030D-6E8A-4147-A177-3AD203B41FA5}">
                      <a16:colId xmlns:a16="http://schemas.microsoft.com/office/drawing/2014/main" val="2178307027"/>
                    </a:ext>
                  </a:extLst>
                </a:gridCol>
                <a:gridCol w="808302">
                  <a:extLst>
                    <a:ext uri="{9D8B030D-6E8A-4147-A177-3AD203B41FA5}">
                      <a16:colId xmlns:a16="http://schemas.microsoft.com/office/drawing/2014/main" val="410137253"/>
                    </a:ext>
                  </a:extLst>
                </a:gridCol>
                <a:gridCol w="1165055">
                  <a:extLst>
                    <a:ext uri="{9D8B030D-6E8A-4147-A177-3AD203B41FA5}">
                      <a16:colId xmlns:a16="http://schemas.microsoft.com/office/drawing/2014/main" val="3966773156"/>
                    </a:ext>
                  </a:extLst>
                </a:gridCol>
                <a:gridCol w="911463">
                  <a:extLst>
                    <a:ext uri="{9D8B030D-6E8A-4147-A177-3AD203B41FA5}">
                      <a16:colId xmlns:a16="http://schemas.microsoft.com/office/drawing/2014/main" val="4058451737"/>
                    </a:ext>
                  </a:extLst>
                </a:gridCol>
                <a:gridCol w="927376">
                  <a:extLst>
                    <a:ext uri="{9D8B030D-6E8A-4147-A177-3AD203B41FA5}">
                      <a16:colId xmlns:a16="http://schemas.microsoft.com/office/drawing/2014/main" val="2608971487"/>
                    </a:ext>
                  </a:extLst>
                </a:gridCol>
                <a:gridCol w="432413">
                  <a:extLst>
                    <a:ext uri="{9D8B030D-6E8A-4147-A177-3AD203B41FA5}">
                      <a16:colId xmlns:a16="http://schemas.microsoft.com/office/drawing/2014/main" val="2276198587"/>
                    </a:ext>
                  </a:extLst>
                </a:gridCol>
              </a:tblGrid>
              <a:tr h="947103">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SATCH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FS_5GSAT_Ph3_CH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a:solidFill>
                            <a:srgbClr val="000000"/>
                          </a:solidFill>
                          <a:effectLst/>
                          <a:latin typeface="+mn-lt"/>
                          <a:ea typeface="宋体" panose="02010600030101010101" pitchFamily="2" charset="-122"/>
                        </a:rPr>
                        <a:t>Study on charging aspects of satellite access Phase 3</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dirty="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CATT</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CAPCH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FS_CAPIF_CH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CAPIF </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Nokia</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a:solidFill>
                            <a:srgbClr val="000000"/>
                          </a:solidFill>
                          <a:effectLst/>
                          <a:latin typeface="+mn-lt"/>
                          <a:ea typeface="宋体" panose="02010600030101010101" pitchFamily="2" charset="-122"/>
                        </a:rPr>
                        <a:t>RTCCH</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FS_NG_RTC_Ph2_CH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a:solidFill>
                            <a:srgbClr val="000000"/>
                          </a:solidFill>
                          <a:effectLst/>
                          <a:latin typeface="+mn-lt"/>
                          <a:ea typeface="宋体" panose="02010600030101010101" pitchFamily="2" charset="-122"/>
                        </a:rPr>
                        <a:t>Study on Charging aspects of next generation real time communication services phase 2</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altLang="zh-CN" sz="1200" dirty="0">
                          <a:solidFill>
                            <a:srgbClr val="000000"/>
                          </a:solidFill>
                          <a:effectLst/>
                          <a:latin typeface="+mn-lt"/>
                          <a:ea typeface="宋体" panose="02010600030101010101" pitchFamily="2" charset="-122"/>
                        </a:rPr>
                        <a:t>CMCC</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a:solidFill>
                            <a:srgbClr val="000000"/>
                          </a:solidFill>
                          <a:effectLst/>
                          <a:latin typeface="+mn-lt"/>
                          <a:ea typeface="宋体" panose="02010600030101010101" pitchFamily="2" charset="-122"/>
                        </a:rPr>
                        <a:t>UASCH</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FS_UAS_CH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a:solidFill>
                            <a:srgbClr val="000000"/>
                          </a:solidFill>
                          <a:effectLst/>
                          <a:latin typeface="+mn-lt"/>
                          <a:ea typeface="宋体" panose="02010600030101010101" pitchFamily="2" charset="-122"/>
                        </a:rPr>
                        <a:t>Study on Charging aspects of Uncrewed Aerial Vehicle</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altLang="zh-CN" sz="1200" dirty="0">
                          <a:solidFill>
                            <a:srgbClr val="000000"/>
                          </a:solidFill>
                          <a:effectLst/>
                          <a:latin typeface="+mn-lt"/>
                          <a:ea typeface="宋体" panose="02010600030101010101" pitchFamily="2" charset="-122"/>
                        </a:rPr>
                        <a:t>CMCC</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a:solidFill>
                            <a:srgbClr val="000000"/>
                          </a:solidFill>
                          <a:effectLst/>
                          <a:latin typeface="+mn-lt"/>
                          <a:ea typeface="宋体" panose="02010600030101010101" pitchFamily="2" charset="-122"/>
                        </a:rPr>
                        <a:t>CHSEG</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CHFSeg</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a:solidFill>
                            <a:srgbClr val="000000"/>
                          </a:solidFill>
                          <a:effectLst/>
                          <a:latin typeface="+mn-lt"/>
                          <a:ea typeface="宋体" panose="02010600030101010101" pitchFamily="2" charset="-122"/>
                        </a:rPr>
                        <a:t>New WID on CHF Segmentation</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Verizon</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a:solidFill>
                            <a:srgbClr val="000000"/>
                          </a:solidFill>
                          <a:effectLst/>
                          <a:latin typeface="+mn-lt"/>
                          <a:ea typeface="宋体" panose="02010600030101010101" pitchFamily="2" charset="-122"/>
                        </a:rPr>
                        <a:t>RAGCH</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Ranging_SL_CH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a:solidFill>
                            <a:srgbClr val="000000"/>
                          </a:solidFill>
                          <a:effectLst/>
                          <a:latin typeface="+mn-lt"/>
                          <a:ea typeface="宋体" panose="02010600030101010101" pitchFamily="2" charset="-122"/>
                        </a:rPr>
                        <a:t>New WID on Charging Aspects of Ranging and Sidelink Positioning</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China Telecom</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82216308"/>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a:solidFill>
                            <a:srgbClr val="000000"/>
                          </a:solidFill>
                          <a:effectLst/>
                          <a:latin typeface="+mn-lt"/>
                          <a:ea typeface="宋体" panose="02010600030101010101" pitchFamily="2" charset="-122"/>
                        </a:rPr>
                        <a:t>EESCH</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EnergySys_CH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a:solidFill>
                            <a:srgbClr val="000000"/>
                          </a:solidFill>
                          <a:effectLst/>
                          <a:latin typeface="+mn-lt"/>
                          <a:ea typeface="宋体" panose="02010600030101010101" pitchFamily="2" charset="-122"/>
                        </a:rPr>
                        <a:t>New WID on Charging Aspects for Energy Efficiency of 5G</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Huawei</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62924741"/>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a:solidFill>
                            <a:srgbClr val="000000"/>
                          </a:solidFill>
                          <a:effectLst/>
                          <a:latin typeface="+mn-lt"/>
                          <a:ea typeface="宋体" panose="02010600030101010101" pitchFamily="2" charset="-122"/>
                        </a:rPr>
                        <a:t>NSCH</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NetShare_CH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new WID on Charging enhancement for indirect network sharing</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dirty="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Ericsson</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92136518"/>
                  </a:ext>
                </a:extLst>
              </a:tr>
            </a:tbl>
          </a:graphicData>
        </a:graphic>
      </p:graphicFrame>
      <p:sp>
        <p:nvSpPr>
          <p:cNvPr id="12" name="TextBox 11">
            <a:extLst>
              <a:ext uri="{FF2B5EF4-FFF2-40B4-BE49-F238E27FC236}">
                <a16:creationId xmlns:a16="http://schemas.microsoft.com/office/drawing/2014/main" id="{6787D70F-964F-4E07-9C5A-437628915816}"/>
              </a:ext>
            </a:extLst>
          </p:cNvPr>
          <p:cNvSpPr txBox="1"/>
          <p:nvPr/>
        </p:nvSpPr>
        <p:spPr>
          <a:xfrm>
            <a:off x="120650" y="727854"/>
            <a:ext cx="1392048" cy="307777"/>
          </a:xfrm>
          <a:prstGeom prst="rect">
            <a:avLst/>
          </a:prstGeom>
          <a:noFill/>
        </p:spPr>
        <p:txBody>
          <a:bodyPr wrap="non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8 CH </a:t>
            </a:r>
            <a:r>
              <a:rPr lang="en-US" altLang="zh-CN" sz="1400" kern="0" dirty="0">
                <a:latin typeface="+mn-lt"/>
                <a:ea typeface="MS PGothic" panose="020B0600070205080204" pitchFamily="34" charset="-128"/>
              </a:rPr>
              <a:t>topics.</a:t>
            </a:r>
          </a:p>
        </p:txBody>
      </p:sp>
    </p:spTree>
    <p:extLst>
      <p:ext uri="{BB962C8B-B14F-4D97-AF65-F5344CB8AC3E}">
        <p14:creationId xmlns:p14="http://schemas.microsoft.com/office/powerpoint/2010/main" val="23583296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SA#104</a:t>
            </a:r>
          </a:p>
        </p:txBody>
      </p:sp>
      <p:pic>
        <p:nvPicPr>
          <p:cNvPr id="16" name="Picture 15">
            <a:extLst>
              <a:ext uri="{FF2B5EF4-FFF2-40B4-BE49-F238E27FC236}">
                <a16:creationId xmlns:a16="http://schemas.microsoft.com/office/drawing/2014/main" id="{985B7310-E67D-49AD-A21A-875D5469E00A}"/>
              </a:ext>
            </a:extLst>
          </p:cNvPr>
          <p:cNvPicPr>
            <a:picLocks noChangeAspect="1"/>
          </p:cNvPicPr>
          <p:nvPr/>
        </p:nvPicPr>
        <p:blipFill>
          <a:blip r:embed="rId2"/>
          <a:stretch>
            <a:fillRect/>
          </a:stretch>
        </p:blipFill>
        <p:spPr>
          <a:xfrm>
            <a:off x="1594628" y="1000896"/>
            <a:ext cx="8372678" cy="4720827"/>
          </a:xfrm>
          <a:prstGeom prst="rect">
            <a:avLst/>
          </a:prstGeom>
        </p:spPr>
      </p:pic>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SP-241020</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1812323" y="5165122"/>
            <a:ext cx="5651157" cy="197709"/>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06984045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highlight>
                            <a:srgbClr val="FFFF00"/>
                          </a:highlight>
                          <a:latin typeface="+mn-lt"/>
                        </a:rPr>
                        <a:t>Apr. 2024~Dec.2024:</a:t>
                      </a:r>
                    </a:p>
                    <a:p>
                      <a:r>
                        <a:rPr lang="en-US" altLang="zh-CN" sz="1200" b="1" dirty="0">
                          <a:highlight>
                            <a:srgbClr val="FFFF00"/>
                          </a:highlight>
                          <a:latin typeface="+mn-lt"/>
                        </a:rPr>
                        <a:t>SA5#154~#158 (5 meetings)</a:t>
                      </a:r>
                      <a:endParaRPr lang="zh-CN" altLang="en-US" sz="1200" b="1" dirty="0">
                        <a:highlight>
                          <a:srgbClr val="FFFF00"/>
                        </a:highlight>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highlight>
                            <a:srgbClr val="FFFF00"/>
                          </a:highlight>
                          <a:latin typeface="+mn-lt"/>
                        </a:rPr>
                        <a:t>14 TU*5 meetings= 70 TU</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tc>
                <a:tc>
                  <a:txBody>
                    <a:bodyPr/>
                    <a:lstStyle/>
                    <a:p>
                      <a:r>
                        <a:rPr lang="en-US" altLang="zh-CN" sz="1200" dirty="0">
                          <a:latin typeface="+mn-lt"/>
                        </a:rPr>
                        <a:t>2.5 TU*1eetings = 2.5 TU (CRs)</a:t>
                      </a:r>
                      <a:endParaRPr lang="zh-CN" altLang="en-US" sz="1200" dirty="0">
                        <a:latin typeface="+mn-lt"/>
                      </a:endParaRPr>
                    </a:p>
                  </a:txBody>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187668</TotalTime>
  <Words>9087</Words>
  <Application>Microsoft Office PowerPoint</Application>
  <PresentationFormat>Widescreen</PresentationFormat>
  <Paragraphs>1896</Paragraphs>
  <Slides>39</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39</vt:i4>
      </vt:variant>
    </vt:vector>
  </HeadingPairs>
  <TitlesOfParts>
    <vt:vector size="52" baseType="lpstr">
      <vt:lpstr>Batang</vt:lpstr>
      <vt:lpstr>Kartika</vt:lpstr>
      <vt:lpstr>Montserrat</vt:lpstr>
      <vt:lpstr>MS PGothic</vt:lpstr>
      <vt:lpstr>MS PGothic</vt:lpstr>
      <vt:lpstr>等线</vt:lpstr>
      <vt:lpstr>宋体</vt:lpstr>
      <vt:lpstr>Arial</vt:lpstr>
      <vt:lpstr>Calibri</vt:lpstr>
      <vt:lpstr>Times New Roman</vt:lpstr>
      <vt:lpstr>Wingdings</vt:lpstr>
      <vt:lpstr>Wingdings 3</vt:lpstr>
      <vt:lpstr>Office Theme</vt:lpstr>
      <vt:lpstr>   Rel-19 SA5 work planning SA5#156, 19 – 23 August, 2024 </vt:lpstr>
      <vt:lpstr>Content</vt:lpstr>
      <vt:lpstr>PowerPoint Presentation</vt:lpstr>
      <vt:lpstr>Content</vt:lpstr>
      <vt:lpstr>PowerPoint Presentation</vt:lpstr>
      <vt:lpstr>PowerPoint Presentation</vt:lpstr>
      <vt:lpstr>PowerPoint Presentation</vt:lpstr>
      <vt:lpstr>SA5 Rel-19 OAM TU planning (Jan.2024~Sep.2025)</vt:lpstr>
      <vt:lpstr>SA5 Rel-19 CH TU planning (May.2024~Sep.2025)</vt:lpstr>
      <vt:lpstr>Question raised regarding SA5 feature releases in SA#104</vt:lpstr>
      <vt:lpstr>PowerPoint Presentation</vt:lpstr>
      <vt:lpstr>PowerPoint Presentation</vt:lpstr>
      <vt:lpstr>PowerPoint Presentation</vt:lpstr>
      <vt:lpstr>PowerPoint Presentation</vt:lpstr>
      <vt:lpstr>Rel-19 work progress in other SA groups</vt:lpstr>
      <vt:lpstr>Rel-19 work progress in other SA groups</vt:lpstr>
      <vt:lpstr>Rel-19 work progress in other SA groups</vt:lpstr>
      <vt:lpstr>Rel-19 work progress in other SA groups</vt:lpstr>
      <vt:lpstr>Rel-19 work progress in RAN1/2/3 groups</vt:lpstr>
      <vt:lpstr>Rel-19 SA5 Management and Orchestration cooperation with other groups  (for SA5 internal use)</vt:lpstr>
      <vt:lpstr>Leaders’ recommendation for SA5 work improvement</vt:lpstr>
      <vt:lpstr>Content</vt:lpstr>
      <vt:lpstr>PowerPoint Presentation</vt:lpstr>
      <vt:lpstr>PowerPoint Presentation</vt:lpstr>
      <vt:lpstr>Potential source of management requirements for 5GA/6G (for discussion)</vt:lpstr>
      <vt:lpstr>Thank you!</vt:lpstr>
      <vt:lpstr>Annex</vt:lpstr>
      <vt:lpstr>Chair’s recommendation on Rel-19 study</vt:lpstr>
      <vt:lpstr>Expectation of SA5 rapporteur role</vt:lpstr>
      <vt:lpstr>PowerPoint Presentation</vt:lpstr>
      <vt:lpstr>Reference From TR 21.900 on rapporteur roles</vt:lpstr>
      <vt:lpstr>Annex</vt:lpstr>
      <vt:lpstr>SA5 TU planning &amp; statistics</vt:lpstr>
      <vt:lpstr>Template for TU estimation</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LM#2</cp:lastModifiedBy>
  <cp:revision>3900</cp:revision>
  <dcterms:created xsi:type="dcterms:W3CDTF">2008-08-30T09:32:10Z</dcterms:created>
  <dcterms:modified xsi:type="dcterms:W3CDTF">2024-08-13T14:56:29Z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