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729" r:id="rId4"/>
  </p:sldMasterIdLst>
  <p:notesMasterIdLst>
    <p:notesMasterId r:id="rId10"/>
  </p:notesMasterIdLst>
  <p:handoutMasterIdLst>
    <p:handoutMasterId r:id="rId11"/>
  </p:handoutMasterIdLst>
  <p:sldIdLst>
    <p:sldId id="303" r:id="rId5"/>
    <p:sldId id="1311" r:id="rId6"/>
    <p:sldId id="1312" r:id="rId7"/>
    <p:sldId id="1313" r:id="rId8"/>
    <p:sldId id="1246" r:id="rId9"/>
  </p:sldIdLst>
  <p:sldSz cx="12192000" cy="6858000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608013" indent="-1508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1217613" indent="-3032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827213" indent="-4556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2436813" indent="-6080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72AF2F"/>
    <a:srgbClr val="B2B2B2"/>
    <a:srgbClr val="808080"/>
    <a:srgbClr val="FFFFCC"/>
    <a:srgbClr val="C1E442"/>
    <a:srgbClr val="FFFF99"/>
    <a:srgbClr val="C6D254"/>
    <a:srgbClr val="000000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08" autoAdjust="0"/>
    <p:restoredTop sz="92197" autoAdjust="0"/>
  </p:normalViewPr>
  <p:slideViewPr>
    <p:cSldViewPr snapToGrid="0">
      <p:cViewPr varScale="1">
        <p:scale>
          <a:sx n="100" d="100"/>
          <a:sy n="100" d="100"/>
        </p:scale>
        <p:origin x="317" y="6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>
        <p:scale>
          <a:sx n="200" d="100"/>
          <a:sy n="200" d="100"/>
        </p:scale>
        <p:origin x="278" y="-3830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AA78BAD3-FC21-4679-B770-3EA085F20603}" type="datetime1">
              <a:rPr lang="en-US"/>
              <a:pPr>
                <a:defRPr/>
              </a:pPr>
              <a:t>5/28/2024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17FF792-3EB9-44FA-9386-5606498586B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5220780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BE730920-F8FB-4BAB-A0E2-B112E44812FA}" type="datetime1">
              <a:rPr lang="en-US"/>
              <a:pPr>
                <a:defRPr/>
              </a:pPr>
              <a:t>5/28/2024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7BB3565-DE1F-45E8-8B92-B6CEF3A5A93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5645932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6080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12176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8272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24368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613128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013" y="0"/>
            <a:ext cx="5145087" cy="633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3" y="3839308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5" name="Text Box 14">
            <a:extLst>
              <a:ext uri="{FF2B5EF4-FFF2-40B4-BE49-F238E27FC236}">
                <a16:creationId xmlns:a16="http://schemas.microsoft.com/office/drawing/2014/main" id="{84869265-D860-41CA-AFA8-4209B0619A99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WG5 Meeting #155</a:t>
            </a:r>
          </a:p>
          <a:p>
            <a:r>
              <a:rPr lang="en-US" sz="1200" b="1" kern="1200" dirty="0" err="1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Jeju</a:t>
            </a:r>
            <a:r>
              <a:rPr lang="en-US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, South Korea, 27 - 31 May 2024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Text Box 13">
            <a:extLst>
              <a:ext uri="{FF2B5EF4-FFF2-40B4-BE49-F238E27FC236}">
                <a16:creationId xmlns:a16="http://schemas.microsoft.com/office/drawing/2014/main" id="{BA8561C5-21F5-40B5-B842-0EAB593BAC9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262018" y="254593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S5-243072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0231849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609585" indent="-609585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623381228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09600" y="1600201"/>
            <a:ext cx="10972800" cy="4525963"/>
          </a:xfrm>
        </p:spPr>
        <p:txBody>
          <a:bodyPr/>
          <a:lstStyle/>
          <a:p>
            <a:pPr lvl="0"/>
            <a:endParaRPr lang="en-IE" noProof="0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11410952" y="6483350"/>
            <a:ext cx="527049" cy="222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8B78E712-7E90-46AF-8873-540771249AD5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130468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Relationship Id="rId9" Type="http://schemas.openxmlformats.org/officeDocument/2006/relationships/image" Target="../media/image5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630172" y="6376873"/>
            <a:ext cx="8224837" cy="333374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333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52463" y="228600"/>
            <a:ext cx="91027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0" y="1454150"/>
            <a:ext cx="11183938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767489" y="6423704"/>
            <a:ext cx="7950201" cy="323171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de-DE" sz="1100" b="1" kern="1200" spc="3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S5-243072: </a:t>
            </a:r>
            <a:r>
              <a:rPr lang="en-GB" sz="1100" b="1" kern="1200" spc="3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TSG 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SA5#</a:t>
            </a:r>
            <a:r>
              <a:rPr lang="en-GB" sz="1100" b="1" kern="1200" spc="3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155, </a:t>
            </a:r>
            <a:r>
              <a:rPr lang="en-US" sz="1100" b="1" kern="1200" spc="300" dirty="0" err="1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Jeju</a:t>
            </a:r>
            <a:r>
              <a:rPr lang="en-US" sz="1100" b="1" kern="1200" spc="3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South Korea, 27 - 31 May 2024</a:t>
            </a:r>
            <a:r>
              <a:rPr lang="en-GB" sz="1100" b="1" kern="1200" spc="3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</a:p>
          <a:p>
            <a:pPr>
              <a:defRPr/>
            </a:pPr>
            <a:endParaRPr lang="en-GB" sz="1067" b="1" spc="400" dirty="0">
              <a:solidFill>
                <a:schemeClr val="bg1"/>
              </a:solidFill>
            </a:endParaRPr>
          </a:p>
        </p:txBody>
      </p:sp>
      <p:sp>
        <p:nvSpPr>
          <p:cNvPr id="1030" name="Rectangle 15"/>
          <p:cNvSpPr>
            <a:spLocks noChangeArrowheads="1"/>
          </p:cNvSpPr>
          <p:nvPr userDrawn="1"/>
        </p:nvSpPr>
        <p:spPr bwMode="auto">
          <a:xfrm>
            <a:off x="5448300" y="3303588"/>
            <a:ext cx="1238250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 dirty="0">
                <a:solidFill>
                  <a:schemeClr val="bg1"/>
                </a:solidFill>
              </a:rPr>
              <a:t>© 3GPP 2012</a:t>
            </a:r>
            <a:endParaRPr lang="en-GB" altLang="en-US" sz="1333" dirty="0"/>
          </a:p>
        </p:txBody>
      </p:sp>
      <p:pic>
        <p:nvPicPr>
          <p:cNvPr id="1031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8088" y="306388"/>
            <a:ext cx="1584325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9918700" y="6462713"/>
            <a:ext cx="1027845" cy="256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67" dirty="0"/>
              <a:t>© 3GPP 2024</a:t>
            </a:r>
          </a:p>
        </p:txBody>
      </p:sp>
      <p:pic>
        <p:nvPicPr>
          <p:cNvPr id="11" name="Picture 13" descr="green2.jpg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1467" y="6423704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Oval 11"/>
          <p:cNvSpPr/>
          <p:nvPr userDrawn="1"/>
        </p:nvSpPr>
        <p:spPr bwMode="auto">
          <a:xfrm>
            <a:off x="11157629" y="6330667"/>
            <a:ext cx="812800" cy="419100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435BA645-663C-49B9-8214-3A0DBAD6F1FF}" type="slidenum">
              <a:rPr lang="en-GB" altLang="en-US" sz="1333" b="1" smtClean="0"/>
              <a:pPr algn="ctr">
                <a:defRPr/>
              </a:pPr>
              <a:t>‹#›</a:t>
            </a:fld>
            <a:endParaRPr lang="en-GB" altLang="en-US" sz="1333" b="1" dirty="0"/>
          </a:p>
          <a:p>
            <a:pPr>
              <a:defRPr/>
            </a:pPr>
            <a:endParaRPr lang="en-GB" altLang="en-US" sz="1333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8" r:id="rId1"/>
    <p:sldLayoutId id="2147483936" r:id="rId2"/>
    <p:sldLayoutId id="2147483939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5pPr>
      <a:lvl6pPr marL="609585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70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754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339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608013" indent="-608013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3700">
          <a:solidFill>
            <a:schemeClr val="tx1"/>
          </a:solidFill>
          <a:latin typeface="+mn-lt"/>
          <a:ea typeface="+mn-ea"/>
          <a:cs typeface="+mn-cs"/>
        </a:defRPr>
      </a:lvl1pPr>
      <a:lvl2pPr marL="989013" indent="-37941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Blip>
          <a:blip r:embed="rId8"/>
        </a:buBlip>
        <a:defRPr sz="3200">
          <a:solidFill>
            <a:schemeClr val="tx1"/>
          </a:solidFill>
          <a:latin typeface="+mn-lt"/>
        </a:defRPr>
      </a:lvl2pPr>
      <a:lvl3pPr marL="1522413" indent="-303213" algn="l" rtl="0" eaLnBrk="0" fontAlgn="base" hangingPunct="0">
        <a:spcBef>
          <a:spcPct val="20000"/>
        </a:spcBef>
        <a:spcAft>
          <a:spcPct val="0"/>
        </a:spcAft>
        <a:buBlip>
          <a:blip r:embed="rId9"/>
        </a:buBlip>
        <a:defRPr sz="2600">
          <a:solidFill>
            <a:schemeClr val="tx1"/>
          </a:solidFill>
          <a:latin typeface="+mn-lt"/>
        </a:defRPr>
      </a:lvl3pPr>
      <a:lvl4pPr marL="21320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00">
          <a:solidFill>
            <a:schemeClr val="tx1"/>
          </a:solidFill>
          <a:latin typeface="+mn-lt"/>
        </a:defRPr>
      </a:lvl4pPr>
      <a:lvl5pPr marL="27416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00">
          <a:solidFill>
            <a:schemeClr val="tx1"/>
          </a:solidFill>
          <a:latin typeface="+mn-lt"/>
        </a:defRPr>
      </a:lvl5pPr>
      <a:lvl6pPr marL="335271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6pPr>
      <a:lvl7pPr marL="3962301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7pPr>
      <a:lvl8pPr marL="457188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8pPr>
      <a:lvl9pPr marL="5181470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973685" y="3429000"/>
            <a:ext cx="8697009" cy="1192695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48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sz="4800" dirty="0"/>
            </a:br>
            <a:r>
              <a:rPr lang="en-GB" sz="4800" dirty="0"/>
              <a:t> </a:t>
            </a:r>
            <a:r>
              <a:rPr lang="en-GB" altLang="zh-CN" sz="4800" b="1" dirty="0"/>
              <a:t>SA5 meeting calendar</a:t>
            </a:r>
            <a:br>
              <a:rPr lang="en-GB" altLang="zh-CN" sz="4800" b="1" dirty="0"/>
            </a:br>
            <a:br>
              <a:rPr lang="en-GB" altLang="zh-CN" sz="3200" b="1" dirty="0"/>
            </a:br>
            <a:br>
              <a:rPr lang="en-US" sz="48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</a:br>
            <a:br>
              <a:rPr lang="en-US" sz="4800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GB" sz="4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798027" y="4092113"/>
            <a:ext cx="8872667" cy="1712694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de-DE" altLang="de-DE" sz="2400" dirty="0">
                <a:latin typeface="Arial" charset="0"/>
              </a:rPr>
              <a:t>Zou Lan, SA5 Chair (Huawei)</a:t>
            </a: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896978-ADB7-4B9F-B520-9A9095F893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3GPP SA &amp; SA5 meeting calendar (2024)</a:t>
            </a:r>
            <a:endParaRPr lang="zh-CN" altLang="en-US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EE2ABE0A-6261-4D81-9898-D47AECAEF11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0688758"/>
              </p:ext>
            </p:extLst>
          </p:nvPr>
        </p:nvGraphicFramePr>
        <p:xfrm>
          <a:off x="756000" y="1281266"/>
          <a:ext cx="11052000" cy="43561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3954">
                  <a:extLst>
                    <a:ext uri="{9D8B030D-6E8A-4147-A177-3AD203B41FA5}">
                      <a16:colId xmlns:a16="http://schemas.microsoft.com/office/drawing/2014/main" val="2472396523"/>
                    </a:ext>
                  </a:extLst>
                </a:gridCol>
                <a:gridCol w="2616846">
                  <a:extLst>
                    <a:ext uri="{9D8B030D-6E8A-4147-A177-3AD203B41FA5}">
                      <a16:colId xmlns:a16="http://schemas.microsoft.com/office/drawing/2014/main" val="906508873"/>
                    </a:ext>
                  </a:extLst>
                </a:gridCol>
                <a:gridCol w="2210400">
                  <a:extLst>
                    <a:ext uri="{9D8B030D-6E8A-4147-A177-3AD203B41FA5}">
                      <a16:colId xmlns:a16="http://schemas.microsoft.com/office/drawing/2014/main" val="520459498"/>
                    </a:ext>
                  </a:extLst>
                </a:gridCol>
                <a:gridCol w="2210400">
                  <a:extLst>
                    <a:ext uri="{9D8B030D-6E8A-4147-A177-3AD203B41FA5}">
                      <a16:colId xmlns:a16="http://schemas.microsoft.com/office/drawing/2014/main" val="2192747670"/>
                    </a:ext>
                  </a:extLst>
                </a:gridCol>
                <a:gridCol w="2210400">
                  <a:extLst>
                    <a:ext uri="{9D8B030D-6E8A-4147-A177-3AD203B41FA5}">
                      <a16:colId xmlns:a16="http://schemas.microsoft.com/office/drawing/2014/main" val="295344447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Meeting info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DateTime</a:t>
                      </a:r>
                      <a:endParaRPr lang="en-US" altLang="zh-CN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algn="ctr" fontAlgn="ctr"/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Location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Release dates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Other WGs (potential colocation)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2574165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latin typeface="+mn-lt"/>
                        </a:rPr>
                        <a:t>SA5#153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29 Jan 2024 – 2 Feb 2024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Sevilla, ES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SA3 LI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9926776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latin typeface="+mn-lt"/>
                        </a:rPr>
                        <a:t>SA#103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19 Mar 2024 - 22 Mar 2024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Maastricht , NL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Rel-18 freeze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86179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SA5#154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15 Apr 2024 - 19 Apr 2024 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>
                          <a:latin typeface="+mn-lt"/>
                        </a:rPr>
                        <a:t>Changsha </a:t>
                      </a:r>
                      <a:r>
                        <a:rPr lang="en-US" altLang="zh-CN" sz="1400" dirty="0">
                          <a:latin typeface="+mn-lt"/>
                        </a:rPr>
                        <a:t>, CN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CT WGs, SA WGs, RAN WGs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030878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SA5#155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27 May 2024 - 31 May 2024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 err="1">
                          <a:latin typeface="+mn-lt"/>
                        </a:rPr>
                        <a:t>Jeju</a:t>
                      </a:r>
                      <a:r>
                        <a:rPr lang="en-US" altLang="zh-CN" sz="1400" dirty="0">
                          <a:latin typeface="+mn-lt"/>
                        </a:rPr>
                        <a:t>, KR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SA WGs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823717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latin typeface="+mn-lt"/>
                        </a:rPr>
                        <a:t>SA#104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18 Jun 2024 - 21 Jun 2024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Shanghai , CN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8361971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SA5#156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19 Aug 2024 - 23 Aug 2024 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Maastricht , NL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CT WGs, SA WGs, RAN WGs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041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latin typeface="+mn-lt"/>
                        </a:rPr>
                        <a:t>SA#105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10 Sep 2024 - 13 Sep 2024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Melbourne , AU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8918834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SA5#157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14 Oct 2024 - 18 Oct 2024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Hyderabad , IN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SA WGs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827077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SA5#158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18 Nov 2024 - 22 Nov 2024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Orlando , US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CT WGs, SA WGs, RAN WGs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482462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latin typeface="+mn-lt"/>
                        </a:rPr>
                        <a:t>SA#106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10 Dec 2024 - 13 Dec 2024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Madrid (TBC) , ES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7635465"/>
                  </a:ext>
                </a:extLst>
              </a:tr>
            </a:tbl>
          </a:graphicData>
        </a:graphic>
      </p:graphicFrame>
      <p:sp>
        <p:nvSpPr>
          <p:cNvPr id="4" name="Rectangle 3">
            <a:extLst>
              <a:ext uri="{FF2B5EF4-FFF2-40B4-BE49-F238E27FC236}">
                <a16:creationId xmlns:a16="http://schemas.microsoft.com/office/drawing/2014/main" id="{D323C98B-B5F1-4CEC-9869-2E772328F176}"/>
              </a:ext>
            </a:extLst>
          </p:cNvPr>
          <p:cNvSpPr/>
          <p:nvPr/>
        </p:nvSpPr>
        <p:spPr>
          <a:xfrm>
            <a:off x="530352" y="5701597"/>
            <a:ext cx="1127764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81000" indent="-379413">
              <a:spcBef>
                <a:spcPct val="20000"/>
              </a:spcBef>
              <a:buClr>
                <a:srgbClr val="C00000"/>
              </a:buClr>
              <a:buBlip>
                <a:blip r:embed="rId2"/>
              </a:buBlip>
            </a:pPr>
            <a:r>
              <a:rPr lang="en-US" altLang="en-US" sz="2000" kern="0" dirty="0">
                <a:solidFill>
                  <a:prstClr val="black"/>
                </a:solidFill>
                <a:latin typeface="Calibri"/>
              </a:rPr>
              <a:t>Please book your hotel/flight when you received official meeting invitation</a:t>
            </a:r>
          </a:p>
        </p:txBody>
      </p:sp>
    </p:spTree>
    <p:extLst>
      <p:ext uri="{BB962C8B-B14F-4D97-AF65-F5344CB8AC3E}">
        <p14:creationId xmlns:p14="http://schemas.microsoft.com/office/powerpoint/2010/main" val="1780807304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896978-ADB7-4B9F-B520-9A9095F893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3GPP SA &amp; SA5 meeting calendar (2025)</a:t>
            </a:r>
            <a:endParaRPr lang="zh-CN" altLang="en-US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EE2ABE0A-6261-4D81-9898-D47AECAEF11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40344051"/>
              </p:ext>
            </p:extLst>
          </p:nvPr>
        </p:nvGraphicFramePr>
        <p:xfrm>
          <a:off x="719424" y="1339283"/>
          <a:ext cx="11052000" cy="403211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3954">
                  <a:extLst>
                    <a:ext uri="{9D8B030D-6E8A-4147-A177-3AD203B41FA5}">
                      <a16:colId xmlns:a16="http://schemas.microsoft.com/office/drawing/2014/main" val="2472396523"/>
                    </a:ext>
                  </a:extLst>
                </a:gridCol>
                <a:gridCol w="2616846">
                  <a:extLst>
                    <a:ext uri="{9D8B030D-6E8A-4147-A177-3AD203B41FA5}">
                      <a16:colId xmlns:a16="http://schemas.microsoft.com/office/drawing/2014/main" val="906508873"/>
                    </a:ext>
                  </a:extLst>
                </a:gridCol>
                <a:gridCol w="2210400">
                  <a:extLst>
                    <a:ext uri="{9D8B030D-6E8A-4147-A177-3AD203B41FA5}">
                      <a16:colId xmlns:a16="http://schemas.microsoft.com/office/drawing/2014/main" val="520459498"/>
                    </a:ext>
                  </a:extLst>
                </a:gridCol>
                <a:gridCol w="1897008">
                  <a:extLst>
                    <a:ext uri="{9D8B030D-6E8A-4147-A177-3AD203B41FA5}">
                      <a16:colId xmlns:a16="http://schemas.microsoft.com/office/drawing/2014/main" val="2192747670"/>
                    </a:ext>
                  </a:extLst>
                </a:gridCol>
                <a:gridCol w="2523792">
                  <a:extLst>
                    <a:ext uri="{9D8B030D-6E8A-4147-A177-3AD203B41FA5}">
                      <a16:colId xmlns:a16="http://schemas.microsoft.com/office/drawing/2014/main" val="295344447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altLang="zh-CN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Meeting info</a:t>
                      </a:r>
                      <a:endParaRPr lang="en-US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DateTime</a:t>
                      </a:r>
                      <a:endParaRPr lang="en-US" altLang="zh-CN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marL="0" algn="ctr" defTabSz="1219170" rtl="0" eaLnBrk="1" fontAlgn="ctr" latinLnBrk="0" hangingPunct="1"/>
                      <a:endParaRPr lang="en-US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Location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Release dates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Other WGs (potential colocation)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2574165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latin typeface="+mn-lt"/>
                        </a:rPr>
                        <a:t>SA5#159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17 Feb 2025- 21 Feb 2025 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Sophia Antipolis, FR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9926776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latin typeface="+mn-lt"/>
                        </a:rPr>
                        <a:t>SA#107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 Mar 2025- 14 Mar 2025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>
                          <a:latin typeface="+mn-lt"/>
                        </a:rPr>
                        <a:t>Korea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8617913"/>
                  </a:ext>
                </a:extLst>
              </a:tr>
              <a:tr h="223694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SA5#160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07 Apr 2025- 11 Apr 2025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>
                          <a:latin typeface="+mn-lt"/>
                        </a:rPr>
                        <a:t>Goteborg, SE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SA2/3/4/5/6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03087858"/>
                  </a:ext>
                </a:extLst>
              </a:tr>
              <a:tr h="260614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SA5#161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19 May 2025- 23 May 2025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Japan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SA WGs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82371747"/>
                  </a:ext>
                </a:extLst>
              </a:tr>
              <a:tr h="30141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latin typeface="+mn-lt"/>
                        </a:rPr>
                        <a:t>SA#108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09 Jun 2025- 13 Jun 2025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Europe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83619715"/>
                  </a:ext>
                </a:extLst>
              </a:tr>
              <a:tr h="306214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SA5#162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25 Aug 2025- 29 Aug 2025 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Goteborg, SE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>
                          <a:latin typeface="+mn-lt"/>
                        </a:rPr>
                        <a:t>SA WGs/CT WGs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041893"/>
                  </a:ext>
                </a:extLst>
              </a:tr>
              <a:tr h="30960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latin typeface="+mn-lt"/>
                        </a:rPr>
                        <a:t>SA#109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15 Sep 2025- 19 Sep 2025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China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Rel-19 freeze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8918834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SA5#163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13 Oct 2025- 17 Oct 2025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China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SA2/3/4/5/6 and CT1/3/4 WGs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827077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SA5#164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17 Nov 2025- 21 Nov 2025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US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>
                          <a:latin typeface="+mn-lt"/>
                        </a:rPr>
                        <a:t>CT WGs, SA WGs, RAN WGs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482462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latin typeface="+mn-lt"/>
                        </a:rPr>
                        <a:t>SA#110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08 Dec 2025- 12 Dec 2025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US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7635465"/>
                  </a:ext>
                </a:extLst>
              </a:tr>
            </a:tbl>
          </a:graphicData>
        </a:graphic>
      </p:graphicFrame>
      <p:sp>
        <p:nvSpPr>
          <p:cNvPr id="4" name="Rectangle 3">
            <a:extLst>
              <a:ext uri="{FF2B5EF4-FFF2-40B4-BE49-F238E27FC236}">
                <a16:creationId xmlns:a16="http://schemas.microsoft.com/office/drawing/2014/main" id="{9FAA57BB-47EF-4D7E-935F-27ED17DAF74C}"/>
              </a:ext>
            </a:extLst>
          </p:cNvPr>
          <p:cNvSpPr/>
          <p:nvPr/>
        </p:nvSpPr>
        <p:spPr>
          <a:xfrm>
            <a:off x="493777" y="5463853"/>
            <a:ext cx="1127764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81000" indent="-379413">
              <a:spcBef>
                <a:spcPct val="20000"/>
              </a:spcBef>
              <a:buClr>
                <a:srgbClr val="C00000"/>
              </a:buClr>
              <a:buBlip>
                <a:blip r:embed="rId2"/>
              </a:buBlip>
            </a:pPr>
            <a:r>
              <a:rPr lang="en-US" altLang="en-US" sz="2000" kern="0" dirty="0">
                <a:solidFill>
                  <a:prstClr val="black"/>
                </a:solidFill>
                <a:latin typeface="Calibri"/>
              </a:rPr>
              <a:t>6 f2f meeting planned in 2025, 3 meetings in Europe, 1 in Japan, 1 in China, 1 in US.</a:t>
            </a:r>
          </a:p>
          <a:p>
            <a:pPr marL="381000" indent="-379413">
              <a:spcBef>
                <a:spcPct val="20000"/>
              </a:spcBef>
              <a:buClr>
                <a:srgbClr val="C00000"/>
              </a:buClr>
              <a:buBlip>
                <a:blip r:embed="rId2"/>
              </a:buBlip>
            </a:pPr>
            <a:r>
              <a:rPr lang="en-US" altLang="en-US" sz="2000" kern="0" dirty="0">
                <a:solidFill>
                  <a:prstClr val="black"/>
                </a:solidFill>
                <a:latin typeface="Calibri"/>
              </a:rPr>
              <a:t>Please book your hotel/flight when you received official meeting invitation</a:t>
            </a:r>
          </a:p>
        </p:txBody>
      </p:sp>
    </p:spTree>
    <p:extLst>
      <p:ext uri="{BB962C8B-B14F-4D97-AF65-F5344CB8AC3E}">
        <p14:creationId xmlns:p14="http://schemas.microsoft.com/office/powerpoint/2010/main" val="1073445891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FB5833-9CDC-412F-AFB7-C1CCC7C6AD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Joint workshop 2024</a:t>
            </a:r>
            <a:endParaRPr lang="zh-CN" altLang="en-US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CB09B2BC-5027-4889-AE75-7C4609697BD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9470293"/>
              </p:ext>
            </p:extLst>
          </p:nvPr>
        </p:nvGraphicFramePr>
        <p:xfrm>
          <a:off x="492696" y="1328840"/>
          <a:ext cx="11206608" cy="15621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10021">
                  <a:extLst>
                    <a:ext uri="{9D8B030D-6E8A-4147-A177-3AD203B41FA5}">
                      <a16:colId xmlns:a16="http://schemas.microsoft.com/office/drawing/2014/main" val="2373675325"/>
                    </a:ext>
                  </a:extLst>
                </a:gridCol>
                <a:gridCol w="2309024">
                  <a:extLst>
                    <a:ext uri="{9D8B030D-6E8A-4147-A177-3AD203B41FA5}">
                      <a16:colId xmlns:a16="http://schemas.microsoft.com/office/drawing/2014/main" val="4104691232"/>
                    </a:ext>
                  </a:extLst>
                </a:gridCol>
                <a:gridCol w="1065704">
                  <a:extLst>
                    <a:ext uri="{9D8B030D-6E8A-4147-A177-3AD203B41FA5}">
                      <a16:colId xmlns:a16="http://schemas.microsoft.com/office/drawing/2014/main" val="2918137847"/>
                    </a:ext>
                  </a:extLst>
                </a:gridCol>
                <a:gridCol w="6321859">
                  <a:extLst>
                    <a:ext uri="{9D8B030D-6E8A-4147-A177-3AD203B41FA5}">
                      <a16:colId xmlns:a16="http://schemas.microsoft.com/office/drawing/2014/main" val="4274560431"/>
                    </a:ext>
                  </a:extLst>
                </a:gridCol>
              </a:tblGrid>
              <a:tr h="278651"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altLang="zh-CN" sz="12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Meeting info</a:t>
                      </a:r>
                      <a:endParaRPr lang="en-US" sz="12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12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DateTime</a:t>
                      </a:r>
                      <a:endParaRPr lang="en-US" altLang="zh-CN" sz="12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marL="0" algn="ctr" defTabSz="1219170" rtl="0" eaLnBrk="1" fontAlgn="ctr" latinLnBrk="0" hangingPunct="1"/>
                      <a:endParaRPr lang="en-US" sz="12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sz="12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Location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sz="12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Planned topics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4225941431"/>
                  </a:ext>
                </a:extLst>
              </a:tr>
              <a:tr h="503861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1" dirty="0">
                          <a:latin typeface="+mn-lt"/>
                        </a:rPr>
                        <a:t>SA5-NFV</a:t>
                      </a:r>
                      <a:endParaRPr lang="zh-CN" altLang="en-US" sz="12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Wednesday, June 5th, 9pm-11pm China time /3pm-5pm Paris / 8am-10am Chicago</a:t>
                      </a:r>
                      <a:endParaRPr lang="zh-CN" alt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E-meeting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• Release plans for the 2024-2025 timeframe. (10 min for each group)</a:t>
                      </a:r>
                    </a:p>
                    <a:p>
                      <a:r>
                        <a:rPr lang="en-US" altLang="zh-CN" sz="1200" dirty="0">
                          <a:latin typeface="+mn-lt"/>
                        </a:rPr>
                        <a:t>• Support for containerized network functions.(30 min) </a:t>
                      </a:r>
                    </a:p>
                    <a:p>
                      <a:r>
                        <a:rPr lang="en-US" altLang="zh-CN" sz="1200" dirty="0">
                          <a:latin typeface="+mn-lt"/>
                        </a:rPr>
                        <a:t>• Energy efficiency. (30min) </a:t>
                      </a:r>
                    </a:p>
                    <a:p>
                      <a:r>
                        <a:rPr lang="en-US" altLang="zh-CN" sz="1200" dirty="0">
                          <a:latin typeface="+mn-lt"/>
                        </a:rPr>
                        <a:t>• VNF Generic OAM functions (30min)</a:t>
                      </a:r>
                    </a:p>
                    <a:p>
                      <a:r>
                        <a:rPr lang="en-US" altLang="zh-CN" sz="1200" dirty="0">
                          <a:latin typeface="+mn-lt"/>
                        </a:rPr>
                        <a:t>• Summary (10min)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1163987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07579519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96509" y="2650441"/>
            <a:ext cx="4008341" cy="519616"/>
          </a:xfrm>
        </p:spPr>
        <p:txBody>
          <a:bodyPr/>
          <a:lstStyle/>
          <a:p>
            <a:r>
              <a:rPr lang="sv-SE" sz="6000" dirty="0" err="1"/>
              <a:t>Thank</a:t>
            </a:r>
            <a:r>
              <a:rPr lang="sv-SE" sz="6000" dirty="0"/>
              <a:t> </a:t>
            </a:r>
            <a:r>
              <a:rPr lang="sv-SE" sz="6000" dirty="0" err="1"/>
              <a:t>you</a:t>
            </a:r>
            <a:r>
              <a:rPr lang="sv-SE" sz="6000" dirty="0"/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204069587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A7AC0C743A294CADF60F661720E3E6" ma:contentTypeVersion="10" ma:contentTypeDescription="Create a new document." ma:contentTypeScope="" ma:versionID="6292fa44ab954aa0fbadffb20d1b36d7">
  <xsd:schema xmlns:xsd="http://www.w3.org/2001/XMLSchema" xmlns:xs="http://www.w3.org/2001/XMLSchema" xmlns:p="http://schemas.microsoft.com/office/2006/metadata/properties" xmlns:ns3="6f846979-0e6f-42ff-8b87-e1893efeda99" targetNamespace="http://schemas.microsoft.com/office/2006/metadata/properties" ma:root="true" ma:fieldsID="beac905ced2eb3c7f1f983f973c4cb1e" ns3:_="">
    <xsd:import namespace="6f846979-0e6f-42ff-8b87-e1893efeda99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846979-0e6f-42ff-8b87-e1893efeda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OCR" ma:index="12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MediaServiceLocation" ma:internalName="MediaServiceLocatio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D8EFD60F-3529-4261-B094-766615A3369C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CA0C5451-E459-4FFF-ABEC-04BA6559BCF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613C568A-0C46-4592-BB68-CDB41342D77A}">
  <ds:schemaRefs>
    <ds:schemaRef ds:uri="http://schemas.microsoft.com/office/2006/documentManagement/types"/>
    <ds:schemaRef ds:uri="6f846979-0e6f-42ff-8b87-e1893efeda99"/>
    <ds:schemaRef ds:uri="http://schemas.microsoft.com/office/2006/metadata/properties"/>
    <ds:schemaRef ds:uri="http://schemas.microsoft.com/office/infopath/2007/PartnerControls"/>
    <ds:schemaRef ds:uri="http://purl.org/dc/terms/"/>
    <ds:schemaRef ds:uri="http://purl.org/dc/elements/1.1/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11644</TotalTime>
  <Words>453</Words>
  <Application>Microsoft Office PowerPoint</Application>
  <PresentationFormat>Widescreen</PresentationFormat>
  <Paragraphs>108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Arial </vt:lpstr>
      <vt:lpstr>宋体</vt:lpstr>
      <vt:lpstr>Arial</vt:lpstr>
      <vt:lpstr>Calibri</vt:lpstr>
      <vt:lpstr>Times New Roman</vt:lpstr>
      <vt:lpstr>Office Theme</vt:lpstr>
      <vt:lpstr>    SA5 meeting calendar    </vt:lpstr>
      <vt:lpstr>3GPP SA &amp; SA5 meeting calendar (2024)</vt:lpstr>
      <vt:lpstr>3GPP SA &amp; SA5 meeting calendar (2025)</vt:lpstr>
      <vt:lpstr>Joint workshop 2024</vt:lpstr>
      <vt:lpstr>Thank you!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SA5 Status Report to SA#83  Charging Management (CH) Operation, Administration, Maintenance &amp; Provisioning (OAM&amp;P)</dc:title>
  <dc:creator>Thomas Tovinger</dc:creator>
  <cp:lastModifiedBy>0528</cp:lastModifiedBy>
  <cp:revision>762</cp:revision>
  <dcterms:created xsi:type="dcterms:W3CDTF">2019-03-13T01:38:36Z</dcterms:created>
  <dcterms:modified xsi:type="dcterms:W3CDTF">2024-05-28T06:04:16Z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0x0101003AA7AC0C743A294CADF60F661720E3E6</vt:lpwstr>
  </property>
  <property fmtid="{D5CDD505-2E9C-101B-9397-08002B2CF9AE}" pid="3" name="_2015_ms_pID_725343">
    <vt:lpwstr>(3)anw1F/1F5jiVy+jMIHqF03qXpYooiUrtgNYQBGYZ2DdoDsZXepZAq6FNVpDQQGRU04887Lvi
mJJ8pEsMl4BXOeSU+APYffyEWrEquN+K3AHo78PK0DftwZjtGD+c8rKHTgNp4ZgnhKasFp+a
3jVMapqsXA6HpZco5+v6z6uxH6Z2m3dd2cmL/pks+9jcSVGfStj80TnZ0nMjdm4jT8VxTE6u
FIkHIatBooRnPApkd1</vt:lpwstr>
  </property>
  <property fmtid="{D5CDD505-2E9C-101B-9397-08002B2CF9AE}" pid="4" name="_2015_ms_pID_7253431">
    <vt:lpwstr>MnCJgKS7Ze1ilqBdNygJSGsUrIgoQhyyjmGzOb1sTRP0QB4Iw4dfHa
7XhB81VyniGxGxGLvzZXx5Mav+ACHxYr653GO0dNtS2tME6Q2AtQ8141ntgG4DrOZKg6J0+3
hGnr6En9wk6Typc9fO/hG+0BadTefd+posOvTVROR8toVhDv/o4ASQW01GFbL4gZfYMQcmph
FtkFKYsuGpYynhPAoyHvmqNBiFCdBQZwiYTJ</vt:lpwstr>
  </property>
  <property fmtid="{D5CDD505-2E9C-101B-9397-08002B2CF9AE}" pid="5" name="_2015_ms_pID_7253432">
    <vt:lpwstr>Bg==</vt:lpwstr>
  </property>
  <property fmtid="{D5CDD505-2E9C-101B-9397-08002B2CF9AE}" pid="6" name="_readonly">
    <vt:lpwstr/>
  </property>
  <property fmtid="{D5CDD505-2E9C-101B-9397-08002B2CF9AE}" pid="7" name="_change">
    <vt:lpwstr/>
  </property>
  <property fmtid="{D5CDD505-2E9C-101B-9397-08002B2CF9AE}" pid="8" name="_full-control">
    <vt:lpwstr/>
  </property>
  <property fmtid="{D5CDD505-2E9C-101B-9397-08002B2CF9AE}" pid="9" name="sflag">
    <vt:lpwstr>1700623718</vt:lpwstr>
  </property>
</Properties>
</file>