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4"/>
  </p:sldMasterIdLst>
  <p:notesMasterIdLst>
    <p:notesMasterId r:id="rId17"/>
  </p:notesMasterIdLst>
  <p:sldIdLst>
    <p:sldId id="257" r:id="rId5"/>
    <p:sldId id="265" r:id="rId6"/>
    <p:sldId id="270" r:id="rId7"/>
    <p:sldId id="302" r:id="rId8"/>
    <p:sldId id="275" r:id="rId9"/>
    <p:sldId id="271" r:id="rId10"/>
    <p:sldId id="272" r:id="rId11"/>
    <p:sldId id="273" r:id="rId12"/>
    <p:sldId id="274" r:id="rId13"/>
    <p:sldId id="276" r:id="rId14"/>
    <p:sldId id="277" r:id="rId15"/>
    <p:sldId id="261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" id="{B798564F-EE2D-462B-8BB7-BA3760D79EF1}">
          <p14:sldIdLst>
            <p14:sldId id="257"/>
          </p14:sldIdLst>
        </p14:section>
        <p14:section name="Content" id="{D5E10E70-7ECB-4622-9287-235D62FE819C}">
          <p14:sldIdLst>
            <p14:sldId id="265"/>
            <p14:sldId id="270"/>
            <p14:sldId id="302"/>
            <p14:sldId id="275"/>
            <p14:sldId id="271"/>
            <p14:sldId id="272"/>
            <p14:sldId id="273"/>
            <p14:sldId id="274"/>
            <p14:sldId id="276"/>
            <p14:sldId id="277"/>
          </p14:sldIdLst>
        </p14:section>
        <p14:section name="Final slide" id="{37811301-7433-470E-85A4-63CF34663790}">
          <p14:sldIdLst>
            <p14:sldId id="26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FF82351-ACF8-CA72-36D7-BA98C4AA1B10}" name="Steffen Gebert" initials="SG" userId="S::steffen.gebert_emnify.com#ext#@telefonicacorp.onmicrosoft.com::358e9ac5-919f-4722-9f21-de96c177c0a1" providerId="AD"/>
  <p188:author id="{3D42E297-F693-BE7D-81AE-0C32F141BB62}" name="INES DE IBARGUEN GUZMAN" initials="ID" userId="S::ines.deibarguenguzman@telefonica.com::e18365ec-05e9-43dc-8085-390ae2a0ccc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86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340227-0678-479F-A2C5-6AF2A92B4E62}" type="datetimeFigureOut">
              <a:rPr lang="en-US" smtClean="0"/>
              <a:t>5/16/2024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56E106-1781-4B14-BB65-E39BDADDD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638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A02C3-B5A4-445B-84CA-F038F67165D1}" type="datetime1">
              <a:rPr lang="es-ES" smtClean="0"/>
              <a:t>16/05/2024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ORIGAMI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8B239-7379-4FAA-97EB-FF5AACFD20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335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467" y="136525"/>
            <a:ext cx="10514012" cy="52981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993295" y="805068"/>
            <a:ext cx="4805501" cy="5188227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2467" y="805069"/>
            <a:ext cx="5153507" cy="518822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541C-32E5-4C8A-9443-EF0CD474EB7E}" type="datetime1">
              <a:rPr lang="es-ES" smtClean="0"/>
              <a:t>16/05/2024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ORIGAMI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8B239-7379-4FAA-97EB-FF5AACFD20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306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0939" y="93111"/>
            <a:ext cx="10515600" cy="582751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1" kern="1200" dirty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0939" y="881407"/>
            <a:ext cx="10515600" cy="524109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713C1-DA70-4842-8B6B-2919FAA6D3BB}" type="datetime1">
              <a:rPr lang="es-ES" smtClean="0"/>
              <a:t>16/05/2024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ORIGAMI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8B239-7379-4FAA-97EB-FF5AACFD20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209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8D60B-42B8-4C74-A09B-188EB8E61A21}" type="datetime1">
              <a:rPr lang="es-ES" smtClean="0"/>
              <a:t>16/05/2024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ORIGAMI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8B239-7379-4FAA-97EB-FF5AACFD20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639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4901" y="927168"/>
            <a:ext cx="5181600" cy="52152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54148" y="927167"/>
            <a:ext cx="5181600" cy="52152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3D086-F81D-4B60-833C-9D1E50F2CBC7}" type="datetime1">
              <a:rPr lang="es-ES" smtClean="0"/>
              <a:t>16/05/2024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ORIGAMI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8B239-7379-4FAA-97EB-FF5AACFD20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815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040" y="136525"/>
            <a:ext cx="10515600" cy="63610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040" y="1074806"/>
            <a:ext cx="5157787" cy="65048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040" y="1710912"/>
            <a:ext cx="5157787" cy="44414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04452" y="1074806"/>
            <a:ext cx="5183188" cy="65048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4452" y="1710912"/>
            <a:ext cx="5183188" cy="44414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ABAB4-D92A-467C-8865-CF3B8BD5D717}" type="datetime1">
              <a:rPr lang="es-ES" smtClean="0"/>
              <a:t>16/05/2024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ORIGAMI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8B239-7379-4FAA-97EB-FF5AACFD20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530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CFA32-41F2-40A0-AA66-D02D6FA3AD94}" type="datetime1">
              <a:rPr lang="es-ES" smtClean="0"/>
              <a:t>16/05/2024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ORIGAMI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8B239-7379-4FAA-97EB-FF5AACFD20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397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3620D-6198-4856-BCA5-1C5587BF4E91}" type="datetime1">
              <a:rPr lang="es-ES" smtClean="0"/>
              <a:t>16/05/2024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ORIGAMI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8B239-7379-4FAA-97EB-FF5AACFD20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076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028C2-544D-4CE3-BEB4-5710E07BCD30}" type="datetime1">
              <a:rPr lang="es-ES" smtClean="0"/>
              <a:t>16/05/2024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ORIGAMI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8B239-7379-4FAA-97EB-FF5AACFD20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790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D2858-B7A4-4031-3D9D-EBDEFAC48A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C67DC44-03E7-0835-8D54-3B877BC99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42EBC-8C5B-4023-87B2-4350675C7229}" type="datetime1">
              <a:rPr lang="es-ES" smtClean="0"/>
              <a:t>16/05/2024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88F3FF-633A-81C4-EF30-811DA10A1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ORIGAMI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497B3A-6B53-0B3C-2DC2-6EBA547D6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8B239-7379-4FAA-97EB-FF5AACFD20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120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44901" y="74309"/>
            <a:ext cx="10515600" cy="6239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b="1">
                <a:solidFill>
                  <a:schemeClr val="accent4">
                    <a:lumMod val="75000"/>
                  </a:schemeClr>
                </a:solidFill>
              </a:rPr>
              <a:t>Title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4901" y="863634"/>
            <a:ext cx="10515600" cy="53284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842EBC-8C5B-4023-87B2-4350675C7229}" type="datetime1">
              <a:rPr lang="es-ES" smtClean="0"/>
              <a:t>16/05/2024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ORIGAMI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28B239-7379-4FAA-97EB-FF5AACFD20BD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F8F380F-8EAF-E3CB-F4D6-68BB263B50B6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1202353" y="287374"/>
            <a:ext cx="920073" cy="2732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7C4E6D8-4B4F-36F3-2FA1-B4693854C080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960501" y="35314"/>
            <a:ext cx="1231499" cy="252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534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6" r:id="rId9"/>
    <p:sldLayoutId id="2147483705" r:id="rId10"/>
  </p:sldLayoutIdLst>
  <p:hf sldNum="0"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b="1" kern="1200" dirty="0">
          <a:solidFill>
            <a:schemeClr val="accent4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4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4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4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4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4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mailto:michael_dieudonne@keysight.com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D5B339F4-93B9-4E04-9721-143AD6782E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734DDD3-F723-4DD3-8ABE-EC0B2AC87D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522324" y="0"/>
            <a:ext cx="7147352" cy="5777808"/>
            <a:chOff x="329184" y="1"/>
            <a:chExt cx="524256" cy="5777808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F7C8EA93-3210-4C62-99E9-153C275E3A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329184" y="5777809"/>
              <a:ext cx="523824" cy="0"/>
            </a:xfrm>
            <a:prstGeom prst="line">
              <a:avLst/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EB7D2A2-F448-44D4-938C-DC84CBCB3B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29184" y="1"/>
              <a:ext cx="524256" cy="553211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871AEA07-1E14-44B4-8E55-64EF049CD6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6464" y="551961"/>
            <a:ext cx="10999072" cy="532513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367637-10F7-C9D2-12B8-9FB34CD228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1054" y="2010154"/>
            <a:ext cx="9144000" cy="923331"/>
          </a:xfrm>
        </p:spPr>
        <p:txBody>
          <a:bodyPr>
            <a:normAutofit fontScale="92500" lnSpcReduction="20000"/>
          </a:bodyPr>
          <a:lstStyle/>
          <a:p>
            <a:pPr algn="l"/>
            <a:endParaRPr lang="en-US" sz="1600" b="0" i="0" u="none" strike="noStrike" baseline="0">
              <a:solidFill>
                <a:srgbClr val="000000"/>
              </a:solidFill>
            </a:endParaRPr>
          </a:p>
          <a:p>
            <a:r>
              <a:rPr lang="en-US" b="0" i="0" u="none" strike="noStrike" baseline="0">
                <a:solidFill>
                  <a:srgbClr val="000000"/>
                </a:solidFill>
              </a:rPr>
              <a:t> </a:t>
            </a:r>
            <a:r>
              <a:rPr lang="en-US" i="1" u="none" strike="noStrike" baseline="0">
                <a:solidFill>
                  <a:schemeClr val="bg2">
                    <a:lumMod val="50000"/>
                  </a:schemeClr>
                </a:solidFill>
              </a:rPr>
              <a:t>Optimized Resource Integration And Global Architecture For Mobile Infrastructure For 6G</a:t>
            </a:r>
            <a:endParaRPr lang="en-US" sz="2800" i="1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AC5AD7E-548E-D0D5-1475-DAAC97E463A0}"/>
              </a:ext>
            </a:extLst>
          </p:cNvPr>
          <p:cNvSpPr txBox="1"/>
          <p:nvPr/>
        </p:nvSpPr>
        <p:spPr>
          <a:xfrm>
            <a:off x="3824389" y="4388985"/>
            <a:ext cx="389754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/>
              <a:t>PRESENTER</a:t>
            </a:r>
          </a:p>
          <a:p>
            <a:pPr algn="ctr"/>
            <a:r>
              <a:rPr lang="en-US" sz="2000" dirty="0">
                <a:hlinkClick r:id="rId2"/>
              </a:rPr>
              <a:t>simone.bizzarri@telecomitalia.it</a:t>
            </a:r>
            <a:r>
              <a:rPr lang="en-US" sz="2000" dirty="0"/>
              <a:t> </a:t>
            </a:r>
          </a:p>
          <a:p>
            <a:pPr algn="ctr"/>
            <a:r>
              <a:rPr lang="en-US" sz="2000" dirty="0"/>
              <a:t>TIM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2184FC2B-FB34-2474-E0F1-7CE3D6AAF0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3620" y="1102115"/>
            <a:ext cx="6178868" cy="901746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5972AB59-7E5B-4736-E5E2-8E96D95FFA13}"/>
              </a:ext>
            </a:extLst>
          </p:cNvPr>
          <p:cNvSpPr txBox="1"/>
          <p:nvPr/>
        </p:nvSpPr>
        <p:spPr>
          <a:xfrm>
            <a:off x="1113718" y="3329113"/>
            <a:ext cx="995867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SNS-JU Origami description and goals</a:t>
            </a:r>
          </a:p>
          <a:p>
            <a:pPr algn="ctr"/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possible 3GPP SA5 activities relationship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​</a:t>
            </a:r>
            <a:endParaRPr lang="en-US" sz="2800" dirty="0"/>
          </a:p>
        </p:txBody>
      </p:sp>
      <p:sp>
        <p:nvSpPr>
          <p:cNvPr id="35" name="Footer Placeholder 34">
            <a:extLst>
              <a:ext uri="{FF2B5EF4-FFF2-40B4-BE49-F238E27FC236}">
                <a16:creationId xmlns:a16="http://schemas.microsoft.com/office/drawing/2014/main" id="{D002F1CA-3B3D-7D82-9057-B3D3C5228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4797" y="6088629"/>
            <a:ext cx="10999072" cy="697977"/>
          </a:xfrm>
          <a:noFill/>
        </p:spPr>
        <p:txBody>
          <a:bodyPr/>
          <a:lstStyle/>
          <a:p>
            <a:pPr algn="r"/>
            <a:r>
              <a:rPr lang="en-US" sz="1800"/>
              <a:t>GA:101139270</a:t>
            </a:r>
          </a:p>
          <a:p>
            <a:pPr algn="r"/>
            <a:r>
              <a:rPr lang="en-US" sz="1800"/>
              <a:t>Call: HORIZON-JU-SNS-2023-STREAM-B-01-01 </a:t>
            </a:r>
          </a:p>
        </p:txBody>
      </p:sp>
    </p:spTree>
    <p:extLst>
      <p:ext uri="{BB962C8B-B14F-4D97-AF65-F5344CB8AC3E}">
        <p14:creationId xmlns:p14="http://schemas.microsoft.com/office/powerpoint/2010/main" val="10772820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0BA499-C404-F00E-7BCC-1FB2719DD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97" y="218461"/>
            <a:ext cx="11464070" cy="623983"/>
          </a:xfrm>
        </p:spPr>
        <p:txBody>
          <a:bodyPr>
            <a:normAutofit fontScale="90000"/>
          </a:bodyPr>
          <a:lstStyle/>
          <a:p>
            <a:r>
              <a:rPr lang="it-IT" dirty="0"/>
              <a:t>ORIGAMI and 3GPP SA5 </a:t>
            </a:r>
            <a:r>
              <a:rPr lang="it-IT" dirty="0" err="1"/>
              <a:t>possible</a:t>
            </a:r>
            <a:r>
              <a:rPr lang="it-IT" dirty="0"/>
              <a:t> interactions and </a:t>
            </a:r>
            <a:r>
              <a:rPr lang="it-IT" dirty="0" err="1"/>
              <a:t>contributions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AC458E-201F-7453-1912-C1AE388B2C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CFA32-41F2-40A0-AA66-D02D6FA3AD94}" type="datetime1">
              <a:rPr lang="es-ES" smtClean="0"/>
              <a:t>16/05/2024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9F05EE-3983-CDA2-4E9B-6FA98A31EB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ORIGAMI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6BD9DCE-AA9B-BE8E-B0D5-E931CD7E8F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97" y="994169"/>
            <a:ext cx="7263531" cy="3856954"/>
          </a:xfrm>
          <a:prstGeom prst="rect">
            <a:avLst/>
          </a:prstGeom>
          <a:solidFill>
            <a:schemeClr val="bg1"/>
          </a:solidFill>
          <a:ln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7B96FFE-AB44-4E35-B664-C7D666D1D004}"/>
              </a:ext>
            </a:extLst>
          </p:cNvPr>
          <p:cNvSpPr txBox="1"/>
          <p:nvPr/>
        </p:nvSpPr>
        <p:spPr>
          <a:xfrm>
            <a:off x="8662836" y="1313877"/>
            <a:ext cx="708207" cy="369332"/>
          </a:xfrm>
          <a:prstGeom prst="rect">
            <a:avLst/>
          </a:prstGeom>
          <a:solidFill>
            <a:srgbClr val="FFC000"/>
          </a:solidFill>
          <a:ln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chemeClr val="accent4"/>
                </a:solidFill>
              </a:rPr>
              <a:t>GSBA</a:t>
            </a:r>
            <a:endParaRPr lang="en-US" b="1" dirty="0">
              <a:solidFill>
                <a:schemeClr val="accent4"/>
              </a:solidFill>
            </a:endParaRPr>
          </a:p>
        </p:txBody>
      </p:sp>
      <p:cxnSp>
        <p:nvCxnSpPr>
          <p:cNvPr id="9" name="Connector: Elbow 8">
            <a:extLst>
              <a:ext uri="{FF2B5EF4-FFF2-40B4-BE49-F238E27FC236}">
                <a16:creationId xmlns:a16="http://schemas.microsoft.com/office/drawing/2014/main" id="{B6FC1F9D-1EB6-159D-D80D-D20E3B37AF50}"/>
              </a:ext>
            </a:extLst>
          </p:cNvPr>
          <p:cNvCxnSpPr>
            <a:cxnSpLocks/>
            <a:stCxn id="14" idx="3"/>
            <a:endCxn id="7" idx="1"/>
          </p:cNvCxnSpPr>
          <p:nvPr/>
        </p:nvCxnSpPr>
        <p:spPr>
          <a:xfrm flipV="1">
            <a:off x="4080807" y="1498543"/>
            <a:ext cx="4582029" cy="1046220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4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6EECF51E-A533-3126-4D9D-DFB40142C103}"/>
              </a:ext>
            </a:extLst>
          </p:cNvPr>
          <p:cNvSpPr/>
          <p:nvPr/>
        </p:nvSpPr>
        <p:spPr>
          <a:xfrm>
            <a:off x="4038600" y="2359025"/>
            <a:ext cx="254000" cy="247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D166C5C-C148-3A6F-B15E-30BB04E5D8D7}"/>
              </a:ext>
            </a:extLst>
          </p:cNvPr>
          <p:cNvSpPr/>
          <p:nvPr/>
        </p:nvSpPr>
        <p:spPr>
          <a:xfrm>
            <a:off x="3795057" y="2482850"/>
            <a:ext cx="285750" cy="1238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493D289-B354-10FA-132B-880EBDBDFF00}"/>
              </a:ext>
            </a:extLst>
          </p:cNvPr>
          <p:cNvSpPr txBox="1"/>
          <p:nvPr/>
        </p:nvSpPr>
        <p:spPr>
          <a:xfrm>
            <a:off x="8321104" y="3151860"/>
            <a:ext cx="506870" cy="369332"/>
          </a:xfrm>
          <a:prstGeom prst="rect">
            <a:avLst/>
          </a:prstGeom>
          <a:solidFill>
            <a:srgbClr val="00B0F0"/>
          </a:solidFill>
          <a:ln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chemeClr val="accent4"/>
                </a:solidFill>
              </a:rPr>
              <a:t>ZTL</a:t>
            </a:r>
            <a:endParaRPr lang="en-US" b="1" dirty="0">
              <a:solidFill>
                <a:schemeClr val="accent4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2AA4C4B-732C-86DD-9C06-C91C476341E9}"/>
              </a:ext>
            </a:extLst>
          </p:cNvPr>
          <p:cNvSpPr/>
          <p:nvPr/>
        </p:nvSpPr>
        <p:spPr>
          <a:xfrm>
            <a:off x="5860603" y="2853253"/>
            <a:ext cx="285750" cy="1238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Connector: Elbow 19">
            <a:extLst>
              <a:ext uri="{FF2B5EF4-FFF2-40B4-BE49-F238E27FC236}">
                <a16:creationId xmlns:a16="http://schemas.microsoft.com/office/drawing/2014/main" id="{5BD55BF8-7426-28F6-5622-8F2E16BBFDAB}"/>
              </a:ext>
            </a:extLst>
          </p:cNvPr>
          <p:cNvCxnSpPr>
            <a:cxnSpLocks/>
            <a:stCxn id="19" idx="2"/>
            <a:endCxn id="18" idx="1"/>
          </p:cNvCxnSpPr>
          <p:nvPr/>
        </p:nvCxnSpPr>
        <p:spPr>
          <a:xfrm rot="16200000" flipH="1">
            <a:off x="6982567" y="1997989"/>
            <a:ext cx="359448" cy="2317626"/>
          </a:xfrm>
          <a:prstGeom prst="bentConnector2">
            <a:avLst/>
          </a:prstGeom>
          <a:ln w="28575">
            <a:solidFill>
              <a:schemeClr val="accent4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DF85F6AB-5EA7-05B0-667D-38D15852E4C8}"/>
              </a:ext>
            </a:extLst>
          </p:cNvPr>
          <p:cNvSpPr/>
          <p:nvPr/>
        </p:nvSpPr>
        <p:spPr>
          <a:xfrm>
            <a:off x="3635384" y="3771673"/>
            <a:ext cx="285750" cy="1238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A0274E11-4A2F-E014-6391-240E017668C4}"/>
              </a:ext>
            </a:extLst>
          </p:cNvPr>
          <p:cNvCxnSpPr>
            <a:cxnSpLocks/>
            <a:stCxn id="24" idx="3"/>
            <a:endCxn id="28" idx="1"/>
          </p:cNvCxnSpPr>
          <p:nvPr/>
        </p:nvCxnSpPr>
        <p:spPr>
          <a:xfrm>
            <a:off x="3921134" y="3833586"/>
            <a:ext cx="4399970" cy="553242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4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1AF6151C-4769-4484-34A7-3C496378F6B2}"/>
              </a:ext>
            </a:extLst>
          </p:cNvPr>
          <p:cNvSpPr txBox="1"/>
          <p:nvPr/>
        </p:nvSpPr>
        <p:spPr>
          <a:xfrm>
            <a:off x="8321104" y="4202162"/>
            <a:ext cx="526106" cy="369332"/>
          </a:xfrm>
          <a:prstGeom prst="rect">
            <a:avLst/>
          </a:prstGeom>
          <a:solidFill>
            <a:schemeClr val="accent1"/>
          </a:solidFill>
          <a:ln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chemeClr val="bg1"/>
                </a:solidFill>
              </a:rPr>
              <a:t>CCL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AB94EA8E-4A48-AA66-BDD6-277D53634F24}"/>
              </a:ext>
            </a:extLst>
          </p:cNvPr>
          <p:cNvSpPr/>
          <p:nvPr/>
        </p:nvSpPr>
        <p:spPr>
          <a:xfrm>
            <a:off x="10333822" y="1831042"/>
            <a:ext cx="1507511" cy="95059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</a:rPr>
              <a:t>Study on AI/ML management phase 2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77D0493A-F0D9-CD93-BC26-98C277552A55}"/>
              </a:ext>
            </a:extLst>
          </p:cNvPr>
          <p:cNvSpPr/>
          <p:nvPr/>
        </p:nvSpPr>
        <p:spPr>
          <a:xfrm>
            <a:off x="10222192" y="860539"/>
            <a:ext cx="1684834" cy="799401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</a:rPr>
              <a:t>Study on Management Data Analytics (MDA) Phase 3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55FD775F-4E65-6C4B-BD0F-C7C76ED984D6}"/>
              </a:ext>
            </a:extLst>
          </p:cNvPr>
          <p:cNvSpPr/>
          <p:nvPr/>
        </p:nvSpPr>
        <p:spPr>
          <a:xfrm>
            <a:off x="10347244" y="4048864"/>
            <a:ext cx="1507511" cy="918421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</a:rPr>
              <a:t>Study on closed control loop management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5074736F-0017-DB0C-6300-BC1C1E34CF7B}"/>
              </a:ext>
            </a:extLst>
          </p:cNvPr>
          <p:cNvSpPr/>
          <p:nvPr/>
        </p:nvSpPr>
        <p:spPr>
          <a:xfrm>
            <a:off x="7287139" y="5506553"/>
            <a:ext cx="1906853" cy="94892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rgbClr val="FFC000"/>
              </a:gs>
            </a:gsLst>
            <a:lin ang="540000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</a:rPr>
              <a:t>Study on Cloud Aspects of Management and Orchestration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3AC2EB2A-1084-E4B9-CD0D-846B5572FADC}"/>
              </a:ext>
            </a:extLst>
          </p:cNvPr>
          <p:cNvSpPr/>
          <p:nvPr/>
        </p:nvSpPr>
        <p:spPr>
          <a:xfrm>
            <a:off x="10347244" y="5143268"/>
            <a:ext cx="1417450" cy="1072712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</a:rPr>
              <a:t>Study on Enablers for Security Monitoring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8784418A-1674-92DE-3937-6EE3A1E2DF8C}"/>
              </a:ext>
            </a:extLst>
          </p:cNvPr>
          <p:cNvSpPr/>
          <p:nvPr/>
        </p:nvSpPr>
        <p:spPr>
          <a:xfrm>
            <a:off x="4476937" y="5626767"/>
            <a:ext cx="2622805" cy="78666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</a:rPr>
              <a:t>Study on Service Based Management Architecture enhancement phase 	</a:t>
            </a:r>
          </a:p>
        </p:txBody>
      </p:sp>
      <p:cxnSp>
        <p:nvCxnSpPr>
          <p:cNvPr id="46" name="Connector: Elbow 45">
            <a:extLst>
              <a:ext uri="{FF2B5EF4-FFF2-40B4-BE49-F238E27FC236}">
                <a16:creationId xmlns:a16="http://schemas.microsoft.com/office/drawing/2014/main" id="{BF1FC971-2222-A6A1-E88F-D90E63248FD3}"/>
              </a:ext>
            </a:extLst>
          </p:cNvPr>
          <p:cNvCxnSpPr>
            <a:cxnSpLocks/>
            <a:stCxn id="7" idx="3"/>
            <a:endCxn id="42" idx="0"/>
          </p:cNvCxnSpPr>
          <p:nvPr/>
        </p:nvCxnSpPr>
        <p:spPr>
          <a:xfrm flipH="1">
            <a:off x="5788340" y="1498543"/>
            <a:ext cx="3582703" cy="4128224"/>
          </a:xfrm>
          <a:prstGeom prst="bentConnector4">
            <a:avLst>
              <a:gd name="adj1" fmla="val -15404"/>
              <a:gd name="adj2" fmla="val 89377"/>
            </a:avLst>
          </a:prstGeom>
          <a:ln w="25400">
            <a:solidFill>
              <a:srgbClr val="FFC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or: Elbow 49">
            <a:extLst>
              <a:ext uri="{FF2B5EF4-FFF2-40B4-BE49-F238E27FC236}">
                <a16:creationId xmlns:a16="http://schemas.microsoft.com/office/drawing/2014/main" id="{4ED7CD42-4BA1-0916-059E-36495F85BE00}"/>
              </a:ext>
            </a:extLst>
          </p:cNvPr>
          <p:cNvCxnSpPr>
            <a:cxnSpLocks/>
            <a:stCxn id="7" idx="3"/>
            <a:endCxn id="40" idx="4"/>
          </p:cNvCxnSpPr>
          <p:nvPr/>
        </p:nvCxnSpPr>
        <p:spPr>
          <a:xfrm flipH="1">
            <a:off x="8240566" y="1498543"/>
            <a:ext cx="1130477" cy="4956930"/>
          </a:xfrm>
          <a:prstGeom prst="bentConnector4">
            <a:avLst>
              <a:gd name="adj1" fmla="val -49408"/>
              <a:gd name="adj2" fmla="val 104612"/>
            </a:avLst>
          </a:prstGeom>
          <a:ln w="25400">
            <a:solidFill>
              <a:srgbClr val="FFC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or: Elbow 59">
            <a:extLst>
              <a:ext uri="{FF2B5EF4-FFF2-40B4-BE49-F238E27FC236}">
                <a16:creationId xmlns:a16="http://schemas.microsoft.com/office/drawing/2014/main" id="{911C7C9B-440C-706C-96FD-68A04B26D520}"/>
              </a:ext>
            </a:extLst>
          </p:cNvPr>
          <p:cNvCxnSpPr>
            <a:cxnSpLocks/>
            <a:stCxn id="18" idx="3"/>
            <a:endCxn id="41" idx="2"/>
          </p:cNvCxnSpPr>
          <p:nvPr/>
        </p:nvCxnSpPr>
        <p:spPr>
          <a:xfrm>
            <a:off x="8827974" y="3336526"/>
            <a:ext cx="1519270" cy="2343098"/>
          </a:xfrm>
          <a:prstGeom prst="bentConnector3">
            <a:avLst>
              <a:gd name="adj1" fmla="val 50000"/>
            </a:avLst>
          </a:prstGeom>
          <a:ln w="25400">
            <a:solidFill>
              <a:srgbClr val="00B0F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or: Elbow 63">
            <a:extLst>
              <a:ext uri="{FF2B5EF4-FFF2-40B4-BE49-F238E27FC236}">
                <a16:creationId xmlns:a16="http://schemas.microsoft.com/office/drawing/2014/main" id="{2F5AFB4B-3832-5E82-4243-6B5FEF4CC379}"/>
              </a:ext>
            </a:extLst>
          </p:cNvPr>
          <p:cNvCxnSpPr>
            <a:cxnSpLocks/>
            <a:stCxn id="28" idx="3"/>
            <a:endCxn id="39" idx="2"/>
          </p:cNvCxnSpPr>
          <p:nvPr/>
        </p:nvCxnSpPr>
        <p:spPr>
          <a:xfrm>
            <a:off x="8847210" y="4386828"/>
            <a:ext cx="1500034" cy="121247"/>
          </a:xfrm>
          <a:prstGeom prst="bentConnector3">
            <a:avLst>
              <a:gd name="adj1" fmla="val 58620"/>
            </a:avLst>
          </a:prstGeom>
          <a:ln w="254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ctor: Elbow 66">
            <a:extLst>
              <a:ext uri="{FF2B5EF4-FFF2-40B4-BE49-F238E27FC236}">
                <a16:creationId xmlns:a16="http://schemas.microsoft.com/office/drawing/2014/main" id="{567ADAB4-4014-C83B-7E14-04EF6A27F80D}"/>
              </a:ext>
            </a:extLst>
          </p:cNvPr>
          <p:cNvCxnSpPr>
            <a:cxnSpLocks/>
            <a:stCxn id="28" idx="3"/>
            <a:endCxn id="36" idx="2"/>
          </p:cNvCxnSpPr>
          <p:nvPr/>
        </p:nvCxnSpPr>
        <p:spPr>
          <a:xfrm flipV="1">
            <a:off x="8847210" y="2306338"/>
            <a:ext cx="1486612" cy="2080490"/>
          </a:xfrm>
          <a:prstGeom prst="bentConnector3">
            <a:avLst>
              <a:gd name="adj1" fmla="val 58077"/>
            </a:avLst>
          </a:prstGeom>
          <a:ln w="254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nector: Elbow 71">
            <a:extLst>
              <a:ext uri="{FF2B5EF4-FFF2-40B4-BE49-F238E27FC236}">
                <a16:creationId xmlns:a16="http://schemas.microsoft.com/office/drawing/2014/main" id="{888DEB5D-77B4-CF00-B90E-20C67025EBBE}"/>
              </a:ext>
            </a:extLst>
          </p:cNvPr>
          <p:cNvCxnSpPr>
            <a:cxnSpLocks/>
            <a:stCxn id="28" idx="3"/>
            <a:endCxn id="37" idx="2"/>
          </p:cNvCxnSpPr>
          <p:nvPr/>
        </p:nvCxnSpPr>
        <p:spPr>
          <a:xfrm flipV="1">
            <a:off x="8847210" y="1260240"/>
            <a:ext cx="1374982" cy="3126588"/>
          </a:xfrm>
          <a:prstGeom prst="bentConnector3">
            <a:avLst>
              <a:gd name="adj1" fmla="val 64106"/>
            </a:avLst>
          </a:prstGeom>
          <a:ln w="254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>
            <a:extLst>
              <a:ext uri="{FF2B5EF4-FFF2-40B4-BE49-F238E27FC236}">
                <a16:creationId xmlns:a16="http://schemas.microsoft.com/office/drawing/2014/main" id="{7E2F985F-C9D4-BA6F-4014-B0D317BF9E4A}"/>
              </a:ext>
            </a:extLst>
          </p:cNvPr>
          <p:cNvSpPr/>
          <p:nvPr/>
        </p:nvSpPr>
        <p:spPr>
          <a:xfrm>
            <a:off x="350235" y="5514108"/>
            <a:ext cx="1617745" cy="842241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</a:rPr>
              <a:t>Intent driven management services for mobile network</a:t>
            </a:r>
          </a:p>
        </p:txBody>
      </p:sp>
      <p:cxnSp>
        <p:nvCxnSpPr>
          <p:cNvPr id="45" name="Connector: Elbow 44">
            <a:extLst>
              <a:ext uri="{FF2B5EF4-FFF2-40B4-BE49-F238E27FC236}">
                <a16:creationId xmlns:a16="http://schemas.microsoft.com/office/drawing/2014/main" id="{D6724A98-4341-B261-8FF9-F0B3B12FFA45}"/>
              </a:ext>
            </a:extLst>
          </p:cNvPr>
          <p:cNvCxnSpPr>
            <a:cxnSpLocks/>
            <a:stCxn id="28" idx="2"/>
            <a:endCxn id="40" idx="0"/>
          </p:cNvCxnSpPr>
          <p:nvPr/>
        </p:nvCxnSpPr>
        <p:spPr>
          <a:xfrm rot="5400000">
            <a:off x="7944833" y="4867228"/>
            <a:ext cx="935059" cy="343591"/>
          </a:xfrm>
          <a:prstGeom prst="bentConnector3">
            <a:avLst>
              <a:gd name="adj1" fmla="val 50000"/>
            </a:avLst>
          </a:prstGeom>
          <a:ln w="254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or: Elbow 50">
            <a:extLst>
              <a:ext uri="{FF2B5EF4-FFF2-40B4-BE49-F238E27FC236}">
                <a16:creationId xmlns:a16="http://schemas.microsoft.com/office/drawing/2014/main" id="{F54E532A-A7BF-88B5-C8B6-5CFCAB7AB86C}"/>
              </a:ext>
            </a:extLst>
          </p:cNvPr>
          <p:cNvCxnSpPr>
            <a:cxnSpLocks/>
            <a:stCxn id="7" idx="2"/>
            <a:endCxn id="5" idx="0"/>
          </p:cNvCxnSpPr>
          <p:nvPr/>
        </p:nvCxnSpPr>
        <p:spPr>
          <a:xfrm rot="5400000">
            <a:off x="3172575" y="-330258"/>
            <a:ext cx="3830899" cy="7857832"/>
          </a:xfrm>
          <a:prstGeom prst="bentConnector3">
            <a:avLst>
              <a:gd name="adj1" fmla="val 91470"/>
            </a:avLst>
          </a:prstGeom>
          <a:ln w="25400">
            <a:solidFill>
              <a:srgbClr val="FFC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Oval 55">
            <a:extLst>
              <a:ext uri="{FF2B5EF4-FFF2-40B4-BE49-F238E27FC236}">
                <a16:creationId xmlns:a16="http://schemas.microsoft.com/office/drawing/2014/main" id="{6B61B9AF-4937-3B81-EBC0-1B4085C82364}"/>
              </a:ext>
            </a:extLst>
          </p:cNvPr>
          <p:cNvSpPr/>
          <p:nvPr/>
        </p:nvSpPr>
        <p:spPr>
          <a:xfrm>
            <a:off x="2699547" y="5427919"/>
            <a:ext cx="1617745" cy="1127279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</a:rPr>
              <a:t>Exposure of network management services to vertical consumers</a:t>
            </a:r>
          </a:p>
        </p:txBody>
      </p:sp>
      <p:cxnSp>
        <p:nvCxnSpPr>
          <p:cNvPr id="69" name="Connector: Elbow 68">
            <a:extLst>
              <a:ext uri="{FF2B5EF4-FFF2-40B4-BE49-F238E27FC236}">
                <a16:creationId xmlns:a16="http://schemas.microsoft.com/office/drawing/2014/main" id="{3F2FD8F7-C569-3545-EC9E-566AE29B5DCA}"/>
              </a:ext>
            </a:extLst>
          </p:cNvPr>
          <p:cNvCxnSpPr>
            <a:cxnSpLocks/>
            <a:stCxn id="7" idx="2"/>
            <a:endCxn id="56" idx="0"/>
          </p:cNvCxnSpPr>
          <p:nvPr/>
        </p:nvCxnSpPr>
        <p:spPr>
          <a:xfrm rot="5400000">
            <a:off x="4390325" y="801304"/>
            <a:ext cx="3744710" cy="5508520"/>
          </a:xfrm>
          <a:prstGeom prst="bentConnector3">
            <a:avLst>
              <a:gd name="adj1" fmla="val 93411"/>
            </a:avLst>
          </a:prstGeom>
          <a:ln w="25400">
            <a:solidFill>
              <a:srgbClr val="FFC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Oval 79">
            <a:extLst>
              <a:ext uri="{FF2B5EF4-FFF2-40B4-BE49-F238E27FC236}">
                <a16:creationId xmlns:a16="http://schemas.microsoft.com/office/drawing/2014/main" id="{1FA0E4F0-CCA3-2398-A5E3-7B6D129013A4}"/>
              </a:ext>
            </a:extLst>
          </p:cNvPr>
          <p:cNvSpPr/>
          <p:nvPr/>
        </p:nvSpPr>
        <p:spPr>
          <a:xfrm>
            <a:off x="10188310" y="2952736"/>
            <a:ext cx="1911326" cy="95059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</a:rPr>
              <a:t>Energy efficiency and energy saving aspects of 5G networks and services</a:t>
            </a:r>
          </a:p>
        </p:txBody>
      </p:sp>
      <p:cxnSp>
        <p:nvCxnSpPr>
          <p:cNvPr id="82" name="Connector: Elbow 81">
            <a:extLst>
              <a:ext uri="{FF2B5EF4-FFF2-40B4-BE49-F238E27FC236}">
                <a16:creationId xmlns:a16="http://schemas.microsoft.com/office/drawing/2014/main" id="{09B6260E-7B39-0FE1-00F3-D72B0670937B}"/>
              </a:ext>
            </a:extLst>
          </p:cNvPr>
          <p:cNvCxnSpPr>
            <a:cxnSpLocks/>
            <a:stCxn id="28" idx="3"/>
            <a:endCxn id="80" idx="2"/>
          </p:cNvCxnSpPr>
          <p:nvPr/>
        </p:nvCxnSpPr>
        <p:spPr>
          <a:xfrm flipV="1">
            <a:off x="8847210" y="3428032"/>
            <a:ext cx="1341100" cy="958796"/>
          </a:xfrm>
          <a:prstGeom prst="bentConnector3">
            <a:avLst>
              <a:gd name="adj1" fmla="val 65152"/>
            </a:avLst>
          </a:prstGeom>
          <a:ln w="254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12236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EFFECD-E9AD-2D8D-F473-D0092DC0E7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/>
              <a:t>Timeline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461E69B-994C-3039-95EC-BD258E520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CFA32-41F2-40A0-AA66-D02D6FA3AD94}" type="datetime1">
              <a:rPr lang="es-ES" smtClean="0"/>
              <a:t>16/05/2024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5A4EFB-BBA0-BB79-02BB-7A650D4C4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ORIGAMI</a:t>
            </a:r>
          </a:p>
        </p:txBody>
      </p:sp>
      <p:pic>
        <p:nvPicPr>
          <p:cNvPr id="6" name="Picture 5" descr="A green and black lines&#10;&#10;Description automatically generated">
            <a:extLst>
              <a:ext uri="{FF2B5EF4-FFF2-40B4-BE49-F238E27FC236}">
                <a16:creationId xmlns:a16="http://schemas.microsoft.com/office/drawing/2014/main" id="{F1A2161B-88D0-CD30-66D2-926FFB0480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93"/>
          <a:stretch/>
        </p:blipFill>
        <p:spPr>
          <a:xfrm>
            <a:off x="1654629" y="1073058"/>
            <a:ext cx="9513815" cy="4711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8312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19D32F93-50AC-4C46-A5DB-291C60DDB7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Blue letters on a white background&#10;&#10;Description automatically generated">
            <a:extLst>
              <a:ext uri="{FF2B5EF4-FFF2-40B4-BE49-F238E27FC236}">
                <a16:creationId xmlns:a16="http://schemas.microsoft.com/office/drawing/2014/main" id="{34838E82-1A82-4CC5-DA19-1AE5B23CF6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0652" y="746509"/>
            <a:ext cx="7627290" cy="1105959"/>
          </a:xfrm>
          <a:prstGeom prst="rect">
            <a:avLst/>
          </a:prstGeom>
        </p:spPr>
      </p:pic>
      <p:sp>
        <p:nvSpPr>
          <p:cNvPr id="24" name="Right Triangle 23">
            <a:extLst>
              <a:ext uri="{FF2B5EF4-FFF2-40B4-BE49-F238E27FC236}">
                <a16:creationId xmlns:a16="http://schemas.microsoft.com/office/drawing/2014/main" id="{827DC2C4-B485-428A-BF4A-472D2967F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E04B5EB-F158-4507-90DD-BD23620C7C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9C0280-BC04-D28C-48A8-51BF8514D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3462" y="2479311"/>
            <a:ext cx="8921672" cy="1132840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/>
            <a:r>
              <a:rPr lang="en-US" sz="8000" b="1" kern="120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Thanks!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4E01688-6A68-82A3-97F3-FB7D37F9EC2A}"/>
              </a:ext>
            </a:extLst>
          </p:cNvPr>
          <p:cNvSpPr txBox="1"/>
          <p:nvPr/>
        </p:nvSpPr>
        <p:spPr>
          <a:xfrm>
            <a:off x="3046299" y="3996743"/>
            <a:ext cx="6096000" cy="1354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/>
              <a:t>The ORIGAMI project has received funding from the </a:t>
            </a:r>
            <a:br>
              <a:rPr lang="en-US" sz="1600"/>
            </a:br>
            <a:r>
              <a:rPr lang="en-US" sz="1600"/>
              <a:t>Smart Networks and Services Joint Undertaking (SNS JU) </a:t>
            </a:r>
            <a:br>
              <a:rPr lang="en-US" sz="1600"/>
            </a:br>
            <a:r>
              <a:rPr lang="en-US" sz="1600"/>
              <a:t>under the European Union's Horizon Europe research and </a:t>
            </a:r>
            <a:br>
              <a:rPr lang="en-US" sz="1600"/>
            </a:br>
            <a:r>
              <a:rPr lang="en-US" sz="1600"/>
              <a:t>innovation </a:t>
            </a:r>
            <a:r>
              <a:rPr lang="en-US" sz="1600" err="1"/>
              <a:t>programme</a:t>
            </a:r>
            <a:r>
              <a:rPr lang="en-US" sz="1600"/>
              <a:t> under Grant Agreement No 101139270</a:t>
            </a:r>
          </a:p>
          <a:p>
            <a:pPr algn="ctr"/>
            <a:r>
              <a:rPr lang="en-US" sz="1600"/>
              <a:t>www.smart-networks.europa.eu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4A3D5CB-CDE3-93AC-9BD0-6014462809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7727" y="5572314"/>
            <a:ext cx="4493141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1263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FD88E6-DDDE-5F2D-7A45-272ED7D7D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Outline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5E819C-7E0E-7DB3-D3CE-62DE13FFCF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>
              <a:solidFill>
                <a:schemeClr val="accent4"/>
              </a:solidFill>
            </a:endParaRPr>
          </a:p>
          <a:p>
            <a:pPr lvl="1"/>
            <a:r>
              <a:rPr lang="en-US" dirty="0"/>
              <a:t>Origami project</a:t>
            </a:r>
            <a:endParaRPr lang="en-US" dirty="0">
              <a:solidFill>
                <a:schemeClr val="accent4"/>
              </a:solidFill>
            </a:endParaRPr>
          </a:p>
          <a:p>
            <a:pPr lvl="2"/>
            <a:r>
              <a:rPr lang="en-US" dirty="0"/>
              <a:t>General description</a:t>
            </a:r>
          </a:p>
          <a:p>
            <a:pPr lvl="2"/>
            <a:r>
              <a:rPr lang="en-US" dirty="0">
                <a:solidFill>
                  <a:schemeClr val="accent4"/>
                </a:solidFill>
              </a:rPr>
              <a:t>Main objectives</a:t>
            </a:r>
          </a:p>
          <a:p>
            <a:pPr lvl="2"/>
            <a:r>
              <a:rPr lang="en-US" dirty="0"/>
              <a:t>Barriers</a:t>
            </a:r>
          </a:p>
          <a:p>
            <a:pPr lvl="2"/>
            <a:r>
              <a:rPr lang="en-US" dirty="0"/>
              <a:t>Main topics</a:t>
            </a:r>
          </a:p>
          <a:p>
            <a:pPr lvl="1"/>
            <a:r>
              <a:rPr lang="en-US" dirty="0">
                <a:solidFill>
                  <a:schemeClr val="accent4"/>
                </a:solidFill>
              </a:rPr>
              <a:t>3GPP WG SA</a:t>
            </a:r>
            <a:r>
              <a:rPr lang="en-US" dirty="0"/>
              <a:t>5: release 19 main topics possible related to Origami</a:t>
            </a:r>
          </a:p>
          <a:p>
            <a:pPr lvl="1"/>
            <a:r>
              <a:rPr lang="en-US" dirty="0">
                <a:solidFill>
                  <a:schemeClr val="accent4"/>
                </a:solidFill>
              </a:rPr>
              <a:t>Timeline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54373F-7AA6-DA03-315E-18E28CE63F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713C1-DA70-4842-8B6B-2919FAA6D3BB}" type="datetime1">
              <a:rPr lang="es-ES" smtClean="0"/>
              <a:t>16/05/2024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57467A-C35F-B358-68E6-580271168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ORIGAMI</a:t>
            </a:r>
          </a:p>
        </p:txBody>
      </p:sp>
    </p:spTree>
    <p:extLst>
      <p:ext uri="{BB962C8B-B14F-4D97-AF65-F5344CB8AC3E}">
        <p14:creationId xmlns:p14="http://schemas.microsoft.com/office/powerpoint/2010/main" val="1920759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010C50-07D6-C297-2307-9DE9D71059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/>
              <a:t>ORIGAMI: General </a:t>
            </a:r>
            <a:r>
              <a:rPr lang="it-IT" dirty="0" err="1"/>
              <a:t>Description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561CCE-880F-D4AD-22D5-80D9621C97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CFA32-41F2-40A0-AA66-D02D6FA3AD94}" type="datetime1">
              <a:rPr lang="es-ES" smtClean="0"/>
              <a:t>16/05/2024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E56FA1-6E40-673F-0E3F-88748EA0CA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ORIGAMI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AD71C4-2F08-C4E0-8611-6730E0914530}"/>
              </a:ext>
            </a:extLst>
          </p:cNvPr>
          <p:cNvSpPr txBox="1"/>
          <p:nvPr/>
        </p:nvSpPr>
        <p:spPr>
          <a:xfrm>
            <a:off x="533399" y="955906"/>
            <a:ext cx="1125583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1436688" algn="l"/>
              </a:tabLst>
            </a:pPr>
            <a:r>
              <a:rPr lang="en-US" sz="2000" b="1" dirty="0">
                <a:solidFill>
                  <a:schemeClr val="accent4"/>
                </a:solidFill>
              </a:rPr>
              <a:t>ORIGAMI</a:t>
            </a:r>
            <a:r>
              <a:rPr lang="en-US" sz="2000" dirty="0">
                <a:solidFill>
                  <a:schemeClr val="accent4"/>
                </a:solidFill>
              </a:rPr>
              <a:t>: 	OPTIMIZED RESOURCE INTEGRATION AND GLOBAL ARCHITECTURE FOR MOBILE 	INFRASTRUCTURE FOR 6G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FE02A53-9F30-9244-557C-8EFDE4D39E8A}"/>
              </a:ext>
            </a:extLst>
          </p:cNvPr>
          <p:cNvSpPr txBox="1"/>
          <p:nvPr/>
        </p:nvSpPr>
        <p:spPr>
          <a:xfrm>
            <a:off x="444901" y="3157182"/>
            <a:ext cx="10994571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4"/>
                </a:solidFill>
              </a:rPr>
              <a:t>ORIGAMI aims at spearheading the next-generation of mobile network architectures, overcoming </a:t>
            </a:r>
            <a:r>
              <a:rPr lang="en-US" sz="2000" b="1" dirty="0">
                <a:solidFill>
                  <a:schemeClr val="accent4"/>
                </a:solidFill>
              </a:rPr>
              <a:t>eight</a:t>
            </a:r>
            <a:r>
              <a:rPr lang="en-US" sz="2000" dirty="0">
                <a:solidFill>
                  <a:schemeClr val="accent4"/>
                </a:solidFill>
              </a:rPr>
              <a:t> </a:t>
            </a:r>
            <a:r>
              <a:rPr lang="en-US" sz="2000" b="1" dirty="0">
                <a:solidFill>
                  <a:schemeClr val="accent4"/>
                </a:solidFill>
              </a:rPr>
              <a:t>factual barriers </a:t>
            </a:r>
            <a:r>
              <a:rPr lang="en-US" sz="2000" dirty="0">
                <a:solidFill>
                  <a:schemeClr val="accent4"/>
                </a:solidFill>
              </a:rPr>
              <a:t>to a successful 6G future. To this end, the project proposes </a:t>
            </a:r>
            <a:r>
              <a:rPr lang="en-US" sz="2000" b="1" dirty="0">
                <a:solidFill>
                  <a:schemeClr val="accent4"/>
                </a:solidFill>
              </a:rPr>
              <a:t>three critical architectural innovations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>
                <a:solidFill>
                  <a:schemeClr val="accent4"/>
                </a:solidFill>
              </a:rPr>
              <a:t>Global Service-based Architecture (GSBA),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>
                <a:solidFill>
                  <a:schemeClr val="accent4"/>
                </a:solidFill>
              </a:rPr>
              <a:t>Zero-Trust Exposure Layer (ZTL),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>
                <a:solidFill>
                  <a:schemeClr val="accent4"/>
                </a:solidFill>
              </a:rPr>
              <a:t>Compute Continuum Layer (CCL)</a:t>
            </a:r>
          </a:p>
          <a:p>
            <a:r>
              <a:rPr lang="en-US" sz="2000" dirty="0">
                <a:solidFill>
                  <a:schemeClr val="accent4"/>
                </a:solidFill>
              </a:rPr>
              <a:t>With multiple Network Intelligence (NI) solutions empowered by such innovations. </a:t>
            </a:r>
          </a:p>
          <a:p>
            <a:endParaRPr lang="en-US" sz="2000" dirty="0">
              <a:solidFill>
                <a:schemeClr val="accent4"/>
              </a:solidFill>
            </a:endParaRPr>
          </a:p>
          <a:p>
            <a:r>
              <a:rPr lang="en-US" sz="2000" dirty="0">
                <a:solidFill>
                  <a:schemeClr val="accent4"/>
                </a:solidFill>
              </a:rPr>
              <a:t>ORIGAMI strives to create global single standards, promote green transition, boost affordability and accessibility, and inspire ground-breaking applications and fresh business models.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DFBDDFA-511A-4C1C-877C-44B0B394CA5D}"/>
              </a:ext>
            </a:extLst>
          </p:cNvPr>
          <p:cNvSpPr txBox="1"/>
          <p:nvPr/>
        </p:nvSpPr>
        <p:spPr>
          <a:xfrm>
            <a:off x="444901" y="1679854"/>
            <a:ext cx="1134432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The </a:t>
            </a:r>
            <a:r>
              <a:rPr lang="en-US" b="1" dirty="0">
                <a:solidFill>
                  <a:schemeClr val="accent4"/>
                </a:solidFill>
              </a:rPr>
              <a:t>ORIGAMI</a:t>
            </a:r>
            <a:r>
              <a:rPr lang="en-US" dirty="0">
                <a:solidFill>
                  <a:schemeClr val="accent4"/>
                </a:solidFill>
              </a:rPr>
              <a:t> project brings together leading players from industry and academia in the mobile telco ecosystem in Europe, and is funded by the European Commission as part of the </a:t>
            </a:r>
            <a:r>
              <a:rPr lang="en-US" b="1" dirty="0">
                <a:solidFill>
                  <a:schemeClr val="accent4"/>
                </a:solidFill>
              </a:rPr>
              <a:t>6G Smart Networks and Services Joint Undertaking </a:t>
            </a:r>
            <a:r>
              <a:rPr lang="en-US" dirty="0">
                <a:solidFill>
                  <a:schemeClr val="accent4"/>
                </a:solidFill>
              </a:rPr>
              <a:t>(SNS JU). </a:t>
            </a:r>
          </a:p>
          <a:p>
            <a:r>
              <a:rPr lang="en-US" b="1" dirty="0">
                <a:solidFill>
                  <a:schemeClr val="accent4"/>
                </a:solidFill>
              </a:rPr>
              <a:t>During the 2023-2025 time frame, the ORIGAMI consortium works towards advancing the architectural models of next-generation mobile networks and removing important barriers towards successful 6G technologies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977EFBE-78F4-B040-C5AD-5CB9A88F3BED}"/>
              </a:ext>
            </a:extLst>
          </p:cNvPr>
          <p:cNvSpPr txBox="1"/>
          <p:nvPr/>
        </p:nvSpPr>
        <p:spPr>
          <a:xfrm>
            <a:off x="7184571" y="245121"/>
            <a:ext cx="264522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u="sng" dirty="0">
                <a:solidFill>
                  <a:schemeClr val="accent4"/>
                </a:solidFill>
              </a:rPr>
              <a:t>https://sns-origami.eu/</a:t>
            </a:r>
          </a:p>
        </p:txBody>
      </p:sp>
    </p:spTree>
    <p:extLst>
      <p:ext uri="{BB962C8B-B14F-4D97-AF65-F5344CB8AC3E}">
        <p14:creationId xmlns:p14="http://schemas.microsoft.com/office/powerpoint/2010/main" val="2911856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FD88E6-DDDE-5F2D-7A45-272ED7D7D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The consortium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54373F-7AA6-DA03-315E-18E28CE63F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713C1-DA70-4842-8B6B-2919FAA6D3BB}" type="datetime1">
              <a:rPr lang="es-ES" smtClean="0"/>
              <a:t>16/05/2024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57467A-C35F-B358-68E6-580271168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ORIGAMI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F463E93A-B2A0-65A4-A7F5-E101FDB2414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518"/>
          <a:stretch/>
        </p:blipFill>
        <p:spPr>
          <a:xfrm>
            <a:off x="5897401" y="675862"/>
            <a:ext cx="6171762" cy="5241097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BF524E13-0E40-5C4F-DA18-984A795D48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8176" y="4371752"/>
            <a:ext cx="1207699" cy="289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086D22FA-0685-0969-5FED-AB1DA6DD79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8494" y="6114062"/>
            <a:ext cx="1130159" cy="635714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507CCF8A-900B-7E34-2223-0D9B47E7B55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3404" b="33759"/>
          <a:stretch/>
        </p:blipFill>
        <p:spPr>
          <a:xfrm>
            <a:off x="4709347" y="5238310"/>
            <a:ext cx="1450675" cy="476354"/>
          </a:xfrm>
          <a:prstGeom prst="rect">
            <a:avLst/>
          </a:prstGeom>
        </p:spPr>
      </p:pic>
      <p:pic>
        <p:nvPicPr>
          <p:cNvPr id="11" name="Picture 2" descr="Fundación i2CAT | SMC Esp">
            <a:extLst>
              <a:ext uri="{FF2B5EF4-FFF2-40B4-BE49-F238E27FC236}">
                <a16:creationId xmlns:a16="http://schemas.microsoft.com/office/drawing/2014/main" id="{74A0FB3F-65F8-A87E-8761-E9AEF83D77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8" t="17349" r="11589" b="20494"/>
          <a:stretch/>
        </p:blipFill>
        <p:spPr bwMode="auto">
          <a:xfrm>
            <a:off x="5111771" y="5746214"/>
            <a:ext cx="820506" cy="404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01672458-56D7-113D-2467-4749AAAE14F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52246" y="4741126"/>
            <a:ext cx="939557" cy="439541"/>
          </a:xfrm>
          <a:prstGeom prst="rect">
            <a:avLst/>
          </a:prstGeom>
        </p:spPr>
      </p:pic>
      <p:sp>
        <p:nvSpPr>
          <p:cNvPr id="13" name="Rectángulo: esquinas redondeadas 12">
            <a:extLst>
              <a:ext uri="{FF2B5EF4-FFF2-40B4-BE49-F238E27FC236}">
                <a16:creationId xmlns:a16="http://schemas.microsoft.com/office/drawing/2014/main" id="{BCDC569A-1DA7-6D7D-E0D7-E1FBDA6DFF7E}"/>
              </a:ext>
            </a:extLst>
          </p:cNvPr>
          <p:cNvSpPr/>
          <p:nvPr/>
        </p:nvSpPr>
        <p:spPr>
          <a:xfrm>
            <a:off x="4768211" y="4237347"/>
            <a:ext cx="1450674" cy="1913458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4" name="Conector recto de flecha 13">
            <a:extLst>
              <a:ext uri="{FF2B5EF4-FFF2-40B4-BE49-F238E27FC236}">
                <a16:creationId xmlns:a16="http://schemas.microsoft.com/office/drawing/2014/main" id="{ECA6DE63-4FE8-9152-2790-CBEF2D5132EB}"/>
              </a:ext>
            </a:extLst>
          </p:cNvPr>
          <p:cNvCxnSpPr>
            <a:cxnSpLocks/>
          </p:cNvCxnSpPr>
          <p:nvPr/>
        </p:nvCxnSpPr>
        <p:spPr>
          <a:xfrm flipH="1">
            <a:off x="6238697" y="4741126"/>
            <a:ext cx="959413" cy="452950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7" name="Rectángulo: esquinas redondeadas 16">
            <a:extLst>
              <a:ext uri="{FF2B5EF4-FFF2-40B4-BE49-F238E27FC236}">
                <a16:creationId xmlns:a16="http://schemas.microsoft.com/office/drawing/2014/main" id="{545D5C4D-7BB8-3E78-3756-C5022E77C58E}"/>
              </a:ext>
            </a:extLst>
          </p:cNvPr>
          <p:cNvSpPr/>
          <p:nvPr/>
        </p:nvSpPr>
        <p:spPr>
          <a:xfrm>
            <a:off x="8768236" y="6150805"/>
            <a:ext cx="1450674" cy="552138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8" name="Conector recto de flecha 17">
            <a:extLst>
              <a:ext uri="{FF2B5EF4-FFF2-40B4-BE49-F238E27FC236}">
                <a16:creationId xmlns:a16="http://schemas.microsoft.com/office/drawing/2014/main" id="{226DA1AF-30DC-98E4-3658-561E3940503F}"/>
              </a:ext>
            </a:extLst>
          </p:cNvPr>
          <p:cNvCxnSpPr>
            <a:cxnSpLocks/>
            <a:endCxn id="17" idx="0"/>
          </p:cNvCxnSpPr>
          <p:nvPr/>
        </p:nvCxnSpPr>
        <p:spPr>
          <a:xfrm>
            <a:off x="9247942" y="5011835"/>
            <a:ext cx="245631" cy="1138970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20" name="Imagen 19">
            <a:extLst>
              <a:ext uri="{FF2B5EF4-FFF2-40B4-BE49-F238E27FC236}">
                <a16:creationId xmlns:a16="http://schemas.microsoft.com/office/drawing/2014/main" id="{6A77C971-D48D-5B89-3F34-286AF0378F9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61435" y="6231612"/>
            <a:ext cx="1285714" cy="388928"/>
          </a:xfrm>
          <a:prstGeom prst="rect">
            <a:avLst/>
          </a:prstGeom>
        </p:spPr>
      </p:pic>
      <p:sp>
        <p:nvSpPr>
          <p:cNvPr id="21" name="Rectángulo: esquinas redondeadas 20">
            <a:extLst>
              <a:ext uri="{FF2B5EF4-FFF2-40B4-BE49-F238E27FC236}">
                <a16:creationId xmlns:a16="http://schemas.microsoft.com/office/drawing/2014/main" id="{C8CB767D-BAA7-E540-C3DE-5184FD608826}"/>
              </a:ext>
            </a:extLst>
          </p:cNvPr>
          <p:cNvSpPr/>
          <p:nvPr/>
        </p:nvSpPr>
        <p:spPr>
          <a:xfrm>
            <a:off x="10565551" y="6146207"/>
            <a:ext cx="1450674" cy="552138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22" name="Conector recto de flecha 21">
            <a:extLst>
              <a:ext uri="{FF2B5EF4-FFF2-40B4-BE49-F238E27FC236}">
                <a16:creationId xmlns:a16="http://schemas.microsoft.com/office/drawing/2014/main" id="{0C3EFBC0-FDBA-D0EB-8950-EE05566BA801}"/>
              </a:ext>
            </a:extLst>
          </p:cNvPr>
          <p:cNvCxnSpPr>
            <a:cxnSpLocks/>
            <a:endCxn id="21" idx="0"/>
          </p:cNvCxnSpPr>
          <p:nvPr/>
        </p:nvCxnSpPr>
        <p:spPr>
          <a:xfrm>
            <a:off x="10156387" y="5332439"/>
            <a:ext cx="1134501" cy="813768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24" name="Imagen 23">
            <a:extLst>
              <a:ext uri="{FF2B5EF4-FFF2-40B4-BE49-F238E27FC236}">
                <a16:creationId xmlns:a16="http://schemas.microsoft.com/office/drawing/2014/main" id="{F87E28B6-FE5E-79F3-9505-067DC672D03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42899" y="1394487"/>
            <a:ext cx="725337" cy="196918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E5EBDB55-B9E9-B3A2-6B78-BF3AE8BF9D6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729397" y="252265"/>
            <a:ext cx="2004685" cy="372157"/>
          </a:xfrm>
          <a:prstGeom prst="rect">
            <a:avLst/>
          </a:prstGeom>
        </p:spPr>
      </p:pic>
      <p:sp>
        <p:nvSpPr>
          <p:cNvPr id="26" name="Rectángulo: esquinas redondeadas 25">
            <a:extLst>
              <a:ext uri="{FF2B5EF4-FFF2-40B4-BE49-F238E27FC236}">
                <a16:creationId xmlns:a16="http://schemas.microsoft.com/office/drawing/2014/main" id="{62315851-639B-2587-F221-CE39C9F9C192}"/>
              </a:ext>
            </a:extLst>
          </p:cNvPr>
          <p:cNvSpPr/>
          <p:nvPr/>
        </p:nvSpPr>
        <p:spPr>
          <a:xfrm>
            <a:off x="7686631" y="228210"/>
            <a:ext cx="2163210" cy="468030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27" name="Conector recto de flecha 26">
            <a:extLst>
              <a:ext uri="{FF2B5EF4-FFF2-40B4-BE49-F238E27FC236}">
                <a16:creationId xmlns:a16="http://schemas.microsoft.com/office/drawing/2014/main" id="{9B6A26B6-6C0D-712E-FE53-64862ACB6DB7}"/>
              </a:ext>
            </a:extLst>
          </p:cNvPr>
          <p:cNvCxnSpPr>
            <a:cxnSpLocks/>
            <a:endCxn id="26" idx="2"/>
          </p:cNvCxnSpPr>
          <p:nvPr/>
        </p:nvCxnSpPr>
        <p:spPr>
          <a:xfrm flipH="1" flipV="1">
            <a:off x="8768236" y="696240"/>
            <a:ext cx="1097703" cy="1331598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0" name="Marcador de contenido 2">
            <a:extLst>
              <a:ext uri="{FF2B5EF4-FFF2-40B4-BE49-F238E27FC236}">
                <a16:creationId xmlns:a16="http://schemas.microsoft.com/office/drawing/2014/main" id="{9F08EF0E-05E8-66B8-41BA-0A074C7E21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665" y="1095450"/>
            <a:ext cx="4164597" cy="5401197"/>
          </a:xfrm>
        </p:spPr>
        <p:txBody>
          <a:bodyPr>
            <a:normAutofit fontScale="92500" lnSpcReduction="20000"/>
          </a:bodyPr>
          <a:lstStyle/>
          <a:p>
            <a:pPr algn="l" rtl="0" fontAlgn="base">
              <a:buFont typeface="Arial" panose="020B0604020202020204" pitchFamily="34" charset="0"/>
              <a:buChar char="•"/>
            </a:pPr>
            <a:r>
              <a:rPr lang="es-ES" sz="2000" dirty="0" err="1"/>
              <a:t>Consortium</a:t>
            </a:r>
            <a:r>
              <a:rPr lang="es-ES" sz="2000" dirty="0"/>
              <a:t>: </a:t>
            </a:r>
            <a:r>
              <a:rPr lang="es-ES" sz="2000" i="1" dirty="0"/>
              <a:t>13 </a:t>
            </a:r>
            <a:r>
              <a:rPr lang="es-ES" sz="2000" i="1" dirty="0" err="1"/>
              <a:t>partners</a:t>
            </a:r>
            <a:r>
              <a:rPr lang="es-ES" sz="2000" i="1" dirty="0"/>
              <a:t> </a:t>
            </a:r>
            <a:r>
              <a:rPr lang="es-ES" sz="2000" i="1" dirty="0" err="1"/>
              <a:t>from</a:t>
            </a:r>
            <a:r>
              <a:rPr lang="es-ES" sz="2000" i="1" dirty="0"/>
              <a:t> 8 </a:t>
            </a:r>
            <a:r>
              <a:rPr lang="es-ES" sz="2000" i="1" dirty="0" err="1"/>
              <a:t>countries</a:t>
            </a:r>
            <a:endParaRPr lang="es-ES" sz="2000" i="1" dirty="0"/>
          </a:p>
          <a:p>
            <a:pPr lvl="1" fontAlgn="base"/>
            <a:r>
              <a:rPr lang="es-ES" sz="1600" i="1" dirty="0"/>
              <a:t>3 </a:t>
            </a:r>
            <a:r>
              <a:rPr lang="es-ES" sz="1600" i="1" dirty="0" err="1"/>
              <a:t>large</a:t>
            </a:r>
            <a:r>
              <a:rPr lang="es-ES" sz="1600" i="1" dirty="0"/>
              <a:t> industries (TID, NEC, TIM)</a:t>
            </a:r>
          </a:p>
          <a:p>
            <a:pPr lvl="1" fontAlgn="base"/>
            <a:r>
              <a:rPr lang="es-ES" sz="1600" i="1" dirty="0"/>
              <a:t>6 </a:t>
            </a:r>
            <a:r>
              <a:rPr lang="es-ES" sz="1600" i="1" dirty="0" err="1"/>
              <a:t>SMEs</a:t>
            </a:r>
            <a:r>
              <a:rPr lang="es-ES" sz="1600" i="1" dirty="0"/>
              <a:t> (CMC, EMN, ISRD, FOG, </a:t>
            </a:r>
            <a:r>
              <a:rPr lang="es-ES" sz="1600" i="1" dirty="0" err="1"/>
              <a:t>netAI</a:t>
            </a:r>
            <a:r>
              <a:rPr lang="es-ES" sz="1600" i="1" dirty="0"/>
              <a:t>)</a:t>
            </a:r>
          </a:p>
          <a:p>
            <a:pPr lvl="1" fontAlgn="base"/>
            <a:r>
              <a:rPr lang="es-ES" sz="1600" i="1" dirty="0"/>
              <a:t>2 </a:t>
            </a:r>
            <a:r>
              <a:rPr lang="es-ES" sz="1600" i="1" dirty="0" err="1"/>
              <a:t>Universities</a:t>
            </a:r>
            <a:r>
              <a:rPr lang="es-ES" sz="1600" i="1" dirty="0"/>
              <a:t> (UC3M, </a:t>
            </a:r>
            <a:r>
              <a:rPr lang="es-ES" sz="1600" i="1" dirty="0" err="1"/>
              <a:t>TUDelft</a:t>
            </a:r>
            <a:r>
              <a:rPr lang="es-ES" sz="1600" i="1" dirty="0"/>
              <a:t>)</a:t>
            </a:r>
          </a:p>
          <a:p>
            <a:pPr lvl="1" fontAlgn="base"/>
            <a:r>
              <a:rPr lang="es-ES" sz="1600" i="1" dirty="0"/>
              <a:t>2 </a:t>
            </a:r>
            <a:r>
              <a:rPr lang="es-ES" sz="1600" i="1" dirty="0" err="1"/>
              <a:t>Research</a:t>
            </a:r>
            <a:r>
              <a:rPr lang="es-ES" sz="1600" i="1" dirty="0"/>
              <a:t> </a:t>
            </a:r>
            <a:r>
              <a:rPr lang="es-ES" sz="1600" i="1" dirty="0" err="1"/>
              <a:t>institutes</a:t>
            </a:r>
            <a:r>
              <a:rPr lang="es-ES" sz="1600" i="1" dirty="0"/>
              <a:t> (IMDEA, i2CAT)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s-ES" sz="2100" dirty="0" err="1"/>
              <a:t>Duration</a:t>
            </a:r>
            <a:r>
              <a:rPr lang="es-ES" sz="2100" dirty="0"/>
              <a:t>: </a:t>
            </a:r>
            <a:r>
              <a:rPr lang="es-ES" sz="2100" i="1" dirty="0"/>
              <a:t>36 </a:t>
            </a:r>
            <a:r>
              <a:rPr lang="es-ES" sz="2100" i="1" dirty="0" err="1"/>
              <a:t>months</a:t>
            </a:r>
            <a:endParaRPr lang="es-ES" sz="2100" i="1" dirty="0"/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s-ES" sz="2100" dirty="0" err="1"/>
              <a:t>Research</a:t>
            </a:r>
            <a:r>
              <a:rPr lang="es-ES" sz="2100" dirty="0"/>
              <a:t> and Innovation </a:t>
            </a:r>
            <a:r>
              <a:rPr lang="es-ES" sz="2100" dirty="0" err="1"/>
              <a:t>Action</a:t>
            </a:r>
            <a:r>
              <a:rPr lang="es-ES" sz="2100" dirty="0"/>
              <a:t> </a:t>
            </a:r>
            <a:r>
              <a:rPr lang="en-US" sz="2100" dirty="0"/>
              <a:t>(RIA)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s-ES" sz="2000" dirty="0" err="1">
                <a:latin typeface="Calibri" panose="020F0502020204030204" pitchFamily="34" charset="0"/>
              </a:rPr>
              <a:t>Call</a:t>
            </a:r>
            <a:r>
              <a:rPr lang="es-ES" sz="2000" dirty="0">
                <a:latin typeface="Calibri" panose="020F0502020204030204" pitchFamily="34" charset="0"/>
              </a:rPr>
              <a:t> ID &amp; </a:t>
            </a:r>
            <a:r>
              <a:rPr lang="es-ES" sz="2000" dirty="0" err="1">
                <a:latin typeface="Calibri" panose="020F0502020204030204" pitchFamily="34" charset="0"/>
              </a:rPr>
              <a:t>Topic</a:t>
            </a:r>
            <a:r>
              <a:rPr lang="es-ES" sz="2000" dirty="0">
                <a:latin typeface="Calibri" panose="020F0502020204030204" pitchFamily="34" charset="0"/>
              </a:rPr>
              <a:t>: </a:t>
            </a:r>
            <a:r>
              <a:rPr lang="en-US" sz="2000" dirty="0">
                <a:latin typeface="Calibri" panose="020F0502020204030204" pitchFamily="34" charset="0"/>
              </a:rPr>
              <a:t>​</a:t>
            </a:r>
          </a:p>
          <a:p>
            <a:pPr lvl="1" fontAlgn="base"/>
            <a:r>
              <a:rPr lang="es-ES" sz="1600" b="0" i="0" u="none" strike="noStrike" dirty="0">
                <a:effectLst/>
                <a:latin typeface="Calibri" panose="020F0502020204030204" pitchFamily="34" charset="0"/>
              </a:rPr>
              <a:t>HORIZON-JU-SNS-2023 (HORIZON-JU-SNS-2023)</a:t>
            </a:r>
          </a:p>
          <a:p>
            <a:pPr lvl="1" fontAlgn="base"/>
            <a:r>
              <a:rPr lang="es-ES" sz="1600" dirty="0">
                <a:latin typeface="Calibri" panose="020F0502020204030204" pitchFamily="34" charset="0"/>
              </a:rPr>
              <a:t>HORIZON-JU-SNS-2023-STREAM-B-01-01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endParaRPr lang="es-ES" sz="1800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endParaRPr lang="es-ES" sz="1800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endParaRPr lang="es-ES" sz="1800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0" indent="0" algn="l" rtl="0" fontAlgn="base">
              <a:buNone/>
            </a:pPr>
            <a:endParaRPr lang="es-ES" sz="1800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s-ES" sz="2100" b="0" i="0" u="none" strike="noStrike" dirty="0" err="1">
                <a:effectLst/>
                <a:latin typeface="Calibri" panose="020F0502020204030204" pitchFamily="34" charset="0"/>
              </a:rPr>
              <a:t>Financial</a:t>
            </a:r>
            <a:r>
              <a:rPr lang="es-ES" sz="2100" b="0" i="0" u="none" strike="noStrike" dirty="0">
                <a:effectLst/>
                <a:latin typeface="Calibri" panose="020F0502020204030204" pitchFamily="34" charset="0"/>
              </a:rPr>
              <a:t> Figures</a:t>
            </a:r>
          </a:p>
          <a:p>
            <a:pPr lvl="1" fontAlgn="base"/>
            <a:r>
              <a:rPr lang="es-ES" sz="1600" b="0" i="0" u="none" strike="noStrike" dirty="0">
                <a:effectLst/>
                <a:latin typeface="Calibri" panose="020F0502020204030204" pitchFamily="34" charset="0"/>
              </a:rPr>
              <a:t>Total Budget: 3,947,458.00 </a:t>
            </a:r>
            <a:r>
              <a:rPr lang="es-E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€</a:t>
            </a:r>
            <a:endParaRPr lang="es-ES" sz="1600" b="0" i="0" u="none" strike="noStrike" dirty="0">
              <a:effectLst/>
              <a:latin typeface="Calibri" panose="020F0502020204030204" pitchFamily="34" charset="0"/>
            </a:endParaRPr>
          </a:p>
          <a:p>
            <a:pPr lvl="1" fontAlgn="base"/>
            <a:r>
              <a:rPr lang="es-ES" sz="1600" dirty="0">
                <a:latin typeface="Calibri" panose="020F0502020204030204" pitchFamily="34" charset="0"/>
              </a:rPr>
              <a:t>Total </a:t>
            </a:r>
            <a:r>
              <a:rPr lang="es-ES" sz="1600" dirty="0" err="1">
                <a:latin typeface="Calibri" panose="020F0502020204030204" pitchFamily="34" charset="0"/>
              </a:rPr>
              <a:t>funding</a:t>
            </a:r>
            <a:r>
              <a:rPr lang="es-ES" sz="1600" dirty="0">
                <a:latin typeface="Calibri" panose="020F0502020204030204" pitchFamily="34" charset="0"/>
              </a:rPr>
              <a:t>: 3,686,979.25 </a:t>
            </a:r>
            <a:r>
              <a:rPr lang="es-E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€</a:t>
            </a:r>
            <a:endParaRPr lang="es-ES" sz="1600" dirty="0">
              <a:latin typeface="Calibri" panose="020F0502020204030204" pitchFamily="34" charset="0"/>
            </a:endParaRPr>
          </a:p>
          <a:p>
            <a:pPr marL="457200" lvl="1" indent="0" fontAlgn="base">
              <a:buNone/>
            </a:pPr>
            <a:endParaRPr lang="es-ES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lvl="0"/>
            <a:endParaRPr lang="es-ES" dirty="0"/>
          </a:p>
          <a:p>
            <a:endParaRPr lang="es-ES" dirty="0"/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FF1916E4-C6E7-32D7-FDCB-1D5805A21A4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88746" y="4143203"/>
            <a:ext cx="2782804" cy="953226"/>
          </a:xfrm>
          <a:prstGeom prst="rect">
            <a:avLst/>
          </a:prstGeom>
        </p:spPr>
      </p:pic>
      <p:pic>
        <p:nvPicPr>
          <p:cNvPr id="32" name="Imagen 31">
            <a:extLst>
              <a:ext uri="{FF2B5EF4-FFF2-40B4-BE49-F238E27FC236}">
                <a16:creationId xmlns:a16="http://schemas.microsoft.com/office/drawing/2014/main" id="{2458ED0B-0F06-DF1B-82B0-CA3B96228020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6299" t="20919" r="7913" b="25872"/>
          <a:stretch/>
        </p:blipFill>
        <p:spPr>
          <a:xfrm>
            <a:off x="7883698" y="1726792"/>
            <a:ext cx="991818" cy="321424"/>
          </a:xfrm>
          <a:prstGeom prst="rect">
            <a:avLst/>
          </a:prstGeom>
        </p:spPr>
      </p:pic>
      <p:sp>
        <p:nvSpPr>
          <p:cNvPr id="33" name="Rectángulo: esquinas redondeadas 32">
            <a:extLst>
              <a:ext uri="{FF2B5EF4-FFF2-40B4-BE49-F238E27FC236}">
                <a16:creationId xmlns:a16="http://schemas.microsoft.com/office/drawing/2014/main" id="{486C6915-B6CB-DA08-0026-887611E7187B}"/>
              </a:ext>
            </a:extLst>
          </p:cNvPr>
          <p:cNvSpPr/>
          <p:nvPr/>
        </p:nvSpPr>
        <p:spPr>
          <a:xfrm>
            <a:off x="7772691" y="1330111"/>
            <a:ext cx="1170466" cy="692385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34" name="Conector recto de flecha 33">
            <a:extLst>
              <a:ext uri="{FF2B5EF4-FFF2-40B4-BE49-F238E27FC236}">
                <a16:creationId xmlns:a16="http://schemas.microsoft.com/office/drawing/2014/main" id="{54C46B04-A103-CDA2-06C1-B273FDEA1BC4}"/>
              </a:ext>
            </a:extLst>
          </p:cNvPr>
          <p:cNvCxnSpPr>
            <a:cxnSpLocks/>
            <a:endCxn id="32" idx="2"/>
          </p:cNvCxnSpPr>
          <p:nvPr/>
        </p:nvCxnSpPr>
        <p:spPr>
          <a:xfrm flipH="1" flipV="1">
            <a:off x="8379607" y="2048216"/>
            <a:ext cx="574811" cy="1466985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6" name="Imagen 35">
            <a:extLst>
              <a:ext uri="{FF2B5EF4-FFF2-40B4-BE49-F238E27FC236}">
                <a16:creationId xmlns:a16="http://schemas.microsoft.com/office/drawing/2014/main" id="{1357E1B2-80CD-3A58-D03E-3D0326C74DC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573935" y="2954904"/>
            <a:ext cx="1495229" cy="502397"/>
          </a:xfrm>
          <a:prstGeom prst="rect">
            <a:avLst/>
          </a:prstGeom>
        </p:spPr>
      </p:pic>
      <p:sp>
        <p:nvSpPr>
          <p:cNvPr id="37" name="Rectángulo: esquinas redondeadas 36">
            <a:extLst>
              <a:ext uri="{FF2B5EF4-FFF2-40B4-BE49-F238E27FC236}">
                <a16:creationId xmlns:a16="http://schemas.microsoft.com/office/drawing/2014/main" id="{B8395E99-F1DF-933C-3ECC-4A81FCEE98A2}"/>
              </a:ext>
            </a:extLst>
          </p:cNvPr>
          <p:cNvSpPr/>
          <p:nvPr/>
        </p:nvSpPr>
        <p:spPr>
          <a:xfrm>
            <a:off x="10565550" y="2859909"/>
            <a:ext cx="1503613" cy="692385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38" name="Conector recto de flecha 37">
            <a:extLst>
              <a:ext uri="{FF2B5EF4-FFF2-40B4-BE49-F238E27FC236}">
                <a16:creationId xmlns:a16="http://schemas.microsoft.com/office/drawing/2014/main" id="{05F004B0-9B92-7A72-5E8B-B55773617BC9}"/>
              </a:ext>
            </a:extLst>
          </p:cNvPr>
          <p:cNvCxnSpPr>
            <a:cxnSpLocks/>
            <a:endCxn id="36" idx="1"/>
          </p:cNvCxnSpPr>
          <p:nvPr/>
        </p:nvCxnSpPr>
        <p:spPr>
          <a:xfrm flipV="1">
            <a:off x="9694800" y="3206103"/>
            <a:ext cx="879135" cy="340160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40" name="Imagen 39">
            <a:extLst>
              <a:ext uri="{FF2B5EF4-FFF2-40B4-BE49-F238E27FC236}">
                <a16:creationId xmlns:a16="http://schemas.microsoft.com/office/drawing/2014/main" id="{137E4B31-99E9-E6DB-C316-05618E2C91F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244094" y="1698997"/>
            <a:ext cx="1069405" cy="657679"/>
          </a:xfrm>
          <a:prstGeom prst="rect">
            <a:avLst/>
          </a:prstGeom>
        </p:spPr>
      </p:pic>
      <p:sp>
        <p:nvSpPr>
          <p:cNvPr id="43" name="Rectángulo: esquinas redondeadas 42">
            <a:extLst>
              <a:ext uri="{FF2B5EF4-FFF2-40B4-BE49-F238E27FC236}">
                <a16:creationId xmlns:a16="http://schemas.microsoft.com/office/drawing/2014/main" id="{BF5552B5-A335-5D3D-EA8E-6FCC37DC7DA1}"/>
              </a:ext>
            </a:extLst>
          </p:cNvPr>
          <p:cNvSpPr/>
          <p:nvPr/>
        </p:nvSpPr>
        <p:spPr>
          <a:xfrm>
            <a:off x="6240218" y="1720526"/>
            <a:ext cx="1004547" cy="452950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44" name="Conector recto de flecha 43">
            <a:extLst>
              <a:ext uri="{FF2B5EF4-FFF2-40B4-BE49-F238E27FC236}">
                <a16:creationId xmlns:a16="http://schemas.microsoft.com/office/drawing/2014/main" id="{105A10D6-73CC-8A1C-8F9F-639FCE81AC06}"/>
              </a:ext>
            </a:extLst>
          </p:cNvPr>
          <p:cNvCxnSpPr>
            <a:cxnSpLocks/>
          </p:cNvCxnSpPr>
          <p:nvPr/>
        </p:nvCxnSpPr>
        <p:spPr>
          <a:xfrm flipH="1" flipV="1">
            <a:off x="6711825" y="2173476"/>
            <a:ext cx="1871641" cy="1202707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46" name="Imagen 45">
            <a:extLst>
              <a:ext uri="{FF2B5EF4-FFF2-40B4-BE49-F238E27FC236}">
                <a16:creationId xmlns:a16="http://schemas.microsoft.com/office/drawing/2014/main" id="{E43CAF92-F487-C409-DEBD-57158FA333D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125875" y="2531401"/>
            <a:ext cx="848226" cy="354088"/>
          </a:xfrm>
          <a:prstGeom prst="rect">
            <a:avLst/>
          </a:prstGeom>
        </p:spPr>
      </p:pic>
      <p:sp>
        <p:nvSpPr>
          <p:cNvPr id="47" name="Rectángulo: esquinas redondeadas 46">
            <a:extLst>
              <a:ext uri="{FF2B5EF4-FFF2-40B4-BE49-F238E27FC236}">
                <a16:creationId xmlns:a16="http://schemas.microsoft.com/office/drawing/2014/main" id="{5E3C142D-7951-D2ED-449E-7EC19B0CF969}"/>
              </a:ext>
            </a:extLst>
          </p:cNvPr>
          <p:cNvSpPr/>
          <p:nvPr/>
        </p:nvSpPr>
        <p:spPr>
          <a:xfrm>
            <a:off x="6067221" y="2478972"/>
            <a:ext cx="1004547" cy="452950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48" name="Conector recto de flecha 47">
            <a:extLst>
              <a:ext uri="{FF2B5EF4-FFF2-40B4-BE49-F238E27FC236}">
                <a16:creationId xmlns:a16="http://schemas.microsoft.com/office/drawing/2014/main" id="{C6CFC2CB-4172-BD9B-83FB-F52642DBDFC0}"/>
              </a:ext>
            </a:extLst>
          </p:cNvPr>
          <p:cNvCxnSpPr>
            <a:cxnSpLocks/>
          </p:cNvCxnSpPr>
          <p:nvPr/>
        </p:nvCxnSpPr>
        <p:spPr>
          <a:xfrm flipH="1" flipV="1">
            <a:off x="6616276" y="2961901"/>
            <a:ext cx="1152765" cy="268199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75428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028E5B-6A05-5C02-F2F2-BF1E500FD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ORIGAMI overall vision and goal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BD3C3B-2BDC-4D69-AE9D-580B7386E4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CFA32-41F2-40A0-AA66-D02D6FA3AD94}" type="datetime1">
              <a:rPr lang="es-ES" smtClean="0"/>
              <a:t>16/05/2024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DA65BFB-5E5B-81CA-694F-CF1B5E146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ORIGAMI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9DC6030-95B9-3FA3-AEE8-F5CBBA39E4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8166" y="671884"/>
            <a:ext cx="6826756" cy="338855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99F0F24-AF95-8CDA-AC22-E9E5901F48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2587" y="4034029"/>
            <a:ext cx="9437914" cy="2322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8731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6E79BF-D900-14E9-711C-6A2D5E0A5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Architectural barriers towards the 6G vision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52AAC1B-4FE8-463C-0BBD-FA98976B03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CFA32-41F2-40A0-AA66-D02D6FA3AD94}" type="datetime1">
              <a:rPr lang="es-ES" smtClean="0"/>
              <a:t>16/05/2024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169F1B-135B-9940-21DA-6C74C73ACE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ORIGAMI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E678DB7-7311-19D4-E4D1-F6F770F6CE42}"/>
              </a:ext>
            </a:extLst>
          </p:cNvPr>
          <p:cNvSpPr txBox="1"/>
          <p:nvPr/>
        </p:nvSpPr>
        <p:spPr>
          <a:xfrm>
            <a:off x="216300" y="1100435"/>
            <a:ext cx="11888613" cy="26161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accent4"/>
                </a:solidFill>
              </a:rPr>
              <a:t>we identify </a:t>
            </a:r>
            <a:r>
              <a:rPr lang="en-US" sz="1600" b="1" dirty="0">
                <a:solidFill>
                  <a:schemeClr val="accent4"/>
                </a:solidFill>
              </a:rPr>
              <a:t>four precise barriers </a:t>
            </a:r>
            <a:r>
              <a:rPr lang="en-US" sz="1600" dirty="0">
                <a:solidFill>
                  <a:schemeClr val="accent4"/>
                </a:solidFill>
              </a:rPr>
              <a:t>that stem from the inadequate support for global operations that plagues 5G today and will hit 6G much worse, if not properly addressed:</a:t>
            </a:r>
          </a:p>
          <a:p>
            <a:pPr marL="400050" indent="-4000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4"/>
                </a:solidFill>
              </a:rPr>
              <a:t>the lack of </a:t>
            </a:r>
            <a:r>
              <a:rPr lang="en-US" sz="1600" b="1" dirty="0">
                <a:solidFill>
                  <a:schemeClr val="accent4"/>
                </a:solidFill>
              </a:rPr>
              <a:t>infrastructure exposure </a:t>
            </a:r>
            <a:r>
              <a:rPr lang="en-US" sz="1600" dirty="0">
                <a:solidFill>
                  <a:schemeClr val="accent4"/>
                </a:solidFill>
              </a:rPr>
              <a:t>and </a:t>
            </a:r>
            <a:r>
              <a:rPr lang="en-US" sz="1600" b="1" dirty="0">
                <a:solidFill>
                  <a:schemeClr val="accent4"/>
                </a:solidFill>
              </a:rPr>
              <a:t>standardized APIs </a:t>
            </a:r>
            <a:r>
              <a:rPr lang="en-US" sz="1600" dirty="0">
                <a:solidFill>
                  <a:schemeClr val="accent4"/>
                </a:solidFill>
              </a:rPr>
              <a:t>that go beyond silo-style optimization and can enable global service deployment and monitoring, to support demands by global 6G devices; </a:t>
            </a:r>
          </a:p>
          <a:p>
            <a:pPr marL="400050" indent="-4000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4"/>
                </a:solidFill>
              </a:rPr>
              <a:t>a </a:t>
            </a:r>
            <a:r>
              <a:rPr lang="en-US" sz="1600" b="1" dirty="0">
                <a:solidFill>
                  <a:schemeClr val="accent4"/>
                </a:solidFill>
              </a:rPr>
              <a:t>trust model </a:t>
            </a:r>
            <a:r>
              <a:rPr lang="en-US" sz="1600" dirty="0">
                <a:solidFill>
                  <a:schemeClr val="accent4"/>
                </a:solidFill>
              </a:rPr>
              <a:t>that hinders performance and growth, as it requires pre-established agreements between the end-user and the cellular provider; </a:t>
            </a:r>
          </a:p>
          <a:p>
            <a:pPr marL="400050" indent="-4000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4"/>
                </a:solidFill>
              </a:rPr>
              <a:t>the lack of </a:t>
            </a:r>
            <a:r>
              <a:rPr lang="en-US" sz="1600" b="1" dirty="0">
                <a:solidFill>
                  <a:schemeClr val="accent4"/>
                </a:solidFill>
              </a:rPr>
              <a:t>global data provisioning and representation </a:t>
            </a:r>
            <a:r>
              <a:rPr lang="en-US" sz="1600" dirty="0">
                <a:solidFill>
                  <a:schemeClr val="accent4"/>
                </a:solidFill>
              </a:rPr>
              <a:t>that makes service monitoring and root-cause detection extremely challenging; and, </a:t>
            </a:r>
          </a:p>
          <a:p>
            <a:pPr marL="400050" indent="-4000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4"/>
                </a:solidFill>
              </a:rPr>
              <a:t>a </a:t>
            </a:r>
            <a:r>
              <a:rPr lang="en-US" sz="1600" b="1" dirty="0">
                <a:solidFill>
                  <a:schemeClr val="accent4"/>
                </a:solidFill>
              </a:rPr>
              <a:t>rapid growth of control plane signaling </a:t>
            </a:r>
            <a:r>
              <a:rPr lang="en-US" sz="1600" dirty="0">
                <a:solidFill>
                  <a:schemeClr val="accent4"/>
                </a:solidFill>
              </a:rPr>
              <a:t>that, jointly with the monolithic implementation of network functions, reduce scaling and resilience capabilities for the network core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863109-56FA-D85A-D3A1-AE75D509AF9F}"/>
              </a:ext>
            </a:extLst>
          </p:cNvPr>
          <p:cNvSpPr txBox="1"/>
          <p:nvPr/>
        </p:nvSpPr>
        <p:spPr>
          <a:xfrm>
            <a:off x="216300" y="3614326"/>
            <a:ext cx="1188861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4"/>
                </a:solidFill>
              </a:rPr>
              <a:t>Architectural barriers towards the 6G vision: </a:t>
            </a:r>
            <a:r>
              <a:rPr lang="en-US" sz="2000" b="1" dirty="0">
                <a:solidFill>
                  <a:schemeClr val="accent4"/>
                </a:solidFill>
              </a:rPr>
              <a:t>underwhelming capability to leverage virtualization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84A3A0A-8D75-EC3A-7D5F-7EF2930D0159}"/>
              </a:ext>
            </a:extLst>
          </p:cNvPr>
          <p:cNvSpPr txBox="1"/>
          <p:nvPr/>
        </p:nvSpPr>
        <p:spPr>
          <a:xfrm>
            <a:off x="216300" y="698292"/>
            <a:ext cx="113007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4"/>
                </a:solidFill>
              </a:rPr>
              <a:t>Architectural barriers towards the 6G vision: </a:t>
            </a:r>
            <a:r>
              <a:rPr lang="en-US" sz="2000" b="1" dirty="0">
                <a:solidFill>
                  <a:schemeClr val="accent4"/>
                </a:solidFill>
              </a:rPr>
              <a:t>outdated support for global operations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512D91-4077-C592-913D-32B6F6AE5FE4}"/>
              </a:ext>
            </a:extLst>
          </p:cNvPr>
          <p:cNvSpPr txBox="1"/>
          <p:nvPr/>
        </p:nvSpPr>
        <p:spPr>
          <a:xfrm>
            <a:off x="216300" y="3984367"/>
            <a:ext cx="11888612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accent4"/>
                </a:solidFill>
              </a:rPr>
              <a:t>we pinpoint </a:t>
            </a:r>
            <a:r>
              <a:rPr lang="en-US" sz="1600" b="1" dirty="0">
                <a:solidFill>
                  <a:schemeClr val="accent4"/>
                </a:solidFill>
              </a:rPr>
              <a:t>four major practical barriers </a:t>
            </a:r>
            <a:r>
              <a:rPr lang="en-US" sz="1600" dirty="0">
                <a:solidFill>
                  <a:schemeClr val="accent4"/>
                </a:solidFill>
              </a:rPr>
              <a:t>generated by the current architectural limitations to promote virtualization and intelligence deep into the network infrastructure: </a:t>
            </a:r>
          </a:p>
          <a:p>
            <a:pPr marL="400050" indent="-4000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accent4"/>
                </a:solidFill>
              </a:rPr>
              <a:t>the ineffective use of computing resources </a:t>
            </a:r>
            <a:r>
              <a:rPr lang="en-US" sz="1600" dirty="0">
                <a:solidFill>
                  <a:schemeClr val="accent4"/>
                </a:solidFill>
              </a:rPr>
              <a:t>at virtualized base stations that exceedingly rely on expensive and energy-consuming dedicated hardware accelerators; </a:t>
            </a:r>
          </a:p>
          <a:p>
            <a:pPr marL="400050" indent="-4000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accent4"/>
                </a:solidFill>
              </a:rPr>
              <a:t>the lack of interoperability between open RAN components </a:t>
            </a:r>
            <a:r>
              <a:rPr lang="en-US" sz="1600" dirty="0">
                <a:solidFill>
                  <a:schemeClr val="accent4"/>
                </a:solidFill>
              </a:rPr>
              <a:t>and the ineffective deployment of the RAN bus that hinders multi-timescale controllability; </a:t>
            </a:r>
          </a:p>
          <a:p>
            <a:pPr marL="400050" indent="-4000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4"/>
                </a:solidFill>
              </a:rPr>
              <a:t>the </a:t>
            </a:r>
            <a:r>
              <a:rPr lang="en-US" sz="1600" b="1" dirty="0">
                <a:solidFill>
                  <a:schemeClr val="accent4"/>
                </a:solidFill>
              </a:rPr>
              <a:t>lack of native real-time support for complex network operations </a:t>
            </a:r>
            <a:r>
              <a:rPr lang="en-US" sz="1600" dirty="0">
                <a:solidFill>
                  <a:schemeClr val="accent4"/>
                </a:solidFill>
              </a:rPr>
              <a:t>(e.g. high-bandwidth signal processing,  or Artificial Intelligence (AI) processing), and the integration of novel computing models, such as those based on Quantum computing; and, </a:t>
            </a:r>
          </a:p>
          <a:p>
            <a:pPr marL="400050" indent="-4000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4"/>
                </a:solidFill>
              </a:rPr>
              <a:t>the </a:t>
            </a:r>
            <a:r>
              <a:rPr lang="en-US" sz="1600" b="1" dirty="0">
                <a:solidFill>
                  <a:schemeClr val="accent4"/>
                </a:solidFill>
              </a:rPr>
              <a:t>lack of models and tools to exploit transparently the user-plane computing capabilities </a:t>
            </a:r>
            <a:r>
              <a:rPr lang="en-US" sz="1600" dirty="0">
                <a:solidFill>
                  <a:schemeClr val="accent4"/>
                </a:solidFill>
              </a:rPr>
              <a:t>of modern programmable transport domains for the deployment of line-rate inference-based functions</a:t>
            </a:r>
          </a:p>
        </p:txBody>
      </p:sp>
    </p:spTree>
    <p:extLst>
      <p:ext uri="{BB962C8B-B14F-4D97-AF65-F5344CB8AC3E}">
        <p14:creationId xmlns:p14="http://schemas.microsoft.com/office/powerpoint/2010/main" val="19865406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ECBC7-0950-D26D-6866-5F4311FE36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5429" y="100493"/>
            <a:ext cx="10515600" cy="623983"/>
          </a:xfrm>
        </p:spPr>
        <p:txBody>
          <a:bodyPr>
            <a:normAutofit fontScale="90000"/>
          </a:bodyPr>
          <a:lstStyle/>
          <a:p>
            <a:r>
              <a:rPr lang="en-US" dirty="0"/>
              <a:t>ORIGAMI Global Service-based Architecture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89D722F-2B18-D4EA-9470-05F107A9D6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CFA32-41F2-40A0-AA66-D02D6FA3AD94}" type="datetime1">
              <a:rPr lang="es-ES" smtClean="0"/>
              <a:t>16/05/2024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0D30E1B-CF39-9BC5-16DF-CC61A17399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ORIGAMI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11DF00-1BAB-0D68-BCAE-4E8CAB886445}"/>
              </a:ext>
            </a:extLst>
          </p:cNvPr>
          <p:cNvSpPr txBox="1"/>
          <p:nvPr/>
        </p:nvSpPr>
        <p:spPr>
          <a:xfrm>
            <a:off x="533400" y="1272766"/>
            <a:ext cx="1119051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ORIGAMI aims at realizing an organic modernization of the mobile network architectural model that can remove jointly and in a synergic way the major limitations towards global interoperability and capitalization on extreme virtualization, while also paving the road to a more rationalized and flexible operation of future 6G systems as a whole.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7D2BF7-5AAF-B5BB-6148-914751AD18E7}"/>
              </a:ext>
            </a:extLst>
          </p:cNvPr>
          <p:cNvSpPr txBox="1"/>
          <p:nvPr/>
        </p:nvSpPr>
        <p:spPr>
          <a:xfrm>
            <a:off x="533399" y="2338916"/>
            <a:ext cx="113973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ORIGAMI vision builds on top of and extends the 5G Service-based Architecture (SBA) defined by 3GPP (for OAM and CN parts)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CB65FCB-57B4-D159-A494-A1F6CEF0B262}"/>
              </a:ext>
            </a:extLst>
          </p:cNvPr>
          <p:cNvSpPr txBox="1"/>
          <p:nvPr/>
        </p:nvSpPr>
        <p:spPr>
          <a:xfrm>
            <a:off x="533398" y="3128067"/>
            <a:ext cx="113973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the 5G SBA is limited in scope, as it preserves an historical fragmentation of planes across data, control, management, orchestration, and emerging ones such as for Network Intelligence (NI)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FB0E9C3-EF52-27A9-CB66-CDEDCEC7D464}"/>
              </a:ext>
            </a:extLst>
          </p:cNvPr>
          <p:cNvSpPr txBox="1"/>
          <p:nvPr/>
        </p:nvSpPr>
        <p:spPr>
          <a:xfrm>
            <a:off x="1306285" y="3905823"/>
            <a:ext cx="96447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accent4"/>
                </a:solidFill>
              </a:rPr>
              <a:t>ORIGAMI proposes a Global Service-based Architecture (GSBA) model for 6G networks, which extends the SBA concept from 3GPP to encompass every plane of future 6G mobile systems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E4BC6A0-B0E5-8CAD-FA88-1D271D164F1E}"/>
              </a:ext>
            </a:extLst>
          </p:cNvPr>
          <p:cNvSpPr txBox="1"/>
          <p:nvPr/>
        </p:nvSpPr>
        <p:spPr>
          <a:xfrm>
            <a:off x="533400" y="4705811"/>
            <a:ext cx="115715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ORIGAMI GSBA paves the road to a </a:t>
            </a:r>
            <a:r>
              <a:rPr lang="en-US" b="1" dirty="0">
                <a:solidFill>
                  <a:schemeClr val="accent4"/>
                </a:solidFill>
              </a:rPr>
              <a:t>much deeper interoperability </a:t>
            </a:r>
            <a:r>
              <a:rPr lang="en-US" dirty="0">
                <a:solidFill>
                  <a:schemeClr val="accent4"/>
                </a:solidFill>
              </a:rPr>
              <a:t>also with respect to </a:t>
            </a:r>
            <a:r>
              <a:rPr lang="en-US" b="1" dirty="0">
                <a:solidFill>
                  <a:schemeClr val="accent4"/>
                </a:solidFill>
              </a:rPr>
              <a:t>external players</a:t>
            </a:r>
            <a:r>
              <a:rPr lang="en-US" dirty="0">
                <a:solidFill>
                  <a:schemeClr val="accent4"/>
                </a:solidFill>
              </a:rPr>
              <a:t>, such as tenants or other MNOs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41C7404-FBA2-8370-349A-BAF71C068BF8}"/>
              </a:ext>
            </a:extLst>
          </p:cNvPr>
          <p:cNvSpPr txBox="1"/>
          <p:nvPr/>
        </p:nvSpPr>
        <p:spPr>
          <a:xfrm>
            <a:off x="533399" y="5349197"/>
            <a:ext cx="1157151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the GSBA also supplies the architectural environment required to fully benefit from </a:t>
            </a:r>
            <a:r>
              <a:rPr lang="en-US" b="1" dirty="0">
                <a:solidFill>
                  <a:schemeClr val="accent4"/>
                </a:solidFill>
              </a:rPr>
              <a:t>extreme virtualization</a:t>
            </a:r>
            <a:r>
              <a:rPr lang="en-US" dirty="0">
                <a:solidFill>
                  <a:schemeClr val="accent4"/>
                </a:solidFill>
              </a:rPr>
              <a:t>. Indeed, it unlocks the </a:t>
            </a:r>
            <a:r>
              <a:rPr lang="en-US" b="1" dirty="0">
                <a:solidFill>
                  <a:schemeClr val="accent4"/>
                </a:solidFill>
              </a:rPr>
              <a:t>fast inter-plane orchestration </a:t>
            </a:r>
            <a:r>
              <a:rPr lang="en-US" dirty="0">
                <a:solidFill>
                  <a:schemeClr val="accent4"/>
                </a:solidFill>
              </a:rPr>
              <a:t>that is essential to benefit from NI-assisted management of Virtualized/Cloud-native Network Functions (VNFs/CNFs) at timescales below the millisecond.</a:t>
            </a:r>
          </a:p>
        </p:txBody>
      </p:sp>
    </p:spTree>
    <p:extLst>
      <p:ext uri="{BB962C8B-B14F-4D97-AF65-F5344CB8AC3E}">
        <p14:creationId xmlns:p14="http://schemas.microsoft.com/office/powerpoint/2010/main" val="14513160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B3948-21DA-4DBD-3F79-53746514BD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ORIGAMI Zero-Trust Exposure Layer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226B37D-B423-6409-0360-A2AADD95C0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CFA32-41F2-40A0-AA66-D02D6FA3AD94}" type="datetime1">
              <a:rPr lang="es-ES" smtClean="0"/>
              <a:t>16/05/2024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92B260-E684-9C86-2AAD-FD860215C8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ORIGAMI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A851A71-80BE-D58C-2F09-217712B4DDCC}"/>
              </a:ext>
            </a:extLst>
          </p:cNvPr>
          <p:cNvSpPr txBox="1"/>
          <p:nvPr/>
        </p:nvSpPr>
        <p:spPr>
          <a:xfrm>
            <a:off x="533399" y="1171778"/>
            <a:ext cx="1150620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the GSBA opens the door for ORIGAMI to institute a novel </a:t>
            </a:r>
            <a:r>
              <a:rPr lang="en-US" b="1" dirty="0">
                <a:solidFill>
                  <a:schemeClr val="accent4"/>
                </a:solidFill>
              </a:rPr>
              <a:t>Zero-Trust Exposure Layer (ZTL) </a:t>
            </a:r>
            <a:r>
              <a:rPr lang="en-US" dirty="0">
                <a:solidFill>
                  <a:schemeClr val="accent4"/>
                </a:solidFill>
              </a:rPr>
              <a:t>that enables vertical tenants or other MNOs to program (slices of) the mobile network tailored to their requirements and sustain streamlined global operations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C6B6CA0-C95B-0A9F-3295-1641D2B36181}"/>
              </a:ext>
            </a:extLst>
          </p:cNvPr>
          <p:cNvSpPr txBox="1"/>
          <p:nvPr/>
        </p:nvSpPr>
        <p:spPr>
          <a:xfrm>
            <a:off x="533399" y="2463496"/>
            <a:ext cx="1140823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With the introduction of ZTL, ORIGAMI removes the traditional requirement that </a:t>
            </a:r>
            <a:r>
              <a:rPr lang="en-US" u="sng" dirty="0">
                <a:solidFill>
                  <a:schemeClr val="accent4"/>
                </a:solidFill>
              </a:rPr>
              <a:t>end-users must have a trusted relationship with the cellular network they attach to</a:t>
            </a:r>
            <a:r>
              <a:rPr lang="en-US" dirty="0">
                <a:solidFill>
                  <a:schemeClr val="accent4"/>
                </a:solidFill>
              </a:rPr>
              <a:t>, and instead </a:t>
            </a:r>
            <a:r>
              <a:rPr lang="en-US" b="1" dirty="0">
                <a:solidFill>
                  <a:schemeClr val="accent4"/>
                </a:solidFill>
              </a:rPr>
              <a:t>enables users to consume (and pay for) service on-demand from any infrastructure provider</a:t>
            </a:r>
            <a:r>
              <a:rPr lang="en-US" dirty="0">
                <a:solidFill>
                  <a:schemeClr val="accent4"/>
                </a:solidFill>
              </a:rPr>
              <a:t>. </a:t>
            </a:r>
          </a:p>
          <a:p>
            <a:endParaRPr lang="en-US" dirty="0">
              <a:solidFill>
                <a:schemeClr val="accent4"/>
              </a:solidFill>
            </a:endParaRPr>
          </a:p>
          <a:p>
            <a:r>
              <a:rPr lang="en-US" dirty="0">
                <a:solidFill>
                  <a:schemeClr val="accent4"/>
                </a:solidFill>
              </a:rPr>
              <a:t>ORIGAMI plans to achieve this by </a:t>
            </a:r>
            <a:r>
              <a:rPr lang="en-US" b="1" dirty="0">
                <a:solidFill>
                  <a:schemeClr val="accent4"/>
                </a:solidFill>
              </a:rPr>
              <a:t>moving certain user management functions (e.g., authentication, charging) outside the traditional cellular architecture and redefining them between the end-user and the service provider directly</a:t>
            </a:r>
            <a:r>
              <a:rPr lang="en-US" dirty="0">
                <a:solidFill>
                  <a:schemeClr val="accent4"/>
                </a:solidFill>
              </a:rPr>
              <a:t>. </a:t>
            </a:r>
          </a:p>
          <a:p>
            <a:endParaRPr lang="en-US" dirty="0">
              <a:solidFill>
                <a:schemeClr val="accent4"/>
              </a:solidFill>
            </a:endParaRPr>
          </a:p>
          <a:p>
            <a:r>
              <a:rPr lang="en-US" dirty="0">
                <a:solidFill>
                  <a:schemeClr val="accent4"/>
                </a:solidFill>
              </a:rPr>
              <a:t>Overall, the concept underpinning ZTL seeks to improve interoperability across competing MNOs (e.g., in IoT scenarios), and fosters novel business models.</a:t>
            </a:r>
          </a:p>
        </p:txBody>
      </p:sp>
    </p:spTree>
    <p:extLst>
      <p:ext uri="{BB962C8B-B14F-4D97-AF65-F5344CB8AC3E}">
        <p14:creationId xmlns:p14="http://schemas.microsoft.com/office/powerpoint/2010/main" val="38336655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C81D5-376B-90D1-EB9A-E83513AFA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ORIGAMI Compute Continuum Layer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723E63-F64F-844B-A51F-3B30DFFE2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CFA32-41F2-40A0-AA66-D02D6FA3AD94}" type="datetime1">
              <a:rPr lang="es-ES" smtClean="0"/>
              <a:t>16/05/2024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206EE8D-3F94-64B7-4BC1-4B63475238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ORIGAMI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EC16F19-1E72-8754-9057-6FC102D996FF}"/>
              </a:ext>
            </a:extLst>
          </p:cNvPr>
          <p:cNvSpPr txBox="1"/>
          <p:nvPr/>
        </p:nvSpPr>
        <p:spPr>
          <a:xfrm>
            <a:off x="2079172" y="2924858"/>
            <a:ext cx="8033656" cy="147732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just"/>
            <a:r>
              <a:rPr lang="en-US" b="1" dirty="0">
                <a:solidFill>
                  <a:schemeClr val="accent4"/>
                </a:solidFill>
              </a:rPr>
              <a:t>ORIGAMI takes advantage of the GSBA to develop a cross-domain Compute Continuum Layer (CCL) that serves the computing needs across all network domains with a common abstraction layer, and offers NI instances with a simple interface that can be operated at fast timescales while hiding the complexity of the underlying virtualized and programmable hardware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AF4196-3543-AFF7-0DF9-1133694206E9}"/>
              </a:ext>
            </a:extLst>
          </p:cNvPr>
          <p:cNvSpPr txBox="1"/>
          <p:nvPr/>
        </p:nvSpPr>
        <p:spPr>
          <a:xfrm>
            <a:off x="435428" y="948897"/>
            <a:ext cx="1123405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The advent of </a:t>
            </a:r>
            <a:r>
              <a:rPr lang="en-US" b="1" dirty="0">
                <a:solidFill>
                  <a:schemeClr val="accent4"/>
                </a:solidFill>
              </a:rPr>
              <a:t>novel open architectures </a:t>
            </a:r>
            <a:r>
              <a:rPr lang="en-US" dirty="0">
                <a:solidFill>
                  <a:schemeClr val="accent4"/>
                </a:solidFill>
              </a:rPr>
              <a:t>in the </a:t>
            </a:r>
            <a:r>
              <a:rPr lang="en-US" b="1" dirty="0">
                <a:solidFill>
                  <a:schemeClr val="accent4"/>
                </a:solidFill>
              </a:rPr>
              <a:t>RAN</a:t>
            </a:r>
            <a:r>
              <a:rPr lang="en-US" dirty="0">
                <a:solidFill>
                  <a:schemeClr val="accent4"/>
                </a:solidFill>
              </a:rPr>
              <a:t> (see O-RAN Alliance) and the success </a:t>
            </a:r>
            <a:r>
              <a:rPr lang="en-US" b="1" dirty="0">
                <a:solidFill>
                  <a:schemeClr val="accent4"/>
                </a:solidFill>
              </a:rPr>
              <a:t>of virtualization across the whole network infrastructure </a:t>
            </a:r>
            <a:r>
              <a:rPr lang="en-US" dirty="0">
                <a:solidFill>
                  <a:schemeClr val="accent4"/>
                </a:solidFill>
              </a:rPr>
              <a:t>have caused a surge in heterogeneous computing models that exploit hardware acceleration solutions, including the likes of FPGAs, GPUs or ASICs, which may be supplemented in 6G systems by emerging technologies such as </a:t>
            </a:r>
            <a:r>
              <a:rPr lang="en-US" b="1" dirty="0">
                <a:solidFill>
                  <a:schemeClr val="accent4"/>
                </a:solidFill>
              </a:rPr>
              <a:t>Network Programming Units (NPUs) or quantum-based hardware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09EE97F-5FE0-1F78-6110-48EFA18B2E0B}"/>
              </a:ext>
            </a:extLst>
          </p:cNvPr>
          <p:cNvSpPr txBox="1"/>
          <p:nvPr/>
        </p:nvSpPr>
        <p:spPr>
          <a:xfrm>
            <a:off x="435428" y="2123452"/>
            <a:ext cx="114517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This trend has yielded very heterogeneous and distributed computing infrastructures for </a:t>
            </a:r>
            <a:r>
              <a:rPr lang="en-US" b="1" dirty="0">
                <a:solidFill>
                  <a:schemeClr val="accent4"/>
                </a:solidFill>
              </a:rPr>
              <a:t>extreme virtualization</a:t>
            </a:r>
            <a:r>
              <a:rPr lang="en-US" dirty="0">
                <a:solidFill>
                  <a:schemeClr val="accent4"/>
                </a:solidFill>
              </a:rPr>
              <a:t>, which current architectural models are not ready to support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727A7AE-4D9F-893C-A58F-A10C4E381D27}"/>
              </a:ext>
            </a:extLst>
          </p:cNvPr>
          <p:cNvSpPr txBox="1"/>
          <p:nvPr/>
        </p:nvSpPr>
        <p:spPr>
          <a:xfrm>
            <a:off x="533399" y="4835932"/>
            <a:ext cx="1144088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a key ORIGAMI innovation lies in the design of </a:t>
            </a:r>
            <a:r>
              <a:rPr lang="en-US" b="1" dirty="0">
                <a:solidFill>
                  <a:schemeClr val="accent4"/>
                </a:solidFill>
              </a:rPr>
              <a:t>appropriate monitoring and coordination functions</a:t>
            </a:r>
            <a:r>
              <a:rPr lang="en-US" dirty="0">
                <a:solidFill>
                  <a:schemeClr val="accent4"/>
                </a:solidFill>
              </a:rPr>
              <a:t>, enabling the </a:t>
            </a:r>
            <a:r>
              <a:rPr lang="en-US" b="1" dirty="0">
                <a:solidFill>
                  <a:schemeClr val="accent4"/>
                </a:solidFill>
              </a:rPr>
              <a:t>development of network applications on top of extensively shared heterogeneous computing infrastructures </a:t>
            </a:r>
            <a:r>
              <a:rPr lang="en-US" dirty="0">
                <a:solidFill>
                  <a:schemeClr val="accent4"/>
                </a:solidFill>
              </a:rPr>
              <a:t>with guarantees of meeting the demanding processing requirements and deadlines inherent to upcoming technologies, such commoditized massive MIMO transceivers, RIS, or line-rate inference</a:t>
            </a:r>
          </a:p>
        </p:txBody>
      </p:sp>
    </p:spTree>
    <p:extLst>
      <p:ext uri="{BB962C8B-B14F-4D97-AF65-F5344CB8AC3E}">
        <p14:creationId xmlns:p14="http://schemas.microsoft.com/office/powerpoint/2010/main" val="39663118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8c3066-1696-49d0-bf58-92447d253237">
      <Terms xmlns="http://schemas.microsoft.com/office/infopath/2007/PartnerControls"/>
    </lcf76f155ced4ddcb4097134ff3c332f>
    <TaxCatchAll xmlns="bf493750-cc91-4acd-b0f0-a87e8d4b0f3c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FF2463CE6672E47AA7E0BBBCD9F0981" ma:contentTypeVersion="14" ma:contentTypeDescription="Create a new document." ma:contentTypeScope="" ma:versionID="928a9263316ae201569a07f17836d88b">
  <xsd:schema xmlns:xsd="http://www.w3.org/2001/XMLSchema" xmlns:xs="http://www.w3.org/2001/XMLSchema" xmlns:p="http://schemas.microsoft.com/office/2006/metadata/properties" xmlns:ns2="7f8c3066-1696-49d0-bf58-92447d253237" xmlns:ns3="bf493750-cc91-4acd-b0f0-a87e8d4b0f3c" targetNamespace="http://schemas.microsoft.com/office/2006/metadata/properties" ma:root="true" ma:fieldsID="6b0dc6ef4f55b6efa0c93b6131fd41a7" ns2:_="" ns3:_="">
    <xsd:import namespace="7f8c3066-1696-49d0-bf58-92447d253237"/>
    <xsd:import namespace="bf493750-cc91-4acd-b0f0-a87e8d4b0f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8c3066-1696-49d0-bf58-92447d25323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3ebd722c-8eea-4fa2-a257-8118360c8ea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493750-cc91-4acd-b0f0-a87e8d4b0f3c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e943ef95-e82a-47b7-861c-e7df638d5f9f}" ma:internalName="TaxCatchAll" ma:showField="CatchAllData" ma:web="bf493750-cc91-4acd-b0f0-a87e8d4b0f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5C1ABD3-D3E5-4517-9112-EE046651C1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AC1D955-C4CA-4B36-815B-88FE35611E88}">
  <ds:schemaRefs>
    <ds:schemaRef ds:uri="http://purl.org/dc/elements/1.1/"/>
    <ds:schemaRef ds:uri="http://schemas.openxmlformats.org/package/2006/metadata/core-properties"/>
    <ds:schemaRef ds:uri="bf493750-cc91-4acd-b0f0-a87e8d4b0f3c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7f8c3066-1696-49d0-bf58-92447d253237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24C43438-B0EC-45B4-A0FE-55AAC0C657A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8c3066-1696-49d0-bf58-92447d253237"/>
    <ds:schemaRef ds:uri="bf493750-cc91-4acd-b0f0-a87e8d4b0f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c99d84e0-ceae-4e34-980c-42a02f036af6}" enabled="1" method="Privileged" siteId="{7c48d1ae-0657-4b64-b719-c7088b5cacc0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675</TotalTime>
  <Words>1357</Words>
  <Application>Microsoft Office PowerPoint</Application>
  <PresentationFormat>Widescreen</PresentationFormat>
  <Paragraphs>119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Office Theme</vt:lpstr>
      <vt:lpstr>PowerPoint Presentation</vt:lpstr>
      <vt:lpstr>Outline</vt:lpstr>
      <vt:lpstr>ORIGAMI: General Description</vt:lpstr>
      <vt:lpstr>The consortium</vt:lpstr>
      <vt:lpstr>ORIGAMI overall vision and goal</vt:lpstr>
      <vt:lpstr>Architectural barriers towards the 6G vision</vt:lpstr>
      <vt:lpstr>ORIGAMI Global Service-based Architecture</vt:lpstr>
      <vt:lpstr>ORIGAMI Zero-Trust Exposure Layer</vt:lpstr>
      <vt:lpstr>ORIGAMI Compute Continuum Layer</vt:lpstr>
      <vt:lpstr>ORIGAMI and 3GPP SA5 possible interactions and contributions</vt:lpstr>
      <vt:lpstr>Timeline</vt:lpstr>
      <vt:lpstr>Thanks!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INES DE IBARGUEN GUZMAN</dc:creator>
  <cp:lastModifiedBy>Bizzarri Simone</cp:lastModifiedBy>
  <cp:revision>18</cp:revision>
  <dcterms:created xsi:type="dcterms:W3CDTF">2023-10-24T08:26:29Z</dcterms:created>
  <dcterms:modified xsi:type="dcterms:W3CDTF">2024-05-16T07:59:05Z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0x010100FFF2463CE6672E47AA7E0BBBCD9F0981</vt:lpwstr>
  </property>
  <property fmtid="{D5CDD505-2E9C-101B-9397-08002B2CF9AE}" pid="3" name="Order">
    <vt:r8>28400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_ExtendedDescription">
    <vt:lpwstr/>
  </property>
  <property fmtid="{D5CDD505-2E9C-101B-9397-08002B2CF9AE}" pid="9" name="TriggerFlowInfo">
    <vt:lpwstr/>
  </property>
  <property fmtid="{D5CDD505-2E9C-101B-9397-08002B2CF9AE}" pid="10" name="MediaServiceImageTags">
    <vt:lpwstr/>
  </property>
  <property fmtid="{D5CDD505-2E9C-101B-9397-08002B2CF9AE}" pid="11" name="MSIP_Label_d6986fb0-3baa-42d2-89d5-89f9b25e6ac9_Enabled">
    <vt:lpwstr>true</vt:lpwstr>
  </property>
  <property fmtid="{D5CDD505-2E9C-101B-9397-08002B2CF9AE}" pid="12" name="MSIP_Label_d6986fb0-3baa-42d2-89d5-89f9b25e6ac9_SetDate">
    <vt:lpwstr>2024-05-07T08:04:35Z</vt:lpwstr>
  </property>
  <property fmtid="{D5CDD505-2E9C-101B-9397-08002B2CF9AE}" pid="13" name="MSIP_Label_d6986fb0-3baa-42d2-89d5-89f9b25e6ac9_Method">
    <vt:lpwstr>Standard</vt:lpwstr>
  </property>
  <property fmtid="{D5CDD505-2E9C-101B-9397-08002B2CF9AE}" pid="14" name="MSIP_Label_d6986fb0-3baa-42d2-89d5-89f9b25e6ac9_Name">
    <vt:lpwstr>Uso Interno</vt:lpwstr>
  </property>
  <property fmtid="{D5CDD505-2E9C-101B-9397-08002B2CF9AE}" pid="15" name="MSIP_Label_d6986fb0-3baa-42d2-89d5-89f9b25e6ac9_SiteId">
    <vt:lpwstr>6815f468-021c-48f2-a6b2-d65c8e979dfb</vt:lpwstr>
  </property>
  <property fmtid="{D5CDD505-2E9C-101B-9397-08002B2CF9AE}" pid="16" name="MSIP_Label_d6986fb0-3baa-42d2-89d5-89f9b25e6ac9_ActionId">
    <vt:lpwstr>23d01d22-4584-4ddb-bd01-9c0ca705d237</vt:lpwstr>
  </property>
  <property fmtid="{D5CDD505-2E9C-101B-9397-08002B2CF9AE}" pid="17" name="MSIP_Label_d6986fb0-3baa-42d2-89d5-89f9b25e6ac9_ContentBits">
    <vt:lpwstr>2</vt:lpwstr>
  </property>
  <property fmtid="{D5CDD505-2E9C-101B-9397-08002B2CF9AE}" pid="18" name="ClassificationContentMarkingFooterLocations">
    <vt:lpwstr>Office Theme:10</vt:lpwstr>
  </property>
  <property fmtid="{D5CDD505-2E9C-101B-9397-08002B2CF9AE}" pid="19" name="ClassificationContentMarkingFooterText">
    <vt:lpwstr>Gruppo TIM - Uso Interno - Tutti i diritti riservati.</vt:lpwstr>
  </property>
</Properties>
</file>