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9"/>
  </p:notesMasterIdLst>
  <p:handoutMasterIdLst>
    <p:handoutMasterId r:id="rId30"/>
  </p:handoutMasterIdLst>
  <p:sldIdLst>
    <p:sldId id="303" r:id="rId2"/>
    <p:sldId id="937" r:id="rId3"/>
    <p:sldId id="934" r:id="rId4"/>
    <p:sldId id="940" r:id="rId5"/>
    <p:sldId id="943" r:id="rId6"/>
    <p:sldId id="944" r:id="rId7"/>
    <p:sldId id="933" r:id="rId8"/>
    <p:sldId id="946" r:id="rId9"/>
    <p:sldId id="947" r:id="rId10"/>
    <p:sldId id="931" r:id="rId11"/>
    <p:sldId id="953" r:id="rId12"/>
    <p:sldId id="948" r:id="rId13"/>
    <p:sldId id="941" r:id="rId14"/>
    <p:sldId id="935" r:id="rId15"/>
    <p:sldId id="939" r:id="rId16"/>
    <p:sldId id="938" r:id="rId17"/>
    <p:sldId id="942" r:id="rId18"/>
    <p:sldId id="936" r:id="rId19"/>
    <p:sldId id="951" r:id="rId20"/>
    <p:sldId id="907" r:id="rId21"/>
    <p:sldId id="908" r:id="rId22"/>
    <p:sldId id="924" r:id="rId23"/>
    <p:sldId id="925" r:id="rId24"/>
    <p:sldId id="949" r:id="rId25"/>
    <p:sldId id="950" r:id="rId26"/>
    <p:sldId id="952" r:id="rId27"/>
    <p:sldId id="704" r:id="rId2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FF"/>
    <a:srgbClr val="C1E442"/>
    <a:srgbClr val="6600FF"/>
    <a:srgbClr val="FF3300"/>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344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4/8/2024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4/8/2024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S5-241119, SA5#154,15 – 19 Apr 2024</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Information/WI_Sheet/RP-234007.zip" TargetMode="External"/><Relationship Id="rId13" Type="http://schemas.openxmlformats.org/officeDocument/2006/relationships/hyperlink" Target="https://www.3gpp.org/ftp/Information/WI_Sheet/RP-234080.zip" TargetMode="External"/><Relationship Id="rId3" Type="http://schemas.openxmlformats.org/officeDocument/2006/relationships/hyperlink" Target="https://www.3gpp.org/ftp/Information/WI_Sheet/RP-234056.zip" TargetMode="External"/><Relationship Id="rId7" Type="http://schemas.openxmlformats.org/officeDocument/2006/relationships/hyperlink" Target="https://www.3gpp.org/ftp/Information/WI_Sheet/RP-234018.zip" TargetMode="External"/><Relationship Id="rId12" Type="http://schemas.openxmlformats.org/officeDocument/2006/relationships/hyperlink" Target="https://www.3gpp.org/ftp/Information/WI_Sheet/RP-234077.zip" TargetMode="External"/><Relationship Id="rId17" Type="http://schemas.openxmlformats.org/officeDocument/2006/relationships/hyperlink" Target="https://www.3gpp.org/ftp/Information/WI_Sheet/RP-234038.zip" TargetMode="External"/><Relationship Id="rId2" Type="http://schemas.openxmlformats.org/officeDocument/2006/relationships/hyperlink" Target="https://www.3gpp.org/ftp/Information/WI_Sheet/RP-234065.zip" TargetMode="External"/><Relationship Id="rId16" Type="http://schemas.openxmlformats.org/officeDocument/2006/relationships/hyperlink" Target="https://www.3gpp.org/ftp/Information/WI_Sheet/RP-2340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34069.zip" TargetMode="External"/><Relationship Id="rId11" Type="http://schemas.openxmlformats.org/officeDocument/2006/relationships/hyperlink" Target="https://www.3gpp.org/ftp/Information/WI_Sheet/RP-234078.zip" TargetMode="External"/><Relationship Id="rId5" Type="http://schemas.openxmlformats.org/officeDocument/2006/relationships/hyperlink" Target="https://www.3gpp.org/ftp/Information/WI_Sheet/RP-234058.zip" TargetMode="External"/><Relationship Id="rId15" Type="http://schemas.openxmlformats.org/officeDocument/2006/relationships/hyperlink" Target="https://www.3gpp.org/ftp/Information/WI_Sheet/RP-234054.zip" TargetMode="External"/><Relationship Id="rId10" Type="http://schemas.openxmlformats.org/officeDocument/2006/relationships/hyperlink" Target="https://www.3gpp.org/ftp/Information/WI_Sheet/RP-234055.zip" TargetMode="External"/><Relationship Id="rId4" Type="http://schemas.openxmlformats.org/officeDocument/2006/relationships/hyperlink" Target="https://www.3gpp.org/ftp/Information/WI_Sheet/RP-234039.zip" TargetMode="External"/><Relationship Id="rId9" Type="http://schemas.openxmlformats.org/officeDocument/2006/relationships/hyperlink" Target="https://www.3gpp.org/ftp/Information/WI_Sheet/RP-234035.zip" TargetMode="External"/><Relationship Id="rId14" Type="http://schemas.openxmlformats.org/officeDocument/2006/relationships/hyperlink" Target="https://www.3gpp.org/ftp/Information/WI_Sheet/RP-234036.zip"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20717.zip" TargetMode="External"/><Relationship Id="rId26" Type="http://schemas.openxmlformats.org/officeDocument/2006/relationships/hyperlink" Target="https://www.3gpp.org/ftp/Information/WI_Sheet/SP-230512.zip" TargetMode="External"/><Relationship Id="rId39" Type="http://schemas.openxmlformats.org/officeDocument/2006/relationships/hyperlink" Target="https://www.3gpp.org/ftp/Information/WI_Sheet/SP-231035.zip" TargetMode="External"/><Relationship Id="rId21" Type="http://schemas.openxmlformats.org/officeDocument/2006/relationships/hyperlink" Target="https://www.3gpp.org/ftp/Information/WI_Sheet/SP-230518.zip" TargetMode="External"/><Relationship Id="rId34" Type="http://schemas.openxmlformats.org/officeDocument/2006/relationships/hyperlink" Target="https://www.3gpp.org/ftp/Information/WI_Sheet/SP-230521.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20437.zip" TargetMode="External"/><Relationship Id="rId33" Type="http://schemas.openxmlformats.org/officeDocument/2006/relationships/hyperlink" Target="https://www.3gpp.org/ftp/Information/WI_Sheet/SP-220943.zip" TargetMode="External"/><Relationship Id="rId38"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20954.zip" TargetMode="External"/><Relationship Id="rId29" Type="http://schemas.openxmlformats.org/officeDocument/2006/relationships/hyperlink" Target="https://www.3gpp.org/ftp/Information/WI_Sheet/SP-23023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037.zip" TargetMode="External"/><Relationship Id="rId32" Type="http://schemas.openxmlformats.org/officeDocument/2006/relationships/hyperlink" Target="https://www.3gpp.org/ftp/Information/WI_Sheet/SP-230227.zip" TargetMode="External"/><Relationship Id="rId37" Type="http://schemas.openxmlformats.org/officeDocument/2006/relationships/hyperlink" Target="https://www.3gpp.org/ftp/Information/WI_Sheet/SP-220992.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31412.zip" TargetMode="External"/><Relationship Id="rId28" Type="http://schemas.openxmlformats.org/officeDocument/2006/relationships/hyperlink" Target="https://www.3gpp.org/ftp/Information/WI_Sheet/SP-220447.zip" TargetMode="External"/><Relationship Id="rId36"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30750.zip" TargetMode="External"/><Relationship Id="rId31"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20445.zip" TargetMode="External"/><Relationship Id="rId27" Type="http://schemas.openxmlformats.org/officeDocument/2006/relationships/hyperlink" Target="https://www.3gpp.org/ftp/Information/WI_Sheet/SP-190838.zip" TargetMode="External"/><Relationship Id="rId30" Type="http://schemas.openxmlformats.org/officeDocument/2006/relationships/hyperlink" Target="https://www.3gpp.org/ftp/Information/WI_Sheet/SP-240194.zip" TargetMode="External"/><Relationship Id="rId35" Type="http://schemas.openxmlformats.org/officeDocument/2006/relationships/hyperlink" Target="https://www.3gpp.org/ftp/Information/WI_Sheet/SP-22094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Information/WI_Sheet/SP-240119.zip" TargetMode="External"/><Relationship Id="rId13" Type="http://schemas.openxmlformats.org/officeDocument/2006/relationships/hyperlink" Target="https://www.3gpp.org/ftp/Information/WI_Sheet/SP-240121.zip" TargetMode="External"/><Relationship Id="rId18" Type="http://schemas.openxmlformats.org/officeDocument/2006/relationships/hyperlink" Target="https://www.3gpp.org/ftp/Information/WI_Sheet/SP-240127.zip" TargetMode="External"/><Relationship Id="rId26" Type="http://schemas.openxmlformats.org/officeDocument/2006/relationships/hyperlink" Target="https://www.3gpp.org/ftp/Information/WI_Sheet/SP-231799.zip" TargetMode="External"/><Relationship Id="rId3" Type="http://schemas.openxmlformats.org/officeDocument/2006/relationships/hyperlink" Target="https://www.3gpp.org/ftp/Information/WI_Sheet/SP-231800.zip" TargetMode="External"/><Relationship Id="rId21" Type="http://schemas.openxmlformats.org/officeDocument/2006/relationships/hyperlink" Target="https://www.3gpp.org/ftp/Information/WI_Sheet/SP-231801.zip" TargetMode="External"/><Relationship Id="rId7" Type="http://schemas.openxmlformats.org/officeDocument/2006/relationships/hyperlink" Target="https://www.3gpp.org/ftp/Information/WI_Sheet/SP-240117.zip" TargetMode="External"/><Relationship Id="rId12" Type="http://schemas.openxmlformats.org/officeDocument/2006/relationships/hyperlink" Target="https://www.3gpp.org/ftp/Information/WI_Sheet/SP-240120.zip" TargetMode="External"/><Relationship Id="rId17" Type="http://schemas.openxmlformats.org/officeDocument/2006/relationships/hyperlink" Target="https://www.3gpp.org/ftp/Information/WI_Sheet/SP-240126.zip" TargetMode="External"/><Relationship Id="rId25" Type="http://schemas.openxmlformats.org/officeDocument/2006/relationships/hyperlink" Target="https://www.3gpp.org/ftp/Information/WI_Sheet/SP-231798.zip" TargetMode="External"/><Relationship Id="rId2" Type="http://schemas.openxmlformats.org/officeDocument/2006/relationships/hyperlink" Target="https://www.3gpp.org/ftp/Information/WI_Sheet/SP-231391.zip" TargetMode="External"/><Relationship Id="rId16" Type="http://schemas.openxmlformats.org/officeDocument/2006/relationships/hyperlink" Target="https://www.3gpp.org/ftp/Information/WI_Sheet/SP-240125.zip" TargetMode="External"/><Relationship Id="rId20" Type="http://schemas.openxmlformats.org/officeDocument/2006/relationships/hyperlink" Target="https://www.3gpp.org/ftp/Information/WI_Sheet/SP-240129.zip" TargetMode="External"/><Relationship Id="rId29" Type="http://schemas.openxmlformats.org/officeDocument/2006/relationships/hyperlink" Target="https://www.3gpp.org/ftp/Information/WI_Sheet/SP-23119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671.zip" TargetMode="External"/><Relationship Id="rId11" Type="http://schemas.openxmlformats.org/officeDocument/2006/relationships/hyperlink" Target="https://www.3gpp.org/ftp/Information/WI_Sheet/SP-240118.zip" TargetMode="External"/><Relationship Id="rId24" Type="http://schemas.openxmlformats.org/officeDocument/2006/relationships/hyperlink" Target="https://www.3gpp.org/ftp/Information/WI_Sheet/SP-231797.zip" TargetMode="External"/><Relationship Id="rId5" Type="http://schemas.openxmlformats.org/officeDocument/2006/relationships/hyperlink" Target="https://www.3gpp.org/ftp/Information/WI_Sheet/SP-231199.zip" TargetMode="External"/><Relationship Id="rId15" Type="http://schemas.openxmlformats.org/officeDocument/2006/relationships/hyperlink" Target="https://www.3gpp.org/ftp/Information/WI_Sheet/SP-240124.zip" TargetMode="External"/><Relationship Id="rId23" Type="http://schemas.openxmlformats.org/officeDocument/2006/relationships/hyperlink" Target="https://www.3gpp.org/ftp/Information/WI_Sheet/SP-231796.zip" TargetMode="External"/><Relationship Id="rId28" Type="http://schemas.openxmlformats.org/officeDocument/2006/relationships/hyperlink" Target="https://www.3gpp.org/ftp/Information/WI_Sheet/SP-231795.zip" TargetMode="External"/><Relationship Id="rId10" Type="http://schemas.openxmlformats.org/officeDocument/2006/relationships/hyperlink" Target="https://www.3gpp.org/ftp/Information/WI_Sheet/SP-240116.zip" TargetMode="External"/><Relationship Id="rId19" Type="http://schemas.openxmlformats.org/officeDocument/2006/relationships/hyperlink" Target="https://www.3gpp.org/ftp/Information/WI_Sheet/SP-240128.zip" TargetMode="External"/><Relationship Id="rId4" Type="http://schemas.openxmlformats.org/officeDocument/2006/relationships/hyperlink" Target="https://www.3gpp.org/ftp/Information/WI_Sheet/SP-231803.zip" TargetMode="External"/><Relationship Id="rId9" Type="http://schemas.openxmlformats.org/officeDocument/2006/relationships/hyperlink" Target="https://www.3gpp.org/ftp/Information/WI_Sheet/SP-240122.zip" TargetMode="External"/><Relationship Id="rId14" Type="http://schemas.openxmlformats.org/officeDocument/2006/relationships/hyperlink" Target="https://www.3gpp.org/ftp/Information/WI_Sheet/SP-240123.zip" TargetMode="External"/><Relationship Id="rId22" Type="http://schemas.openxmlformats.org/officeDocument/2006/relationships/hyperlink" Target="https://www.3gpp.org/ftp/Information/WI_Sheet/SP-231802.zip" TargetMode="External"/><Relationship Id="rId27" Type="http://schemas.openxmlformats.org/officeDocument/2006/relationships/hyperlink" Target="https://www.3gpp.org/ftp/Information/WI_Sheet/SP-231804.zip" TargetMode="External"/><Relationship Id="rId30" Type="http://schemas.openxmlformats.org/officeDocument/2006/relationships/hyperlink" Target="https://www.3gpp.org/ftp/Information/WI_Sheet/SP-231197.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SP-240239.zip" TargetMode="External"/><Relationship Id="rId13" Type="http://schemas.openxmlformats.org/officeDocument/2006/relationships/hyperlink" Target="https://www.3gpp.org/ftp/Information/WI_Sheet/SP-240238.zip" TargetMode="External"/><Relationship Id="rId18" Type="http://schemas.openxmlformats.org/officeDocument/2006/relationships/hyperlink" Target="https://www.3gpp.org/ftp/Information/WI_Sheet/SP-231159.zip" TargetMode="External"/><Relationship Id="rId26" Type="http://schemas.openxmlformats.org/officeDocument/2006/relationships/hyperlink" Target="https://www.3gpp.org/ftp/Information/WI_Sheet/SP-231789.zip" TargetMode="External"/><Relationship Id="rId3" Type="http://schemas.openxmlformats.org/officeDocument/2006/relationships/hyperlink" Target="https://www.3gpp.org/ftp/Information/WI_Sheet/SP-240241.zip" TargetMode="External"/><Relationship Id="rId21" Type="http://schemas.openxmlformats.org/officeDocument/2006/relationships/hyperlink" Target="https://www.3gpp.org/ftp/Information/WI_Sheet/SP-231784.zip" TargetMode="External"/><Relationship Id="rId7" Type="http://schemas.openxmlformats.org/officeDocument/2006/relationships/hyperlink" Target="https://www.3gpp.org/ftp/Information/WI_Sheet/SP-231786.zip" TargetMode="External"/><Relationship Id="rId12" Type="http://schemas.openxmlformats.org/officeDocument/2006/relationships/hyperlink" Target="https://www.3gpp.org/ftp/Information/WI_Sheet/SP-240240.zip" TargetMode="External"/><Relationship Id="rId17" Type="http://schemas.openxmlformats.org/officeDocument/2006/relationships/hyperlink" Target="https://www.3gpp.org/ftp/Information/WI_Sheet/SP-231158.zip" TargetMode="External"/><Relationship Id="rId25" Type="http://schemas.openxmlformats.org/officeDocument/2006/relationships/hyperlink" Target="https://www.3gpp.org/ftp/Information/WI_Sheet/SP-231793.zip" TargetMode="External"/><Relationship Id="rId2" Type="http://schemas.openxmlformats.org/officeDocument/2006/relationships/hyperlink" Target="https://www.3gpp.org/ftp/Information/WI_Sheet/SP-240244.zip" TargetMode="External"/><Relationship Id="rId16" Type="http://schemas.openxmlformats.org/officeDocument/2006/relationships/hyperlink" Target="https://www.3gpp.org/ftp/Information/WI_Sheet/SP-230864.zip" TargetMode="External"/><Relationship Id="rId20" Type="http://schemas.openxmlformats.org/officeDocument/2006/relationships/hyperlink" Target="https://www.3gpp.org/ftp/Information/WI_Sheet/SP-231788.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245.zip" TargetMode="External"/><Relationship Id="rId11" Type="http://schemas.openxmlformats.org/officeDocument/2006/relationships/hyperlink" Target="https://www.3gpp.org/ftp/Information/WI_Sheet/SP-240234.zip" TargetMode="External"/><Relationship Id="rId24" Type="http://schemas.openxmlformats.org/officeDocument/2006/relationships/hyperlink" Target="https://www.3gpp.org/ftp/Information/WI_Sheet/SP-231787.zip" TargetMode="External"/><Relationship Id="rId5" Type="http://schemas.openxmlformats.org/officeDocument/2006/relationships/hyperlink" Target="https://www.3gpp.org/ftp/Information/WI_Sheet/SP-231790.zip" TargetMode="External"/><Relationship Id="rId15" Type="http://schemas.openxmlformats.org/officeDocument/2006/relationships/hyperlink" Target="https://www.3gpp.org/ftp/Information/WI_Sheet/SP-240235.zip" TargetMode="External"/><Relationship Id="rId23" Type="http://schemas.openxmlformats.org/officeDocument/2006/relationships/hyperlink" Target="https://www.3gpp.org/ftp/Information/WI_Sheet/SP-231785.zip" TargetMode="External"/><Relationship Id="rId10" Type="http://schemas.openxmlformats.org/officeDocument/2006/relationships/hyperlink" Target="https://www.3gpp.org/ftp/Information/WI_Sheet/SP-240242.zip" TargetMode="External"/><Relationship Id="rId19" Type="http://schemas.openxmlformats.org/officeDocument/2006/relationships/hyperlink" Target="https://www.3gpp.org/ftp/Information/WI_Sheet/SP-231792.zip" TargetMode="External"/><Relationship Id="rId4" Type="http://schemas.openxmlformats.org/officeDocument/2006/relationships/hyperlink" Target="https://www.3gpp.org/ftp/Information/WI_Sheet/SP-240237.zip" TargetMode="External"/><Relationship Id="rId9" Type="http://schemas.openxmlformats.org/officeDocument/2006/relationships/hyperlink" Target="https://www.3gpp.org/ftp/Information/WI_Sheet/SP-240243.zip" TargetMode="External"/><Relationship Id="rId14" Type="http://schemas.openxmlformats.org/officeDocument/2006/relationships/hyperlink" Target="https://www.3gpp.org/ftp/Information/WI_Sheet/SP-240236.zip" TargetMode="External"/><Relationship Id="rId22" Type="http://schemas.openxmlformats.org/officeDocument/2006/relationships/hyperlink" Target="https://www.3gpp.org/ftp/Information/WI_Sheet/SP-231783.zip" TargetMode="External"/><Relationship Id="rId27" Type="http://schemas.openxmlformats.org/officeDocument/2006/relationships/hyperlink" Target="https://www.3gpp.org/ftp/Information/WI_Sheet/SP-231791.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30779.zip" TargetMode="External"/><Relationship Id="rId13" Type="http://schemas.openxmlformats.org/officeDocument/2006/relationships/hyperlink" Target="https://www.3gpp.org/ftp/Information/WI_Sheet/SP-230988.zip" TargetMode="External"/><Relationship Id="rId3" Type="http://schemas.openxmlformats.org/officeDocument/2006/relationships/hyperlink" Target="https://www.3gpp.org/ftp/Information/WI_Sheet/SP-231738.zip" TargetMode="External"/><Relationship Id="rId7" Type="http://schemas.openxmlformats.org/officeDocument/2006/relationships/hyperlink" Target="https://www.3gpp.org/ftp/Information/WI_Sheet/SP-230991.zip" TargetMode="External"/><Relationship Id="rId12" Type="http://schemas.openxmlformats.org/officeDocument/2006/relationships/hyperlink" Target="https://www.3gpp.org/ftp/Information/WI_Sheet/SP-230780.zip" TargetMode="External"/><Relationship Id="rId17" Type="http://schemas.openxmlformats.org/officeDocument/2006/relationships/hyperlink" Target="https://www.3gpp.org/ftp/Information/WI_Sheet/SP-231741.zip" TargetMode="External"/><Relationship Id="rId2" Type="http://schemas.openxmlformats.org/officeDocument/2006/relationships/hyperlink" Target="https://www.3gpp.org/ftp/Information/WI_Sheet/SP-231182.zip" TargetMode="External"/><Relationship Id="rId16" Type="http://schemas.openxmlformats.org/officeDocument/2006/relationships/hyperlink" Target="https://www.3gpp.org/ftp/Information/WI_Sheet/SP-23116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579.zip" TargetMode="External"/><Relationship Id="rId11" Type="http://schemas.openxmlformats.org/officeDocument/2006/relationships/hyperlink" Target="https://www.3gpp.org/ftp/Information/WI_Sheet/SP-230781.zip" TargetMode="External"/><Relationship Id="rId5" Type="http://schemas.openxmlformats.org/officeDocument/2006/relationships/hyperlink" Target="https://www.3gpp.org/ftp/Information/WI_Sheet/SP-2315739.zip" TargetMode="External"/><Relationship Id="rId15" Type="http://schemas.openxmlformats.org/officeDocument/2006/relationships/hyperlink" Target="https://www.3gpp.org/ftp/Information/WI_Sheet/SP-231160.zip" TargetMode="External"/><Relationship Id="rId10" Type="http://schemas.openxmlformats.org/officeDocument/2006/relationships/hyperlink" Target="https://www.3gpp.org/ftp/Information/WI_Sheet/SP-230692.zip" TargetMode="External"/><Relationship Id="rId4" Type="http://schemas.openxmlformats.org/officeDocument/2006/relationships/hyperlink" Target="https://www.3gpp.org/ftp/Information/WI_Sheet/SP-231806.zip" TargetMode="External"/><Relationship Id="rId9" Type="http://schemas.openxmlformats.org/officeDocument/2006/relationships/hyperlink" Target="https://www.3gpp.org/ftp/Information/WI_Sheet/SP-230778.zip" TargetMode="External"/><Relationship Id="rId14" Type="http://schemas.openxmlformats.org/officeDocument/2006/relationships/hyperlink" Target="https://www.3gpp.org/ftp/Information/WI_Sheet/SP-23098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54</a:t>
            </a:r>
            <a:r>
              <a:rPr lang="fr-FR" altLang="zh-CN" sz="2400" dirty="0">
                <a:latin typeface="Arial" pitchFamily="34" charset="0"/>
              </a:rPr>
              <a:t>, 15 – 19</a:t>
            </a:r>
            <a:r>
              <a:rPr lang="en-US" altLang="zh-CN" sz="2400" dirty="0">
                <a:latin typeface="Arial" pitchFamily="34" charset="0"/>
              </a:rPr>
              <a:t> Apr,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0" y="149531"/>
            <a:ext cx="9811339" cy="1143000"/>
          </a:xfrm>
        </p:spPr>
        <p:txBody>
          <a:bodyPr/>
          <a:lstStyle/>
          <a:p>
            <a:r>
              <a:rPr lang="en-US" dirty="0"/>
              <a:t>Rel-19 </a:t>
            </a:r>
            <a:r>
              <a:rPr lang="en-US" altLang="zh-CN" dirty="0"/>
              <a:t>work </a:t>
            </a:r>
            <a:r>
              <a:rPr lang="en-US" dirty="0"/>
              <a:t>progress in RAN1/2/3 groups</a:t>
            </a:r>
          </a:p>
        </p:txBody>
      </p:sp>
      <p:graphicFrame>
        <p:nvGraphicFramePr>
          <p:cNvPr id="15" name="Table 14">
            <a:extLst>
              <a:ext uri="{FF2B5EF4-FFF2-40B4-BE49-F238E27FC236}">
                <a16:creationId xmlns:a16="http://schemas.microsoft.com/office/drawing/2014/main" id="{E99AC01A-1E98-4DEA-9668-26E67A8396F8}"/>
              </a:ext>
            </a:extLst>
          </p:cNvPr>
          <p:cNvGraphicFramePr>
            <a:graphicFrameLocks noGrp="1"/>
          </p:cNvGraphicFramePr>
          <p:nvPr>
            <p:extLst>
              <p:ext uri="{D42A27DB-BD31-4B8C-83A1-F6EECF244321}">
                <p14:modId xmlns:p14="http://schemas.microsoft.com/office/powerpoint/2010/main" val="2386931587"/>
              </p:ext>
            </p:extLst>
          </p:nvPr>
        </p:nvGraphicFramePr>
        <p:xfrm>
          <a:off x="1013255" y="1464922"/>
          <a:ext cx="9474539" cy="1600200"/>
        </p:xfrm>
        <a:graphic>
          <a:graphicData uri="http://schemas.openxmlformats.org/drawingml/2006/table">
            <a:tbl>
              <a:tblPr/>
              <a:tblGrid>
                <a:gridCol w="604298">
                  <a:extLst>
                    <a:ext uri="{9D8B030D-6E8A-4147-A177-3AD203B41FA5}">
                      <a16:colId xmlns:a16="http://schemas.microsoft.com/office/drawing/2014/main" val="1562381738"/>
                    </a:ext>
                  </a:extLst>
                </a:gridCol>
                <a:gridCol w="5138643">
                  <a:extLst>
                    <a:ext uri="{9D8B030D-6E8A-4147-A177-3AD203B41FA5}">
                      <a16:colId xmlns:a16="http://schemas.microsoft.com/office/drawing/2014/main" val="1538484020"/>
                    </a:ext>
                  </a:extLst>
                </a:gridCol>
                <a:gridCol w="1802328">
                  <a:extLst>
                    <a:ext uri="{9D8B030D-6E8A-4147-A177-3AD203B41FA5}">
                      <a16:colId xmlns:a16="http://schemas.microsoft.com/office/drawing/2014/main" val="2508494982"/>
                    </a:ext>
                  </a:extLst>
                </a:gridCol>
                <a:gridCol w="935340">
                  <a:extLst>
                    <a:ext uri="{9D8B030D-6E8A-4147-A177-3AD203B41FA5}">
                      <a16:colId xmlns:a16="http://schemas.microsoft.com/office/drawing/2014/main" val="1085604628"/>
                    </a:ext>
                  </a:extLst>
                </a:gridCol>
                <a:gridCol w="993930">
                  <a:extLst>
                    <a:ext uri="{9D8B030D-6E8A-4147-A177-3AD203B41FA5}">
                      <a16:colId xmlns:a16="http://schemas.microsoft.com/office/drawing/2014/main" val="1561594373"/>
                    </a:ext>
                  </a:extLst>
                </a:gridCol>
              </a:tblGrid>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Enhancements of Network energy savings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Netw_Energy_NR_enh</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RP-234065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Ericsson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2377521"/>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Low-power wake-up signal and receiver for NR (LP-WUS/WUR)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NR_LPWUS-Core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RP-234056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vivo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88928276"/>
                  </a:ext>
                </a:extLst>
              </a:tr>
              <a:tr h="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   Core part: Artificial Intelligence (AI)/Machine Learning (ML) for NR air interface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NR_AIML_air</a:t>
                      </a:r>
                      <a:r>
                        <a:rPr lang="en-US" sz="1000" b="0" i="0" u="none" strike="noStrike" dirty="0">
                          <a:solidFill>
                            <a:srgbClr val="00B0F0"/>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RP-234039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Qualcomm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5317005"/>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solutions for Ambient IoT (Internet of Things)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FS_Ambient_IoT_solutions</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RP-234058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16394284"/>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for Integrated Sensing And Communication (ISAC)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FS_Sensing_NR</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RP-234069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Xiaomi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4176963"/>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enhancements for 7-24GHz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FS_NR_7_24GHz_CHmod</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RP-234018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Intel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63935099"/>
                  </a:ext>
                </a:extLst>
              </a:tr>
              <a:tr h="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NR_MIMO_Ph5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4540368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NR_MIMO_Ph5-Core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0578040"/>
                  </a:ext>
                </a:extLst>
              </a:tr>
              <a:tr h="39459">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err="1">
                          <a:solidFill>
                            <a:schemeClr val="tx1"/>
                          </a:solidFill>
                          <a:effectLst/>
                          <a:latin typeface="Arial" panose="020B0604020202020204" pitchFamily="34" charset="0"/>
                          <a:ea typeface="等线" panose="02010600030101010101" pitchFamily="2" charset="-122"/>
                        </a:rPr>
                        <a:t>NR_duplex_evo</a:t>
                      </a:r>
                      <a:endParaRPr lang="en-US" sz="1000" b="1"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1107540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NR_duplex_evo</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52573749"/>
                  </a:ext>
                </a:extLst>
              </a:tr>
            </a:tbl>
          </a:graphicData>
        </a:graphic>
      </p:graphicFrame>
      <p:sp>
        <p:nvSpPr>
          <p:cNvPr id="16" name="TextBox 15">
            <a:extLst>
              <a:ext uri="{FF2B5EF4-FFF2-40B4-BE49-F238E27FC236}">
                <a16:creationId xmlns:a16="http://schemas.microsoft.com/office/drawing/2014/main" id="{654D4F90-B25E-4AB4-9ED8-BDE12517B400}"/>
              </a:ext>
            </a:extLst>
          </p:cNvPr>
          <p:cNvSpPr txBox="1"/>
          <p:nvPr/>
        </p:nvSpPr>
        <p:spPr>
          <a:xfrm>
            <a:off x="2504303" y="1185858"/>
            <a:ext cx="5926583"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RAN1 (8 topics with 1 topic potentially related to SA5 OAM) </a:t>
            </a:r>
            <a:endParaRPr lang="zh-CN" altLang="en-US" dirty="0"/>
          </a:p>
        </p:txBody>
      </p:sp>
      <p:graphicFrame>
        <p:nvGraphicFramePr>
          <p:cNvPr id="17" name="Table 16">
            <a:extLst>
              <a:ext uri="{FF2B5EF4-FFF2-40B4-BE49-F238E27FC236}">
                <a16:creationId xmlns:a16="http://schemas.microsoft.com/office/drawing/2014/main" id="{65492214-9011-4485-91F5-7C246EDCC31D}"/>
              </a:ext>
            </a:extLst>
          </p:cNvPr>
          <p:cNvGraphicFramePr>
            <a:graphicFrameLocks noGrp="1"/>
          </p:cNvGraphicFramePr>
          <p:nvPr>
            <p:extLst>
              <p:ext uri="{D42A27DB-BD31-4B8C-83A1-F6EECF244321}">
                <p14:modId xmlns:p14="http://schemas.microsoft.com/office/powerpoint/2010/main" val="4078647578"/>
              </p:ext>
            </p:extLst>
          </p:nvPr>
        </p:nvGraphicFramePr>
        <p:xfrm>
          <a:off x="1013254" y="3368204"/>
          <a:ext cx="9474539" cy="1145483"/>
        </p:xfrm>
        <a:graphic>
          <a:graphicData uri="http://schemas.openxmlformats.org/drawingml/2006/table">
            <a:tbl>
              <a:tblPr/>
              <a:tblGrid>
                <a:gridCol w="620493">
                  <a:extLst>
                    <a:ext uri="{9D8B030D-6E8A-4147-A177-3AD203B41FA5}">
                      <a16:colId xmlns:a16="http://schemas.microsoft.com/office/drawing/2014/main" val="1222451112"/>
                    </a:ext>
                  </a:extLst>
                </a:gridCol>
                <a:gridCol w="5169921">
                  <a:extLst>
                    <a:ext uri="{9D8B030D-6E8A-4147-A177-3AD203B41FA5}">
                      <a16:colId xmlns:a16="http://schemas.microsoft.com/office/drawing/2014/main" val="3551641308"/>
                    </a:ext>
                  </a:extLst>
                </a:gridCol>
                <a:gridCol w="1758931">
                  <a:extLst>
                    <a:ext uri="{9D8B030D-6E8A-4147-A177-3AD203B41FA5}">
                      <a16:colId xmlns:a16="http://schemas.microsoft.com/office/drawing/2014/main" val="625912146"/>
                    </a:ext>
                  </a:extLst>
                </a:gridCol>
                <a:gridCol w="962597">
                  <a:extLst>
                    <a:ext uri="{9D8B030D-6E8A-4147-A177-3AD203B41FA5}">
                      <a16:colId xmlns:a16="http://schemas.microsoft.com/office/drawing/2014/main" val="2301752114"/>
                    </a:ext>
                  </a:extLst>
                </a:gridCol>
                <a:gridCol w="962597">
                  <a:extLst>
                    <a:ext uri="{9D8B030D-6E8A-4147-A177-3AD203B41FA5}">
                      <a16:colId xmlns:a16="http://schemas.microsoft.com/office/drawing/2014/main" val="2678646497"/>
                    </a:ext>
                  </a:extLst>
                </a:gridCol>
              </a:tblGrid>
              <a:tr h="192983">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Study on Artificial Intelligence (AI)/Machine Learning (ML) for mobility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FS_NR_AIML_Mob</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RP-234055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Oppo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316932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RP-234078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Thales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08263499"/>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Internet of Things (IoT)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IoT_NTN_Ph3-Core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RP-234077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Arial" panose="020B0604020202020204" pitchFamily="34" charset="0"/>
                          <a:ea typeface="等线" panose="02010600030101010101" pitchFamily="2" charset="-122"/>
                        </a:rPr>
                        <a:t>Mediatek</a:t>
                      </a:r>
                      <a:r>
                        <a:rPr lang="en-US" sz="1000" b="0" i="0" u="none" strike="noStrike" dirty="0">
                          <a:solidFill>
                            <a:srgbClr val="000000"/>
                          </a:solidFill>
                          <a:effectLst/>
                          <a:latin typeface="Arial" panose="020B0604020202020204" pitchFamily="34" charset="0"/>
                          <a:ea typeface="等线" panose="02010600030101010101" pitchFamily="2" charset="-122"/>
                        </a:rPr>
                        <a: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1721720"/>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XR (eXtended Reality)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NR_XR_Ph3-Core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RP-234080</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343500"/>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NR_Mob_Ph4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246918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NR_Mob_Ph4-Core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7353953"/>
                  </a:ext>
                </a:extLst>
              </a:tr>
            </a:tbl>
          </a:graphicData>
        </a:graphic>
      </p:graphicFrame>
      <p:graphicFrame>
        <p:nvGraphicFramePr>
          <p:cNvPr id="18" name="Table 17">
            <a:extLst>
              <a:ext uri="{FF2B5EF4-FFF2-40B4-BE49-F238E27FC236}">
                <a16:creationId xmlns:a16="http://schemas.microsoft.com/office/drawing/2014/main" id="{40418C01-DD33-48C9-8833-BC5712B33CE9}"/>
              </a:ext>
            </a:extLst>
          </p:cNvPr>
          <p:cNvGraphicFramePr>
            <a:graphicFrameLocks noGrp="1"/>
          </p:cNvGraphicFramePr>
          <p:nvPr>
            <p:extLst>
              <p:ext uri="{D42A27DB-BD31-4B8C-83A1-F6EECF244321}">
                <p14:modId xmlns:p14="http://schemas.microsoft.com/office/powerpoint/2010/main" val="2853772702"/>
              </p:ext>
            </p:extLst>
          </p:nvPr>
        </p:nvGraphicFramePr>
        <p:xfrm>
          <a:off x="1013254" y="4877565"/>
          <a:ext cx="9474539" cy="1005840"/>
        </p:xfrm>
        <a:graphic>
          <a:graphicData uri="http://schemas.openxmlformats.org/drawingml/2006/table">
            <a:tbl>
              <a:tblPr/>
              <a:tblGrid>
                <a:gridCol w="524331">
                  <a:extLst>
                    <a:ext uri="{9D8B030D-6E8A-4147-A177-3AD203B41FA5}">
                      <a16:colId xmlns:a16="http://schemas.microsoft.com/office/drawing/2014/main" val="661023141"/>
                    </a:ext>
                  </a:extLst>
                </a:gridCol>
                <a:gridCol w="5260899">
                  <a:extLst>
                    <a:ext uri="{9D8B030D-6E8A-4147-A177-3AD203B41FA5}">
                      <a16:colId xmlns:a16="http://schemas.microsoft.com/office/drawing/2014/main" val="2158643881"/>
                    </a:ext>
                  </a:extLst>
                </a:gridCol>
                <a:gridCol w="1768502">
                  <a:extLst>
                    <a:ext uri="{9D8B030D-6E8A-4147-A177-3AD203B41FA5}">
                      <a16:colId xmlns:a16="http://schemas.microsoft.com/office/drawing/2014/main" val="2762736235"/>
                    </a:ext>
                  </a:extLst>
                </a:gridCol>
                <a:gridCol w="964637">
                  <a:extLst>
                    <a:ext uri="{9D8B030D-6E8A-4147-A177-3AD203B41FA5}">
                      <a16:colId xmlns:a16="http://schemas.microsoft.com/office/drawing/2014/main" val="1994074316"/>
                    </a:ext>
                  </a:extLst>
                </a:gridCol>
                <a:gridCol w="956170">
                  <a:extLst>
                    <a:ext uri="{9D8B030D-6E8A-4147-A177-3AD203B41FA5}">
                      <a16:colId xmlns:a16="http://schemas.microsoft.com/office/drawing/2014/main" val="3402160496"/>
                    </a:ext>
                  </a:extLst>
                </a:gridCol>
              </a:tblGrid>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Study on enhancements for Artificial Intelligence (AI)/Machine Learning (ML) for NG-RAN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FS_NR_AIML_NGRAN_enh</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RP-234054</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ZTE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1309044"/>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additional topological enhancements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FS_NR_WAB_5GFemto</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RP-234041</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9100983"/>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Data collection for SON (Self-Organising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NR_ENDC_SON_MDT_Ph4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2724440"/>
                  </a:ext>
                </a:extLst>
              </a:tr>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   Core part: Data collection for SON (Self-</a:t>
                      </a:r>
                      <a:r>
                        <a:rPr lang="en-US" sz="1000" b="0" i="0" u="none" strike="noStrike" dirty="0" err="1">
                          <a:solidFill>
                            <a:srgbClr val="00B0F0"/>
                          </a:solidFill>
                          <a:effectLst/>
                          <a:latin typeface="Arial" panose="020B0604020202020204" pitchFamily="34" charset="0"/>
                          <a:ea typeface="等线" panose="02010600030101010101" pitchFamily="2" charset="-122"/>
                        </a:rPr>
                        <a:t>Organising</a:t>
                      </a:r>
                      <a:r>
                        <a:rPr lang="en-US" sz="1000" b="0" i="0" u="none" strike="noStrike" dirty="0">
                          <a:solidFill>
                            <a:srgbClr val="00B0F0"/>
                          </a:solidFill>
                          <a:effectLst/>
                          <a:latin typeface="Arial" panose="020B0604020202020204" pitchFamily="34" charset="0"/>
                          <a:ea typeface="等线" panose="02010600030101010101" pitchFamily="2" charset="-122"/>
                        </a:rPr>
                        <a:t>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fr-FR" sz="1000" b="0" i="0" u="none" strike="noStrike" dirty="0">
                          <a:solidFill>
                            <a:srgbClr val="00B0F0"/>
                          </a:solidFill>
                          <a:effectLst/>
                          <a:latin typeface="Arial" panose="020B0604020202020204" pitchFamily="34" charset="0"/>
                          <a:ea typeface="等线" panose="02010600030101010101" pitchFamily="2" charset="-122"/>
                        </a:rPr>
                        <a:t>NR_ENDC_SON_MDT_Ph4-Core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9772365"/>
                  </a:ext>
                </a:extLst>
              </a:tr>
            </a:tbl>
          </a:graphicData>
        </a:graphic>
      </p:graphicFrame>
      <p:sp>
        <p:nvSpPr>
          <p:cNvPr id="20" name="TextBox 19">
            <a:extLst>
              <a:ext uri="{FF2B5EF4-FFF2-40B4-BE49-F238E27FC236}">
                <a16:creationId xmlns:a16="http://schemas.microsoft.com/office/drawing/2014/main" id="{0EEC3119-D79A-4A88-B6ED-AC3F93AE6AD8}"/>
              </a:ext>
            </a:extLst>
          </p:cNvPr>
          <p:cNvSpPr txBox="1"/>
          <p:nvPr/>
        </p:nvSpPr>
        <p:spPr>
          <a:xfrm>
            <a:off x="2504304" y="3090446"/>
            <a:ext cx="6328042"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RAN2 (5 topics with 1 topic potentially related to SA5 OAM) </a:t>
            </a:r>
            <a:endParaRPr lang="zh-CN" altLang="en-US" dirty="0"/>
          </a:p>
        </p:txBody>
      </p:sp>
      <p:sp>
        <p:nvSpPr>
          <p:cNvPr id="21" name="TextBox 20">
            <a:extLst>
              <a:ext uri="{FF2B5EF4-FFF2-40B4-BE49-F238E27FC236}">
                <a16:creationId xmlns:a16="http://schemas.microsoft.com/office/drawing/2014/main" id="{4AB83800-A343-4F06-948D-0A8AD28D875B}"/>
              </a:ext>
            </a:extLst>
          </p:cNvPr>
          <p:cNvSpPr txBox="1"/>
          <p:nvPr/>
        </p:nvSpPr>
        <p:spPr>
          <a:xfrm>
            <a:off x="2504303" y="4580978"/>
            <a:ext cx="6682269"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RAN3 (3 topics with 2 topic potentially related to SA5 OAM) </a:t>
            </a:r>
            <a:endParaRPr lang="zh-CN" altLang="en-US" dirty="0"/>
          </a:p>
        </p:txBody>
      </p:sp>
      <p:sp>
        <p:nvSpPr>
          <p:cNvPr id="11" name="Rectangle 10">
            <a:extLst>
              <a:ext uri="{FF2B5EF4-FFF2-40B4-BE49-F238E27FC236}">
                <a16:creationId xmlns:a16="http://schemas.microsoft.com/office/drawing/2014/main" id="{9F8DD74F-B002-4DF1-A5DF-73E0A37F6A19}"/>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3" name="内容占位符 2">
            <a:extLst>
              <a:ext uri="{FF2B5EF4-FFF2-40B4-BE49-F238E27FC236}">
                <a16:creationId xmlns:a16="http://schemas.microsoft.com/office/drawing/2014/main" id="{C517DC43-980A-4FEB-A47D-1AE22CA85EBD}"/>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2" name="Rectangle 11">
            <a:extLst>
              <a:ext uri="{FF2B5EF4-FFF2-40B4-BE49-F238E27FC236}">
                <a16:creationId xmlns:a16="http://schemas.microsoft.com/office/drawing/2014/main" id="{36328157-DA11-4168-BAF3-AB61ED100611}"/>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216021894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3200" dirty="0"/>
              <a:t>Detailed view of SA5 OAM relation with other groups (for SA5 internal use)</a:t>
            </a:r>
            <a:endParaRPr lang="en-US" sz="32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968289" y="4419381"/>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06266" y="4422595"/>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11456" y="443330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52039" y="4422003"/>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a:endCxn id="20" idx="0"/>
          </p:cNvCxnSpPr>
          <p:nvPr/>
        </p:nvCxnSpPr>
        <p:spPr>
          <a:xfrm flipV="1">
            <a:off x="2172568" y="2108714"/>
            <a:ext cx="3043399" cy="250070"/>
          </a:xfrm>
          <a:prstGeom prst="curvedConnector4">
            <a:avLst>
              <a:gd name="adj1" fmla="val 41064"/>
              <a:gd name="adj2" fmla="val 233457"/>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3110188"/>
            <a:ext cx="879060"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36360" y="4114952"/>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a:endCxn id="21" idx="0"/>
          </p:cNvCxnSpPr>
          <p:nvPr/>
        </p:nvCxnSpPr>
        <p:spPr>
          <a:xfrm rot="16200000" flipH="1" flipV="1">
            <a:off x="5613667" y="2712488"/>
            <a:ext cx="1323112" cy="2118511"/>
          </a:xfrm>
          <a:prstGeom prst="curvedConnector3">
            <a:avLst>
              <a:gd name="adj1" fmla="val -1727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43330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362521" y="3579854"/>
            <a:ext cx="170689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p:nvPr/>
        </p:nvCxnSpPr>
        <p:spPr>
          <a:xfrm rot="16200000" flipH="1">
            <a:off x="4985814" y="5123198"/>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a:endCxn id="21" idx="2"/>
          </p:cNvCxnSpPr>
          <p:nvPr/>
        </p:nvCxnSpPr>
        <p:spPr>
          <a:xfrm rot="5400000" flipH="1" flipV="1">
            <a:off x="3723511" y="3876770"/>
            <a:ext cx="502495" cy="2482417"/>
          </a:xfrm>
          <a:prstGeom prst="curvedConnector3">
            <a:avLst>
              <a:gd name="adj1" fmla="val 5000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stCxn id="21" idx="0"/>
            <a:endCxn id="6" idx="0"/>
          </p:cNvCxnSpPr>
          <p:nvPr/>
        </p:nvCxnSpPr>
        <p:spPr>
          <a:xfrm rot="16200000" flipV="1">
            <a:off x="3357113" y="2574446"/>
            <a:ext cx="13919" cy="3703790"/>
          </a:xfrm>
          <a:prstGeom prst="curvedConnector3">
            <a:avLst>
              <a:gd name="adj1" fmla="val 7305654"/>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stCxn id="21" idx="0"/>
            <a:endCxn id="7" idx="0"/>
          </p:cNvCxnSpPr>
          <p:nvPr/>
        </p:nvCxnSpPr>
        <p:spPr>
          <a:xfrm rot="16200000" flipV="1">
            <a:off x="3977709" y="3195041"/>
            <a:ext cx="10705" cy="2465813"/>
          </a:xfrm>
          <a:prstGeom prst="curvedConnector3">
            <a:avLst>
              <a:gd name="adj1" fmla="val 669873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a:off x="3955345" y="4433301"/>
            <a:ext cx="1413027" cy="152403"/>
          </a:xfrm>
          <a:prstGeom prst="curvedConnector4">
            <a:avLst>
              <a:gd name="adj1" fmla="val 10933"/>
              <a:gd name="adj2" fmla="val 24999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a:endCxn id="21" idx="0"/>
          </p:cNvCxnSpPr>
          <p:nvPr/>
        </p:nvCxnSpPr>
        <p:spPr>
          <a:xfrm rot="16200000" flipH="1" flipV="1">
            <a:off x="5769373" y="3868596"/>
            <a:ext cx="11297" cy="1118109"/>
          </a:xfrm>
          <a:prstGeom prst="curvedConnector3">
            <a:avLst>
              <a:gd name="adj1" fmla="val -202354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877939" y="1376531"/>
            <a:ext cx="3271818" cy="2554545"/>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600" b="1" dirty="0">
                <a:latin typeface="+mn-lt"/>
                <a:cs typeface="+mn-cs"/>
              </a:rPr>
              <a:t>3GPP Internal Cooperation:</a:t>
            </a:r>
          </a:p>
          <a:p>
            <a:pPr lvl="1"/>
            <a:r>
              <a:rPr lang="en-US" altLang="zh-CN" sz="1200" b="1" dirty="0"/>
              <a:t>1. SA1: </a:t>
            </a:r>
            <a:r>
              <a:rPr lang="en-US" altLang="zh-CN" sz="1200" dirty="0"/>
              <a:t>Management related requirements</a:t>
            </a:r>
          </a:p>
          <a:p>
            <a:pPr lvl="1"/>
            <a:r>
              <a:rPr lang="en-US" altLang="zh-CN" sz="1200" b="1" dirty="0"/>
              <a:t>2. SA2: </a:t>
            </a:r>
            <a:r>
              <a:rPr lang="en-US" altLang="zh-CN" sz="1200" dirty="0"/>
              <a:t>Cooperation on EE, AIML, NWDAF, CN NF management</a:t>
            </a:r>
          </a:p>
          <a:p>
            <a:pPr lvl="1"/>
            <a:r>
              <a:rPr lang="en-US" altLang="zh-CN" sz="1200" b="1" dirty="0"/>
              <a:t>3. SA3: </a:t>
            </a:r>
            <a:r>
              <a:rPr lang="en-US" altLang="zh-CN" sz="1200" dirty="0"/>
              <a:t>OAM Security</a:t>
            </a:r>
          </a:p>
          <a:p>
            <a:pPr lvl="1"/>
            <a:r>
              <a:rPr lang="en-US" altLang="zh-CN" sz="1200" b="1" dirty="0"/>
              <a:t>4. SA4: </a:t>
            </a:r>
            <a:r>
              <a:rPr lang="en-US" altLang="zh-CN" sz="1200" dirty="0" err="1"/>
              <a:t>QoE</a:t>
            </a:r>
            <a:r>
              <a:rPr lang="en-US" altLang="zh-CN" sz="1200" dirty="0"/>
              <a:t> data collection</a:t>
            </a:r>
          </a:p>
          <a:p>
            <a:pPr lvl="1"/>
            <a:r>
              <a:rPr lang="en-US" altLang="zh-CN" sz="1200" b="1" dirty="0"/>
              <a:t>5. SA6: </a:t>
            </a:r>
            <a:r>
              <a:rPr lang="en-US" altLang="zh-CN" sz="1200" dirty="0"/>
              <a:t>MEC, Exposure</a:t>
            </a:r>
          </a:p>
          <a:p>
            <a:pPr lvl="1"/>
            <a:r>
              <a:rPr lang="en-US" altLang="zh-CN" sz="1200" b="1" dirty="0"/>
              <a:t>6. CT: </a:t>
            </a:r>
            <a:r>
              <a:rPr lang="en-US" altLang="zh-CN" sz="1200" dirty="0">
                <a:solidFill>
                  <a:prstClr val="black"/>
                </a:solidFill>
              </a:rPr>
              <a:t>Trace, </a:t>
            </a:r>
            <a:r>
              <a:rPr lang="en-US" altLang="zh-CN" sz="1200" dirty="0" err="1">
                <a:solidFill>
                  <a:prstClr val="black"/>
                </a:solidFill>
              </a:rPr>
              <a:t>OpenAPI</a:t>
            </a:r>
            <a:r>
              <a:rPr lang="en-US" altLang="zh-CN" sz="1200" dirty="0">
                <a:solidFill>
                  <a:prstClr val="black"/>
                </a:solidFill>
              </a:rPr>
              <a:t> stage3 coordination</a:t>
            </a:r>
            <a:endParaRPr lang="en-US" altLang="zh-CN" sz="1200" dirty="0"/>
          </a:p>
          <a:p>
            <a:pPr lvl="1"/>
            <a:r>
              <a:rPr lang="en-US" altLang="zh-CN" sz="1200" b="1" dirty="0"/>
              <a:t>7. RAN1: </a:t>
            </a:r>
            <a:r>
              <a:rPr lang="en-US" altLang="zh-CN" sz="1200" dirty="0"/>
              <a:t>AIML,EE</a:t>
            </a:r>
          </a:p>
          <a:p>
            <a:pPr lvl="1"/>
            <a:r>
              <a:rPr lang="en-US" altLang="zh-CN" sz="1200" b="1" dirty="0"/>
              <a:t>8. RAN3: </a:t>
            </a:r>
            <a:r>
              <a:rPr lang="en-US" altLang="zh-CN" sz="1200" dirty="0"/>
              <a:t>SON, EE, data collection, AIML, RAN NF management</a:t>
            </a:r>
            <a:endParaRPr lang="zh-CN" altLang="en-US" sz="12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0443" y="3991792"/>
            <a:ext cx="3186801" cy="2554545"/>
          </a:xfrm>
          <a:prstGeom prst="rect">
            <a:avLst/>
          </a:prstGeom>
        </p:spPr>
        <p:txBody>
          <a:bodyPr wrap="square">
            <a:spAutoFit/>
          </a:bodyPr>
          <a:lstStyle/>
          <a:p>
            <a:pPr marL="341313" indent="-341313">
              <a:spcBef>
                <a:spcPct val="20000"/>
              </a:spcBef>
              <a:buBlip>
                <a:blip r:embed="rId2"/>
              </a:buBlip>
              <a:defRPr/>
            </a:pPr>
            <a:r>
              <a:rPr lang="en-US" altLang="zh-CN" sz="1600" b="1" dirty="0">
                <a:latin typeface="+mn-lt"/>
                <a:cs typeface="+mn-cs"/>
              </a:rPr>
              <a:t>3GPP External Cooperation:</a:t>
            </a:r>
          </a:p>
          <a:p>
            <a:pPr lvl="1"/>
            <a:r>
              <a:rPr lang="en-US" altLang="zh-CN" sz="1200" b="1" dirty="0">
                <a:solidFill>
                  <a:prstClr val="black"/>
                </a:solidFill>
              </a:rPr>
              <a:t>1. GSMA: </a:t>
            </a:r>
            <a:r>
              <a:rPr lang="en-US" altLang="zh-CN" sz="1200" dirty="0">
                <a:solidFill>
                  <a:prstClr val="black"/>
                </a:solidFill>
              </a:rPr>
              <a:t>OPG, </a:t>
            </a:r>
            <a:r>
              <a:rPr lang="en-US" altLang="zh-CN" sz="1200" dirty="0" err="1">
                <a:solidFill>
                  <a:prstClr val="black"/>
                </a:solidFill>
              </a:rPr>
              <a:t>OpenGateway</a:t>
            </a:r>
            <a:r>
              <a:rPr lang="en-US" altLang="zh-CN" sz="1200" dirty="0">
                <a:solidFill>
                  <a:prstClr val="black"/>
                </a:solidFill>
              </a:rPr>
              <a:t>, GST requirements as input</a:t>
            </a:r>
          </a:p>
          <a:p>
            <a:pPr lvl="1"/>
            <a:r>
              <a:rPr lang="en-US" altLang="zh-CN" sz="1200" b="1" dirty="0">
                <a:solidFill>
                  <a:prstClr val="black"/>
                </a:solidFill>
              </a:rPr>
              <a:t>2. CAMARA: </a:t>
            </a:r>
            <a:r>
              <a:rPr lang="en-US" altLang="zh-CN" sz="1200" dirty="0">
                <a:solidFill>
                  <a:prstClr val="black"/>
                </a:solidFill>
              </a:rPr>
              <a:t>support of service API</a:t>
            </a:r>
          </a:p>
          <a:p>
            <a:pPr lvl="1"/>
            <a:r>
              <a:rPr lang="en-US" altLang="zh-CN" sz="1200" b="1" dirty="0">
                <a:solidFill>
                  <a:prstClr val="black"/>
                </a:solidFill>
              </a:rPr>
              <a:t>3. ETSI ZSM: </a:t>
            </a:r>
            <a:r>
              <a:rPr lang="en-US" altLang="zh-CN" sz="1200" dirty="0">
                <a:solidFill>
                  <a:prstClr val="black"/>
                </a:solidFill>
              </a:rPr>
              <a:t>management architecture, intent, closed loop control</a:t>
            </a:r>
          </a:p>
          <a:p>
            <a:pPr lvl="1"/>
            <a:r>
              <a:rPr lang="en-US" altLang="zh-CN" sz="1200" b="1" dirty="0">
                <a:solidFill>
                  <a:prstClr val="black"/>
                </a:solidFill>
              </a:rPr>
              <a:t>4. ETSI EE/ITU-T SG2/SG5/SG13: </a:t>
            </a:r>
            <a:r>
              <a:rPr lang="en-US" altLang="zh-CN" sz="1200" dirty="0">
                <a:solidFill>
                  <a:prstClr val="black"/>
                </a:solidFill>
              </a:rPr>
              <a:t>EE</a:t>
            </a:r>
          </a:p>
          <a:p>
            <a:pPr lvl="1"/>
            <a:r>
              <a:rPr lang="en-US" altLang="zh-CN" sz="1200" b="1" dirty="0">
                <a:solidFill>
                  <a:prstClr val="black"/>
                </a:solidFill>
              </a:rPr>
              <a:t>5. TMF: </a:t>
            </a:r>
            <a:r>
              <a:rPr lang="en-US" altLang="zh-CN" sz="1200" dirty="0">
                <a:solidFill>
                  <a:prstClr val="black"/>
                </a:solidFill>
              </a:rPr>
              <a:t>Autonomous networks level and evaluation, intent</a:t>
            </a:r>
          </a:p>
          <a:p>
            <a:pPr lvl="1"/>
            <a:r>
              <a:rPr lang="en-US" altLang="zh-CN" sz="1200" b="1" dirty="0">
                <a:solidFill>
                  <a:prstClr val="black"/>
                </a:solidFill>
              </a:rPr>
              <a:t>6. ONAP: </a:t>
            </a:r>
            <a:r>
              <a:rPr lang="en-US" altLang="zh-CN" sz="1200" dirty="0">
                <a:solidFill>
                  <a:prstClr val="black"/>
                </a:solidFill>
              </a:rPr>
              <a:t>reuses SA5 </a:t>
            </a:r>
            <a:r>
              <a:rPr lang="en-US" altLang="zh-CN" sz="1200" dirty="0" err="1">
                <a:solidFill>
                  <a:prstClr val="black"/>
                </a:solidFill>
              </a:rPr>
              <a:t>MnS</a:t>
            </a:r>
            <a:endParaRPr lang="en-US" altLang="zh-CN" sz="1200" dirty="0">
              <a:solidFill>
                <a:prstClr val="black"/>
              </a:solidFill>
            </a:endParaRPr>
          </a:p>
          <a:p>
            <a:pPr lvl="1"/>
            <a:r>
              <a:rPr lang="en-US" altLang="zh-CN" sz="1200" b="1" dirty="0">
                <a:solidFill>
                  <a:prstClr val="black"/>
                </a:solidFill>
              </a:rPr>
              <a:t>7. O-RAN: </a:t>
            </a:r>
            <a:r>
              <a:rPr lang="en-US" altLang="zh-CN" sz="1200" dirty="0">
                <a:solidFill>
                  <a:prstClr val="black"/>
                </a:solidFill>
              </a:rPr>
              <a:t>reuse SA5 </a:t>
            </a:r>
            <a:r>
              <a:rPr lang="en-US" altLang="zh-CN" sz="1200" dirty="0" err="1">
                <a:solidFill>
                  <a:prstClr val="black"/>
                </a:solidFill>
              </a:rPr>
              <a:t>MnS</a:t>
            </a:r>
            <a:endParaRPr lang="en-US" altLang="zh-CN" sz="1200" dirty="0">
              <a:solidFill>
                <a:prstClr val="black"/>
              </a:solidFill>
            </a:endParaRP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108715"/>
            <a:ext cx="969486" cy="3591204"/>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767743" y="1167793"/>
            <a:ext cx="708626" cy="2590469"/>
          </a:xfrm>
          <a:prstGeom prst="curvedConnector4">
            <a:avLst>
              <a:gd name="adj1" fmla="val -32260"/>
              <a:gd name="adj2" fmla="val 7112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27694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400" dirty="0"/>
              <a:t>Encourage companies and delegates to keep positive and collaborative attitude, be creative, open-minded to capture multiple potential solutions in the study.</a:t>
            </a:r>
          </a:p>
          <a:p>
            <a:r>
              <a:rPr lang="en-US" altLang="zh-CN" sz="2400" dirty="0"/>
              <a:t>Focus the efforts on the comparison and evaluation between multiple solutions and provide concrete conclusion at the end of the study. </a:t>
            </a:r>
          </a:p>
          <a:p>
            <a:r>
              <a:rPr lang="en-US" altLang="zh-CN" sz="24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endParaRPr lang="en-US" altLang="zh-CN" sz="2400" dirty="0"/>
          </a:p>
          <a:p>
            <a:r>
              <a:rPr lang="en-US" altLang="zh-CN" sz="2400" dirty="0"/>
              <a:t>Chair would be happy to help on:</a:t>
            </a:r>
          </a:p>
          <a:p>
            <a:pPr lvl="1"/>
            <a:r>
              <a:rPr lang="en-US" altLang="zh-CN" sz="1900" dirty="0"/>
              <a:t>Coordinate joint meetings if needed based on the working progress</a:t>
            </a:r>
          </a:p>
          <a:p>
            <a:pPr lvl="1"/>
            <a:r>
              <a:rPr lang="en-US" altLang="zh-CN" sz="1900" dirty="0"/>
              <a:t>Coordinate SA5 highlights inputs and tech articles in ETSI website</a:t>
            </a:r>
          </a:p>
        </p:txBody>
      </p:sp>
    </p:spTree>
    <p:extLst>
      <p:ext uri="{BB962C8B-B14F-4D97-AF65-F5344CB8AC3E}">
        <p14:creationId xmlns:p14="http://schemas.microsoft.com/office/powerpoint/2010/main" val="378106478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t>WIs/SIs in other 3GPP WGs potentially related to SA5</a:t>
            </a:r>
            <a:endParaRPr lang="en-GB" altLang="zh-CN" dirty="0"/>
          </a:p>
          <a:p>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r>
              <a:rPr lang="en-US" altLang="zh-CN" dirty="0"/>
              <a:t>SA5 TU planning &amp; statistics</a:t>
            </a:r>
            <a:endParaRPr lang="zh-CN" altLang="en-US" dirty="0"/>
          </a:p>
        </p:txBody>
      </p:sp>
    </p:spTree>
    <p:extLst>
      <p:ext uri="{BB962C8B-B14F-4D97-AF65-F5344CB8AC3E}">
        <p14:creationId xmlns:p14="http://schemas.microsoft.com/office/powerpoint/2010/main" val="237225972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Tree>
    <p:extLst>
      <p:ext uri="{BB962C8B-B14F-4D97-AF65-F5344CB8AC3E}">
        <p14:creationId xmlns:p14="http://schemas.microsoft.com/office/powerpoint/2010/main" val="52982984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t>WIs/SIs in other 3GPP WGs potentially related to SA5</a:t>
            </a:r>
            <a:endParaRPr lang="en-GB" altLang="zh-CN" dirty="0"/>
          </a:p>
          <a:p>
            <a:r>
              <a:rPr lang="fr-FR" altLang="zh-CN" dirty="0"/>
              <a:t>Expectation of SA5 rapporteur </a:t>
            </a:r>
            <a:r>
              <a:rPr lang="fr-FR" altLang="zh-CN" dirty="0" err="1"/>
              <a:t>role</a:t>
            </a:r>
            <a:endParaRPr lang="fr-FR" altLang="zh-CN" dirty="0"/>
          </a:p>
          <a:p>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76964683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solidFill>
                  <a:srgbClr val="0000FF"/>
                </a:solidFill>
              </a:rPr>
              <a:t>Release 19 timeline– figure with SA5</a:t>
            </a:r>
          </a:p>
          <a:p>
            <a:r>
              <a:rPr lang="en-US" altLang="zh-CN" dirty="0"/>
              <a:t>WIs/SIs in other 3GPP WGs potentially related to SA5</a:t>
            </a:r>
            <a:endParaRPr lang="en-GB" altLang="zh-CN" dirty="0"/>
          </a:p>
          <a:p>
            <a:r>
              <a:rPr lang="fr-FR" altLang="zh-CN" dirty="0"/>
              <a:t>Expectation of SA5 rapporteur </a:t>
            </a:r>
            <a:r>
              <a:rPr lang="fr-FR" altLang="zh-CN" dirty="0" err="1"/>
              <a:t>role</a:t>
            </a:r>
            <a:endParaRPr lang="fr-FR" altLang="zh-CN" dirty="0"/>
          </a:p>
          <a:p>
            <a:r>
              <a:rPr lang="en-US" altLang="zh-CN" dirty="0"/>
              <a:t>SA5 TU planning &amp; statistics</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3637909731"/>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908964957"/>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51620971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68" y="1035124"/>
            <a:ext cx="11360537" cy="526377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154479" y="4652045"/>
            <a:ext cx="2145031" cy="923330"/>
          </a:xfrm>
          <a:prstGeom prst="rect">
            <a:avLst/>
          </a:prstGeom>
          <a:solidFill>
            <a:srgbClr val="FFFF00"/>
          </a:solidFill>
        </p:spPr>
        <p:txBody>
          <a:bodyPr wrap="square" rtlCol="0">
            <a:spAutoFit/>
          </a:bodyPr>
          <a:lstStyle/>
          <a:p>
            <a:r>
              <a:rPr lang="en-US" altLang="zh-CN" sz="1800" dirty="0"/>
              <a:t>This is an example to illustrate TU statistics</a:t>
            </a:r>
            <a:endParaRPr lang="zh-CN" altLang="en-US" sz="18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5165777" y="2905050"/>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sp>
        <p:nvSpPr>
          <p:cNvPr id="9" name="TextBox 8">
            <a:extLst>
              <a:ext uri="{FF2B5EF4-FFF2-40B4-BE49-F238E27FC236}">
                <a16:creationId xmlns:a16="http://schemas.microsoft.com/office/drawing/2014/main" id="{14B75B9E-DC91-4B61-A6DE-A82F5A5810FA}"/>
              </a:ext>
            </a:extLst>
          </p:cNvPr>
          <p:cNvSpPr txBox="1"/>
          <p:nvPr/>
        </p:nvSpPr>
        <p:spPr>
          <a:xfrm>
            <a:off x="5165778" y="3537838"/>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Tree>
    <p:extLst>
      <p:ext uri="{BB962C8B-B14F-4D97-AF65-F5344CB8AC3E}">
        <p14:creationId xmlns:p14="http://schemas.microsoft.com/office/powerpoint/2010/main" val="135285353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348563077"/>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3167486376"/>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highlight>
                            <a:srgbClr val="FFFF00"/>
                          </a:highlight>
                          <a:latin typeface="+mn-lt"/>
                        </a:rPr>
                        <a:t>May. 2024:</a:t>
                      </a:r>
                    </a:p>
                    <a:p>
                      <a:r>
                        <a:rPr lang="en-US" altLang="zh-CN" sz="1200" b="1" dirty="0">
                          <a:highlight>
                            <a:srgbClr val="FFFF00"/>
                          </a:highlight>
                          <a:latin typeface="+mn-lt"/>
                        </a:rPr>
                        <a:t>SA5#155 (1 meeting)</a:t>
                      </a:r>
                      <a:endParaRPr lang="zh-CN" altLang="en-US" sz="1200" b="1" dirty="0">
                        <a:highlight>
                          <a:srgbClr val="FFFF00"/>
                        </a:highlight>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highlight>
                            <a:srgbClr val="FFFF00"/>
                          </a:highlight>
                          <a:latin typeface="+mn-lt"/>
                        </a:rPr>
                        <a:t>6 TU*1 meetings= 6 TU</a:t>
                      </a:r>
                    </a:p>
                    <a:p>
                      <a:r>
                        <a:rPr lang="en-US" altLang="zh-CN" sz="1200" dirty="0">
                          <a:highlight>
                            <a:srgbClr val="FFFF00"/>
                          </a:highlight>
                          <a:latin typeface="+mn-lt"/>
                        </a:rPr>
                        <a:t>5 TU: Rel-19 topic discussion</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400883968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63B83036-D229-4EDE-AEE6-D20FF5C901A8}"/>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a:t>
            </a:r>
            <a:r>
              <a:rPr lang="en-US" altLang="zh-CN" sz="2400" dirty="0"/>
              <a:t>Not yet</a:t>
            </a:r>
            <a:r>
              <a:rPr lang="en-GB" sz="2400" dirty="0"/>
              <a:t> integrated to SA timeline)</a:t>
            </a:r>
            <a:endParaRPr lang="en-US" sz="2400" dirty="0"/>
          </a:p>
        </p:txBody>
      </p:sp>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cxnSp>
        <p:nvCxnSpPr>
          <p:cNvPr id="155" name="Straight Connector 154">
            <a:extLst>
              <a:ext uri="{FF2B5EF4-FFF2-40B4-BE49-F238E27FC236}">
                <a16:creationId xmlns:a16="http://schemas.microsoft.com/office/drawing/2014/main" id="{022E1380-F159-442F-A3AB-EF563603B46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6" name="Straight Connector 155">
            <a:extLst>
              <a:ext uri="{FF2B5EF4-FFF2-40B4-BE49-F238E27FC236}">
                <a16:creationId xmlns:a16="http://schemas.microsoft.com/office/drawing/2014/main" id="{FB0F862C-996B-4BF2-8258-58A3992B5FF6}"/>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7" name="Straight Connector 156">
            <a:extLst>
              <a:ext uri="{FF2B5EF4-FFF2-40B4-BE49-F238E27FC236}">
                <a16:creationId xmlns:a16="http://schemas.microsoft.com/office/drawing/2014/main" id="{121CC504-C321-41F7-A72E-E42D5CBBEEA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8" name="Straight Connector 157">
            <a:extLst>
              <a:ext uri="{FF2B5EF4-FFF2-40B4-BE49-F238E27FC236}">
                <a16:creationId xmlns:a16="http://schemas.microsoft.com/office/drawing/2014/main" id="{F927311F-B7B6-4596-AE77-2D3182D8B04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9" name="Straight Connector 114">
            <a:extLst>
              <a:ext uri="{FF2B5EF4-FFF2-40B4-BE49-F238E27FC236}">
                <a16:creationId xmlns:a16="http://schemas.microsoft.com/office/drawing/2014/main" id="{B5A6F1CA-C041-4D24-B854-DDABD68E23BB}"/>
              </a:ext>
            </a:extLst>
          </p:cNvPr>
          <p:cNvCxnSpPr>
            <a:cxnSpLocks noChangeShapeType="1"/>
          </p:cNvCxnSpPr>
          <p:nvPr/>
        </p:nvCxnSpPr>
        <p:spPr bwMode="auto">
          <a:xfrm>
            <a:off x="3413630"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60" name="Straight Connector 114">
            <a:extLst>
              <a:ext uri="{FF2B5EF4-FFF2-40B4-BE49-F238E27FC236}">
                <a16:creationId xmlns:a16="http://schemas.microsoft.com/office/drawing/2014/main" id="{B832A806-FCEA-4A57-87A7-6BE20197D2F5}"/>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61" name="Straight Connector 114">
            <a:extLst>
              <a:ext uri="{FF2B5EF4-FFF2-40B4-BE49-F238E27FC236}">
                <a16:creationId xmlns:a16="http://schemas.microsoft.com/office/drawing/2014/main" id="{314D9DA8-4223-4841-92DE-E5A3A044EC96}"/>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62" name="Straight Connector 114">
            <a:extLst>
              <a:ext uri="{FF2B5EF4-FFF2-40B4-BE49-F238E27FC236}">
                <a16:creationId xmlns:a16="http://schemas.microsoft.com/office/drawing/2014/main" id="{BEE216C4-7C31-4123-B701-97E7E6EF5A56}"/>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63" name="Title 1">
            <a:extLst>
              <a:ext uri="{FF2B5EF4-FFF2-40B4-BE49-F238E27FC236}">
                <a16:creationId xmlns:a16="http://schemas.microsoft.com/office/drawing/2014/main" id="{8EAACE28-509D-4119-8F90-6E577A52A9A0}"/>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64" name="TextBox 86">
            <a:extLst>
              <a:ext uri="{FF2B5EF4-FFF2-40B4-BE49-F238E27FC236}">
                <a16:creationId xmlns:a16="http://schemas.microsoft.com/office/drawing/2014/main" id="{BD45642F-2C4D-4ACC-A4F6-5F9854B266DC}"/>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65" name="Straight Connector 115">
            <a:extLst>
              <a:ext uri="{FF2B5EF4-FFF2-40B4-BE49-F238E27FC236}">
                <a16:creationId xmlns:a16="http://schemas.microsoft.com/office/drawing/2014/main" id="{1F98E3AF-8029-4BEA-94C7-FC47BF7126E4}"/>
              </a:ext>
            </a:extLst>
          </p:cNvPr>
          <p:cNvCxnSpPr>
            <a:cxnSpLocks noChangeShapeType="1"/>
          </p:cNvCxnSpPr>
          <p:nvPr/>
        </p:nvCxnSpPr>
        <p:spPr bwMode="auto">
          <a:xfrm>
            <a:off x="3239019" y="2302900"/>
            <a:ext cx="10154" cy="3474811"/>
          </a:xfrm>
          <a:prstGeom prst="line">
            <a:avLst/>
          </a:prstGeom>
          <a:noFill/>
          <a:ln w="9525" algn="ctr">
            <a:solidFill>
              <a:schemeClr val="accent4">
                <a:lumMod val="40000"/>
                <a:lumOff val="60000"/>
              </a:schemeClr>
            </a:solidFill>
            <a:prstDash val="dash"/>
            <a:round/>
            <a:headEnd/>
            <a:tailEnd/>
          </a:ln>
        </p:spPr>
      </p:cxnSp>
      <p:cxnSp>
        <p:nvCxnSpPr>
          <p:cNvPr id="166" name="Straight Connector 114">
            <a:extLst>
              <a:ext uri="{FF2B5EF4-FFF2-40B4-BE49-F238E27FC236}">
                <a16:creationId xmlns:a16="http://schemas.microsoft.com/office/drawing/2014/main" id="{00EDAC08-29E7-4560-8B64-0F228572C70E}"/>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67" name="Straight Connector 114">
            <a:extLst>
              <a:ext uri="{FF2B5EF4-FFF2-40B4-BE49-F238E27FC236}">
                <a16:creationId xmlns:a16="http://schemas.microsoft.com/office/drawing/2014/main" id="{B6E9BE2F-8A28-44DC-8266-55B4452655A8}"/>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68" name="Straight Connector 114">
            <a:extLst>
              <a:ext uri="{FF2B5EF4-FFF2-40B4-BE49-F238E27FC236}">
                <a16:creationId xmlns:a16="http://schemas.microsoft.com/office/drawing/2014/main" id="{1B20C862-F36F-48AA-A0BC-39DA445F9133}"/>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69" name="Straight Connector 114">
            <a:extLst>
              <a:ext uri="{FF2B5EF4-FFF2-40B4-BE49-F238E27FC236}">
                <a16:creationId xmlns:a16="http://schemas.microsoft.com/office/drawing/2014/main" id="{79FAB94F-B15A-4641-9F62-FFFCF874B44F}"/>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70" name="Straight Connector 114">
            <a:extLst>
              <a:ext uri="{FF2B5EF4-FFF2-40B4-BE49-F238E27FC236}">
                <a16:creationId xmlns:a16="http://schemas.microsoft.com/office/drawing/2014/main" id="{D864028C-CE6A-4D12-BBB7-CAA7F77AE196}"/>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71" name="Straight Connector 114">
            <a:extLst>
              <a:ext uri="{FF2B5EF4-FFF2-40B4-BE49-F238E27FC236}">
                <a16:creationId xmlns:a16="http://schemas.microsoft.com/office/drawing/2014/main" id="{441B59AE-2EF3-4BA3-9512-F071BB015F39}"/>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72" name="Straight Connector 114">
            <a:extLst>
              <a:ext uri="{FF2B5EF4-FFF2-40B4-BE49-F238E27FC236}">
                <a16:creationId xmlns:a16="http://schemas.microsoft.com/office/drawing/2014/main" id="{076DB975-DC97-440B-AEE8-55D50268BB77}"/>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73" name="Straight Connector 114">
            <a:extLst>
              <a:ext uri="{FF2B5EF4-FFF2-40B4-BE49-F238E27FC236}">
                <a16:creationId xmlns:a16="http://schemas.microsoft.com/office/drawing/2014/main" id="{86BC19EC-DDE1-4DCC-A11B-7B52EBD90577}"/>
              </a:ext>
            </a:extLst>
          </p:cNvPr>
          <p:cNvCxnSpPr>
            <a:cxnSpLocks noChangeShapeType="1"/>
          </p:cNvCxnSpPr>
          <p:nvPr/>
        </p:nvCxnSpPr>
        <p:spPr bwMode="auto">
          <a:xfrm flipH="1">
            <a:off x="3963347" y="2302900"/>
            <a:ext cx="16924" cy="3474811"/>
          </a:xfrm>
          <a:prstGeom prst="line">
            <a:avLst/>
          </a:prstGeom>
          <a:noFill/>
          <a:ln w="9525" algn="ctr">
            <a:solidFill>
              <a:schemeClr val="accent4">
                <a:lumMod val="40000"/>
                <a:lumOff val="60000"/>
              </a:schemeClr>
            </a:solidFill>
            <a:prstDash val="dash"/>
            <a:round/>
            <a:headEnd/>
            <a:tailEnd/>
          </a:ln>
        </p:spPr>
      </p:cxnSp>
      <p:cxnSp>
        <p:nvCxnSpPr>
          <p:cNvPr id="174" name="Straight Connector 114">
            <a:extLst>
              <a:ext uri="{FF2B5EF4-FFF2-40B4-BE49-F238E27FC236}">
                <a16:creationId xmlns:a16="http://schemas.microsoft.com/office/drawing/2014/main" id="{721211E9-B5B1-4ECB-B842-65A17300D07C}"/>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75" name="TextBox 86">
            <a:extLst>
              <a:ext uri="{FF2B5EF4-FFF2-40B4-BE49-F238E27FC236}">
                <a16:creationId xmlns:a16="http://schemas.microsoft.com/office/drawing/2014/main" id="{504EBE2D-ED4B-4AE5-869B-46D7ECB9D4BB}"/>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76" name="TextBox 86">
            <a:extLst>
              <a:ext uri="{FF2B5EF4-FFF2-40B4-BE49-F238E27FC236}">
                <a16:creationId xmlns:a16="http://schemas.microsoft.com/office/drawing/2014/main" id="{05E8BB56-8E70-41B6-8420-EEB8F32F5087}"/>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77" name="TextBox 86">
            <a:extLst>
              <a:ext uri="{FF2B5EF4-FFF2-40B4-BE49-F238E27FC236}">
                <a16:creationId xmlns:a16="http://schemas.microsoft.com/office/drawing/2014/main" id="{506134C6-7190-4485-A83E-FDC7FAD8EA67}"/>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78" name="TextBox 86">
            <a:extLst>
              <a:ext uri="{FF2B5EF4-FFF2-40B4-BE49-F238E27FC236}">
                <a16:creationId xmlns:a16="http://schemas.microsoft.com/office/drawing/2014/main" id="{5813D58D-B33F-4537-9445-5DBF62425895}"/>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79" name="TextBox 86">
            <a:extLst>
              <a:ext uri="{FF2B5EF4-FFF2-40B4-BE49-F238E27FC236}">
                <a16:creationId xmlns:a16="http://schemas.microsoft.com/office/drawing/2014/main" id="{20C9048B-0A99-4489-B150-BD24C6F3DD57}"/>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80" name="TextBox 86">
            <a:extLst>
              <a:ext uri="{FF2B5EF4-FFF2-40B4-BE49-F238E27FC236}">
                <a16:creationId xmlns:a16="http://schemas.microsoft.com/office/drawing/2014/main" id="{7C314518-5D54-4CF5-9229-4E5E1A47CF9C}"/>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81" name="TextBox 86">
            <a:extLst>
              <a:ext uri="{FF2B5EF4-FFF2-40B4-BE49-F238E27FC236}">
                <a16:creationId xmlns:a16="http://schemas.microsoft.com/office/drawing/2014/main" id="{D3159760-A9DD-455D-A04B-8637BFB0694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82" name="TextBox 86">
            <a:extLst>
              <a:ext uri="{FF2B5EF4-FFF2-40B4-BE49-F238E27FC236}">
                <a16:creationId xmlns:a16="http://schemas.microsoft.com/office/drawing/2014/main" id="{5D7998E0-9B5A-409A-9815-0B4011792258}"/>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83" name="TextBox 86">
            <a:extLst>
              <a:ext uri="{FF2B5EF4-FFF2-40B4-BE49-F238E27FC236}">
                <a16:creationId xmlns:a16="http://schemas.microsoft.com/office/drawing/2014/main" id="{3BD9C38C-46AF-4FED-B8ED-027E6693F941}"/>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84" name="TextBox 86">
            <a:extLst>
              <a:ext uri="{FF2B5EF4-FFF2-40B4-BE49-F238E27FC236}">
                <a16:creationId xmlns:a16="http://schemas.microsoft.com/office/drawing/2014/main" id="{F72C1031-EEA4-4B82-82E0-7BBC4E9ACC81}"/>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85" name="TextBox 86">
            <a:extLst>
              <a:ext uri="{FF2B5EF4-FFF2-40B4-BE49-F238E27FC236}">
                <a16:creationId xmlns:a16="http://schemas.microsoft.com/office/drawing/2014/main" id="{5AEB032A-D6B4-46B0-8FF2-E99FDD07E2E1}"/>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86" name="TextBox 86">
            <a:extLst>
              <a:ext uri="{FF2B5EF4-FFF2-40B4-BE49-F238E27FC236}">
                <a16:creationId xmlns:a16="http://schemas.microsoft.com/office/drawing/2014/main" id="{AC4BABDD-4C48-4E87-91F5-08FA07811C17}"/>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87" name="Chevron 60">
            <a:extLst>
              <a:ext uri="{FF2B5EF4-FFF2-40B4-BE49-F238E27FC236}">
                <a16:creationId xmlns:a16="http://schemas.microsoft.com/office/drawing/2014/main" id="{055906FA-3D7D-41EB-B04F-5F03809BF122}"/>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anose="00000500000000000000" pitchFamily="50" charset="0"/>
                <a:cs typeface="Arial" panose="020B0604020202020204" pitchFamily="34" charset="0"/>
              </a:rPr>
              <a:t>RAN4 </a:t>
            </a:r>
          </a:p>
          <a:p>
            <a:pPr algn="ctr"/>
            <a:r>
              <a:rPr lang="fr-FR" altLang="en-US" sz="600">
                <a:latin typeface="Montserrat" panose="00000500000000000000" pitchFamily="50" charset="0"/>
                <a:cs typeface="Arial" panose="020B0604020202020204" pitchFamily="34" charset="0"/>
              </a:rPr>
              <a:t>content def.</a:t>
            </a:r>
          </a:p>
        </p:txBody>
      </p:sp>
      <p:sp>
        <p:nvSpPr>
          <p:cNvPr id="188" name="Chevron 60">
            <a:extLst>
              <a:ext uri="{FF2B5EF4-FFF2-40B4-BE49-F238E27FC236}">
                <a16:creationId xmlns:a16="http://schemas.microsoft.com/office/drawing/2014/main" id="{ADBA38B8-6177-40C2-B37A-F7BF00356F32}"/>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89" name="TextBox 188">
            <a:extLst>
              <a:ext uri="{FF2B5EF4-FFF2-40B4-BE49-F238E27FC236}">
                <a16:creationId xmlns:a16="http://schemas.microsoft.com/office/drawing/2014/main" id="{B5B77CEB-C220-4D5B-A128-AAA222CE7A71}"/>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90" name="TextBox 189">
            <a:extLst>
              <a:ext uri="{FF2B5EF4-FFF2-40B4-BE49-F238E27FC236}">
                <a16:creationId xmlns:a16="http://schemas.microsoft.com/office/drawing/2014/main" id="{7DEC40B8-A037-429C-BB2B-05C3BB604A98}"/>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91" name="TextBox 2">
            <a:extLst>
              <a:ext uri="{FF2B5EF4-FFF2-40B4-BE49-F238E27FC236}">
                <a16:creationId xmlns:a16="http://schemas.microsoft.com/office/drawing/2014/main" id="{1E17D218-EF35-4FE5-942D-1A8C37E37C07}"/>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2" name="TextBox 59">
            <a:extLst>
              <a:ext uri="{FF2B5EF4-FFF2-40B4-BE49-F238E27FC236}">
                <a16:creationId xmlns:a16="http://schemas.microsoft.com/office/drawing/2014/main" id="{D6E1C972-2FC4-4BC0-9729-8FD1C6253013}"/>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3" name="TextBox 60">
            <a:extLst>
              <a:ext uri="{FF2B5EF4-FFF2-40B4-BE49-F238E27FC236}">
                <a16:creationId xmlns:a16="http://schemas.microsoft.com/office/drawing/2014/main" id="{BFAD596D-09A0-447E-9B6C-624D540EC6E5}"/>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4" name="TextBox 61">
            <a:extLst>
              <a:ext uri="{FF2B5EF4-FFF2-40B4-BE49-F238E27FC236}">
                <a16:creationId xmlns:a16="http://schemas.microsoft.com/office/drawing/2014/main" id="{71F3767A-D054-4999-BEFE-3277ACC549E1}"/>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95" name="TextBox 62">
            <a:extLst>
              <a:ext uri="{FF2B5EF4-FFF2-40B4-BE49-F238E27FC236}">
                <a16:creationId xmlns:a16="http://schemas.microsoft.com/office/drawing/2014/main" id="{5F6A04A2-2CF9-4957-B7A8-E0C3B65747E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6" name="TextBox 63">
            <a:extLst>
              <a:ext uri="{FF2B5EF4-FFF2-40B4-BE49-F238E27FC236}">
                <a16:creationId xmlns:a16="http://schemas.microsoft.com/office/drawing/2014/main" id="{678AA9C2-FB15-4919-8555-3ACB4F0776F4}"/>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7" name="TextBox 64">
            <a:extLst>
              <a:ext uri="{FF2B5EF4-FFF2-40B4-BE49-F238E27FC236}">
                <a16:creationId xmlns:a16="http://schemas.microsoft.com/office/drawing/2014/main" id="{B3450424-C21B-478F-8CFA-B162DC5C2575}"/>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98" name="TextBox 65">
            <a:extLst>
              <a:ext uri="{FF2B5EF4-FFF2-40B4-BE49-F238E27FC236}">
                <a16:creationId xmlns:a16="http://schemas.microsoft.com/office/drawing/2014/main" id="{8B67E71B-4C0D-46B2-BD59-8D166F09B487}"/>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99" name="TextBox 66">
            <a:extLst>
              <a:ext uri="{FF2B5EF4-FFF2-40B4-BE49-F238E27FC236}">
                <a16:creationId xmlns:a16="http://schemas.microsoft.com/office/drawing/2014/main" id="{A4274A1F-5467-49FE-A085-F4B8387FBB99}"/>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00" name="TextBox 67">
            <a:extLst>
              <a:ext uri="{FF2B5EF4-FFF2-40B4-BE49-F238E27FC236}">
                <a16:creationId xmlns:a16="http://schemas.microsoft.com/office/drawing/2014/main" id="{ECFEED11-6E52-4054-8A32-18F4CC7F476D}"/>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01" name="TextBox 69">
            <a:extLst>
              <a:ext uri="{FF2B5EF4-FFF2-40B4-BE49-F238E27FC236}">
                <a16:creationId xmlns:a16="http://schemas.microsoft.com/office/drawing/2014/main" id="{63B529D5-47B4-4EA2-83CA-295558A0C7CB}"/>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2" name="TextBox 70">
            <a:extLst>
              <a:ext uri="{FF2B5EF4-FFF2-40B4-BE49-F238E27FC236}">
                <a16:creationId xmlns:a16="http://schemas.microsoft.com/office/drawing/2014/main" id="{C60405ED-1CAC-43BD-9869-4F7F0D933F67}"/>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3" name="TextBox 71">
            <a:extLst>
              <a:ext uri="{FF2B5EF4-FFF2-40B4-BE49-F238E27FC236}">
                <a16:creationId xmlns:a16="http://schemas.microsoft.com/office/drawing/2014/main" id="{F34665B2-2F88-4D18-8A77-C149D78F7713}"/>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04" name="TextBox 203">
            <a:extLst>
              <a:ext uri="{FF2B5EF4-FFF2-40B4-BE49-F238E27FC236}">
                <a16:creationId xmlns:a16="http://schemas.microsoft.com/office/drawing/2014/main" id="{91960845-746C-4970-97D1-C298B2097E13}"/>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05" name="Chevron 79">
            <a:extLst>
              <a:ext uri="{FF2B5EF4-FFF2-40B4-BE49-F238E27FC236}">
                <a16:creationId xmlns:a16="http://schemas.microsoft.com/office/drawing/2014/main" id="{95C53325-69B9-485C-A622-500D0A5434E5}"/>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06" name="Chevron 58">
            <a:extLst>
              <a:ext uri="{FF2B5EF4-FFF2-40B4-BE49-F238E27FC236}">
                <a16:creationId xmlns:a16="http://schemas.microsoft.com/office/drawing/2014/main" id="{D0D9FDB7-79E1-46AC-A88A-1D8ECDEDED80}"/>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07" name="Chevron 60">
            <a:extLst>
              <a:ext uri="{FF2B5EF4-FFF2-40B4-BE49-F238E27FC236}">
                <a16:creationId xmlns:a16="http://schemas.microsoft.com/office/drawing/2014/main" id="{520E3EE7-D7F5-47C5-8C83-18B88EF34F95}"/>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08" name="Chevron 60">
            <a:extLst>
              <a:ext uri="{FF2B5EF4-FFF2-40B4-BE49-F238E27FC236}">
                <a16:creationId xmlns:a16="http://schemas.microsoft.com/office/drawing/2014/main" id="{1183F8A6-5507-4AA7-BA79-2F73F6E99533}"/>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09" name="Chevron 60">
            <a:extLst>
              <a:ext uri="{FF2B5EF4-FFF2-40B4-BE49-F238E27FC236}">
                <a16:creationId xmlns:a16="http://schemas.microsoft.com/office/drawing/2014/main" id="{211FAC27-2F3C-496F-ADFB-8F22EB641FCB}"/>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10" name="Chevron 58">
            <a:extLst>
              <a:ext uri="{FF2B5EF4-FFF2-40B4-BE49-F238E27FC236}">
                <a16:creationId xmlns:a16="http://schemas.microsoft.com/office/drawing/2014/main" id="{2A9F3C6A-5EC6-45F0-B523-2EB442B94B43}"/>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11" name="Chevron 60">
            <a:extLst>
              <a:ext uri="{FF2B5EF4-FFF2-40B4-BE49-F238E27FC236}">
                <a16:creationId xmlns:a16="http://schemas.microsoft.com/office/drawing/2014/main" id="{1DB6B919-12B8-4456-843D-FE3C4C27261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12" name="TextBox 86">
            <a:extLst>
              <a:ext uri="{FF2B5EF4-FFF2-40B4-BE49-F238E27FC236}">
                <a16:creationId xmlns:a16="http://schemas.microsoft.com/office/drawing/2014/main" id="{D00F4549-90D8-42DD-866D-8BA9E88BE0FA}"/>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13" name="TextBox 60">
            <a:extLst>
              <a:ext uri="{FF2B5EF4-FFF2-40B4-BE49-F238E27FC236}">
                <a16:creationId xmlns:a16="http://schemas.microsoft.com/office/drawing/2014/main" id="{AA3F0C3A-6C8E-4A73-9C49-4A1516205B5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213">
            <a:extLst>
              <a:ext uri="{FF2B5EF4-FFF2-40B4-BE49-F238E27FC236}">
                <a16:creationId xmlns:a16="http://schemas.microsoft.com/office/drawing/2014/main" id="{23E674F9-F389-4110-9D99-0888EDC5044A}"/>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15" name="Rectangle 12">
            <a:extLst>
              <a:ext uri="{FF2B5EF4-FFF2-40B4-BE49-F238E27FC236}">
                <a16:creationId xmlns:a16="http://schemas.microsoft.com/office/drawing/2014/main" id="{3D62F677-8DFB-4451-B3A1-C525CEAFD2AC}"/>
              </a:ext>
            </a:extLst>
          </p:cNvPr>
          <p:cNvSpPr>
            <a:spLocks noChangeArrowheads="1"/>
          </p:cNvSpPr>
          <p:nvPr/>
        </p:nvSpPr>
        <p:spPr bwMode="auto">
          <a:xfrm>
            <a:off x="2919988"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16" name="Chevron 60">
            <a:extLst>
              <a:ext uri="{FF2B5EF4-FFF2-40B4-BE49-F238E27FC236}">
                <a16:creationId xmlns:a16="http://schemas.microsoft.com/office/drawing/2014/main" id="{B8AB8976-5F17-47F7-BFEC-64D4D3F40F46}"/>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7" name="Chevron 60">
            <a:extLst>
              <a:ext uri="{FF2B5EF4-FFF2-40B4-BE49-F238E27FC236}">
                <a16:creationId xmlns:a16="http://schemas.microsoft.com/office/drawing/2014/main" id="{1A7CD635-F791-439A-83BC-3B3B87205C5A}"/>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18" name="TextBox 67">
            <a:extLst>
              <a:ext uri="{FF2B5EF4-FFF2-40B4-BE49-F238E27FC236}">
                <a16:creationId xmlns:a16="http://schemas.microsoft.com/office/drawing/2014/main" id="{89849013-17FF-4BB8-B021-F35082B0B690}"/>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19" name="Diamond 3">
            <a:extLst>
              <a:ext uri="{FF2B5EF4-FFF2-40B4-BE49-F238E27FC236}">
                <a16:creationId xmlns:a16="http://schemas.microsoft.com/office/drawing/2014/main" id="{9C6DFB98-29BC-47F0-9A67-DC9F7E965BF8}"/>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20" name="TextBox 6">
            <a:extLst>
              <a:ext uri="{FF2B5EF4-FFF2-40B4-BE49-F238E27FC236}">
                <a16:creationId xmlns:a16="http://schemas.microsoft.com/office/drawing/2014/main" id="{74D6CE8A-FC00-4D72-8CC4-1AD11C4CDF02}"/>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21" name="Diamond 16">
            <a:extLst>
              <a:ext uri="{FF2B5EF4-FFF2-40B4-BE49-F238E27FC236}">
                <a16:creationId xmlns:a16="http://schemas.microsoft.com/office/drawing/2014/main" id="{E74C8DCB-E31B-4F8A-BAE3-6E5FC6982231}"/>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22" name="TextBox 7">
            <a:extLst>
              <a:ext uri="{FF2B5EF4-FFF2-40B4-BE49-F238E27FC236}">
                <a16:creationId xmlns:a16="http://schemas.microsoft.com/office/drawing/2014/main" id="{45DD94DE-EAF3-44A1-ADFA-B7CE0BFCE213}"/>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23" name="Straight Connector 114">
            <a:extLst>
              <a:ext uri="{FF2B5EF4-FFF2-40B4-BE49-F238E27FC236}">
                <a16:creationId xmlns:a16="http://schemas.microsoft.com/office/drawing/2014/main" id="{6817D8FF-97D5-4F7D-B624-B4CC75C7C353}"/>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24" name="Chevron 60">
            <a:extLst>
              <a:ext uri="{FF2B5EF4-FFF2-40B4-BE49-F238E27FC236}">
                <a16:creationId xmlns:a16="http://schemas.microsoft.com/office/drawing/2014/main" id="{E369A8C0-7475-47E8-9C43-B6D6FF4C7954}"/>
              </a:ext>
            </a:extLst>
          </p:cNvPr>
          <p:cNvSpPr/>
          <p:nvPr/>
        </p:nvSpPr>
        <p:spPr bwMode="auto">
          <a:xfrm>
            <a:off x="2521460" y="2304098"/>
            <a:ext cx="2904084" cy="2310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25" name="矩形 1">
            <a:extLst>
              <a:ext uri="{FF2B5EF4-FFF2-40B4-BE49-F238E27FC236}">
                <a16:creationId xmlns:a16="http://schemas.microsoft.com/office/drawing/2014/main" id="{BE53CEE1-6382-464F-B250-CB6D55AA371E}"/>
              </a:ext>
            </a:extLst>
          </p:cNvPr>
          <p:cNvSpPr>
            <a:spLocks noChangeArrowheads="1"/>
          </p:cNvSpPr>
          <p:nvPr/>
        </p:nvSpPr>
        <p:spPr bwMode="auto">
          <a:xfrm>
            <a:off x="2521460" y="2215951"/>
            <a:ext cx="2902391" cy="384245"/>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6" name="矩形 1">
            <a:extLst>
              <a:ext uri="{FF2B5EF4-FFF2-40B4-BE49-F238E27FC236}">
                <a16:creationId xmlns:a16="http://schemas.microsoft.com/office/drawing/2014/main" id="{0430580E-8E82-4FAD-BD03-44566D7CB05F}"/>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7" name="矩形 1">
            <a:extLst>
              <a:ext uri="{FF2B5EF4-FFF2-40B4-BE49-F238E27FC236}">
                <a16:creationId xmlns:a16="http://schemas.microsoft.com/office/drawing/2014/main" id="{DAF8F0DB-447A-404E-B9E1-870F023C85AD}"/>
              </a:ext>
            </a:extLst>
          </p:cNvPr>
          <p:cNvSpPr>
            <a:spLocks noChangeArrowheads="1"/>
          </p:cNvSpPr>
          <p:nvPr/>
        </p:nvSpPr>
        <p:spPr bwMode="auto">
          <a:xfrm>
            <a:off x="3182328" y="4966785"/>
            <a:ext cx="506006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8" name="Chevron 60">
            <a:extLst>
              <a:ext uri="{FF2B5EF4-FFF2-40B4-BE49-F238E27FC236}">
                <a16:creationId xmlns:a16="http://schemas.microsoft.com/office/drawing/2014/main" id="{1461037F-85D4-4A56-804B-1BB7F0B5A520}"/>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29" name="Isosceles Triangle 228">
            <a:extLst>
              <a:ext uri="{FF2B5EF4-FFF2-40B4-BE49-F238E27FC236}">
                <a16:creationId xmlns:a16="http://schemas.microsoft.com/office/drawing/2014/main" id="{47A62A9B-364F-42C8-B04C-A15EBCB08D52}"/>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0" name="Star: 5 Points 229">
            <a:extLst>
              <a:ext uri="{FF2B5EF4-FFF2-40B4-BE49-F238E27FC236}">
                <a16:creationId xmlns:a16="http://schemas.microsoft.com/office/drawing/2014/main" id="{B7F617DD-191B-4C36-A971-5855CED7DB7D}"/>
              </a:ext>
            </a:extLst>
          </p:cNvPr>
          <p:cNvSpPr/>
          <p:nvPr/>
        </p:nvSpPr>
        <p:spPr bwMode="auto">
          <a:xfrm>
            <a:off x="3162049"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31" name="Isosceles Triangle 230">
            <a:extLst>
              <a:ext uri="{FF2B5EF4-FFF2-40B4-BE49-F238E27FC236}">
                <a16:creationId xmlns:a16="http://schemas.microsoft.com/office/drawing/2014/main" id="{DFEA77D1-AF93-4836-924A-71F36524F1EE}"/>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2" name="TextBox 231">
            <a:extLst>
              <a:ext uri="{FF2B5EF4-FFF2-40B4-BE49-F238E27FC236}">
                <a16:creationId xmlns:a16="http://schemas.microsoft.com/office/drawing/2014/main" id="{24F915CB-76E6-4770-98A3-A3490BF9AE16}"/>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Sep</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33" name="Isosceles Triangle 232">
            <a:extLst>
              <a:ext uri="{FF2B5EF4-FFF2-40B4-BE49-F238E27FC236}">
                <a16:creationId xmlns:a16="http://schemas.microsoft.com/office/drawing/2014/main" id="{BA7DAA7B-1EA5-48C6-8301-3AEE53E439F8}"/>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34" name="Isosceles Triangle 233">
            <a:extLst>
              <a:ext uri="{FF2B5EF4-FFF2-40B4-BE49-F238E27FC236}">
                <a16:creationId xmlns:a16="http://schemas.microsoft.com/office/drawing/2014/main" id="{8568B424-CFE8-48AC-B3DB-7EC856194D1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GB" altLang="zh-CN" dirty="0"/>
              <a:t>Release 19 timeline– figure with SA5</a:t>
            </a:r>
          </a:p>
          <a:p>
            <a:r>
              <a:rPr lang="en-US" altLang="zh-CN" dirty="0">
                <a:solidFill>
                  <a:srgbClr val="0000FF"/>
                </a:solidFill>
              </a:rPr>
              <a:t>WIs/SIs in other 3GPP WGs potentially related to SA5</a:t>
            </a:r>
            <a:endParaRPr lang="en-GB" altLang="zh-CN" dirty="0">
              <a:solidFill>
                <a:srgbClr val="0000FF"/>
              </a:solidFill>
            </a:endParaRPr>
          </a:p>
          <a:p>
            <a:r>
              <a:rPr lang="fr-FR" altLang="zh-CN" dirty="0"/>
              <a:t>Expectation of SA5 rapporteur </a:t>
            </a:r>
            <a:r>
              <a:rPr lang="fr-FR" altLang="zh-CN" dirty="0" err="1"/>
              <a:t>role</a:t>
            </a:r>
            <a:endParaRPr lang="fr-FR" altLang="zh-CN" dirty="0"/>
          </a:p>
          <a:p>
            <a:r>
              <a:rPr lang="en-US" altLang="zh-CN" dirty="0"/>
              <a:t>SA5 TU planning &amp; statistics</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1F4E67E7-C585-404D-8B7D-B7AE25B4356B}"/>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OAM Study / Work Items</a:t>
            </a:r>
          </a:p>
        </p:txBody>
      </p:sp>
      <p:graphicFrame>
        <p:nvGraphicFramePr>
          <p:cNvPr id="11" name="表格 2">
            <a:extLst>
              <a:ext uri="{FF2B5EF4-FFF2-40B4-BE49-F238E27FC236}">
                <a16:creationId xmlns:a16="http://schemas.microsoft.com/office/drawing/2014/main" id="{DC4122BA-988E-4F62-8894-27910E2EA91F}"/>
              </a:ext>
            </a:extLst>
          </p:cNvPr>
          <p:cNvGraphicFramePr>
            <a:graphicFrameLocks noGrp="1"/>
          </p:cNvGraphicFramePr>
          <p:nvPr>
            <p:extLst>
              <p:ext uri="{D42A27DB-BD31-4B8C-83A1-F6EECF244321}">
                <p14:modId xmlns:p14="http://schemas.microsoft.com/office/powerpoint/2010/main" val="271800476"/>
              </p:ext>
            </p:extLst>
          </p:nvPr>
        </p:nvGraphicFramePr>
        <p:xfrm>
          <a:off x="120650" y="1056063"/>
          <a:ext cx="12011348" cy="5340350"/>
        </p:xfrm>
        <a:graphic>
          <a:graphicData uri="http://schemas.openxmlformats.org/drawingml/2006/table">
            <a:tbl>
              <a:tblPr/>
              <a:tblGrid>
                <a:gridCol w="533993">
                  <a:extLst>
                    <a:ext uri="{9D8B030D-6E8A-4147-A177-3AD203B41FA5}">
                      <a16:colId xmlns:a16="http://schemas.microsoft.com/office/drawing/2014/main" val="1965733584"/>
                    </a:ext>
                  </a:extLst>
                </a:gridCol>
                <a:gridCol w="296828">
                  <a:extLst>
                    <a:ext uri="{9D8B030D-6E8A-4147-A177-3AD203B41FA5}">
                      <a16:colId xmlns:a16="http://schemas.microsoft.com/office/drawing/2014/main" val="331722294"/>
                    </a:ext>
                  </a:extLst>
                </a:gridCol>
                <a:gridCol w="671238">
                  <a:extLst>
                    <a:ext uri="{9D8B030D-6E8A-4147-A177-3AD203B41FA5}">
                      <a16:colId xmlns:a16="http://schemas.microsoft.com/office/drawing/2014/main" val="907466837"/>
                    </a:ext>
                  </a:extLst>
                </a:gridCol>
                <a:gridCol w="2005255">
                  <a:extLst>
                    <a:ext uri="{9D8B030D-6E8A-4147-A177-3AD203B41FA5}">
                      <a16:colId xmlns:a16="http://schemas.microsoft.com/office/drawing/2014/main" val="2690706286"/>
                    </a:ext>
                  </a:extLst>
                </a:gridCol>
                <a:gridCol w="4816770">
                  <a:extLst>
                    <a:ext uri="{9D8B030D-6E8A-4147-A177-3AD203B41FA5}">
                      <a16:colId xmlns:a16="http://schemas.microsoft.com/office/drawing/2014/main" val="2178307027"/>
                    </a:ext>
                  </a:extLst>
                </a:gridCol>
                <a:gridCol w="1088370">
                  <a:extLst>
                    <a:ext uri="{9D8B030D-6E8A-4147-A177-3AD203B41FA5}">
                      <a16:colId xmlns:a16="http://schemas.microsoft.com/office/drawing/2014/main" val="410137253"/>
                    </a:ext>
                  </a:extLst>
                </a:gridCol>
                <a:gridCol w="1216496">
                  <a:extLst>
                    <a:ext uri="{9D8B030D-6E8A-4147-A177-3AD203B41FA5}">
                      <a16:colId xmlns:a16="http://schemas.microsoft.com/office/drawing/2014/main" val="3966773156"/>
                    </a:ext>
                  </a:extLst>
                </a:gridCol>
                <a:gridCol w="691200">
                  <a:extLst>
                    <a:ext uri="{9D8B030D-6E8A-4147-A177-3AD203B41FA5}">
                      <a16:colId xmlns:a16="http://schemas.microsoft.com/office/drawing/2014/main" val="4058451737"/>
                    </a:ext>
                  </a:extLst>
                </a:gridCol>
                <a:gridCol w="691198">
                  <a:extLst>
                    <a:ext uri="{9D8B030D-6E8A-4147-A177-3AD203B41FA5}">
                      <a16:colId xmlns:a16="http://schemas.microsoft.com/office/drawing/2014/main" val="2276198587"/>
                    </a:ext>
                  </a:extLst>
                </a:gridCol>
              </a:tblGrid>
              <a:tr h="26515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133">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200" b="1" i="0" u="none" strike="noStrike" dirty="0">
                          <a:solidFill>
                            <a:srgbClr val="000000"/>
                          </a:solidFill>
                          <a:effectLst/>
                          <a:latin typeface="+mn-lt"/>
                          <a:ea typeface="+mn-ea"/>
                        </a:rPr>
                        <a:t>Intelligence and Automation</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SP-231780</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SP-231727</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84133">
                <a:tc rowSpan="14">
                  <a:txBody>
                    <a:bodyPr/>
                    <a:lstStyle/>
                    <a:p>
                      <a:pPr marL="53975" indent="0" algn="l" fontAlgn="b"/>
                      <a:r>
                        <a:rPr lang="en-US" altLang="zh-CN" sz="1200" b="1" i="0" u="none" strike="noStrike" dirty="0">
                          <a:solidFill>
                            <a:srgbClr val="000000"/>
                          </a:solidFill>
                          <a:effectLst/>
                          <a:latin typeface="+mn-lt"/>
                          <a:ea typeface="+mn-ea"/>
                        </a:rPr>
                        <a:t>Management Architecture and Mechanisms</a:t>
                      </a:r>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SP-231781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SP-231725</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SP-231746</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SP-231732</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SP-231747</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SP-231745</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2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Subscriber and Equipment Trace and </a:t>
                      </a:r>
                      <a:r>
                        <a:rPr lang="en-US" sz="1200" b="0" i="0" u="none" strike="noStrike" dirty="0" err="1">
                          <a:solidFill>
                            <a:schemeClr val="tx1"/>
                          </a:solidFill>
                          <a:effectLst/>
                          <a:latin typeface="+mn-lt"/>
                          <a:ea typeface="宋体" panose="02010600030101010101" pitchFamily="2" charset="-122"/>
                        </a:rPr>
                        <a:t>QoE</a:t>
                      </a:r>
                      <a:r>
                        <a:rPr lang="en-US" sz="12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SP-231748</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SP-231729</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353535">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aspects of </a:t>
                      </a:r>
                      <a:r>
                        <a:rPr lang="en-US" sz="1200" b="0" i="0" u="none" strike="noStrike" dirty="0" err="1">
                          <a:solidFill>
                            <a:schemeClr val="tx1"/>
                          </a:solidFill>
                          <a:effectLst/>
                          <a:latin typeface="+mn-lt"/>
                          <a:ea typeface="宋体" panose="02010600030101010101" pitchFamily="2" charset="-122"/>
                        </a:rPr>
                        <a:t>RedCap</a:t>
                      </a:r>
                      <a:r>
                        <a:rPr lang="en-US" sz="12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SP-231734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SP-231724</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8413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2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SP-231731</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353535">
                <a:tc rowSpan="2">
                  <a:txBody>
                    <a:bodyPr/>
                    <a:lstStyle/>
                    <a:p>
                      <a:pPr marL="53975" indent="0" algn="l" defTabSz="1219170" rtl="0" eaLnBrk="1" fontAlgn="b" latinLnBrk="0" hangingPunct="1"/>
                      <a:r>
                        <a:rPr lang="en-US" sz="12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a:solidFill>
                            <a:srgbClr val="000000"/>
                          </a:solidFill>
                          <a:effectLst/>
                          <a:latin typeface="+mn-lt"/>
                          <a:ea typeface="等线" panose="02010600030101010101" pitchFamily="2" charset="-122"/>
                          <a:cs typeface="Calibri" panose="020F0502020204030204" pitchFamily="34" charset="0"/>
                        </a:rPr>
                        <a:t>SP-231723</a:t>
                      </a:r>
                      <a:endParaRPr lang="zh-CN" sz="11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3644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2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100" kern="1200" dirty="0">
                          <a:solidFill>
                            <a:srgbClr val="000000"/>
                          </a:solidFill>
                          <a:effectLst/>
                          <a:latin typeface="+mn-lt"/>
                          <a:ea typeface="等线" panose="02010600030101010101" pitchFamily="2" charset="-122"/>
                          <a:cs typeface="Calibri" panose="020F0502020204030204" pitchFamily="34" charset="0"/>
                        </a:rPr>
                        <a:t>SP-231728</a:t>
                      </a:r>
                      <a:endParaRPr lang="zh-CN" sz="11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SID</a:t>
                      </a:r>
                      <a:endParaRPr lang="zh-CN" altLang="en-US" sz="12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86280864"/>
                  </a:ext>
                </a:extLst>
              </a:tr>
            </a:tbl>
          </a:graphicData>
        </a:graphic>
      </p:graphicFrame>
      <p:sp>
        <p:nvSpPr>
          <p:cNvPr id="12" name="TextBox 11">
            <a:extLst>
              <a:ext uri="{FF2B5EF4-FFF2-40B4-BE49-F238E27FC236}">
                <a16:creationId xmlns:a16="http://schemas.microsoft.com/office/drawing/2014/main" id="{6787D70F-964F-4E07-9C5A-437628915816}"/>
              </a:ext>
            </a:extLst>
          </p:cNvPr>
          <p:cNvSpPr txBox="1"/>
          <p:nvPr/>
        </p:nvSpPr>
        <p:spPr>
          <a:xfrm>
            <a:off x="120650" y="727854"/>
            <a:ext cx="8196796" cy="307777"/>
          </a:xfrm>
          <a:prstGeom prst="rect">
            <a:avLst/>
          </a:prstGeom>
          <a:noFill/>
        </p:spPr>
        <p:txBody>
          <a:bodyPr wrap="non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21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13</a:t>
            </a:r>
            <a:r>
              <a:rPr lang="en-US" altLang="zh-CN" sz="1400" kern="0" dirty="0">
                <a:latin typeface="+mn-lt"/>
                <a:ea typeface="MS PGothic" panose="020B0600070205080204" pitchFamily="34" charset="-128"/>
              </a:rPr>
              <a:t> OAM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OAM support to network features </a:t>
            </a:r>
            <a:r>
              <a:rPr lang="en-US" altLang="zh-CN" sz="1400" kern="0">
                <a:latin typeface="+mn-lt"/>
                <a:ea typeface="MS PGothic" panose="020B0600070205080204" pitchFamily="34" charset="-128"/>
              </a:rPr>
              <a:t>(in red </a:t>
            </a:r>
            <a:r>
              <a:rPr lang="en-US" altLang="zh-CN" sz="1400" kern="0" dirty="0">
                <a:latin typeface="+mn-lt"/>
                <a:ea typeface="MS PGothic" panose="020B0600070205080204" pitchFamily="34" charset="-128"/>
              </a:rPr>
              <a:t>background).</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7DD8DB5-9117-4EA8-83B6-2510AE5D3E96}"/>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graphicFrame>
        <p:nvGraphicFramePr>
          <p:cNvPr id="6" name="Table 5">
            <a:extLst>
              <a:ext uri="{FF2B5EF4-FFF2-40B4-BE49-F238E27FC236}">
                <a16:creationId xmlns:a16="http://schemas.microsoft.com/office/drawing/2014/main" id="{669ACB32-EBB3-47AB-95EA-E9BB7191A8F6}"/>
              </a:ext>
            </a:extLst>
          </p:cNvPr>
          <p:cNvGraphicFramePr>
            <a:graphicFrameLocks noGrp="1"/>
          </p:cNvGraphicFramePr>
          <p:nvPr>
            <p:extLst>
              <p:ext uri="{D42A27DB-BD31-4B8C-83A1-F6EECF244321}">
                <p14:modId xmlns:p14="http://schemas.microsoft.com/office/powerpoint/2010/main" val="1722825619"/>
              </p:ext>
            </p:extLst>
          </p:nvPr>
        </p:nvGraphicFramePr>
        <p:xfrm>
          <a:off x="549876" y="1292531"/>
          <a:ext cx="9990437" cy="4931666"/>
        </p:xfrm>
        <a:graphic>
          <a:graphicData uri="http://schemas.openxmlformats.org/drawingml/2006/table">
            <a:tbl>
              <a:tblPr/>
              <a:tblGrid>
                <a:gridCol w="696348">
                  <a:extLst>
                    <a:ext uri="{9D8B030D-6E8A-4147-A177-3AD203B41FA5}">
                      <a16:colId xmlns:a16="http://schemas.microsoft.com/office/drawing/2014/main" val="51044629"/>
                    </a:ext>
                  </a:extLst>
                </a:gridCol>
                <a:gridCol w="4530559">
                  <a:extLst>
                    <a:ext uri="{9D8B030D-6E8A-4147-A177-3AD203B41FA5}">
                      <a16:colId xmlns:a16="http://schemas.microsoft.com/office/drawing/2014/main" val="900779179"/>
                    </a:ext>
                  </a:extLst>
                </a:gridCol>
                <a:gridCol w="1643449">
                  <a:extLst>
                    <a:ext uri="{9D8B030D-6E8A-4147-A177-3AD203B41FA5}">
                      <a16:colId xmlns:a16="http://schemas.microsoft.com/office/drawing/2014/main" val="4165154422"/>
                    </a:ext>
                  </a:extLst>
                </a:gridCol>
                <a:gridCol w="908222">
                  <a:extLst>
                    <a:ext uri="{9D8B030D-6E8A-4147-A177-3AD203B41FA5}">
                      <a16:colId xmlns:a16="http://schemas.microsoft.com/office/drawing/2014/main" val="316556017"/>
                    </a:ext>
                  </a:extLst>
                </a:gridCol>
                <a:gridCol w="2211859">
                  <a:extLst>
                    <a:ext uri="{9D8B030D-6E8A-4147-A177-3AD203B41FA5}">
                      <a16:colId xmlns:a16="http://schemas.microsoft.com/office/drawing/2014/main" val="928344470"/>
                    </a:ext>
                  </a:extLst>
                </a:gridCol>
              </a:tblGrid>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SP-230235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821598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SP-230520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601446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AI/ML Model Transfer Phase2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SP-220439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63714752"/>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it-IT"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AI/ML Model Transfer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SP-230514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3738263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SP-220085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00853544"/>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SP-231403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95991039"/>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satellite access -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SP-220679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10634155"/>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Satellite access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SP-230516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156384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SP-220353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6670613"/>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1000028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SP-230509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913935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Supporting UE Mobility for XR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XRMobility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SP-230233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ChinaMobile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411489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Network Sharing Aspects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SP-220087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3149039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Indirect Network Sharing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SP-230511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969929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roaming value 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SP-220442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786230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Roaming Value-Added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SP-230231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89383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Non-Public Network (NPN) security considerations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SecNPN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SP-230523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6445753"/>
                  </a:ext>
                </a:extLst>
              </a:tr>
              <a:tr h="99643">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SP-220717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43210678"/>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SP-230750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de-DE"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6815307"/>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1 of) UAV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FS_UAV_Ph3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SP-220954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265968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1000032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Uncrewed Aerial System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UAS_Ph3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SP-230518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60510671"/>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Upper layer traffic steering, switching and split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SP-220445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Francesco Pica;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47674786"/>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1020031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Upper layer traffic steering and switching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SP-231412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Pica Francesco,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3182648"/>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1010022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Considering the Operational Needs of Service Hosting Environment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EdgeOpNeeds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SP-231037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07374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FRMCS Phase 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SP-220437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Patrick WIMART, UIC</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95570856"/>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FRMCS Phase 5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SP-230512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Nikolopoulou, Vassiliki, UIC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8201324"/>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850044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Supporting of Railway Smart Station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FS_RAILSS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SP-190838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Han, Andrew Min-gyu, Hansung University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4771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960020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Network of Service Robots with Ambient Intelligence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FS_SOBOT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SP-220447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LEE, Ki-Dong, LG Electronics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121830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SP-230236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500862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SP-240194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691472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for Industrial Scenarios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EDGINDUS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1"/>
                        </a:rPr>
                        <a:t>SP-230229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Bruno Tossou, Orange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8802826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990049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PS Data Off for IMS Data Channel Service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IMSDCDataOff</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2"/>
                        </a:rPr>
                        <a:t>SP-230227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Yue Hu,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65237682"/>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Multi-path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MultiRelay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3"/>
                        </a:rPr>
                        <a:t>SP-220943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5468087"/>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UE-to-UE multi-hop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UEMHopRelay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4"/>
                        </a:rPr>
                        <a:t>SP-230521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Lipford, Mark, FirstNet Authority,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6200824"/>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Interworking of Non-3GPP Digital Terrestrial Broadcast Networks with 5GS Multicast Broadcast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DTT4MBS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5"/>
                        </a:rPr>
                        <a:t>SP-220941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Saha, Anindya, Saankhya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1806032"/>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970042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MPS for Messaging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MPS4msg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6"/>
                        </a:rPr>
                        <a:t>SP-220939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Singh, Ray, Peraton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07139"/>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Minimization of Service Interruption During Core Network Failure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MINT_Ph2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7"/>
                        </a:rPr>
                        <a:t>SP-220992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6490549"/>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980108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Measurement Data Collection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MeasureData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8"/>
                        </a:rPr>
                        <a:t>SP-221263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Yingjun Zhou, ZTE Corporation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484545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Local traffic routing for multi-access UE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LTR_MA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9"/>
                        </a:rPr>
                        <a:t>SP-231035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Yinglin</a:t>
                      </a:r>
                      <a:r>
                        <a:rPr lang="en-US" sz="8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1338429"/>
                  </a:ext>
                </a:extLst>
              </a:tr>
            </a:tbl>
          </a:graphicData>
        </a:graphic>
      </p:graphicFrame>
      <p:sp>
        <p:nvSpPr>
          <p:cNvPr id="7" name="TextBox 6">
            <a:extLst>
              <a:ext uri="{FF2B5EF4-FFF2-40B4-BE49-F238E27FC236}">
                <a16:creationId xmlns:a16="http://schemas.microsoft.com/office/drawing/2014/main" id="{86703AB0-52DF-4639-AD2C-32B4C398575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(38 topics with 8 topics potentially related to SA5)</a:t>
            </a:r>
            <a:endParaRPr lang="zh-CN" altLang="en-US" sz="1400" b="1" dirty="0">
              <a:solidFill>
                <a:srgbClr val="FF0000"/>
              </a:solidFill>
            </a:endParaRPr>
          </a:p>
        </p:txBody>
      </p:sp>
      <p:sp>
        <p:nvSpPr>
          <p:cNvPr id="8" name="内容占位符 2">
            <a:extLst>
              <a:ext uri="{FF2B5EF4-FFF2-40B4-BE49-F238E27FC236}">
                <a16:creationId xmlns:a16="http://schemas.microsoft.com/office/drawing/2014/main" id="{6401AA2E-A404-4B97-A501-10D665910741}"/>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9" name="Rectangle 8">
            <a:extLst>
              <a:ext uri="{FF2B5EF4-FFF2-40B4-BE49-F238E27FC236}">
                <a16:creationId xmlns:a16="http://schemas.microsoft.com/office/drawing/2014/main" id="{CFF4861C-A45D-4639-BCFC-3CBAD8BFCE11}"/>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10" name="Rectangle 9">
            <a:extLst>
              <a:ext uri="{FF2B5EF4-FFF2-40B4-BE49-F238E27FC236}">
                <a16:creationId xmlns:a16="http://schemas.microsoft.com/office/drawing/2014/main" id="{0FA58EDA-C62A-40BC-A770-C78EE36873FD}"/>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1903395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9" name="TextBox 8">
            <a:extLst>
              <a:ext uri="{FF2B5EF4-FFF2-40B4-BE49-F238E27FC236}">
                <a16:creationId xmlns:a16="http://schemas.microsoft.com/office/drawing/2014/main" id="{59BFAFAE-A9C3-4B54-B621-2E1369A17D61}"/>
              </a:ext>
            </a:extLst>
          </p:cNvPr>
          <p:cNvSpPr txBox="1"/>
          <p:nvPr/>
        </p:nvSpPr>
        <p:spPr>
          <a:xfrm>
            <a:off x="238898" y="984754"/>
            <a:ext cx="9335746" cy="523220"/>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SA2 (29 topics with 8 topics potentially related to SA5 OAM and CH, and 4 topics related to CH, 2 topics related to OAM )</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5F367380-D898-42EF-81E8-B884E9BA7B00}"/>
              </a:ext>
            </a:extLst>
          </p:cNvPr>
          <p:cNvGraphicFramePr>
            <a:graphicFrameLocks noGrp="1"/>
          </p:cNvGraphicFramePr>
          <p:nvPr>
            <p:extLst>
              <p:ext uri="{D42A27DB-BD31-4B8C-83A1-F6EECF244321}">
                <p14:modId xmlns:p14="http://schemas.microsoft.com/office/powerpoint/2010/main" val="510458503"/>
              </p:ext>
            </p:extLst>
          </p:nvPr>
        </p:nvGraphicFramePr>
        <p:xfrm>
          <a:off x="313038" y="1585517"/>
          <a:ext cx="11565923" cy="4356475"/>
        </p:xfrm>
        <a:graphic>
          <a:graphicData uri="http://schemas.openxmlformats.org/drawingml/2006/table">
            <a:tbl>
              <a:tblPr/>
              <a:tblGrid>
                <a:gridCol w="527221">
                  <a:extLst>
                    <a:ext uri="{9D8B030D-6E8A-4147-A177-3AD203B41FA5}">
                      <a16:colId xmlns:a16="http://schemas.microsoft.com/office/drawing/2014/main" val="1153317183"/>
                    </a:ext>
                  </a:extLst>
                </a:gridCol>
                <a:gridCol w="5134233">
                  <a:extLst>
                    <a:ext uri="{9D8B030D-6E8A-4147-A177-3AD203B41FA5}">
                      <a16:colId xmlns:a16="http://schemas.microsoft.com/office/drawing/2014/main" val="4139008188"/>
                    </a:ext>
                  </a:extLst>
                </a:gridCol>
                <a:gridCol w="1340708">
                  <a:extLst>
                    <a:ext uri="{9D8B030D-6E8A-4147-A177-3AD203B41FA5}">
                      <a16:colId xmlns:a16="http://schemas.microsoft.com/office/drawing/2014/main" val="3060222614"/>
                    </a:ext>
                  </a:extLst>
                </a:gridCol>
                <a:gridCol w="518984">
                  <a:extLst>
                    <a:ext uri="{9D8B030D-6E8A-4147-A177-3AD203B41FA5}">
                      <a16:colId xmlns:a16="http://schemas.microsoft.com/office/drawing/2014/main" val="2726942601"/>
                    </a:ext>
                  </a:extLst>
                </a:gridCol>
                <a:gridCol w="778475">
                  <a:extLst>
                    <a:ext uri="{9D8B030D-6E8A-4147-A177-3AD203B41FA5}">
                      <a16:colId xmlns:a16="http://schemas.microsoft.com/office/drawing/2014/main" val="315140677"/>
                    </a:ext>
                  </a:extLst>
                </a:gridCol>
                <a:gridCol w="3266302">
                  <a:extLst>
                    <a:ext uri="{9D8B030D-6E8A-4147-A177-3AD203B41FA5}">
                      <a16:colId xmlns:a16="http://schemas.microsoft.com/office/drawing/2014/main" val="2771750681"/>
                    </a:ext>
                  </a:extLst>
                </a:gridCol>
              </a:tblGrid>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1010029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   Study on Energy Efficiency and Energy Saving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FS_EnergySys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SP-231391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Jungshin Park (Samsung)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5577604"/>
                  </a:ext>
                </a:extLst>
              </a:tr>
              <a:tr h="74768">
                <a:tc>
                  <a:txBody>
                    <a:bodyPr/>
                    <a:lstStyle/>
                    <a:p>
                      <a:pPr algn="r" fontAlgn="b"/>
                      <a:r>
                        <a:rPr lang="en-US" altLang="zh-CN" sz="900" b="1"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1020068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Core Network Enhanced Support for Artificial Intelligence (AI)/Machine Learning (ML)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FS_AIML_CN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SP-231800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Xiaobo Wu, vivo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8526273"/>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Architecture support of Ambient power-enabled Internet of Things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FS_AmbientIoT</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Runze Zhou (Huawei)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51065489"/>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1010033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Integration of satellite components in the 5G architecture Phase 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72AF2F"/>
                          </a:solidFill>
                          <a:effectLst/>
                          <a:latin typeface="Arial" panose="020B0604020202020204" pitchFamily="34" charset="0"/>
                          <a:ea typeface="等线" panose="02010600030101010101" pitchFamily="2" charset="-122"/>
                          <a:cs typeface="Arial" panose="020B0604020202020204" pitchFamily="34" charset="0"/>
                        </a:rPr>
                        <a:t>FS_5GSAT_Ph3_ARCH</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SP-231199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Jean-Yves Fine (Thales)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022888"/>
                  </a:ext>
                </a:extLst>
              </a:tr>
              <a:tr h="146475">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Extended Reality and Media service (XRM)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FS_XRM_Ph2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SP-231671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Devaki Chandramouli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43191440"/>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1030011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   (Stage 2 of) Indirect Network Sharing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SP-240117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Xing, Tianqi, China Unicom,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8947279"/>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Architecture support of roaming value-added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TEI19_RVAS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SP-240119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Qian Chen,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29867458"/>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ProSe support in NPN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SP-240122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Walter Dees, Philips International B.V.,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5995517"/>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On-demand broadcast of GNSS assistance data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TEI19_OBGAD</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SP-240116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99401967"/>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Minimize the Number of Policy Associations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TEI19_MINPA</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SP-240118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Ericsson, Belen Pancorbo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97816973"/>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Spending Limits for UE Policies in Roaming scenario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TEI19_SLUPiR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SP-240120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Baniel, Uriuri dot baniel at oracle dot 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277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Enhancing Parameter Provisioning with static UE IP address and UP security policy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SP-240121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9091539"/>
                  </a:ext>
                </a:extLst>
              </a:tr>
              <a:tr h="233274">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Multiple Location Procedure for Emergency LCS Routing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TEI19_MLR4RTR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SP-240123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Simon Cai (Nokia Shanghai-Bell)Simon&lt;dot&gt;Ca&lt;at&gt; nokia&lt;dash&gt;sbell&lt;dot&gt;com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59392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Roaming traffic offloading via session breakout in HPLMN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TEI19_HSBO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SP-240124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Hyesung Kim, Samsung,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5280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Deferred 5GC-MT-LR Procedure for Periodic Location Events based NRPPa Periodic Measurement Reports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SP-240125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Richard, Batorfi,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384734"/>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QoS monitoring enhancement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TEI19_QME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SP-240126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568145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Subscription control for reference time distribution in EPS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SP-240127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Sebastian Speicher,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343103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Providing per-subscriber VLAN instructions from UDM and DN-AAA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TEI19_VLANSUB</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SP-240128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5490278"/>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1030023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NF discovery and selection by target 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TEI19_TPlmnNfSel</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SP-240129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Thomas Belling,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5999329"/>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2 of) Phase 3 for UAS, UAV and UAM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SP-231801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LaeYoung Kim (LG Electronics)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31580688"/>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Multi-Access (DualSteer and ATSSS_Ph4)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FS_MASSS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SP-231802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Krisztian Kiss (Apple)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4530284"/>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Enhancement of support for Edge Computing in 5G Core network -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FS_eEDGE_5GC_Ph3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Changhong Shan (Intel)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86961950"/>
                  </a:ext>
                </a:extLst>
              </a:tr>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System aspects of 5G NR Femto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FS_5G_Femto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pl-PL"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Malla Reddy Sama (NTT DOCOMO)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51086285"/>
                  </a:ext>
                </a:extLst>
              </a:tr>
              <a:tr h="7476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Proximity-based Services in 5GS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FS_5G_ProSe_Ph3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Hugh Shieh (AT&amp;T)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1522976"/>
                  </a:ext>
                </a:extLst>
              </a:tr>
              <a:tr h="117541">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Vehicle Mounted Relays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FS_VMR_Ph2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Hong Cheng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5476784"/>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User Identities and Authentication Architecture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FS_UIA_ARC</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SP-231804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Michael Starsinic, Interdigital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4479301"/>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UPF enhancement for Exposure And SBA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FS_UPEAS_Ph2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SP-231795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Zhu Jinguo, ZTE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95139844"/>
                  </a:ext>
                </a:extLst>
              </a:tr>
              <a:tr h="8860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system architecture for next generation real time communication services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FS_NG_RTC_Ph2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SP-231196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 Jiang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766475"/>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1010031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MPS for IMS Messaging and SMS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FS_MPS4msg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SP-231197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Robert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Streijl</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Peraton</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Labs)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7369277"/>
                  </a:ext>
                </a:extLst>
              </a:tr>
            </a:tbl>
          </a:graphicData>
        </a:graphic>
      </p:graphicFrame>
    </p:spTree>
    <p:extLst>
      <p:ext uri="{BB962C8B-B14F-4D97-AF65-F5344CB8AC3E}">
        <p14:creationId xmlns:p14="http://schemas.microsoft.com/office/powerpoint/2010/main" val="29546937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TextBox 9">
            <a:extLst>
              <a:ext uri="{FF2B5EF4-FFF2-40B4-BE49-F238E27FC236}">
                <a16:creationId xmlns:a16="http://schemas.microsoft.com/office/drawing/2014/main" id="{7E7C88FE-0FF8-4538-BDAD-46709E47092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(26 topics with 1 topics potentially related to SA5 OAM)</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E5F2202A-CA62-4A34-8B75-749D76E1162B}"/>
              </a:ext>
            </a:extLst>
          </p:cNvPr>
          <p:cNvGraphicFramePr>
            <a:graphicFrameLocks noGrp="1"/>
          </p:cNvGraphicFramePr>
          <p:nvPr>
            <p:extLst>
              <p:ext uri="{D42A27DB-BD31-4B8C-83A1-F6EECF244321}">
                <p14:modId xmlns:p14="http://schemas.microsoft.com/office/powerpoint/2010/main" val="2303521712"/>
              </p:ext>
            </p:extLst>
          </p:nvPr>
        </p:nvGraphicFramePr>
        <p:xfrm>
          <a:off x="200590" y="1306071"/>
          <a:ext cx="11854249" cy="4670834"/>
        </p:xfrm>
        <a:graphic>
          <a:graphicData uri="http://schemas.openxmlformats.org/drawingml/2006/table">
            <a:tbl>
              <a:tblPr/>
              <a:tblGrid>
                <a:gridCol w="638433">
                  <a:extLst>
                    <a:ext uri="{9D8B030D-6E8A-4147-A177-3AD203B41FA5}">
                      <a16:colId xmlns:a16="http://schemas.microsoft.com/office/drawing/2014/main" val="1734726508"/>
                    </a:ext>
                  </a:extLst>
                </a:gridCol>
                <a:gridCol w="5585254">
                  <a:extLst>
                    <a:ext uri="{9D8B030D-6E8A-4147-A177-3AD203B41FA5}">
                      <a16:colId xmlns:a16="http://schemas.microsoft.com/office/drawing/2014/main" val="1591728352"/>
                    </a:ext>
                  </a:extLst>
                </a:gridCol>
                <a:gridCol w="1721708">
                  <a:extLst>
                    <a:ext uri="{9D8B030D-6E8A-4147-A177-3AD203B41FA5}">
                      <a16:colId xmlns:a16="http://schemas.microsoft.com/office/drawing/2014/main" val="1031370403"/>
                    </a:ext>
                  </a:extLst>
                </a:gridCol>
                <a:gridCol w="543698">
                  <a:extLst>
                    <a:ext uri="{9D8B030D-6E8A-4147-A177-3AD203B41FA5}">
                      <a16:colId xmlns:a16="http://schemas.microsoft.com/office/drawing/2014/main" val="1707197919"/>
                    </a:ext>
                  </a:extLst>
                </a:gridCol>
                <a:gridCol w="823783">
                  <a:extLst>
                    <a:ext uri="{9D8B030D-6E8A-4147-A177-3AD203B41FA5}">
                      <a16:colId xmlns:a16="http://schemas.microsoft.com/office/drawing/2014/main" val="1823184436"/>
                    </a:ext>
                  </a:extLst>
                </a:gridCol>
                <a:gridCol w="2541373">
                  <a:extLst>
                    <a:ext uri="{9D8B030D-6E8A-4147-A177-3AD203B41FA5}">
                      <a16:colId xmlns:a16="http://schemas.microsoft.com/office/drawing/2014/main" val="2440010159"/>
                    </a:ext>
                  </a:extLst>
                </a:gridCol>
              </a:tblGrid>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energy saving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FS_EE_5G_SEC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SP-240244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687806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Core Network Enhanced Support for AIML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SP-240241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0484977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 of Ambient IoT Services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FS_AIOT_Sec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SP-240237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382132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Satellite Access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SP-231790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Zhou Wei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4069484"/>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5G Mobile Metaverse services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SP-240245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2597427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for PLMN hosting a NPN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PLMNNPN_SEC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SP-231786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 Shen</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30430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UAS security enhancements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SP-240239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8689381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for Multi-Access (</a:t>
                      </a:r>
                      <a:r>
                        <a:rPr lang="en-US" sz="105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DualSteer</a:t>
                      </a:r>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 ATSSS Ph-4)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FS_MASSS_Sec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SP-240243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94560682"/>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of Support for Edge Computing in 5GC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FS_EDGE_Ph3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SP-240242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754796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NR Femto Document for: Approval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FS_5G_Femto_Sec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SP-240234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TBD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8045084"/>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for Proximity Based Services in 5GS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FS_5G_ProSe_Ph3_SEC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SP-240240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32779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User Identities and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SP-240238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2723876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aspects for MSGin5G Service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5GMARCH_SEC_Ph3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SP-240236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7Work item leadership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8097235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Assurance Specification for maintenance of 5G features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SCAS_5G_Maint</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SP-240235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40177072"/>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Unified Data Repository (UDR)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SCAS_5G_UDR</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SP-230864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Andreas, Joerg, BSI Germany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8941775"/>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Short Message Service Function (SMSF)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SCAS_5G_SMSF</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SP-231158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Manjesh K. Hanawal, IIT Bombay</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2106069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256-bit security Algorithms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256_Algo</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SP-231159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Orkopoulos, Stawros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14968848"/>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1020036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Milenage-256 algorithm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Milenage_256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SP-231792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Mireille Pauliac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285203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enabling a cryptographic algorithm transition to 256-bits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FS_CAT256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SP-231788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Yuto Nakano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9100215"/>
                  </a:ext>
                </a:extLst>
              </a:tr>
              <a:tr h="118359">
                <a:tc>
                  <a:txBody>
                    <a:bodyPr/>
                    <a:lstStyle/>
                    <a:p>
                      <a:pPr algn="r" fontAlgn="b"/>
                      <a:r>
                        <a:rPr lang="en-US" altLang="zh-CN"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Study on enablers for Zero Trust Security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FS_eZTS</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SP-231784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Sheeba Backia Mary Baskaran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63092775"/>
                  </a:ext>
                </a:extLst>
              </a:tr>
              <a:tr h="141656">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Mission critical security enhancements for release 19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MCXSec4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SP-231783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Woodward, Tim, Motorola Solutions, Inc.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879646"/>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the security support for the Next Generation Real Time Communication services phase 2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FS_NG_RTC_SEC_Ph2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SP-231785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Vlasios Tsiatsis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348683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of ACME for Automated Certificate Management in SBA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FS_ACME_SBA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SP-231787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Charles Eckel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62274661"/>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3GPP profiles for cryptographic algorithms and security protocols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CryptoSP</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Mohsin Khan 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01399354"/>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mitigations against bidding down attacks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FS_MiBiDA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SP-231789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Noamen Ben Henda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69339137"/>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Security for mobility over non-3GPP access to avoid full primary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FS_Non3GPPMob_Sec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SP-231791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Saurabh </a:t>
                      </a:r>
                      <a:r>
                        <a:rPr lang="en-US" sz="105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Khare</a:t>
                      </a:r>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Nokia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038006"/>
                  </a:ext>
                </a:extLst>
              </a:tr>
            </a:tbl>
          </a:graphicData>
        </a:graphic>
      </p:graphicFrame>
    </p:spTree>
    <p:extLst>
      <p:ext uri="{BB962C8B-B14F-4D97-AF65-F5344CB8AC3E}">
        <p14:creationId xmlns:p14="http://schemas.microsoft.com/office/powerpoint/2010/main" val="22831971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9" name="TextBox 8">
            <a:extLst>
              <a:ext uri="{FF2B5EF4-FFF2-40B4-BE49-F238E27FC236}">
                <a16:creationId xmlns:a16="http://schemas.microsoft.com/office/drawing/2014/main" id="{59BFAFAE-A9C3-4B54-B621-2E1369A17D61}"/>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(16 topics with 9 topics potentially related to SA5 OAM)</a:t>
            </a:r>
            <a:endParaRPr lang="zh-CN" altLang="en-US" dirty="0"/>
          </a:p>
        </p:txBody>
      </p:sp>
      <p:graphicFrame>
        <p:nvGraphicFramePr>
          <p:cNvPr id="6" name="Table 5">
            <a:extLst>
              <a:ext uri="{FF2B5EF4-FFF2-40B4-BE49-F238E27FC236}">
                <a16:creationId xmlns:a16="http://schemas.microsoft.com/office/drawing/2014/main" id="{52AD083D-7384-4DD6-8C2F-59D10E062AD6}"/>
              </a:ext>
            </a:extLst>
          </p:cNvPr>
          <p:cNvGraphicFramePr>
            <a:graphicFrameLocks noGrp="1"/>
          </p:cNvGraphicFramePr>
          <p:nvPr>
            <p:extLst>
              <p:ext uri="{D42A27DB-BD31-4B8C-83A1-F6EECF244321}">
                <p14:modId xmlns:p14="http://schemas.microsoft.com/office/powerpoint/2010/main" val="2216929557"/>
              </p:ext>
            </p:extLst>
          </p:nvPr>
        </p:nvGraphicFramePr>
        <p:xfrm>
          <a:off x="1286472" y="1656425"/>
          <a:ext cx="9495607" cy="3596640"/>
        </p:xfrm>
        <a:graphic>
          <a:graphicData uri="http://schemas.openxmlformats.org/drawingml/2006/table">
            <a:tbl>
              <a:tblPr/>
              <a:tblGrid>
                <a:gridCol w="707119">
                  <a:extLst>
                    <a:ext uri="{9D8B030D-6E8A-4147-A177-3AD203B41FA5}">
                      <a16:colId xmlns:a16="http://schemas.microsoft.com/office/drawing/2014/main" val="684522377"/>
                    </a:ext>
                  </a:extLst>
                </a:gridCol>
                <a:gridCol w="4675650">
                  <a:extLst>
                    <a:ext uri="{9D8B030D-6E8A-4147-A177-3AD203B41FA5}">
                      <a16:colId xmlns:a16="http://schemas.microsoft.com/office/drawing/2014/main" val="979505726"/>
                    </a:ext>
                  </a:extLst>
                </a:gridCol>
                <a:gridCol w="1370946">
                  <a:extLst>
                    <a:ext uri="{9D8B030D-6E8A-4147-A177-3AD203B41FA5}">
                      <a16:colId xmlns:a16="http://schemas.microsoft.com/office/drawing/2014/main" val="4135437487"/>
                    </a:ext>
                  </a:extLst>
                </a:gridCol>
                <a:gridCol w="1370946">
                  <a:extLst>
                    <a:ext uri="{9D8B030D-6E8A-4147-A177-3AD203B41FA5}">
                      <a16:colId xmlns:a16="http://schemas.microsoft.com/office/drawing/2014/main" val="3143927761"/>
                    </a:ext>
                  </a:extLst>
                </a:gridCol>
                <a:gridCol w="1370946">
                  <a:extLst>
                    <a:ext uri="{9D8B030D-6E8A-4147-A177-3AD203B41FA5}">
                      <a16:colId xmlns:a16="http://schemas.microsoft.com/office/drawing/2014/main" val="2240897520"/>
                    </a:ext>
                  </a:extLst>
                </a:gridCol>
              </a:tblGrid>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Study on application layer support for AI/ML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FS_AIMLAPP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SP-231182</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Pateromichelakis, Emmanouil (Manos)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90482157"/>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Satellite access enabled 5G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FS_5GSAT_Ph3_App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SP-231738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Basavaraj (Basu) Pattan,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9377669"/>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Localized Mobile Metaverse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FS_Metaverse_App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Shah, Sapan,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6048479"/>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Study on Application enabler for XR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FS_XRApp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SP-2315739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Zheng, Shaowen, 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9064537"/>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Study on Sensing application enabler for vertical applications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FS_SensingAPP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SP-231579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Yanmei Yang,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4514632"/>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Application Architecture for UAS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UASAPP_Ph3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SP-230991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Monrad, Atle, InterDigital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731240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Service aspects for supporting the </a:t>
                      </a:r>
                      <a:r>
                        <a:rPr lang="en-US" sz="900" b="0" i="0" u="none" strike="noStrike" dirty="0" err="1">
                          <a:solidFill>
                            <a:srgbClr val="00B0F0"/>
                          </a:solidFill>
                          <a:effectLst/>
                          <a:latin typeface="Arial" panose="020B0604020202020204" pitchFamily="34" charset="0"/>
                          <a:ea typeface="等线" panose="02010600030101010101" pitchFamily="2" charset="-122"/>
                        </a:rPr>
                        <a:t>eMMTel</a:t>
                      </a:r>
                      <a:r>
                        <a:rPr lang="en-US" sz="900" b="0" i="0" u="none" strike="noStrike" dirty="0">
                          <a:solidFill>
                            <a:srgbClr val="00B0F0"/>
                          </a:solidFill>
                          <a:effectLst/>
                          <a:latin typeface="Arial" panose="020B0604020202020204" pitchFamily="34" charset="0"/>
                          <a:ea typeface="等线" panose="02010600030101010101" pitchFamily="2" charset="-122"/>
                        </a:rPr>
                        <a:t> service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FS_eMMTelAPP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SP-230779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317408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enhanced application layer support for location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FS_eLSAPP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SP-230778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Liping Wu, CATT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5884274"/>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Sharing of administrative configuration between interconnected MC service systems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MCShAC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SP-230692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andreas.flander@bdbos.bund.de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267283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5GMSG Service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5GMARCH_Ph3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SP-230781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637387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Railways specific Enhancements to Mission Critical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enh4FRMCS</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SP-230780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Oettl, Martin,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72814900"/>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Enhanced Mission Critical Architecture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enhMC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SP-230988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Negalaguli, Harish, Motorola Solutions,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1645551"/>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SEAL DD (Data Delivery) Phase 2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SEALDD_Ph2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SP-230989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Cuili Ge,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7443051"/>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Architecture for enabling Edge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EDGEAPP_Ph3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SP-231160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Hyesung Kim,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2373115"/>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Guidelines for CAPIF Usage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CAPIF_EXT</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SP-231161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Junpei Uoshima, 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1130826"/>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1020062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CAPIF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FS_CAPIF_Ph3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SP-231741</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rPr>
                        <a:t>Preciado Rojas, Diego,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30505524"/>
                  </a:ext>
                </a:extLst>
              </a:tr>
            </a:tbl>
          </a:graphicData>
        </a:graphic>
      </p:graphicFrame>
      <p:sp>
        <p:nvSpPr>
          <p:cNvPr id="13" name="Rectangle 12">
            <a:extLst>
              <a:ext uri="{FF2B5EF4-FFF2-40B4-BE49-F238E27FC236}">
                <a16:creationId xmlns:a16="http://schemas.microsoft.com/office/drawing/2014/main" id="{AD4C8DB2-9AB2-4E4B-83E9-10346490C692}"/>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2" name="内容占位符 2">
            <a:extLst>
              <a:ext uri="{FF2B5EF4-FFF2-40B4-BE49-F238E27FC236}">
                <a16:creationId xmlns:a16="http://schemas.microsoft.com/office/drawing/2014/main" id="{9BB85944-6B58-46E3-AC67-98F9FBD9DA6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Rectangle 9">
            <a:extLst>
              <a:ext uri="{FF2B5EF4-FFF2-40B4-BE49-F238E27FC236}">
                <a16:creationId xmlns:a16="http://schemas.microsoft.com/office/drawing/2014/main" id="{8F6195C4-665F-44C4-9E3D-D7BEB81FC53B}"/>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387186390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164430</TotalTime>
  <Words>6418</Words>
  <Application>Microsoft Office PowerPoint</Application>
  <PresentationFormat>Widescreen</PresentationFormat>
  <Paragraphs>1379</Paragraphs>
  <Slides>27</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Batang</vt:lpstr>
      <vt:lpstr>Kartika</vt:lpstr>
      <vt:lpstr>Montserrat</vt:lpstr>
      <vt:lpstr>MS PGothic</vt:lpstr>
      <vt:lpstr>MS PGothic</vt:lpstr>
      <vt:lpstr>等线</vt:lpstr>
      <vt:lpstr>宋体</vt:lpstr>
      <vt:lpstr>Arial</vt:lpstr>
      <vt:lpstr>Calibri</vt:lpstr>
      <vt:lpstr>Times New Roman</vt:lpstr>
      <vt:lpstr>Wingdings 3</vt:lpstr>
      <vt:lpstr>Office Theme</vt:lpstr>
      <vt:lpstr>   Rel-19 SA5 work planning SA5#154, 15 – 19 Apr, 2024 </vt:lpstr>
      <vt:lpstr>Content</vt:lpstr>
      <vt:lpstr>PowerPoint Presentation</vt:lpstr>
      <vt:lpstr>Content</vt:lpstr>
      <vt:lpstr>PowerPoint Presentation</vt:lpstr>
      <vt:lpstr>Rel-19 work progress in other SA groups</vt:lpstr>
      <vt:lpstr>Rel-19 work progress in other SA groups</vt:lpstr>
      <vt:lpstr>Rel-19 work progress in other SA groups</vt:lpstr>
      <vt:lpstr>Rel-19 work progress in other SA groups</vt:lpstr>
      <vt:lpstr>Rel-19 work progress in RAN1/2/3 groups</vt:lpstr>
      <vt:lpstr>Detailed view of SA5 OAM relation with other groups (for SA5 internal use)</vt:lpstr>
      <vt:lpstr>Chair’s recommendation on Rel-19 study</vt:lpstr>
      <vt:lpstr>Content</vt:lpstr>
      <vt:lpstr>Expectation of SA5 rapporteur role</vt:lpstr>
      <vt:lpstr>PowerPoint Presentation</vt:lpstr>
      <vt:lpstr>Reference From TR 21.900 on rapporteur roles</vt:lpstr>
      <vt:lpstr>Content</vt:lpstr>
      <vt:lpstr>SA5 TU planning &amp; statistics</vt:lpstr>
      <vt:lpstr>Template for TU estimation</vt:lpstr>
      <vt:lpstr>SA5 calendar with OAM TU (one track) </vt:lpstr>
      <vt:lpstr>TU Budget for SA5 OAM</vt:lpstr>
      <vt:lpstr>SA5 Rel-19 OAM TU planning (Jan.2024~Sep.2025)</vt:lpstr>
      <vt:lpstr>Sample of OAM TU planning and statistics</vt:lpstr>
      <vt:lpstr>SA5 calendar with CH TU (one track) </vt:lpstr>
      <vt:lpstr>TU Budget for SA5 CH</vt:lpstr>
      <vt:lpstr>SA5 Rel-19 CH TU planning (May.2024~Sep.2025)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3814</cp:revision>
  <dcterms:created xsi:type="dcterms:W3CDTF">2008-08-30T09:32:10Z</dcterms:created>
  <dcterms:modified xsi:type="dcterms:W3CDTF">2024-04-08T11:25:54Z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