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1"/>
  </p:notesMasterIdLst>
  <p:handoutMasterIdLst>
    <p:handoutMasterId r:id="rId12"/>
  </p:handoutMasterIdLst>
  <p:sldIdLst>
    <p:sldId id="303" r:id="rId2"/>
    <p:sldId id="922" r:id="rId3"/>
    <p:sldId id="895" r:id="rId4"/>
    <p:sldId id="927" r:id="rId5"/>
    <p:sldId id="930" r:id="rId6"/>
    <p:sldId id="704" r:id="rId7"/>
    <p:sldId id="908" r:id="rId8"/>
    <p:sldId id="923" r:id="rId9"/>
    <p:sldId id="928" r:id="rId10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1E442"/>
    <a:srgbClr val="0000FF"/>
    <a:srgbClr val="6600FF"/>
    <a:srgbClr val="FF3300"/>
    <a:srgbClr val="72AF2F"/>
    <a:srgbClr val="FFFFCC"/>
    <a:srgbClr val="C6D254"/>
    <a:srgbClr val="000000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883" autoAdjust="0"/>
    <p:restoredTop sz="97931" autoAdjust="0"/>
  </p:normalViewPr>
  <p:slideViewPr>
    <p:cSldViewPr snapToGrid="0">
      <p:cViewPr>
        <p:scale>
          <a:sx n="95" d="100"/>
          <a:sy n="95" d="100"/>
        </p:scale>
        <p:origin x="576" y="27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278" y="-383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1/18/2024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1/17/2024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S5-240186, SA5#153, 29 January – 2 February 2024</a:t>
            </a: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2024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102" y="2792978"/>
            <a:ext cx="9440324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US" altLang="zh-CN" sz="4800" b="1" dirty="0"/>
              <a:t>SA5 Charging workplan for Rel-19</a:t>
            </a:r>
            <a:br>
              <a:rPr lang="en-GB" sz="4800" b="1" i="1" dirty="0"/>
            </a:br>
            <a:br>
              <a:rPr lang="fr-FR" sz="2400" dirty="0">
                <a:latin typeface="Arial" pitchFamily="34" charset="0"/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6" y="4339138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US" altLang="en-US" sz="2667" dirty="0"/>
              <a:t>Gerald Görmer</a:t>
            </a:r>
            <a:r>
              <a:rPr lang="en-US" altLang="en-US" sz="2400" dirty="0">
                <a:latin typeface="Arial" charset="0"/>
              </a:rPr>
              <a:t>, 3GPP </a:t>
            </a:r>
            <a:r>
              <a:rPr lang="en-GB" altLang="zh-CN" sz="2400" dirty="0">
                <a:latin typeface="Arial" charset="0"/>
              </a:rPr>
              <a:t>SA5 SWG CH Chair, </a:t>
            </a:r>
            <a:br>
              <a:rPr lang="en-GB" altLang="zh-CN" sz="2400" dirty="0">
                <a:latin typeface="Arial" charset="0"/>
              </a:rPr>
            </a:br>
            <a:r>
              <a:rPr lang="en-GB" altLang="zh-CN" sz="2400" dirty="0">
                <a:latin typeface="Arial" charset="0"/>
              </a:rPr>
              <a:t>MATRIXX Software</a:t>
            </a:r>
            <a:endParaRPr lang="en-US" alt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6C9E129-BE9C-4737-8317-7D6110B1B309}"/>
              </a:ext>
            </a:extLst>
          </p:cNvPr>
          <p:cNvCxnSpPr>
            <a:cxnSpLocks/>
          </p:cNvCxnSpPr>
          <p:nvPr/>
        </p:nvCxnSpPr>
        <p:spPr bwMode="auto">
          <a:xfrm>
            <a:off x="8484050" y="1483950"/>
            <a:ext cx="1617892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5BE7E5E-3F68-41A0-9CF9-4A8EDDC1937A}"/>
              </a:ext>
            </a:extLst>
          </p:cNvPr>
          <p:cNvCxnSpPr>
            <a:cxnSpLocks/>
          </p:cNvCxnSpPr>
          <p:nvPr/>
        </p:nvCxnSpPr>
        <p:spPr bwMode="auto">
          <a:xfrm>
            <a:off x="5615506" y="1483950"/>
            <a:ext cx="2694231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CCD1223-66A3-4171-B2B0-62F8AFE68389}"/>
              </a:ext>
            </a:extLst>
          </p:cNvPr>
          <p:cNvCxnSpPr>
            <a:cxnSpLocks/>
          </p:cNvCxnSpPr>
          <p:nvPr/>
        </p:nvCxnSpPr>
        <p:spPr bwMode="auto">
          <a:xfrm>
            <a:off x="2699577" y="1483950"/>
            <a:ext cx="2694231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378AA13-2FCD-4B51-AB3A-F0E8601EC334}"/>
              </a:ext>
            </a:extLst>
          </p:cNvPr>
          <p:cNvCxnSpPr>
            <a:cxnSpLocks/>
          </p:cNvCxnSpPr>
          <p:nvPr/>
        </p:nvCxnSpPr>
        <p:spPr bwMode="auto">
          <a:xfrm>
            <a:off x="672134" y="1483950"/>
            <a:ext cx="178712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114">
            <a:extLst>
              <a:ext uri="{FF2B5EF4-FFF2-40B4-BE49-F238E27FC236}">
                <a16:creationId xmlns:a16="http://schemas.microsoft.com/office/drawing/2014/main" id="{B88E2EB2-03B4-49CD-A91C-751B55D594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949862" y="2128543"/>
            <a:ext cx="0" cy="3615707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2017D6C6-1DFF-4709-A062-A13E7B066AA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396047" y="2302900"/>
            <a:ext cx="27078" cy="3474811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0" name="Straight Connector 114">
            <a:extLst>
              <a:ext uri="{FF2B5EF4-FFF2-40B4-BE49-F238E27FC236}">
                <a16:creationId xmlns:a16="http://schemas.microsoft.com/office/drawing/2014/main" id="{B5506089-F069-4842-8EB7-44873F517988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519042" y="2258870"/>
            <a:ext cx="5077" cy="3476573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1" name="Straight Connector 114">
            <a:extLst>
              <a:ext uri="{FF2B5EF4-FFF2-40B4-BE49-F238E27FC236}">
                <a16:creationId xmlns:a16="http://schemas.microsoft.com/office/drawing/2014/main" id="{13365DA8-CD6E-42F2-AB37-51F27AC0FC88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606496" y="2260632"/>
            <a:ext cx="8462" cy="3474811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51C5BB53-1277-42D7-9841-5A7E9DF0C9D0}"/>
              </a:ext>
            </a:extLst>
          </p:cNvPr>
          <p:cNvSpPr txBox="1">
            <a:spLocks/>
          </p:cNvSpPr>
          <p:nvPr/>
        </p:nvSpPr>
        <p:spPr bwMode="auto">
          <a:xfrm>
            <a:off x="843061" y="744871"/>
            <a:ext cx="7613756" cy="431211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" name="TextBox 86">
            <a:extLst>
              <a:ext uri="{FF2B5EF4-FFF2-40B4-BE49-F238E27FC236}">
                <a16:creationId xmlns:a16="http://schemas.microsoft.com/office/drawing/2014/main" id="{10420D22-40BC-416B-AEDD-2BF3DCBDE0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9397" y="1695292"/>
            <a:ext cx="394318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#101</a:t>
            </a:r>
          </a:p>
        </p:txBody>
      </p:sp>
      <p:cxnSp>
        <p:nvCxnSpPr>
          <p:cNvPr id="14" name="Straight Connector 115">
            <a:extLst>
              <a:ext uri="{FF2B5EF4-FFF2-40B4-BE49-F238E27FC236}">
                <a16:creationId xmlns:a16="http://schemas.microsoft.com/office/drawing/2014/main" id="{160962F9-8AA4-4E29-BD7C-9AB85B58F1A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32518" y="2302900"/>
            <a:ext cx="10154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5" name="Straight Connector 114">
            <a:extLst>
              <a:ext uri="{FF2B5EF4-FFF2-40B4-BE49-F238E27FC236}">
                <a16:creationId xmlns:a16="http://schemas.microsoft.com/office/drawing/2014/main" id="{F7195661-B4E5-4129-BB9F-B56979C5B4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9982" y="2329317"/>
            <a:ext cx="0" cy="3448394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6" name="Straight Connector 114">
            <a:extLst>
              <a:ext uri="{FF2B5EF4-FFF2-40B4-BE49-F238E27FC236}">
                <a16:creationId xmlns:a16="http://schemas.microsoft.com/office/drawing/2014/main" id="{6E444791-DB4D-4EC4-9DA1-9EF2F2AABF0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956632" y="2302900"/>
            <a:ext cx="0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" name="Straight Connector 114">
            <a:extLst>
              <a:ext uri="{FF2B5EF4-FFF2-40B4-BE49-F238E27FC236}">
                <a16:creationId xmlns:a16="http://schemas.microsoft.com/office/drawing/2014/main" id="{E76636E8-9CA1-4431-BF82-66B0B45D4766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9005295" y="2302900"/>
            <a:ext cx="33847" cy="3432543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7BEDDF8C-B6ED-4263-963D-A6CFF34618F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14027" y="2302900"/>
            <a:ext cx="1693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6277D72C-AB48-4283-8A27-B58B4894BAA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29831" y="2258870"/>
            <a:ext cx="0" cy="351884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0" name="Straight Connector 114">
            <a:extLst>
              <a:ext uri="{FF2B5EF4-FFF2-40B4-BE49-F238E27FC236}">
                <a16:creationId xmlns:a16="http://schemas.microsoft.com/office/drawing/2014/main" id="{442F46EF-F39B-48A9-84C2-A3A43298841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72775" y="2302900"/>
            <a:ext cx="0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1" name="Straight Connector 114">
            <a:extLst>
              <a:ext uri="{FF2B5EF4-FFF2-40B4-BE49-F238E27FC236}">
                <a16:creationId xmlns:a16="http://schemas.microsoft.com/office/drawing/2014/main" id="{CE2EA272-EA20-4FF5-A7DE-F7058CE55E11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886101" y="2302900"/>
            <a:ext cx="3385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2" name="Straight Connector 114">
            <a:extLst>
              <a:ext uri="{FF2B5EF4-FFF2-40B4-BE49-F238E27FC236}">
                <a16:creationId xmlns:a16="http://schemas.microsoft.com/office/drawing/2014/main" id="{6C288234-EC11-4366-9BF7-23888F2F6426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56846" y="2302900"/>
            <a:ext cx="16924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3" name="Straight Connector 114">
            <a:extLst>
              <a:ext uri="{FF2B5EF4-FFF2-40B4-BE49-F238E27FC236}">
                <a16:creationId xmlns:a16="http://schemas.microsoft.com/office/drawing/2014/main" id="{0720545C-6CDE-4BCB-87D3-D78798E68A4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607774" y="2306422"/>
            <a:ext cx="10154" cy="3471289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5" name="TextBox 86">
            <a:extLst>
              <a:ext uri="{FF2B5EF4-FFF2-40B4-BE49-F238E27FC236}">
                <a16:creationId xmlns:a16="http://schemas.microsoft.com/office/drawing/2014/main" id="{71482402-57DF-4F96-9EB4-FF660883E9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0646" y="1695292"/>
            <a:ext cx="41632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#102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26" name="TextBox 86">
            <a:extLst>
              <a:ext uri="{FF2B5EF4-FFF2-40B4-BE49-F238E27FC236}">
                <a16:creationId xmlns:a16="http://schemas.microsoft.com/office/drawing/2014/main" id="{6EAD537C-8BC0-4EEB-A04C-2255D1E6DF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6667" y="1695292"/>
            <a:ext cx="414627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#103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27" name="TextBox 86">
            <a:extLst>
              <a:ext uri="{FF2B5EF4-FFF2-40B4-BE49-F238E27FC236}">
                <a16:creationId xmlns:a16="http://schemas.microsoft.com/office/drawing/2014/main" id="{384BE6DE-1C62-41F9-8BF8-54B98C893C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1149" y="1695292"/>
            <a:ext cx="423089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#104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28" name="TextBox 86">
            <a:extLst>
              <a:ext uri="{FF2B5EF4-FFF2-40B4-BE49-F238E27FC236}">
                <a16:creationId xmlns:a16="http://schemas.microsoft.com/office/drawing/2014/main" id="{EDB2B32A-F6DA-4C66-93BF-735CDA5400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2096" y="1695292"/>
            <a:ext cx="41632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#105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29" name="TextBox 86">
            <a:extLst>
              <a:ext uri="{FF2B5EF4-FFF2-40B4-BE49-F238E27FC236}">
                <a16:creationId xmlns:a16="http://schemas.microsoft.com/office/drawing/2014/main" id="{B60A3C56-A27A-4CE2-A271-FC4D57AF9D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3958" y="1695292"/>
            <a:ext cx="418012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#106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BDCE9656-5A41-4868-BE29-2DCA5EC9F1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26749" y="1695292"/>
            <a:ext cx="41632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#107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31" name="TextBox 86">
            <a:extLst>
              <a:ext uri="{FF2B5EF4-FFF2-40B4-BE49-F238E27FC236}">
                <a16:creationId xmlns:a16="http://schemas.microsoft.com/office/drawing/2014/main" id="{03E5F4DE-DEC6-488A-B86B-DFFFF49B2E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1231" y="1695292"/>
            <a:ext cx="423089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#108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32" name="TextBox 86">
            <a:extLst>
              <a:ext uri="{FF2B5EF4-FFF2-40B4-BE49-F238E27FC236}">
                <a16:creationId xmlns:a16="http://schemas.microsoft.com/office/drawing/2014/main" id="{168156DD-9FFB-41CD-AFEC-E49805CC6E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9715" y="1695292"/>
            <a:ext cx="419704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#109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33" name="TextBox 86">
            <a:extLst>
              <a:ext uri="{FF2B5EF4-FFF2-40B4-BE49-F238E27FC236}">
                <a16:creationId xmlns:a16="http://schemas.microsoft.com/office/drawing/2014/main" id="{27826D7F-B9D9-414A-A5DD-41AA0DC49D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43735" y="1695292"/>
            <a:ext cx="394318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#110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34" name="TextBox 86">
            <a:extLst>
              <a:ext uri="{FF2B5EF4-FFF2-40B4-BE49-F238E27FC236}">
                <a16:creationId xmlns:a16="http://schemas.microsoft.com/office/drawing/2014/main" id="{A6DD175B-034A-494A-8F41-3C25AE10AE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42829" y="1695292"/>
            <a:ext cx="365549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#111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35" name="TextBox 86">
            <a:extLst>
              <a:ext uri="{FF2B5EF4-FFF2-40B4-BE49-F238E27FC236}">
                <a16:creationId xmlns:a16="http://schemas.microsoft.com/office/drawing/2014/main" id="{C48379B7-E46E-41EC-ACBF-ACE6D9B668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43615" y="1695292"/>
            <a:ext cx="38755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#112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36" name="TextBox 86">
            <a:extLst>
              <a:ext uri="{FF2B5EF4-FFF2-40B4-BE49-F238E27FC236}">
                <a16:creationId xmlns:a16="http://schemas.microsoft.com/office/drawing/2014/main" id="{35279628-12F3-4C69-956B-C458229185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593" y="1695292"/>
            <a:ext cx="379088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#99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37" name="Chevron 60">
            <a:extLst>
              <a:ext uri="{FF2B5EF4-FFF2-40B4-BE49-F238E27FC236}">
                <a16:creationId xmlns:a16="http://schemas.microsoft.com/office/drawing/2014/main" id="{F50811F1-737C-4A70-91FC-F04B771F30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9262" y="2686838"/>
            <a:ext cx="881717" cy="311729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50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50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9F1DAB33-E19D-423B-9898-332F60862B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6160" y="2686838"/>
            <a:ext cx="1028952" cy="311729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311D19B-08E5-4A42-A893-6459C716A3BD}"/>
              </a:ext>
            </a:extLst>
          </p:cNvPr>
          <p:cNvSpPr txBox="1"/>
          <p:nvPr/>
        </p:nvSpPr>
        <p:spPr>
          <a:xfrm>
            <a:off x="3808069" y="1348339"/>
            <a:ext cx="531400" cy="27298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D7B3FEE-F119-4C78-A5DC-6D12B2DD7EFB}"/>
              </a:ext>
            </a:extLst>
          </p:cNvPr>
          <p:cNvSpPr txBox="1"/>
          <p:nvPr/>
        </p:nvSpPr>
        <p:spPr>
          <a:xfrm>
            <a:off x="6690152" y="1348339"/>
            <a:ext cx="517861" cy="27298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41" name="TextBox 2">
            <a:extLst>
              <a:ext uri="{FF2B5EF4-FFF2-40B4-BE49-F238E27FC236}">
                <a16:creationId xmlns:a16="http://schemas.microsoft.com/office/drawing/2014/main" id="{FF43E23B-2770-4EF5-A43D-2FAF1B3A46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1089" y="1866127"/>
            <a:ext cx="399396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Sep.</a:t>
            </a:r>
          </a:p>
        </p:txBody>
      </p:sp>
      <p:sp>
        <p:nvSpPr>
          <p:cNvPr id="42" name="TextBox 59">
            <a:extLst>
              <a:ext uri="{FF2B5EF4-FFF2-40B4-BE49-F238E27FC236}">
                <a16:creationId xmlns:a16="http://schemas.microsoft.com/office/drawing/2014/main" id="{E90392BF-88A9-4B7D-9E62-7146B1820D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0360" y="1866127"/>
            <a:ext cx="40278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Mar.</a:t>
            </a:r>
          </a:p>
        </p:txBody>
      </p:sp>
      <p:sp>
        <p:nvSpPr>
          <p:cNvPr id="43" name="TextBox 60">
            <a:extLst>
              <a:ext uri="{FF2B5EF4-FFF2-40B4-BE49-F238E27FC236}">
                <a16:creationId xmlns:a16="http://schemas.microsoft.com/office/drawing/2014/main" id="{ACF5324A-8927-424B-98D7-16A72AD2CC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69907" y="1866127"/>
            <a:ext cx="40278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Mar.</a:t>
            </a:r>
          </a:p>
        </p:txBody>
      </p:sp>
      <p:sp>
        <p:nvSpPr>
          <p:cNvPr id="44" name="TextBox 61">
            <a:extLst>
              <a:ext uri="{FF2B5EF4-FFF2-40B4-BE49-F238E27FC236}">
                <a16:creationId xmlns:a16="http://schemas.microsoft.com/office/drawing/2014/main" id="{E303F18D-9FE6-4C13-996B-B8A8A304E0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1825" y="1866127"/>
            <a:ext cx="40278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Mar.</a:t>
            </a:r>
          </a:p>
        </p:txBody>
      </p:sp>
      <p:sp>
        <p:nvSpPr>
          <p:cNvPr id="45" name="TextBox 62">
            <a:extLst>
              <a:ext uri="{FF2B5EF4-FFF2-40B4-BE49-F238E27FC236}">
                <a16:creationId xmlns:a16="http://schemas.microsoft.com/office/drawing/2014/main" id="{31C719DD-3294-4078-B573-9955A87E9B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3149" y="1866127"/>
            <a:ext cx="39601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Jun.</a:t>
            </a:r>
          </a:p>
        </p:txBody>
      </p:sp>
      <p:sp>
        <p:nvSpPr>
          <p:cNvPr id="46" name="TextBox 63">
            <a:extLst>
              <a:ext uri="{FF2B5EF4-FFF2-40B4-BE49-F238E27FC236}">
                <a16:creationId xmlns:a16="http://schemas.microsoft.com/office/drawing/2014/main" id="{C552F4A8-2553-4EC8-98B2-315EEA1592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5387" y="1866127"/>
            <a:ext cx="39601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Jun.</a:t>
            </a:r>
          </a:p>
        </p:txBody>
      </p:sp>
      <p:sp>
        <p:nvSpPr>
          <p:cNvPr id="47" name="TextBox 64">
            <a:extLst>
              <a:ext uri="{FF2B5EF4-FFF2-40B4-BE49-F238E27FC236}">
                <a16:creationId xmlns:a16="http://schemas.microsoft.com/office/drawing/2014/main" id="{F5B7C81C-336B-4453-9860-6484B5A5B4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82540" y="1866127"/>
            <a:ext cx="39601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Jun.</a:t>
            </a:r>
          </a:p>
        </p:txBody>
      </p:sp>
      <p:sp>
        <p:nvSpPr>
          <p:cNvPr id="48" name="TextBox 65">
            <a:extLst>
              <a:ext uri="{FF2B5EF4-FFF2-40B4-BE49-F238E27FC236}">
                <a16:creationId xmlns:a16="http://schemas.microsoft.com/office/drawing/2014/main" id="{B0727636-76EF-4B31-9B48-55C1DD1C82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9019" y="1866127"/>
            <a:ext cx="399396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Sep.</a:t>
            </a:r>
          </a:p>
        </p:txBody>
      </p:sp>
      <p:sp>
        <p:nvSpPr>
          <p:cNvPr id="49" name="TextBox 66">
            <a:extLst>
              <a:ext uri="{FF2B5EF4-FFF2-40B4-BE49-F238E27FC236}">
                <a16:creationId xmlns:a16="http://schemas.microsoft.com/office/drawing/2014/main" id="{FB04DF96-FF03-4E01-BEA4-1C48C2DEC6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73562" y="1866127"/>
            <a:ext cx="399396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Sep.</a:t>
            </a:r>
          </a:p>
        </p:txBody>
      </p:sp>
      <p:sp>
        <p:nvSpPr>
          <p:cNvPr id="50" name="TextBox 67">
            <a:extLst>
              <a:ext uri="{FF2B5EF4-FFF2-40B4-BE49-F238E27FC236}">
                <a16:creationId xmlns:a16="http://schemas.microsoft.com/office/drawing/2014/main" id="{5BC08B12-F7EC-4345-9D8A-022D887717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7516" y="1866127"/>
            <a:ext cx="40278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Mar.</a:t>
            </a:r>
          </a:p>
        </p:txBody>
      </p:sp>
      <p:sp>
        <p:nvSpPr>
          <p:cNvPr id="51" name="TextBox 69">
            <a:extLst>
              <a:ext uri="{FF2B5EF4-FFF2-40B4-BE49-F238E27FC236}">
                <a16:creationId xmlns:a16="http://schemas.microsoft.com/office/drawing/2014/main" id="{AF694916-98B9-49B9-A5BF-191A445648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7415" y="1866127"/>
            <a:ext cx="40955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Dec.</a:t>
            </a:r>
          </a:p>
        </p:txBody>
      </p:sp>
      <p:sp>
        <p:nvSpPr>
          <p:cNvPr id="52" name="TextBox 70">
            <a:extLst>
              <a:ext uri="{FF2B5EF4-FFF2-40B4-BE49-F238E27FC236}">
                <a16:creationId xmlns:a16="http://schemas.microsoft.com/office/drawing/2014/main" id="{B08AED69-887B-4C2C-BFD5-557903AF1D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7651" y="1866127"/>
            <a:ext cx="40955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Dec.</a:t>
            </a:r>
          </a:p>
        </p:txBody>
      </p:sp>
      <p:sp>
        <p:nvSpPr>
          <p:cNvPr id="53" name="TextBox 71">
            <a:extLst>
              <a:ext uri="{FF2B5EF4-FFF2-40B4-BE49-F238E27FC236}">
                <a16:creationId xmlns:a16="http://schemas.microsoft.com/office/drawing/2014/main" id="{B49C2B84-2110-4FC6-8381-747F868D27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57274" y="1866127"/>
            <a:ext cx="40955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Dec.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7F8C901-1179-42CD-9B8E-25ACDDCC2DC2}"/>
              </a:ext>
            </a:extLst>
          </p:cNvPr>
          <p:cNvSpPr txBox="1"/>
          <p:nvPr/>
        </p:nvSpPr>
        <p:spPr>
          <a:xfrm>
            <a:off x="9348843" y="1327205"/>
            <a:ext cx="524630" cy="27298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56" name="Chevron 79">
            <a:extLst>
              <a:ext uri="{FF2B5EF4-FFF2-40B4-BE49-F238E27FC236}">
                <a16:creationId xmlns:a16="http://schemas.microsoft.com/office/drawing/2014/main" id="{FC8C78E8-A0E4-4981-9CFA-0669BF711A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2329" y="4673852"/>
            <a:ext cx="925718" cy="230715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50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57" name="Chevron 58">
            <a:extLst>
              <a:ext uri="{FF2B5EF4-FFF2-40B4-BE49-F238E27FC236}">
                <a16:creationId xmlns:a16="http://schemas.microsoft.com/office/drawing/2014/main" id="{51B43C76-CE1E-403A-BAAF-C23E0A1A7D99}"/>
              </a:ext>
            </a:extLst>
          </p:cNvPr>
          <p:cNvSpPr/>
          <p:nvPr/>
        </p:nvSpPr>
        <p:spPr bwMode="auto">
          <a:xfrm>
            <a:off x="3645603" y="4950358"/>
            <a:ext cx="4071809" cy="250088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 </a:t>
            </a:r>
            <a:r>
              <a:rPr lang="fr-FR" sz="800" dirty="0" err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including</a:t>
            </a:r>
            <a:r>
              <a:rPr lang="fr-FR" sz="8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SA5 OAM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 </a:t>
            </a:r>
          </a:p>
        </p:txBody>
      </p:sp>
      <p:sp>
        <p:nvSpPr>
          <p:cNvPr id="58" name="Chevron 60">
            <a:extLst>
              <a:ext uri="{FF2B5EF4-FFF2-40B4-BE49-F238E27FC236}">
                <a16:creationId xmlns:a16="http://schemas.microsoft.com/office/drawing/2014/main" id="{541673C1-5C5C-43F8-8623-8323B185CBBC}"/>
              </a:ext>
            </a:extLst>
          </p:cNvPr>
          <p:cNvSpPr/>
          <p:nvPr/>
        </p:nvSpPr>
        <p:spPr bwMode="auto">
          <a:xfrm>
            <a:off x="2682653" y="4370929"/>
            <a:ext cx="4279968" cy="23071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59" name="Chevron 60">
            <a:extLst>
              <a:ext uri="{FF2B5EF4-FFF2-40B4-BE49-F238E27FC236}">
                <a16:creationId xmlns:a16="http://schemas.microsoft.com/office/drawing/2014/main" id="{C5BB6392-30E9-4551-B72E-1C9829F126DD}"/>
              </a:ext>
            </a:extLst>
          </p:cNvPr>
          <p:cNvSpPr/>
          <p:nvPr/>
        </p:nvSpPr>
        <p:spPr bwMode="auto">
          <a:xfrm>
            <a:off x="2180023" y="3622025"/>
            <a:ext cx="3344096" cy="24656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</a:t>
            </a:r>
            <a:r>
              <a:rPr lang="fr-FR" sz="9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OAM,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SA6,…) Normative</a:t>
            </a:r>
          </a:p>
        </p:txBody>
      </p:sp>
      <p:sp>
        <p:nvSpPr>
          <p:cNvPr id="60" name="Chevron 60">
            <a:extLst>
              <a:ext uri="{FF2B5EF4-FFF2-40B4-BE49-F238E27FC236}">
                <a16:creationId xmlns:a16="http://schemas.microsoft.com/office/drawing/2014/main" id="{45DBD3CF-805A-43FA-AEE8-A52CC4E14CD4}"/>
              </a:ext>
            </a:extLst>
          </p:cNvPr>
          <p:cNvSpPr/>
          <p:nvPr/>
        </p:nvSpPr>
        <p:spPr bwMode="auto">
          <a:xfrm>
            <a:off x="3342672" y="4677375"/>
            <a:ext cx="4279968" cy="23071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(RAN2/3/4core),</a:t>
            </a:r>
            <a:r>
              <a:rPr lang="fr-FR" sz="9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SA5 OAM</a:t>
            </a:r>
          </a:p>
        </p:txBody>
      </p:sp>
      <p:sp>
        <p:nvSpPr>
          <p:cNvPr id="61" name="Chevron 58">
            <a:extLst>
              <a:ext uri="{FF2B5EF4-FFF2-40B4-BE49-F238E27FC236}">
                <a16:creationId xmlns:a16="http://schemas.microsoft.com/office/drawing/2014/main" id="{C292BA45-D294-4657-8239-2611B4652615}"/>
              </a:ext>
            </a:extLst>
          </p:cNvPr>
          <p:cNvSpPr/>
          <p:nvPr/>
        </p:nvSpPr>
        <p:spPr bwMode="auto">
          <a:xfrm>
            <a:off x="5849051" y="5293788"/>
            <a:ext cx="2543612" cy="26593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62278E21-20E0-4724-992C-9256E4C70F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2467" y="3211670"/>
            <a:ext cx="1035722" cy="311729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63" name="TextBox 86">
            <a:extLst>
              <a:ext uri="{FF2B5EF4-FFF2-40B4-BE49-F238E27FC236}">
                <a16:creationId xmlns:a16="http://schemas.microsoft.com/office/drawing/2014/main" id="{F3FF1DB0-245E-4A19-A13F-FDC0447D53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3380" y="1695292"/>
            <a:ext cx="423089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#100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64" name="TextBox 60">
            <a:extLst>
              <a:ext uri="{FF2B5EF4-FFF2-40B4-BE49-F238E27FC236}">
                <a16:creationId xmlns:a16="http://schemas.microsoft.com/office/drawing/2014/main" id="{A97995B7-F703-4303-A3EC-9EE1082B03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149" y="1866127"/>
            <a:ext cx="39601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Jun.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A1FF9118-14EC-45DC-A708-821AC4E0F1BD}"/>
              </a:ext>
            </a:extLst>
          </p:cNvPr>
          <p:cNvSpPr txBox="1"/>
          <p:nvPr/>
        </p:nvSpPr>
        <p:spPr>
          <a:xfrm>
            <a:off x="1399847" y="1351862"/>
            <a:ext cx="517861" cy="27298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66" name="Rectangle 12">
            <a:extLst>
              <a:ext uri="{FF2B5EF4-FFF2-40B4-BE49-F238E27FC236}">
                <a16:creationId xmlns:a16="http://schemas.microsoft.com/office/drawing/2014/main" id="{5781C656-C3E0-42B4-9BFB-6B55773FF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0772" y="5761862"/>
            <a:ext cx="927411" cy="290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>
                <a:solidFill>
                  <a:srgbClr val="C00000"/>
                </a:solidFill>
                <a:latin typeface="Montserrat" panose="00000500000000000000" pitchFamily="50" charset="0"/>
              </a:rPr>
              <a:t>Now</a:t>
            </a:r>
          </a:p>
        </p:txBody>
      </p:sp>
      <p:sp>
        <p:nvSpPr>
          <p:cNvPr id="67" name="Chevron 60">
            <a:extLst>
              <a:ext uri="{FF2B5EF4-FFF2-40B4-BE49-F238E27FC236}">
                <a16:creationId xmlns:a16="http://schemas.microsoft.com/office/drawing/2014/main" id="{6EB035FD-9F0F-4D63-8873-A3A162FF89F3}"/>
              </a:ext>
            </a:extLst>
          </p:cNvPr>
          <p:cNvSpPr/>
          <p:nvPr/>
        </p:nvSpPr>
        <p:spPr bwMode="auto">
          <a:xfrm>
            <a:off x="1844936" y="2304661"/>
            <a:ext cx="780177" cy="24656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68" name="Chevron 60">
            <a:extLst>
              <a:ext uri="{FF2B5EF4-FFF2-40B4-BE49-F238E27FC236}">
                <a16:creationId xmlns:a16="http://schemas.microsoft.com/office/drawing/2014/main" id="{C0C0CE0C-0715-411D-B898-0283EB23F570}"/>
              </a:ext>
            </a:extLst>
          </p:cNvPr>
          <p:cNvSpPr/>
          <p:nvPr/>
        </p:nvSpPr>
        <p:spPr bwMode="auto">
          <a:xfrm>
            <a:off x="494436" y="2301138"/>
            <a:ext cx="1487582" cy="24656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</a:t>
            </a:r>
            <a:r>
              <a:rPr lang="en-US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/</a:t>
            </a:r>
            <a:r>
              <a:rPr lang="en-US" altLang="zh-CN" sz="9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</a:rPr>
              <a:t>SA5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Stage 1        80%</a:t>
            </a:r>
          </a:p>
        </p:txBody>
      </p:sp>
      <p:sp>
        <p:nvSpPr>
          <p:cNvPr id="69" name="TextBox 67">
            <a:extLst>
              <a:ext uri="{FF2B5EF4-FFF2-40B4-BE49-F238E27FC236}">
                <a16:creationId xmlns:a16="http://schemas.microsoft.com/office/drawing/2014/main" id="{0D22CF93-4259-4E1E-9F6B-90942CA9AE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3203" y="1529741"/>
            <a:ext cx="429858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TSGs</a:t>
            </a:r>
          </a:p>
        </p:txBody>
      </p:sp>
      <p:sp>
        <p:nvSpPr>
          <p:cNvPr id="70" name="Diamond 3">
            <a:extLst>
              <a:ext uri="{FF2B5EF4-FFF2-40B4-BE49-F238E27FC236}">
                <a16:creationId xmlns:a16="http://schemas.microsoft.com/office/drawing/2014/main" id="{85544EE4-3F0D-4B0B-85E8-F53369E4A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8756" y="2637525"/>
            <a:ext cx="956181" cy="435011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71" name="TextBox 6">
            <a:extLst>
              <a:ext uri="{FF2B5EF4-FFF2-40B4-BE49-F238E27FC236}">
                <a16:creationId xmlns:a16="http://schemas.microsoft.com/office/drawing/2014/main" id="{45BCDD68-7077-4675-ADBA-33DCE9E597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0451" y="2699166"/>
            <a:ext cx="702327" cy="306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50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72" name="Diamond 16">
            <a:extLst>
              <a:ext uri="{FF2B5EF4-FFF2-40B4-BE49-F238E27FC236}">
                <a16:creationId xmlns:a16="http://schemas.microsoft.com/office/drawing/2014/main" id="{4FC58110-822A-4170-B137-22F06119F8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5063" y="3144745"/>
            <a:ext cx="924026" cy="408594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3" name="TextBox 7">
            <a:extLst>
              <a:ext uri="{FF2B5EF4-FFF2-40B4-BE49-F238E27FC236}">
                <a16:creationId xmlns:a16="http://schemas.microsoft.com/office/drawing/2014/main" id="{59313C16-C8FA-4024-8986-769AEEC64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5528" y="3204625"/>
            <a:ext cx="621095" cy="306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50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50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74" name="Straight Connector 114">
            <a:extLst>
              <a:ext uri="{FF2B5EF4-FFF2-40B4-BE49-F238E27FC236}">
                <a16:creationId xmlns:a16="http://schemas.microsoft.com/office/drawing/2014/main" id="{B38E01FA-0B4C-4052-8D90-CEB5D0F48F0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366000" y="2221886"/>
            <a:ext cx="13539" cy="3555826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75" name="Star: 5 Points 74">
            <a:extLst>
              <a:ext uri="{FF2B5EF4-FFF2-40B4-BE49-F238E27FC236}">
                <a16:creationId xmlns:a16="http://schemas.microsoft.com/office/drawing/2014/main" id="{C032CE37-8E20-4E70-9820-05A534CA1C22}"/>
              </a:ext>
            </a:extLst>
          </p:cNvPr>
          <p:cNvSpPr/>
          <p:nvPr/>
        </p:nvSpPr>
        <p:spPr bwMode="auto">
          <a:xfrm>
            <a:off x="1689239" y="2177856"/>
            <a:ext cx="487399" cy="436773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85" name="Chevron 60">
            <a:extLst>
              <a:ext uri="{FF2B5EF4-FFF2-40B4-BE49-F238E27FC236}">
                <a16:creationId xmlns:a16="http://schemas.microsoft.com/office/drawing/2014/main" id="{76D74D62-BC4D-4A69-9BF6-D735B4ADCB39}"/>
              </a:ext>
            </a:extLst>
          </p:cNvPr>
          <p:cNvSpPr/>
          <p:nvPr/>
        </p:nvSpPr>
        <p:spPr bwMode="auto">
          <a:xfrm>
            <a:off x="5492097" y="3615639"/>
            <a:ext cx="788504" cy="2592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en-US" altLang="zh-CN" sz="6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</a:rPr>
              <a:t>Extended stage2 (SA5 OAM)</a:t>
            </a:r>
            <a:endParaRPr lang="fr-FR" altLang="zh-CN" sz="600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</a:endParaRPr>
          </a:p>
        </p:txBody>
      </p:sp>
      <p:sp>
        <p:nvSpPr>
          <p:cNvPr id="86" name="Chevron 60">
            <a:extLst>
              <a:ext uri="{FF2B5EF4-FFF2-40B4-BE49-F238E27FC236}">
                <a16:creationId xmlns:a16="http://schemas.microsoft.com/office/drawing/2014/main" id="{9AA9F020-88C9-47D2-BB66-AE2E477FF75C}"/>
              </a:ext>
            </a:extLst>
          </p:cNvPr>
          <p:cNvSpPr/>
          <p:nvPr/>
        </p:nvSpPr>
        <p:spPr bwMode="auto">
          <a:xfrm>
            <a:off x="3297448" y="3939677"/>
            <a:ext cx="5092097" cy="213268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r>
              <a:rPr lang="en-US" altLang="zh-CN" sz="9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</a:rPr>
              <a:t>        SA5 CH Study                                    Stage 2 &amp; 3 (SA5 CH ) Normative</a:t>
            </a:r>
            <a:endParaRPr lang="fr-FR" altLang="zh-CN" sz="900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</a:endParaRPr>
          </a:p>
          <a:p>
            <a:pPr algn="ctr"/>
            <a:endParaRPr lang="fr-FR" altLang="zh-CN" sz="900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</a:endParaRPr>
          </a:p>
        </p:txBody>
      </p:sp>
      <p:sp>
        <p:nvSpPr>
          <p:cNvPr id="87" name="Chevron 60">
            <a:extLst>
              <a:ext uri="{FF2B5EF4-FFF2-40B4-BE49-F238E27FC236}">
                <a16:creationId xmlns:a16="http://schemas.microsoft.com/office/drawing/2014/main" id="{B8DD6773-53F7-4584-8EAF-A61CC7696EF5}"/>
              </a:ext>
            </a:extLst>
          </p:cNvPr>
          <p:cNvSpPr/>
          <p:nvPr/>
        </p:nvSpPr>
        <p:spPr bwMode="auto">
          <a:xfrm>
            <a:off x="2614958" y="2304098"/>
            <a:ext cx="1440195" cy="24269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en-US" altLang="zh-CN" sz="8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</a:rPr>
              <a:t>Extended stage1 (SA5 OAM)</a:t>
            </a:r>
            <a:endParaRPr lang="fr-FR" altLang="zh-CN" sz="800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</a:endParaRP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75A919E1-4C0C-4114-BB53-B91DAF50BCBE}"/>
              </a:ext>
            </a:extLst>
          </p:cNvPr>
          <p:cNvSpPr txBox="1">
            <a:spLocks/>
          </p:cNvSpPr>
          <p:nvPr/>
        </p:nvSpPr>
        <p:spPr bwMode="auto">
          <a:xfrm>
            <a:off x="182824" y="180884"/>
            <a:ext cx="9089864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2400" dirty="0"/>
              <a:t>Release 19 timeline– figure modified to cover SA5 specific timeline</a:t>
            </a:r>
            <a:endParaRPr lang="en-US" sz="2400" dirty="0"/>
          </a:p>
        </p:txBody>
      </p:sp>
      <p:sp>
        <p:nvSpPr>
          <p:cNvPr id="77" name="矩形 1">
            <a:extLst>
              <a:ext uri="{FF2B5EF4-FFF2-40B4-BE49-F238E27FC236}">
                <a16:creationId xmlns:a16="http://schemas.microsoft.com/office/drawing/2014/main" id="{0E58EC91-4DF3-4966-976E-85FBF81BD3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4959" y="2215952"/>
            <a:ext cx="1497736" cy="360580"/>
          </a:xfrm>
          <a:prstGeom prst="rect">
            <a:avLst/>
          </a:prstGeom>
          <a:noFill/>
          <a:ln w="9525" algn="ctr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8" name="矩形 1">
            <a:extLst>
              <a:ext uri="{FF2B5EF4-FFF2-40B4-BE49-F238E27FC236}">
                <a16:creationId xmlns:a16="http://schemas.microsoft.com/office/drawing/2014/main" id="{D49ADE2F-ED01-4235-ADEE-5D507996ED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0023" y="3586871"/>
            <a:ext cx="6369160" cy="680330"/>
          </a:xfrm>
          <a:prstGeom prst="rect">
            <a:avLst/>
          </a:prstGeom>
          <a:noFill/>
          <a:ln w="9525" algn="ctr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9" name="矩形 1">
            <a:extLst>
              <a:ext uri="{FF2B5EF4-FFF2-40B4-BE49-F238E27FC236}">
                <a16:creationId xmlns:a16="http://schemas.microsoft.com/office/drawing/2014/main" id="{33D714CC-6A21-4DAF-976F-65069A5346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5826" y="4646105"/>
            <a:ext cx="5387613" cy="561046"/>
          </a:xfrm>
          <a:prstGeom prst="rect">
            <a:avLst/>
          </a:prstGeom>
          <a:noFill/>
          <a:ln w="9525" algn="ctr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0" name="Isosceles Triangle 79">
            <a:extLst>
              <a:ext uri="{FF2B5EF4-FFF2-40B4-BE49-F238E27FC236}">
                <a16:creationId xmlns:a16="http://schemas.microsoft.com/office/drawing/2014/main" id="{0A69D608-E950-4E5E-810C-67EE93BDA12D}"/>
              </a:ext>
            </a:extLst>
          </p:cNvPr>
          <p:cNvSpPr/>
          <p:nvPr/>
        </p:nvSpPr>
        <p:spPr bwMode="auto">
          <a:xfrm>
            <a:off x="4947943" y="3928493"/>
            <a:ext cx="123400" cy="200049"/>
          </a:xfrm>
          <a:prstGeom prst="triangle">
            <a:avLst/>
          </a:prstGeom>
          <a:solidFill>
            <a:srgbClr val="FF33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862224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8FB55EA5-4140-4B07-8A8D-46DBB489E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dirty="0"/>
              <a:t>Rel-19 </a:t>
            </a:r>
            <a:r>
              <a:rPr lang="en-US" altLang="zh-CN" dirty="0"/>
              <a:t>work </a:t>
            </a:r>
            <a:r>
              <a:rPr lang="en-US" dirty="0"/>
              <a:t>progress in SA2 group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155289B4-891B-4BC4-B5C5-58465177FF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1246" y="1008268"/>
            <a:ext cx="11183938" cy="5144359"/>
          </a:xfrm>
          <a:effectLst/>
        </p:spPr>
        <p:txBody>
          <a:bodyPr/>
          <a:lstStyle/>
          <a:p>
            <a:pPr lvl="1"/>
            <a:r>
              <a:rPr lang="en-GB" altLang="en-US" sz="2000" dirty="0"/>
              <a:t>List of 15 approved Rel-19 topics </a:t>
            </a:r>
            <a:r>
              <a:rPr lang="zh-CN" altLang="en-US" sz="2000" dirty="0"/>
              <a:t>（</a:t>
            </a:r>
            <a:r>
              <a:rPr lang="en-US" altLang="zh-CN" sz="2000" dirty="0"/>
              <a:t>https://www.3gpp.org/ftp/Information/WORK_PLAN</a:t>
            </a:r>
            <a:r>
              <a:rPr lang="zh-CN" altLang="en-US" sz="2000" dirty="0"/>
              <a:t>）</a:t>
            </a:r>
            <a:endParaRPr lang="en-GB" altLang="en-US" sz="2000" dirty="0"/>
          </a:p>
          <a:p>
            <a:pPr lvl="1"/>
            <a:endParaRPr lang="en-GB" altLang="en-US" sz="2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9E6816-48E0-567A-A175-7018F5F8623E}"/>
              </a:ext>
            </a:extLst>
          </p:cNvPr>
          <p:cNvSpPr txBox="1"/>
          <p:nvPr/>
        </p:nvSpPr>
        <p:spPr>
          <a:xfrm>
            <a:off x="652463" y="5996164"/>
            <a:ext cx="1020980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Legend:    </a:t>
            </a:r>
            <a:r>
              <a:rPr lang="en-US" sz="140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marked Acronym with Charging Aspects (12) and marked Description having more details on charging in SA2 topics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AC281DB3-2305-B350-3AD5-62433E8327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1878837"/>
              </p:ext>
            </p:extLst>
          </p:nvPr>
        </p:nvGraphicFramePr>
        <p:xfrm>
          <a:off x="652464" y="1497203"/>
          <a:ext cx="10491158" cy="437335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27592">
                  <a:extLst>
                    <a:ext uri="{9D8B030D-6E8A-4147-A177-3AD203B41FA5}">
                      <a16:colId xmlns:a16="http://schemas.microsoft.com/office/drawing/2014/main" val="1017509966"/>
                    </a:ext>
                  </a:extLst>
                </a:gridCol>
                <a:gridCol w="1599580">
                  <a:extLst>
                    <a:ext uri="{9D8B030D-6E8A-4147-A177-3AD203B41FA5}">
                      <a16:colId xmlns:a16="http://schemas.microsoft.com/office/drawing/2014/main" val="2301342900"/>
                    </a:ext>
                  </a:extLst>
                </a:gridCol>
                <a:gridCol w="6663986">
                  <a:extLst>
                    <a:ext uri="{9D8B030D-6E8A-4147-A177-3AD203B41FA5}">
                      <a16:colId xmlns:a16="http://schemas.microsoft.com/office/drawing/2014/main" val="4107518264"/>
                    </a:ext>
                  </a:extLst>
                </a:gridCol>
              </a:tblGrid>
              <a:tr h="361102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000" u="none" strike="noStrike" dirty="0">
                          <a:effectLst/>
                        </a:rPr>
                        <a:t> </a:t>
                      </a:r>
                      <a:r>
                        <a:rPr lang="en-GB" sz="1000" u="none" strike="noStrike" dirty="0">
                          <a:effectLst/>
                        </a:rPr>
                        <a:t>Acronym</a:t>
                      </a:r>
                      <a:endParaRPr lang="en-D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en-GB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Description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5436925"/>
                  </a:ext>
                </a:extLst>
              </a:tr>
              <a:tr h="296996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kern="1200" dirty="0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FS_5GSAT_ARCH_Ph3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SP-231199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Integration of satellite components in the 5G architecture Phase III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03165272"/>
                  </a:ext>
                </a:extLst>
              </a:tr>
              <a:tr h="26487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kern="1200" dirty="0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FS_NG_RTC_Ph2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SP-231196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System architecture for next generation real time communication services phase 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63407928"/>
                  </a:ext>
                </a:extLst>
              </a:tr>
              <a:tr h="26487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kern="1200" dirty="0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FS_XRM Ph2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SP-231671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Architecture enhancement for XRM Ph2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89073654"/>
                  </a:ext>
                </a:extLst>
              </a:tr>
              <a:tr h="26487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kern="1200" dirty="0" err="1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FS_EnergySys</a:t>
                      </a:r>
                      <a:endParaRPr lang="en-GB" sz="1200" u="none" strike="noStrike" kern="1200" dirty="0">
                        <a:solidFill>
                          <a:schemeClr val="accent6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SP-231391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</a:rPr>
                        <a:t>5GS Enhancement for Energy Efficiency and Energy Saving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14835495"/>
                  </a:ext>
                </a:extLst>
              </a:tr>
              <a:tr h="26487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dirty="0">
                          <a:effectLst/>
                        </a:rPr>
                        <a:t>FS_MPS4msg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SP-231197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MPS for IMS Messaging and SMS services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28089895"/>
                  </a:ext>
                </a:extLst>
              </a:tr>
              <a:tr h="21442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dirty="0">
                          <a:solidFill>
                            <a:schemeClr val="accent6"/>
                          </a:solidFill>
                          <a:effectLst/>
                        </a:rPr>
                        <a:t>FS_VMR_Ph2</a:t>
                      </a:r>
                      <a:endParaRPr lang="en-GB" sz="1200" b="0" i="0" u="none" strike="noStrike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SP-231799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Architecture Enhancements for Vehicle Mounted Relays (VMR) Phase 2.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41871728"/>
                  </a:ext>
                </a:extLst>
              </a:tr>
              <a:tr h="264873"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en-GB" sz="1200" u="none" strike="noStrike" kern="1200" dirty="0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FS_5G_ProSe_Ph3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SP-231798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System Enhancement for Proximity-based Services in 5GS - Phase 3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33099688"/>
                  </a:ext>
                </a:extLst>
              </a:tr>
              <a:tr h="26487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FS_UIA_ARC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User Identities and Authentication Architecture 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53950836"/>
                  </a:ext>
                </a:extLst>
              </a:tr>
              <a:tr h="295839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GB" sz="1200" u="none" strike="noStrike" kern="1200" dirty="0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S_eEDGE_5GC_ph3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</a:rPr>
                        <a:t>Enhancement of support for Edge Computing in 5G Core network — phase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904394493"/>
                  </a:ext>
                </a:extLst>
              </a:tr>
              <a:tr h="26487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>
                          <a:effectLst/>
                        </a:rPr>
                        <a:t>FS_UAS_Ph3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Phase 3 for UAS, UAV and UAM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61135770"/>
                  </a:ext>
                </a:extLst>
              </a:tr>
              <a:tr h="26487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kern="1200" dirty="0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FS_UPEAS_Ph2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SP-231795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UPF enhancement for Exposure And SBA Phase 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49059447"/>
                  </a:ext>
                </a:extLst>
              </a:tr>
              <a:tr h="26487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kern="1200" dirty="0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FS_5G_Femto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SP-231797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on System aspects of 5G NR </a:t>
                      </a:r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Femto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83593368"/>
                  </a:ext>
                </a:extLst>
              </a:tr>
              <a:tr h="26487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kern="1200" dirty="0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FS_MASSS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Multi-Access (</a:t>
                      </a:r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DualSteer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+ ATSSS Ph-4)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27210925"/>
                  </a:ext>
                </a:extLst>
              </a:tr>
              <a:tr h="29139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kern="1200" dirty="0" err="1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FS_AmbientIoT</a:t>
                      </a:r>
                      <a:endParaRPr lang="en-GB" sz="1200" u="none" strike="noStrike" kern="1200" dirty="0">
                        <a:solidFill>
                          <a:schemeClr val="accent6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</a:rPr>
                        <a:t>Architecture support of Ambient power-enabled Internet of Things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84105851"/>
                  </a:ext>
                </a:extLst>
              </a:tr>
              <a:tr h="26487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kern="1200" dirty="0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FS_AIML_CN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</a:rPr>
                        <a:t>Core Network Enhanced Support for Artificial Intelligence (AI)/Machine Learning (ML)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9152201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064040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464DEC-141B-47DE-AA05-6328C0471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General 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CB38C0-5023-4964-9475-3023721D5D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035" y="1371600"/>
            <a:ext cx="11183938" cy="4697604"/>
          </a:xfrm>
        </p:spPr>
        <p:txBody>
          <a:bodyPr/>
          <a:lstStyle/>
          <a:p>
            <a:r>
              <a:rPr lang="en-US" altLang="zh-CN" sz="3200" b="1" dirty="0"/>
              <a:t>Rel-19 Charging topics </a:t>
            </a:r>
          </a:p>
          <a:p>
            <a:pPr lvl="1"/>
            <a:r>
              <a:rPr lang="en-US" altLang="zh-CN" sz="2400" dirty="0"/>
              <a:t>SA5 charging work for the support of SA2 topics based on addressed charging aspects</a:t>
            </a:r>
          </a:p>
          <a:p>
            <a:pPr lvl="1"/>
            <a:r>
              <a:rPr lang="en-US" altLang="zh-CN" sz="2400" dirty="0"/>
              <a:t>Other charging topics</a:t>
            </a:r>
          </a:p>
          <a:p>
            <a:pPr marL="609600" lvl="1" indent="0">
              <a:buNone/>
            </a:pPr>
            <a:endParaRPr lang="en-US" altLang="zh-CN" sz="2400" dirty="0"/>
          </a:p>
          <a:p>
            <a:r>
              <a:rPr lang="en-US" altLang="zh-CN" sz="3200" b="1" dirty="0"/>
              <a:t>Rel-19 Charging work get started</a:t>
            </a:r>
          </a:p>
          <a:p>
            <a:pPr lvl="1"/>
            <a:r>
              <a:rPr lang="en-US" altLang="zh-CN" sz="2400" dirty="0"/>
              <a:t>Charging topic moderator is needed on volunteering basis</a:t>
            </a:r>
          </a:p>
          <a:p>
            <a:pPr lvl="1"/>
            <a:r>
              <a:rPr lang="en-US" altLang="zh-CN" sz="2400" dirty="0"/>
              <a:t>Collection of comments on support from the charging group</a:t>
            </a:r>
          </a:p>
          <a:p>
            <a:pPr lvl="1"/>
            <a:r>
              <a:rPr lang="en-US" altLang="zh-CN" sz="2400" dirty="0"/>
              <a:t>Proposal for a charging study or normative work based on SA2 conclusions by rapporteurs</a:t>
            </a:r>
          </a:p>
          <a:p>
            <a:pPr marL="609600" lvl="1" indent="0">
              <a:buNone/>
            </a:pP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43651981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464DEC-141B-47DE-AA05-6328C0471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Questions to the Charging Group 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CB38C0-5023-4964-9475-3023721D5D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213" y="1853920"/>
            <a:ext cx="11183938" cy="4144946"/>
          </a:xfrm>
        </p:spPr>
        <p:txBody>
          <a:bodyPr/>
          <a:lstStyle/>
          <a:p>
            <a:r>
              <a:rPr lang="en-US" altLang="zh-CN" sz="3200" b="1" dirty="0"/>
              <a:t>Who would be Moderator for Rel-19 Charging topics?</a:t>
            </a:r>
          </a:p>
          <a:p>
            <a:endParaRPr lang="en-US" altLang="zh-CN" sz="3200" b="1" dirty="0"/>
          </a:p>
          <a:p>
            <a:r>
              <a:rPr lang="en-US" altLang="zh-CN" sz="3200" b="1" dirty="0"/>
              <a:t>Should comments collected by the Moderator via ETSI NWM tool or in a contribution?</a:t>
            </a:r>
          </a:p>
          <a:p>
            <a:pPr marL="0" indent="0">
              <a:buNone/>
            </a:pPr>
            <a:endParaRPr lang="en-US" altLang="zh-CN" sz="3200" b="1" dirty="0"/>
          </a:p>
          <a:p>
            <a:r>
              <a:rPr lang="en-US" altLang="zh-CN" sz="3200" b="1" dirty="0"/>
              <a:t>Should rapporteurs work with TU at the begin or should the group decide in case of critical work load estimation?</a:t>
            </a:r>
          </a:p>
        </p:txBody>
      </p:sp>
    </p:spTree>
    <p:extLst>
      <p:ext uri="{BB962C8B-B14F-4D97-AF65-F5344CB8AC3E}">
        <p14:creationId xmlns:p14="http://schemas.microsoft.com/office/powerpoint/2010/main" val="238513779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870" y="2787365"/>
            <a:ext cx="8221835" cy="519616"/>
          </a:xfrm>
        </p:spPr>
        <p:txBody>
          <a:bodyPr/>
          <a:lstStyle/>
          <a:p>
            <a:r>
              <a:rPr lang="sv-SE" sz="4400" dirty="0"/>
              <a:t>Backup slides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866775"/>
          </a:xfrm>
        </p:spPr>
        <p:txBody>
          <a:bodyPr/>
          <a:lstStyle/>
          <a:p>
            <a:r>
              <a:rPr lang="en-US" dirty="0"/>
              <a:t>TU Budget for SA5 CH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68400"/>
            <a:ext cx="9322112" cy="4830763"/>
          </a:xfrm>
        </p:spPr>
        <p:txBody>
          <a:bodyPr/>
          <a:lstStyle/>
          <a:p>
            <a:r>
              <a:rPr lang="en-US" sz="2000" dirty="0"/>
              <a:t>Assumptions for SA5 CH: </a:t>
            </a:r>
          </a:p>
          <a:p>
            <a:pPr lvl="1"/>
            <a:r>
              <a:rPr lang="en-US" sz="1600" dirty="0"/>
              <a:t>6 ordinary meetings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Rel-19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4 sessions per meeting day  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calls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CH revision sessions normally planned to be in Wednesday Q3-Q4 and Thursday Q1-Q2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CH closing plenary regular on Thursday Q3-Q4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There are currently no parallel CH stream for any session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CH Maintenance regular on Wednesday (Q1-Q2)+ Q3 Buffer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  <a:highlight>
                  <a:srgbClr val="FFFF00"/>
                </a:highlight>
              </a:rPr>
              <a:t>Resulting total TUs avail. for SI/WI: 10 meetings x 8 sessions = 80 TU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  <a:highlight>
                  <a:srgbClr val="FFFF00"/>
                </a:highlight>
              </a:rPr>
              <a:t>=&gt; Current calculation without any change on the schedule for max no. of SI/WI = 12 (currently 5 WID and 6 SID in Rel-18)</a:t>
            </a:r>
          </a:p>
        </p:txBody>
      </p:sp>
    </p:spTree>
    <p:extLst>
      <p:ext uri="{BB962C8B-B14F-4D97-AF65-F5344CB8AC3E}">
        <p14:creationId xmlns:p14="http://schemas.microsoft.com/office/powerpoint/2010/main" val="3425909832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421" y="309964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sz="3200" dirty="0"/>
              <a:t>SA5 Charging meeting with possible TUs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934345"/>
              </p:ext>
            </p:extLst>
          </p:nvPr>
        </p:nvGraphicFramePr>
        <p:xfrm>
          <a:off x="1322322" y="1851731"/>
          <a:ext cx="8801980" cy="4419980"/>
        </p:xfrm>
        <a:graphic>
          <a:graphicData uri="http://schemas.openxmlformats.org/drawingml/2006/table">
            <a:tbl>
              <a:tblPr firstRow="1" firstCol="1" bandRow="1"/>
              <a:tblGrid>
                <a:gridCol w="105951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530199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530199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530199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621033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530834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Early Session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(opt.)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</a:t>
                      </a: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(may change depends on the host restriction)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09:00 - 10:30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       </a:t>
                      </a:r>
                      <a:r>
                        <a:rPr kumimoji="0" lang="en-US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 session (1TU)</a:t>
                      </a:r>
                      <a:endParaRPr lang="en-US" sz="800" b="1" dirty="0">
                        <a:solidFill>
                          <a:schemeClr val="accent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 </a:t>
                      </a:r>
                      <a:endParaRPr lang="en-US" sz="800" dirty="0">
                        <a:solidFill>
                          <a:schemeClr val="accent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 Maintenance (1TU)</a:t>
                      </a:r>
                      <a:endParaRPr lang="en-US" sz="800" dirty="0">
                        <a:solidFill>
                          <a:schemeClr val="accent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Plenary preparation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SA5 Closing plenary </a:t>
                      </a:r>
                      <a:endParaRPr lang="en-US" sz="8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11:00 - 12:30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 session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 session (1TU)</a:t>
                      </a:r>
                      <a:endParaRPr lang="en-US" sz="800" b="1" dirty="0">
                        <a:solidFill>
                          <a:schemeClr val="accent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 Maintenance (1TU)</a:t>
                      </a:r>
                      <a:endParaRPr lang="en-US" sz="800" dirty="0">
                        <a:solidFill>
                          <a:schemeClr val="accent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Plenary preparation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SA5 Closing plenary </a:t>
                      </a:r>
                      <a:endParaRPr lang="en-US" sz="8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14:00 - 15:30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 session (1TU)</a:t>
                      </a:r>
                      <a:endParaRPr lang="en-US" sz="8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 session (1TU)</a:t>
                      </a:r>
                      <a:endParaRPr lang="en-US" sz="800" b="1" dirty="0">
                        <a:solidFill>
                          <a:schemeClr val="accent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 Maintenance (1TU)</a:t>
                      </a:r>
                      <a:endParaRPr lang="en-US" sz="800" dirty="0">
                        <a:solidFill>
                          <a:schemeClr val="accent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Charging Closing plenary </a:t>
                      </a:r>
                      <a:endParaRPr lang="en-US" sz="800" dirty="0"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SA5 Closing plenary </a:t>
                      </a:r>
                      <a:endParaRPr lang="en-US" sz="8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16:00 - 17:30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 session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 session (1TU)             </a:t>
                      </a:r>
                      <a:endParaRPr lang="en-US" sz="800" b="1" dirty="0">
                        <a:solidFill>
                          <a:schemeClr val="accent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 session (1TU)</a:t>
                      </a:r>
                      <a:endParaRPr lang="en-US" sz="800" b="1" dirty="0">
                        <a:solidFill>
                          <a:schemeClr val="accent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Charging Closing plenary </a:t>
                      </a:r>
                      <a:endParaRPr lang="en-US" sz="800" dirty="0"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SA5 Closing plenary </a:t>
                      </a:r>
                      <a:endParaRPr lang="en-US" sz="8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17:40 – 19:10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Opt. CH session (1TU)             </a:t>
                      </a:r>
                      <a:endParaRPr lang="en-US" sz="800" dirty="0">
                        <a:solidFill>
                          <a:schemeClr val="accent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Opt. CH session (0,5TU)</a:t>
                      </a:r>
                      <a:endParaRPr lang="en-US" sz="800" dirty="0">
                        <a:solidFill>
                          <a:schemeClr val="accent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Stop around 18:45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Opt. CH session (1TU)             </a:t>
                      </a:r>
                      <a:endParaRPr lang="en-US" sz="800" dirty="0">
                        <a:solidFill>
                          <a:schemeClr val="accent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Charging 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(optional)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820828" y="1319635"/>
            <a:ext cx="753764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Assumption: Every day = 5 sessions (TUs),  total TU in 1 track in ordinary meeting = 18.5 TUs</a:t>
            </a:r>
          </a:p>
          <a:p>
            <a:r>
              <a:rPr lang="en-US" altLang="zh-CN" b="1" dirty="0"/>
              <a:t>Two extra days in parallel = 9.5 sessions (TUs), total TU in 1 ordinary meeting = 28 TUs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653300572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870" y="2787365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6138566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161324</TotalTime>
  <Words>1040</Words>
  <Application>Microsoft Office PowerPoint</Application>
  <PresentationFormat>Widescreen</PresentationFormat>
  <Paragraphs>216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Montserrat</vt:lpstr>
      <vt:lpstr>Times New Roman</vt:lpstr>
      <vt:lpstr>Office Theme</vt:lpstr>
      <vt:lpstr>   SA5 Charging workplan for Rel-19  </vt:lpstr>
      <vt:lpstr>PowerPoint Presentation</vt:lpstr>
      <vt:lpstr>Rel-19 work progress in SA2 group</vt:lpstr>
      <vt:lpstr>General </vt:lpstr>
      <vt:lpstr>Questions to the Charging Group </vt:lpstr>
      <vt:lpstr>Backup slides</vt:lpstr>
      <vt:lpstr>TU Budget for SA5 CH</vt:lpstr>
      <vt:lpstr>SA5 Charging meeting with possible TUs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Gerald Goermer</cp:lastModifiedBy>
  <cp:revision>3720</cp:revision>
  <dcterms:created xsi:type="dcterms:W3CDTF">2008-08-30T09:32:10Z</dcterms:created>
  <dcterms:modified xsi:type="dcterms:W3CDTF">2024-01-19T19:05:15Z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(3)tmCPK8HO7dbJwe+S+JQI+yP3SRyF6DbGAcGXIZ4ZZrOZooHB/NBRBE13Qj4E5g/h8JYcb93L
MirC1+1p8NwKb+HAHxWc6dqaCbo0odwBpmw4g1P6Z5Yr6aGf2OM5dnsHo9TcPOvaFm5xtK92
2qaj9sQOFv4rGTIsF21LP0oiBi8EBlwfB6Iw03YKM917U+ZbiE2RrbR4ZpY8F98u93YRfY2S
PG6/K/Q77fK8FqFWjT</vt:lpwstr>
  </property>
  <property fmtid="{D5CDD505-2E9C-101B-9397-08002B2CF9AE}" pid="3" name="_2015_ms_pID_7253431">
    <vt:lpwstr>RHRIQyn7CoFtu3D83wSImP6FHd0/puAJyvXo4yTcNu6CV7wiZR39+4
Zxz2QkKEu1UGFwP674j8cSqkGVix7es0T0NnSRzlz3WIPbTudJ8hMzq/NTsDfWBu7BJy59Fr
RvMIvKIJZ6HwO9f3mp5dajIWn6zAdlDvfjJ4uDRhnB20CETwJhaJa77bahWIb/OlihGy0Yep
uFor+zy7dF2pbP0ENVptkdAdZ/WxiddEss27</vt:lpwstr>
  </property>
  <property fmtid="{D5CDD505-2E9C-101B-9397-08002B2CF9AE}" pid="4" name="_2015_ms_pID_7253432">
    <vt:lpwstr>Mg==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1698067796</vt:lpwstr>
  </property>
</Properties>
</file>