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1"/>
  </p:notesMasterIdLst>
  <p:handoutMasterIdLst>
    <p:handoutMasterId r:id="rId22"/>
  </p:handoutMasterIdLst>
  <p:sldIdLst>
    <p:sldId id="303" r:id="rId2"/>
    <p:sldId id="937" r:id="rId3"/>
    <p:sldId id="934" r:id="rId4"/>
    <p:sldId id="940" r:id="rId5"/>
    <p:sldId id="932" r:id="rId6"/>
    <p:sldId id="933" r:id="rId7"/>
    <p:sldId id="930" r:id="rId8"/>
    <p:sldId id="931" r:id="rId9"/>
    <p:sldId id="941" r:id="rId10"/>
    <p:sldId id="935" r:id="rId11"/>
    <p:sldId id="939" r:id="rId12"/>
    <p:sldId id="938" r:id="rId13"/>
    <p:sldId id="942" r:id="rId14"/>
    <p:sldId id="936" r:id="rId15"/>
    <p:sldId id="907" r:id="rId16"/>
    <p:sldId id="908" r:id="rId17"/>
    <p:sldId id="924" r:id="rId18"/>
    <p:sldId id="925" r:id="rId19"/>
    <p:sldId id="704" r:id="rId2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1/21/2024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1/21/2024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S5-240005, SA5#153, 29 Jan– 2 Feb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20717.zip" TargetMode="External"/><Relationship Id="rId18" Type="http://schemas.openxmlformats.org/officeDocument/2006/relationships/hyperlink" Target="https://www.3gpp.org/ftp/Information/WI_Sheet/SP-230511.zip" TargetMode="External"/><Relationship Id="rId26" Type="http://schemas.openxmlformats.org/officeDocument/2006/relationships/hyperlink" Target="https://www.3gpp.org/ftp/Information/WI_Sheet/SP-220442.zip" TargetMode="External"/><Relationship Id="rId21" Type="http://schemas.openxmlformats.org/officeDocument/2006/relationships/hyperlink" Target="https://www.3gpp.org/ftp/Information/WI_Sheet/SP-231037.zip" TargetMode="External"/><Relationship Id="rId34" Type="http://schemas.openxmlformats.org/officeDocument/2006/relationships/hyperlink" Target="https://www.3gpp.org/ftp/Information/WI_Sheet/SP-220939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20087.zip" TargetMode="External"/><Relationship Id="rId25" Type="http://schemas.openxmlformats.org/officeDocument/2006/relationships/hyperlink" Target="https://www.3gpp.org/ftp/Information/WI_Sheet/SP-220447.zip" TargetMode="External"/><Relationship Id="rId33" Type="http://schemas.openxmlformats.org/officeDocument/2006/relationships/hyperlink" Target="https://www.3gpp.org/ftp/Information/WI_Sheet/SP-220941.zip" TargetMode="External"/><Relationship Id="rId38" Type="http://schemas.openxmlformats.org/officeDocument/2006/relationships/hyperlink" Target="https://www.3gpp.org/ftp/Information/WI_Sheet/SP-230523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518.zip" TargetMode="External"/><Relationship Id="rId20" Type="http://schemas.openxmlformats.org/officeDocument/2006/relationships/hyperlink" Target="https://www.3gpp.org/ftp/Information/WI_Sheet/SP-231412.zip" TargetMode="External"/><Relationship Id="rId29" Type="http://schemas.openxmlformats.org/officeDocument/2006/relationships/hyperlink" Target="https://www.3gpp.org/ftp/Information/WI_Sheet/SP-23022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24" Type="http://schemas.openxmlformats.org/officeDocument/2006/relationships/hyperlink" Target="https://www.3gpp.org/ftp/Information/WI_Sheet/SP-190838.zip" TargetMode="External"/><Relationship Id="rId32" Type="http://schemas.openxmlformats.org/officeDocument/2006/relationships/hyperlink" Target="https://www.3gpp.org/ftp/Information/WI_Sheet/SP-230521.zip" TargetMode="External"/><Relationship Id="rId37" Type="http://schemas.openxmlformats.org/officeDocument/2006/relationships/hyperlink" Target="https://www.3gpp.org/ftp/Information/WI_Sheet/SP-231035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954.zip" TargetMode="External"/><Relationship Id="rId23" Type="http://schemas.openxmlformats.org/officeDocument/2006/relationships/hyperlink" Target="https://www.3gpp.org/ftp/Information/WI_Sheet/SP-230512.zip" TargetMode="External"/><Relationship Id="rId28" Type="http://schemas.openxmlformats.org/officeDocument/2006/relationships/hyperlink" Target="https://www.3gpp.org/ftp/Information/WI_Sheet/SP-230236.zip" TargetMode="External"/><Relationship Id="rId36" Type="http://schemas.openxmlformats.org/officeDocument/2006/relationships/hyperlink" Target="https://www.3gpp.org/ftp/Information/WI_Sheet/SP-221263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445.zip" TargetMode="External"/><Relationship Id="rId31" Type="http://schemas.openxmlformats.org/officeDocument/2006/relationships/hyperlink" Target="https://www.3gpp.org/ftp/Information/WI_Sheet/SP-220943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750.zip" TargetMode="External"/><Relationship Id="rId22" Type="http://schemas.openxmlformats.org/officeDocument/2006/relationships/hyperlink" Target="https://www.3gpp.org/ftp/Information/WI_Sheet/SP-220437.zip" TargetMode="External"/><Relationship Id="rId27" Type="http://schemas.openxmlformats.org/officeDocument/2006/relationships/hyperlink" Target="https://www.3gpp.org/ftp/Information/WI_Sheet/SP-230231.zip" TargetMode="External"/><Relationship Id="rId30" Type="http://schemas.openxmlformats.org/officeDocument/2006/relationships/hyperlink" Target="https://www.3gpp.org/ftp/Information/WI_Sheet/SP-230227.zip" TargetMode="External"/><Relationship Id="rId35" Type="http://schemas.openxmlformats.org/officeDocument/2006/relationships/hyperlink" Target="https://www.3gpp.org/ftp/Information/WI_Sheet/SP-220992.zip" TargetMode="External"/><Relationship Id="rId8" Type="http://schemas.openxmlformats.org/officeDocument/2006/relationships/hyperlink" Target="https://www.3gpp.org/ftp/Information/WI_Sheet/SP-220679.zip" TargetMode="External"/><Relationship Id="rId3" Type="http://schemas.openxmlformats.org/officeDocument/2006/relationships/hyperlink" Target="https://www.3gpp.org/ftp/Information/WI_Sheet/SP-230520.zip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84.zip" TargetMode="External"/><Relationship Id="rId13" Type="http://schemas.openxmlformats.org/officeDocument/2006/relationships/hyperlink" Target="https://www.3gpp.org/ftp/Information/WI_Sheet/SP-231793.zip" TargetMode="External"/><Relationship Id="rId18" Type="http://schemas.openxmlformats.org/officeDocument/2006/relationships/hyperlink" Target="https://www.3gpp.org/ftp/Information/WI_Sheet/SP-231803.zip" TargetMode="External"/><Relationship Id="rId26" Type="http://schemas.openxmlformats.org/officeDocument/2006/relationships/hyperlink" Target="https://www.3gpp.org/ftp/Information/WI_Sheet/SP-231799.zip" TargetMode="External"/><Relationship Id="rId3" Type="http://schemas.openxmlformats.org/officeDocument/2006/relationships/hyperlink" Target="https://www.3gpp.org/ftp/Information/WI_Sheet/SP-230864.zip" TargetMode="External"/><Relationship Id="rId21" Type="http://schemas.openxmlformats.org/officeDocument/2006/relationships/hyperlink" Target="https://www.3gpp.org/ftp/Information/WI_Sheet/SP-231801.zip" TargetMode="External"/><Relationship Id="rId7" Type="http://schemas.openxmlformats.org/officeDocument/2006/relationships/hyperlink" Target="https://www.3gpp.org/ftp/Information/WI_Sheet/SP-231788.zip" TargetMode="External"/><Relationship Id="rId12" Type="http://schemas.openxmlformats.org/officeDocument/2006/relationships/hyperlink" Target="https://www.3gpp.org/ftp/Information/WI_Sheet/SP-231787.zip" TargetMode="External"/><Relationship Id="rId17" Type="http://schemas.openxmlformats.org/officeDocument/2006/relationships/hyperlink" Target="https://www.3gpp.org/ftp/Information/WI_Sheet/SP-231800.zip" TargetMode="External"/><Relationship Id="rId25" Type="http://schemas.openxmlformats.org/officeDocument/2006/relationships/hyperlink" Target="https://www.3gpp.org/ftp/Information/WI_Sheet/SP-231798.zip" TargetMode="External"/><Relationship Id="rId2" Type="http://schemas.openxmlformats.org/officeDocument/2006/relationships/hyperlink" Target="https://www.3gpp.org/ftp/Information/WI_Sheet/SP-231790.zip" TargetMode="External"/><Relationship Id="rId16" Type="http://schemas.openxmlformats.org/officeDocument/2006/relationships/hyperlink" Target="https://www.3gpp.org/ftp/Information/WI_Sheet/SP-231391.zip" TargetMode="External"/><Relationship Id="rId20" Type="http://schemas.openxmlformats.org/officeDocument/2006/relationships/hyperlink" Target="https://www.3gpp.org/ftp/Information/WI_Sheet/SP-231671.zip" TargetMode="External"/><Relationship Id="rId29" Type="http://schemas.openxmlformats.org/officeDocument/2006/relationships/hyperlink" Target="https://www.3gpp.org/ftp/Information/WI_Sheet/SP-231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1792.zip" TargetMode="External"/><Relationship Id="rId11" Type="http://schemas.openxmlformats.org/officeDocument/2006/relationships/hyperlink" Target="https://www.3gpp.org/ftp/Information/WI_Sheet/SP-231786.zip" TargetMode="External"/><Relationship Id="rId24" Type="http://schemas.openxmlformats.org/officeDocument/2006/relationships/hyperlink" Target="https://www.3gpp.org/ftp/Information/WI_Sheet/SP-231797.zip" TargetMode="External"/><Relationship Id="rId5" Type="http://schemas.openxmlformats.org/officeDocument/2006/relationships/hyperlink" Target="https://www.3gpp.org/ftp/Information/WI_Sheet/SP-231159.zip" TargetMode="External"/><Relationship Id="rId15" Type="http://schemas.openxmlformats.org/officeDocument/2006/relationships/hyperlink" Target="https://www.3gpp.org/ftp/Information/WI_Sheet/SP-231791.zip" TargetMode="External"/><Relationship Id="rId23" Type="http://schemas.openxmlformats.org/officeDocument/2006/relationships/hyperlink" Target="https://www.3gpp.org/ftp/Information/WI_Sheet/SP-231796.zip" TargetMode="External"/><Relationship Id="rId28" Type="http://schemas.openxmlformats.org/officeDocument/2006/relationships/hyperlink" Target="https://www.3gpp.org/ftp/Information/WI_Sheet/SP-231795.zip" TargetMode="External"/><Relationship Id="rId10" Type="http://schemas.openxmlformats.org/officeDocument/2006/relationships/hyperlink" Target="https://www.3gpp.org/ftp/Information/WI_Sheet/SP-231785.zip" TargetMode="External"/><Relationship Id="rId19" Type="http://schemas.openxmlformats.org/officeDocument/2006/relationships/hyperlink" Target="https://www.3gpp.org/ftp/Information/WI_Sheet/SP-231199.zip" TargetMode="External"/><Relationship Id="rId4" Type="http://schemas.openxmlformats.org/officeDocument/2006/relationships/hyperlink" Target="https://www.3gpp.org/ftp/Information/WI_Sheet/SP-231158.zip" TargetMode="External"/><Relationship Id="rId9" Type="http://schemas.openxmlformats.org/officeDocument/2006/relationships/hyperlink" Target="https://www.3gpp.org/ftp/Information/WI_Sheet/SP-231783.zip" TargetMode="External"/><Relationship Id="rId14" Type="http://schemas.openxmlformats.org/officeDocument/2006/relationships/hyperlink" Target="https://www.3gpp.org/ftp/Information/WI_Sheet/SP-231789.zip" TargetMode="External"/><Relationship Id="rId22" Type="http://schemas.openxmlformats.org/officeDocument/2006/relationships/hyperlink" Target="https://www.3gpp.org/ftp/Information/WI_Sheet/SP-231802.zip" TargetMode="External"/><Relationship Id="rId27" Type="http://schemas.openxmlformats.org/officeDocument/2006/relationships/hyperlink" Target="https://www.3gpp.org/ftp/Information/WI_Sheet/SP-231804.zip" TargetMode="External"/><Relationship Id="rId30" Type="http://schemas.openxmlformats.org/officeDocument/2006/relationships/hyperlink" Target="https://www.3gpp.org/ftp/Information/WI_Sheet/SP-231197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779.zip" TargetMode="External"/><Relationship Id="rId13" Type="http://schemas.openxmlformats.org/officeDocument/2006/relationships/hyperlink" Target="https://www.3gpp.org/ftp/Information/WI_Sheet/SP-230988.zip" TargetMode="External"/><Relationship Id="rId18" Type="http://schemas.openxmlformats.org/officeDocument/2006/relationships/hyperlink" Target="https://www.3gpp.org/ftp/Information/WI_Sheet/SP-221330.zip" TargetMode="External"/><Relationship Id="rId3" Type="http://schemas.openxmlformats.org/officeDocument/2006/relationships/hyperlink" Target="https://www.3gpp.org/ftp/Information/WI_Sheet/SP-231738.zip" TargetMode="External"/><Relationship Id="rId7" Type="http://schemas.openxmlformats.org/officeDocument/2006/relationships/hyperlink" Target="https://www.3gpp.org/ftp/Information/WI_Sheet/SP-230991.zip" TargetMode="External"/><Relationship Id="rId12" Type="http://schemas.openxmlformats.org/officeDocument/2006/relationships/hyperlink" Target="https://www.3gpp.org/ftp/Information/WI_Sheet/SP-230780.zip" TargetMode="External"/><Relationship Id="rId17" Type="http://schemas.openxmlformats.org/officeDocument/2006/relationships/hyperlink" Target="https://www.3gpp.org/ftp/Information/WI_Sheet/SP-231741.zip" TargetMode="External"/><Relationship Id="rId2" Type="http://schemas.openxmlformats.org/officeDocument/2006/relationships/hyperlink" Target="https://www.3gpp.org/ftp/Information/WI_Sheet/SP-231182.zip" TargetMode="External"/><Relationship Id="rId16" Type="http://schemas.openxmlformats.org/officeDocument/2006/relationships/hyperlink" Target="https://www.3gpp.org/ftp/Information/WI_Sheet/SP-23116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1579.zip" TargetMode="External"/><Relationship Id="rId11" Type="http://schemas.openxmlformats.org/officeDocument/2006/relationships/hyperlink" Target="https://www.3gpp.org/ftp/Information/WI_Sheet/SP-230781.zip" TargetMode="External"/><Relationship Id="rId5" Type="http://schemas.openxmlformats.org/officeDocument/2006/relationships/hyperlink" Target="https://www.3gpp.org/ftp/Information/WI_Sheet/SP-2315739.zip" TargetMode="External"/><Relationship Id="rId15" Type="http://schemas.openxmlformats.org/officeDocument/2006/relationships/hyperlink" Target="https://www.3gpp.org/ftp/Information/WI_Sheet/SP-231160.zip" TargetMode="External"/><Relationship Id="rId10" Type="http://schemas.openxmlformats.org/officeDocument/2006/relationships/hyperlink" Target="https://www.3gpp.org/ftp/Information/WI_Sheet/SP-230692.zip" TargetMode="External"/><Relationship Id="rId4" Type="http://schemas.openxmlformats.org/officeDocument/2006/relationships/hyperlink" Target="https://www.3gpp.org/ftp/Information/WI_Sheet/SP-231806.zip" TargetMode="External"/><Relationship Id="rId9" Type="http://schemas.openxmlformats.org/officeDocument/2006/relationships/hyperlink" Target="https://www.3gpp.org/ftp/Information/WI_Sheet/SP-230778.zip" TargetMode="External"/><Relationship Id="rId14" Type="http://schemas.openxmlformats.org/officeDocument/2006/relationships/hyperlink" Target="https://www.3gpp.org/ftp/Information/WI_Sheet/SP-230989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34007.zip" TargetMode="External"/><Relationship Id="rId13" Type="http://schemas.openxmlformats.org/officeDocument/2006/relationships/hyperlink" Target="https://www.3gpp.org/ftp/Information/WI_Sheet/RP-234080.zip" TargetMode="External"/><Relationship Id="rId3" Type="http://schemas.openxmlformats.org/officeDocument/2006/relationships/hyperlink" Target="https://www.3gpp.org/ftp/Information/WI_Sheet/RP-234056.zip" TargetMode="External"/><Relationship Id="rId7" Type="http://schemas.openxmlformats.org/officeDocument/2006/relationships/hyperlink" Target="https://www.3gpp.org/ftp/Information/WI_Sheet/RP-234018.zip" TargetMode="External"/><Relationship Id="rId12" Type="http://schemas.openxmlformats.org/officeDocument/2006/relationships/hyperlink" Target="https://www.3gpp.org/ftp/Information/WI_Sheet/RP-234077.zip" TargetMode="External"/><Relationship Id="rId17" Type="http://schemas.openxmlformats.org/officeDocument/2006/relationships/hyperlink" Target="https://www.3gpp.org/ftp/Information/WI_Sheet/RP-234038.zip" TargetMode="External"/><Relationship Id="rId2" Type="http://schemas.openxmlformats.org/officeDocument/2006/relationships/hyperlink" Target="https://www.3gpp.org/ftp/Information/WI_Sheet/RP-234065.zip" TargetMode="External"/><Relationship Id="rId16" Type="http://schemas.openxmlformats.org/officeDocument/2006/relationships/hyperlink" Target="https://www.3gpp.org/ftp/Information/WI_Sheet/RP-23404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34069.zip" TargetMode="External"/><Relationship Id="rId11" Type="http://schemas.openxmlformats.org/officeDocument/2006/relationships/hyperlink" Target="https://www.3gpp.org/ftp/Information/WI_Sheet/RP-234078.zip" TargetMode="External"/><Relationship Id="rId5" Type="http://schemas.openxmlformats.org/officeDocument/2006/relationships/hyperlink" Target="https://www.3gpp.org/ftp/Information/WI_Sheet/RP-234058.zip" TargetMode="External"/><Relationship Id="rId15" Type="http://schemas.openxmlformats.org/officeDocument/2006/relationships/hyperlink" Target="https://www.3gpp.org/ftp/Information/WI_Sheet/RP-234054.zip" TargetMode="External"/><Relationship Id="rId10" Type="http://schemas.openxmlformats.org/officeDocument/2006/relationships/hyperlink" Target="https://www.3gpp.org/ftp/Information/WI_Sheet/RP-234055.zip" TargetMode="External"/><Relationship Id="rId4" Type="http://schemas.openxmlformats.org/officeDocument/2006/relationships/hyperlink" Target="https://www.3gpp.org/ftp/Information/WI_Sheet/RP-234039.zip" TargetMode="External"/><Relationship Id="rId9" Type="http://schemas.openxmlformats.org/officeDocument/2006/relationships/hyperlink" Target="https://www.3gpp.org/ftp/Information/WI_Sheet/RP-234035.zip" TargetMode="External"/><Relationship Id="rId14" Type="http://schemas.openxmlformats.org/officeDocument/2006/relationships/hyperlink" Target="https://www.3gpp.org/ftp/Information/WI_Sheet/RP-234036.zip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Rel-19 SA5 work planning</a:t>
            </a:r>
            <a:br>
              <a:rPr lang="en-GB" sz="4800" b="1" i="1" dirty="0"/>
            </a:br>
            <a:r>
              <a:rPr lang="en-GB" altLang="zh-CN" sz="2400" dirty="0">
                <a:latin typeface="Arial" pitchFamily="34" charset="0"/>
              </a:rPr>
              <a:t>SA5#</a:t>
            </a:r>
            <a:r>
              <a:rPr lang="fr-FR" altLang="zh-CN" sz="2400" dirty="0">
                <a:latin typeface="Arial" pitchFamily="34" charset="0"/>
              </a:rPr>
              <a:t>1</a:t>
            </a:r>
            <a:r>
              <a:rPr lang="en-US" altLang="zh-CN" sz="2400" dirty="0">
                <a:latin typeface="Arial" pitchFamily="34" charset="0"/>
              </a:rPr>
              <a:t>53</a:t>
            </a:r>
            <a:r>
              <a:rPr lang="fr-FR" altLang="zh-CN" sz="2400" dirty="0">
                <a:latin typeface="Arial" pitchFamily="34" charset="0"/>
              </a:rPr>
              <a:t>, 29 Jan – 2</a:t>
            </a:r>
            <a:r>
              <a:rPr lang="en-US" altLang="zh-CN" sz="2400" dirty="0">
                <a:latin typeface="Arial" pitchFamily="34" charset="0"/>
              </a:rPr>
              <a:t> Feb, 2024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CA89AAF-FA31-49A7-B806-047228287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4211" y="1382118"/>
            <a:ext cx="10476167" cy="4359656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1600" b="1" dirty="0"/>
              <a:t>Expectation of SA5 rapporteur role:</a:t>
            </a:r>
          </a:p>
          <a:p>
            <a:pPr lvl="1"/>
            <a:r>
              <a:rPr lang="en-US" altLang="zh-CN" sz="1400" dirty="0"/>
              <a:t>Actively contribute and facilitate the progress of the WI/SI, coordinate the discussion within SA5 and with external groups if necessary</a:t>
            </a:r>
          </a:p>
          <a:p>
            <a:pPr lvl="1"/>
            <a:r>
              <a:rPr lang="en-US" altLang="zh-CN" sz="1400" dirty="0"/>
              <a:t>Prepare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sequence list and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grouping suggestion before the meeting</a:t>
            </a:r>
          </a:p>
          <a:p>
            <a:pPr lvl="1"/>
            <a:r>
              <a:rPr lang="en-US" altLang="zh-CN" sz="1400" dirty="0"/>
              <a:t>Provide inputs to Rel-19 TU planning/TU consumption for each meeting.</a:t>
            </a:r>
          </a:p>
          <a:p>
            <a:pPr lvl="1"/>
            <a:r>
              <a:rPr lang="en-US" altLang="zh-CN" sz="1400" dirty="0"/>
              <a:t>Provide timely progress report in NWM before closing plenary with clear highlights for external readers with references to the WID/SID objectives.</a:t>
            </a:r>
          </a:p>
          <a:p>
            <a:pPr lvl="1"/>
            <a:r>
              <a:rPr lang="en-US" altLang="zh-CN" sz="1400" dirty="0"/>
              <a:t>Implement any necessary </a:t>
            </a:r>
            <a:r>
              <a:rPr lang="en-US" altLang="zh-CN" sz="1400" dirty="0" err="1"/>
              <a:t>draftCR</a:t>
            </a:r>
            <a:r>
              <a:rPr lang="en-US" altLang="zh-CN" sz="1400" dirty="0"/>
              <a:t>/draft TR/draft TS and facilitate the email approval of </a:t>
            </a:r>
            <a:r>
              <a:rPr lang="en-US" altLang="zh-CN" sz="1400" dirty="0" err="1"/>
              <a:t>draftCR</a:t>
            </a:r>
            <a:r>
              <a:rPr lang="en-US" altLang="zh-CN" sz="1400" dirty="0"/>
              <a:t>/draft TR/draft TS</a:t>
            </a:r>
          </a:p>
          <a:p>
            <a:pPr lvl="1"/>
            <a:r>
              <a:rPr lang="en-US" altLang="zh-CN" sz="1400" dirty="0"/>
              <a:t>Moderate the breakout sessions/offline calls and provide summary report </a:t>
            </a:r>
          </a:p>
          <a:p>
            <a:pPr lvl="1"/>
            <a:r>
              <a:rPr lang="en-US" altLang="zh-CN" sz="1400" dirty="0"/>
              <a:t>Refer to TR 21.900 clause 6.3.2 for Role of the work item rapporteur and 4.1.2 Role of the specification rapporteur</a:t>
            </a:r>
          </a:p>
          <a:p>
            <a:pPr lvl="1"/>
            <a:r>
              <a:rPr lang="en-US" altLang="zh-CN" sz="1400" dirty="0"/>
              <a:t>Be familiar with 3GPP drafting rules as specified in TR 21.801.</a:t>
            </a:r>
            <a:endParaRPr lang="en-US" altLang="zh-CN" sz="1600" dirty="0"/>
          </a:p>
          <a:p>
            <a:r>
              <a:rPr lang="en-US" altLang="zh-CN" sz="1600" dirty="0"/>
              <a:t>If you agree with the expectation above, please provide the nomination (one company one reply email please): </a:t>
            </a:r>
          </a:p>
          <a:p>
            <a:pPr lvl="1"/>
            <a:r>
              <a:rPr lang="en-US" altLang="zh-CN" sz="1400" dirty="0"/>
              <a:t>Please consider the guidance (bullet 2/3/4/5) provided in Rel-19 </a:t>
            </a:r>
            <a:r>
              <a:rPr lang="en-US" altLang="zh-CN" sz="1400" dirty="0" err="1"/>
              <a:t>Rapporteurship</a:t>
            </a:r>
            <a:r>
              <a:rPr lang="en-US" altLang="zh-CN" sz="1400" dirty="0"/>
              <a:t> document SP-230746 from SA. </a:t>
            </a:r>
          </a:p>
          <a:p>
            <a:pPr lvl="1"/>
            <a:r>
              <a:rPr lang="en-US" altLang="zh-CN" sz="1400" dirty="0"/>
              <a:t>Indicate if the nomination is for the role of Primary Rapporteur. </a:t>
            </a:r>
          </a:p>
          <a:p>
            <a:pPr lvl="1"/>
            <a:r>
              <a:rPr lang="en-US" altLang="zh-CN" sz="1400" dirty="0"/>
              <a:t>Indicate if the nomination is for the role of Secondary Rapporteur. </a:t>
            </a:r>
          </a:p>
          <a:p>
            <a:pPr lvl="1"/>
            <a:r>
              <a:rPr lang="en-US" altLang="zh-CN" sz="1400" dirty="0"/>
              <a:t>The work responsibility of Primary/Secondary Rapporteurs shall be clearly described if there are proposals for co-rapporteurs.</a:t>
            </a:r>
            <a:endParaRPr lang="en-US" altLang="zh-CN" sz="16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3F59A7-440E-4416-88BF-66D0F7592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6755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F3B9C8-C234-4509-89D2-050EC67A3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345" y="94373"/>
            <a:ext cx="8468078" cy="63891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EC7E8B-19B7-4AE8-B292-D2AE6699AF5F}"/>
              </a:ext>
            </a:extLst>
          </p:cNvPr>
          <p:cNvSpPr txBox="1"/>
          <p:nvPr/>
        </p:nvSpPr>
        <p:spPr>
          <a:xfrm rot="20768998">
            <a:off x="74139" y="3142760"/>
            <a:ext cx="181492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ighlight>
                  <a:srgbClr val="FFFF00"/>
                </a:highlight>
              </a:rPr>
              <a:t>Reference: </a:t>
            </a:r>
            <a:r>
              <a:rPr lang="en-US" altLang="zh-CN" sz="1200" dirty="0">
                <a:highlight>
                  <a:srgbClr val="FFFF00"/>
                </a:highlight>
              </a:rPr>
              <a:t>SP-230746</a:t>
            </a:r>
            <a:endParaRPr lang="zh-CN" alt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2982984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767E5E-B691-42B9-810F-F4CCEFEA9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882" y="71203"/>
            <a:ext cx="6827838" cy="798331"/>
          </a:xfrm>
        </p:spPr>
        <p:txBody>
          <a:bodyPr/>
          <a:lstStyle/>
          <a:p>
            <a:r>
              <a:rPr lang="en-US" altLang="zh-CN" dirty="0"/>
              <a:t>Reference From TR 21.900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EAB7E8-A112-466D-B2C5-ED81229BE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69534"/>
            <a:ext cx="8388350" cy="5501286"/>
          </a:xfrm>
        </p:spPr>
        <p:txBody>
          <a:bodyPr/>
          <a:lstStyle/>
          <a:p>
            <a:pPr marL="0" indent="0">
              <a:buNone/>
            </a:pPr>
            <a:r>
              <a:rPr lang="en-GB" altLang="zh-CN" sz="1400" b="1" dirty="0"/>
              <a:t>4.1.2	Role of the specification rapporteur</a:t>
            </a:r>
            <a:endParaRPr lang="zh-CN" altLang="zh-CN" sz="1400" b="1" dirty="0"/>
          </a:p>
          <a:p>
            <a:pPr marL="0" indent="0">
              <a:buNone/>
            </a:pPr>
            <a:r>
              <a:rPr lang="en-GB" altLang="zh-CN" sz="1400" dirty="0"/>
              <a:t>The role of the rapporteur is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Serve as Editor (following the guidance of the WG) until the specification is placed under change control.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Deliver a clean specification to the MCC for editorial clean-up before submission for TSG approval to come under change control.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and, in co-operation with MCC,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Review all CRs to the specification prior to agreement in the Working Group. This includes identifying and resolving clashes.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Oversee the technical quality of the specification.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Explain the specification to any other group (WG, TSG, inside or outside 3GPP), where appropriate.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Serve as focal point for technical questions.</a:t>
            </a:r>
            <a:endParaRPr lang="zh-CN" altLang="zh-CN" sz="1400" dirty="0"/>
          </a:p>
          <a:p>
            <a:pPr marL="0" indent="0">
              <a:buNone/>
            </a:pPr>
            <a:endParaRPr lang="en-GB" altLang="zh-CN" sz="1400" b="1" dirty="0"/>
          </a:p>
          <a:p>
            <a:pPr marL="0" indent="0">
              <a:buNone/>
            </a:pPr>
            <a:r>
              <a:rPr lang="en-GB" altLang="zh-CN" sz="1400" b="1" dirty="0"/>
              <a:t>6.3.2	Role of the work item rapporteur</a:t>
            </a:r>
            <a:endParaRPr lang="zh-CN" altLang="zh-CN" sz="1400" b="1" dirty="0"/>
          </a:p>
          <a:p>
            <a:pPr marL="0" indent="0">
              <a:buNone/>
            </a:pPr>
            <a:r>
              <a:rPr lang="en-GB" altLang="zh-CN" sz="1400" dirty="0"/>
              <a:t>Every Work Item shall have a rapporteur. The rapporteur should be selected from regular attendees of the primary responsible Group and shall be selected from supporting companies. The role of the rapporteur is to: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Monitor the progress of the work in all WGs for the WI.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Report to the responsible WG and produce a report to the WG plenary on progress.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Provide feedback to allow the work plan to be updated.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Keep the WI sheet up-to-date.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-	Identify the completion of the WI.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NOTE:	Updates of WI sheets require approval by the responsible WG/TSG.</a:t>
            </a:r>
            <a:endParaRPr lang="zh-CN" altLang="zh-CN" sz="1400" dirty="0"/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2857610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>
                <a:solidFill>
                  <a:srgbClr val="0000FF"/>
                </a:solidFill>
              </a:rPr>
              <a:t>SA5 TU planning &amp; statistics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64683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5394-1B42-47A6-A91D-573DD763D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415BB-D30F-4089-A262-698B25D2D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dirty="0"/>
              <a:t>OAM uses TU to facilitate the Rel-19 discussion.</a:t>
            </a:r>
          </a:p>
          <a:p>
            <a:r>
              <a:rPr lang="en-US" altLang="zh-CN" sz="3200" dirty="0"/>
              <a:t>Opinions are welcome as inputs for evaluation of using TU for CH in SA5#153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09250201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309964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549748"/>
              </p:ext>
            </p:extLst>
          </p:nvPr>
        </p:nvGraphicFramePr>
        <p:xfrm>
          <a:off x="1421176" y="1465829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894969" y="1098490"/>
            <a:ext cx="694292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Assumption: Every day = 5 sessions (TUs),  total TU in 1 ordinary meeting = 18.5 TUs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4830763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Rel-19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Assume Maintenance + Buffer = 33% as in SA2  =&gt; ~ 61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20 SI/WI =&gt; Average 6 TU per SI/WI (0.6/meeting). </a:t>
            </a:r>
            <a:r>
              <a:rPr lang="en-US" sz="1600" dirty="0">
                <a:solidFill>
                  <a:schemeClr val="accent1"/>
                </a:solidFill>
              </a:rPr>
              <a:t>Cf. SA2: Average 6.8 TU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Recommended MAX no. of SI/WI = 20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=&gt; Proposed max number of TUs allocated to any SI/WI in 1 meeting = same as in SA2 = 2</a:t>
            </a:r>
            <a:endParaRPr lang="en-SE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A5C2-5FA7-49A7-B690-F92210C3D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182880"/>
            <a:ext cx="9561952" cy="1143000"/>
          </a:xfrm>
        </p:spPr>
        <p:txBody>
          <a:bodyPr/>
          <a:lstStyle/>
          <a:p>
            <a:r>
              <a:rPr lang="en-US" altLang="zh-CN" sz="3600" dirty="0"/>
              <a:t>SA5 Rel-19 OAM TU planning (Jan.2024~Sep.2025)</a:t>
            </a:r>
            <a:endParaRPr lang="zh-CN" altLang="en-US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3324C0-807E-4BA7-B0B1-5C7CC34951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273724"/>
              </p:ext>
            </p:extLst>
          </p:nvPr>
        </p:nvGraphicFramePr>
        <p:xfrm>
          <a:off x="195826" y="3527854"/>
          <a:ext cx="11638720" cy="253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8003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377059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2227886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Jan.2024~Mar.2024</a:t>
                      </a:r>
                    </a:p>
                    <a:p>
                      <a:r>
                        <a:rPr lang="en-US" altLang="zh-CN" sz="1200" b="1" dirty="0">
                          <a:highlight>
                            <a:srgbClr val="FFFF00"/>
                          </a:highlight>
                          <a:latin typeface="+mn-lt"/>
                        </a:rPr>
                        <a:t>SA5#153 (1 meeting) (Last meeting for Rel-18)</a:t>
                      </a:r>
                      <a:endParaRPr lang="zh-CN" altLang="en-US" sz="1200" b="1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highlight>
                            <a:srgbClr val="FFFF00"/>
                          </a:highlight>
                          <a:latin typeface="+mn-lt"/>
                        </a:rPr>
                        <a:t>1.5 TU (CR)+13 TU (Rel-18)=14.5 TU</a:t>
                      </a:r>
                      <a:endParaRPr lang="zh-CN" altLang="en-US" sz="12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971519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Apr. 2024~Dec.2024: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SA5#154~#158 (5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TU*5 meetings = 12.5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TU*5 meetings= 70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TU*5=10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6388727"/>
                  </a:ext>
                </a:extLst>
              </a:tr>
              <a:tr h="5830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SA5#159~#162 (4 meetings)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TU*4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6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TU*4 meetings= 52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 meetings = 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TU*4=8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655121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33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4D6813D-0A33-4161-BBD5-408D691E24A5}"/>
              </a:ext>
            </a:extLst>
          </p:cNvPr>
          <p:cNvSpPr txBox="1"/>
          <p:nvPr/>
        </p:nvSpPr>
        <p:spPr>
          <a:xfrm>
            <a:off x="475911" y="1120676"/>
            <a:ext cx="1045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Rel-18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el-20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Rel-19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Rel-19 SIDs / WIDs = 120 TUs, implying: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meeting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10 meetings)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6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to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each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Rel-19 SID / WID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120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0.6 TU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allocated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per Rel-19 SID / WID per meeting in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average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(= 12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TUs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/ 20 Rel-19 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SIDs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/</a:t>
            </a:r>
            <a:r>
              <a:rPr lang="fr-FR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WIDs</a:t>
            </a: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)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51620971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8" y="1035124"/>
            <a:ext cx="11360537" cy="526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154479" y="4652045"/>
            <a:ext cx="2145031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statistics</a:t>
            </a:r>
            <a:endParaRPr lang="zh-CN" altLang="en-US" sz="1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5165777" y="2905050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5165778" y="3537838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>
                <a:solidFill>
                  <a:srgbClr val="0000FF"/>
                </a:solidFill>
              </a:rPr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1">
            <a:extLst>
              <a:ext uri="{FF2B5EF4-FFF2-40B4-BE49-F238E27FC236}">
                <a16:creationId xmlns:a16="http://schemas.microsoft.com/office/drawing/2014/main" id="{63B83036-D229-4EDE-AEE6-D20FF5C901A8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19 timeline– figure with SA5 (</a:t>
            </a:r>
            <a:r>
              <a:rPr lang="en-US" altLang="zh-CN" sz="2400" dirty="0"/>
              <a:t>Not yet</a:t>
            </a:r>
            <a:r>
              <a:rPr lang="en-GB" sz="2400" dirty="0"/>
              <a:t> integrated to SA timeline)</a:t>
            </a:r>
            <a:endParaRPr lang="en-US" sz="2400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A993022-4C96-44FF-BEC7-5414D8239012}"/>
              </a:ext>
            </a:extLst>
          </p:cNvPr>
          <p:cNvCxnSpPr>
            <a:cxnSpLocks/>
          </p:cNvCxnSpPr>
          <p:nvPr/>
        </p:nvCxnSpPr>
        <p:spPr bwMode="auto">
          <a:xfrm>
            <a:off x="8390551" y="1483950"/>
            <a:ext cx="1617892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0E420AA-6898-4394-B97A-184E313D578D}"/>
              </a:ext>
            </a:extLst>
          </p:cNvPr>
          <p:cNvCxnSpPr>
            <a:cxnSpLocks/>
          </p:cNvCxnSpPr>
          <p:nvPr/>
        </p:nvCxnSpPr>
        <p:spPr bwMode="auto">
          <a:xfrm>
            <a:off x="5522007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33A9E1A-EF6C-4B9C-BDC1-73D97031A142}"/>
              </a:ext>
            </a:extLst>
          </p:cNvPr>
          <p:cNvCxnSpPr>
            <a:cxnSpLocks/>
          </p:cNvCxnSpPr>
          <p:nvPr/>
        </p:nvCxnSpPr>
        <p:spPr bwMode="auto">
          <a:xfrm>
            <a:off x="2606078" y="1483950"/>
            <a:ext cx="2694231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A5B8BEB-E98A-4795-BBAB-DAE8A8828702}"/>
              </a:ext>
            </a:extLst>
          </p:cNvPr>
          <p:cNvCxnSpPr>
            <a:cxnSpLocks/>
          </p:cNvCxnSpPr>
          <p:nvPr/>
        </p:nvCxnSpPr>
        <p:spPr bwMode="auto">
          <a:xfrm>
            <a:off x="578635" y="1483950"/>
            <a:ext cx="178712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6CE865D-E8D0-4A56-8993-1AC429B8EC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8028" y="2136968"/>
            <a:ext cx="0" cy="361570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03C9B854-1AFE-4F44-B6ED-F1773C51E05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02548" y="2302900"/>
            <a:ext cx="27078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BB1F455E-B4AB-4096-BC13-DD1F630C07E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25543" y="2258870"/>
            <a:ext cx="5077" cy="3476573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A81E82A-4BF1-482D-9A36-386AD60F5E6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12997" y="2260632"/>
            <a:ext cx="8462" cy="3474811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Title 1">
            <a:extLst>
              <a:ext uri="{FF2B5EF4-FFF2-40B4-BE49-F238E27FC236}">
                <a16:creationId xmlns:a16="http://schemas.microsoft.com/office/drawing/2014/main" id="{25F63CC9-1DB5-4887-9F5E-BA6FF09848B2}"/>
              </a:ext>
            </a:extLst>
          </p:cNvPr>
          <p:cNvSpPr txBox="1">
            <a:spLocks/>
          </p:cNvSpPr>
          <p:nvPr/>
        </p:nvSpPr>
        <p:spPr bwMode="auto">
          <a:xfrm>
            <a:off x="749562" y="744871"/>
            <a:ext cx="7613756" cy="43121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9" name="TextBox 86">
            <a:extLst>
              <a:ext uri="{FF2B5EF4-FFF2-40B4-BE49-F238E27FC236}">
                <a16:creationId xmlns:a16="http://schemas.microsoft.com/office/drawing/2014/main" id="{AA692455-495A-4B0C-AB61-06530CBE5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5898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#101</a:t>
            </a:r>
          </a:p>
        </p:txBody>
      </p:sp>
      <p:cxnSp>
        <p:nvCxnSpPr>
          <p:cNvPr id="90" name="Straight Connector 115">
            <a:extLst>
              <a:ext uri="{FF2B5EF4-FFF2-40B4-BE49-F238E27FC236}">
                <a16:creationId xmlns:a16="http://schemas.microsoft.com/office/drawing/2014/main" id="{EDE6A0BE-19F5-4D8F-8D10-8B1404863D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9019" y="2302900"/>
            <a:ext cx="1015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BDB98FE4-8486-44B2-A87B-AB5BBFB279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83" y="2329317"/>
            <a:ext cx="0" cy="344839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" name="Straight Connector 114">
            <a:extLst>
              <a:ext uri="{FF2B5EF4-FFF2-40B4-BE49-F238E27FC236}">
                <a16:creationId xmlns:a16="http://schemas.microsoft.com/office/drawing/2014/main" id="{61A9D118-2883-4C3D-A20B-E7849F276D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64798" y="2311325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20E6ED43-74E8-44FE-B05C-09E5DF6BC11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911796" y="2302900"/>
            <a:ext cx="33847" cy="3432543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4" name="Straight Connector 114">
            <a:extLst>
              <a:ext uri="{FF2B5EF4-FFF2-40B4-BE49-F238E27FC236}">
                <a16:creationId xmlns:a16="http://schemas.microsoft.com/office/drawing/2014/main" id="{D7A3B25F-1BD1-4C30-903D-7EF4BD34A0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20528" y="2302900"/>
            <a:ext cx="1693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5" name="Straight Connector 114">
            <a:extLst>
              <a:ext uri="{FF2B5EF4-FFF2-40B4-BE49-F238E27FC236}">
                <a16:creationId xmlns:a16="http://schemas.microsoft.com/office/drawing/2014/main" id="{9E58ABEC-B44F-4783-8D84-D4D854ED2A8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6332" y="2258870"/>
            <a:ext cx="0" cy="351884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6" name="Straight Connector 114">
            <a:extLst>
              <a:ext uri="{FF2B5EF4-FFF2-40B4-BE49-F238E27FC236}">
                <a16:creationId xmlns:a16="http://schemas.microsoft.com/office/drawing/2014/main" id="{F13C7F52-B3CF-4F41-9D1D-EF265CE0DB9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9276" y="2302900"/>
            <a:ext cx="0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7" name="Straight Connector 114">
            <a:extLst>
              <a:ext uri="{FF2B5EF4-FFF2-40B4-BE49-F238E27FC236}">
                <a16:creationId xmlns:a16="http://schemas.microsoft.com/office/drawing/2014/main" id="{2B04936C-A8B1-4629-A53F-3793400EC0FA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92602" y="2302900"/>
            <a:ext cx="3385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8" name="Straight Connector 114">
            <a:extLst>
              <a:ext uri="{FF2B5EF4-FFF2-40B4-BE49-F238E27FC236}">
                <a16:creationId xmlns:a16="http://schemas.microsoft.com/office/drawing/2014/main" id="{663FC291-C7A6-4859-BCCB-62FFF7A640C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963347" y="2302900"/>
            <a:ext cx="16924" cy="3474811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9" name="Straight Connector 114">
            <a:extLst>
              <a:ext uri="{FF2B5EF4-FFF2-40B4-BE49-F238E27FC236}">
                <a16:creationId xmlns:a16="http://schemas.microsoft.com/office/drawing/2014/main" id="{6FD5A358-55A8-497D-A281-BCA5DC353B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14275" y="2306422"/>
            <a:ext cx="10154" cy="3471289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0" name="TextBox 86">
            <a:extLst>
              <a:ext uri="{FF2B5EF4-FFF2-40B4-BE49-F238E27FC236}">
                <a16:creationId xmlns:a16="http://schemas.microsoft.com/office/drawing/2014/main" id="{C81B188B-04CF-4EC3-B82D-360455EEB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714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1" name="TextBox 86">
            <a:extLst>
              <a:ext uri="{FF2B5EF4-FFF2-40B4-BE49-F238E27FC236}">
                <a16:creationId xmlns:a16="http://schemas.microsoft.com/office/drawing/2014/main" id="{493AFA14-335E-4A76-8FD6-81AF524451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3168" y="1695292"/>
            <a:ext cx="414627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#103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2" name="TextBox 86">
            <a:extLst>
              <a:ext uri="{FF2B5EF4-FFF2-40B4-BE49-F238E27FC236}">
                <a16:creationId xmlns:a16="http://schemas.microsoft.com/office/drawing/2014/main" id="{925E1717-BF0D-4E6A-9892-8E615F143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7650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#104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3" name="TextBox 86">
            <a:extLst>
              <a:ext uri="{FF2B5EF4-FFF2-40B4-BE49-F238E27FC236}">
                <a16:creationId xmlns:a16="http://schemas.microsoft.com/office/drawing/2014/main" id="{E532F00F-9771-4E53-924B-879AD30EB3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597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#105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4" name="TextBox 86">
            <a:extLst>
              <a:ext uri="{FF2B5EF4-FFF2-40B4-BE49-F238E27FC236}">
                <a16:creationId xmlns:a16="http://schemas.microsoft.com/office/drawing/2014/main" id="{F4E7977F-C114-40DB-A9C7-B6D8E4567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459" y="1695292"/>
            <a:ext cx="418012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#106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5" name="TextBox 86">
            <a:extLst>
              <a:ext uri="{FF2B5EF4-FFF2-40B4-BE49-F238E27FC236}">
                <a16:creationId xmlns:a16="http://schemas.microsoft.com/office/drawing/2014/main" id="{3E7970C0-819B-46B8-AB18-809EE8D0F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250" y="1695292"/>
            <a:ext cx="41632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#107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6" name="TextBox 86">
            <a:extLst>
              <a:ext uri="{FF2B5EF4-FFF2-40B4-BE49-F238E27FC236}">
                <a16:creationId xmlns:a16="http://schemas.microsoft.com/office/drawing/2014/main" id="{F4F5CCB8-0498-4C20-86C8-BA5660936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732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#108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7" name="TextBox 86">
            <a:extLst>
              <a:ext uri="{FF2B5EF4-FFF2-40B4-BE49-F238E27FC236}">
                <a16:creationId xmlns:a16="http://schemas.microsoft.com/office/drawing/2014/main" id="{EF78B4EC-0BBB-435D-8661-4391188A75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216" y="1695292"/>
            <a:ext cx="419704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8" name="TextBox 86">
            <a:extLst>
              <a:ext uri="{FF2B5EF4-FFF2-40B4-BE49-F238E27FC236}">
                <a16:creationId xmlns:a16="http://schemas.microsoft.com/office/drawing/2014/main" id="{02B2879A-C3C9-4E19-81C5-426A6AFDBB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0236" y="1695292"/>
            <a:ext cx="39431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09" name="TextBox 86">
            <a:extLst>
              <a:ext uri="{FF2B5EF4-FFF2-40B4-BE49-F238E27FC236}">
                <a16:creationId xmlns:a16="http://schemas.microsoft.com/office/drawing/2014/main" id="{326A8FA7-E87F-46FC-B2FE-6C072C0EB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9330" y="1695292"/>
            <a:ext cx="36554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#111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0" name="TextBox 86">
            <a:extLst>
              <a:ext uri="{FF2B5EF4-FFF2-40B4-BE49-F238E27FC236}">
                <a16:creationId xmlns:a16="http://schemas.microsoft.com/office/drawing/2014/main" id="{27A9508F-71C4-4571-A8E2-94F15DABB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116" y="1695292"/>
            <a:ext cx="387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#112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1" name="TextBox 86">
            <a:extLst>
              <a:ext uri="{FF2B5EF4-FFF2-40B4-BE49-F238E27FC236}">
                <a16:creationId xmlns:a16="http://schemas.microsoft.com/office/drawing/2014/main" id="{A8983195-00A0-4E0D-9E7C-54AB652E9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094" y="1695292"/>
            <a:ext cx="37908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#99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12" name="Chevron 60">
            <a:extLst>
              <a:ext uri="{FF2B5EF4-FFF2-40B4-BE49-F238E27FC236}">
                <a16:creationId xmlns:a16="http://schemas.microsoft.com/office/drawing/2014/main" id="{B5C5A388-DB6E-42B9-B7FA-A2056597E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5763" y="2686838"/>
            <a:ext cx="881717" cy="311729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50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9876CB95-3E21-4098-B8E2-CD922F974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2661" y="2686838"/>
            <a:ext cx="102895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6F05F15-2093-4093-B622-CF4FAA461714}"/>
              </a:ext>
            </a:extLst>
          </p:cNvPr>
          <p:cNvSpPr txBox="1"/>
          <p:nvPr/>
        </p:nvSpPr>
        <p:spPr>
          <a:xfrm>
            <a:off x="3714570" y="1348339"/>
            <a:ext cx="53140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95CED9A-C97C-4E68-B83E-11C0D197DF31}"/>
              </a:ext>
            </a:extLst>
          </p:cNvPr>
          <p:cNvSpPr txBox="1"/>
          <p:nvPr/>
        </p:nvSpPr>
        <p:spPr>
          <a:xfrm>
            <a:off x="6596653" y="1348339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6" name="TextBox 2">
            <a:extLst>
              <a:ext uri="{FF2B5EF4-FFF2-40B4-BE49-F238E27FC236}">
                <a16:creationId xmlns:a16="http://schemas.microsoft.com/office/drawing/2014/main" id="{73788DAE-F3A4-40BB-86E3-194635E92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759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17" name="TextBox 59">
            <a:extLst>
              <a:ext uri="{FF2B5EF4-FFF2-40B4-BE49-F238E27FC236}">
                <a16:creationId xmlns:a16="http://schemas.microsoft.com/office/drawing/2014/main" id="{75A65BCF-1ACD-45F2-9D91-A7A84CFE1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6861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18" name="TextBox 60">
            <a:extLst>
              <a:ext uri="{FF2B5EF4-FFF2-40B4-BE49-F238E27FC236}">
                <a16:creationId xmlns:a16="http://schemas.microsoft.com/office/drawing/2014/main" id="{773C8519-3D97-45E9-B0F8-24F8625F5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408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19" name="TextBox 61">
            <a:extLst>
              <a:ext uri="{FF2B5EF4-FFF2-40B4-BE49-F238E27FC236}">
                <a16:creationId xmlns:a16="http://schemas.microsoft.com/office/drawing/2014/main" id="{5DE67067-C2F6-47B6-AD57-31477C3E7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326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20" name="TextBox 62">
            <a:extLst>
              <a:ext uri="{FF2B5EF4-FFF2-40B4-BE49-F238E27FC236}">
                <a16:creationId xmlns:a16="http://schemas.microsoft.com/office/drawing/2014/main" id="{2782F062-1DCF-49AA-8073-22A434A14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1" name="TextBox 63">
            <a:extLst>
              <a:ext uri="{FF2B5EF4-FFF2-40B4-BE49-F238E27FC236}">
                <a16:creationId xmlns:a16="http://schemas.microsoft.com/office/drawing/2014/main" id="{DD1172D1-ED9E-42DE-A739-1992478AB6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888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2" name="TextBox 64">
            <a:extLst>
              <a:ext uri="{FF2B5EF4-FFF2-40B4-BE49-F238E27FC236}">
                <a16:creationId xmlns:a16="http://schemas.microsoft.com/office/drawing/2014/main" id="{972058D7-40F7-47B3-A56C-181AC22F9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9041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23" name="TextBox 65">
            <a:extLst>
              <a:ext uri="{FF2B5EF4-FFF2-40B4-BE49-F238E27FC236}">
                <a16:creationId xmlns:a16="http://schemas.microsoft.com/office/drawing/2014/main" id="{ADC108A0-9CF0-4787-A51F-F4A644228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520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24" name="TextBox 66">
            <a:extLst>
              <a:ext uri="{FF2B5EF4-FFF2-40B4-BE49-F238E27FC236}">
                <a16:creationId xmlns:a16="http://schemas.microsoft.com/office/drawing/2014/main" id="{55D94B1A-29A2-48F8-B922-7F8EB3D5AC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063" y="1866127"/>
            <a:ext cx="399396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Sep.</a:t>
            </a:r>
          </a:p>
        </p:txBody>
      </p:sp>
      <p:sp>
        <p:nvSpPr>
          <p:cNvPr id="125" name="TextBox 67">
            <a:extLst>
              <a:ext uri="{FF2B5EF4-FFF2-40B4-BE49-F238E27FC236}">
                <a16:creationId xmlns:a16="http://schemas.microsoft.com/office/drawing/2014/main" id="{DD5AF30E-C58C-4A52-B897-574C30C72C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017" y="1866127"/>
            <a:ext cx="40278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Mar.</a:t>
            </a:r>
          </a:p>
        </p:txBody>
      </p:sp>
      <p:sp>
        <p:nvSpPr>
          <p:cNvPr id="126" name="TextBox 69">
            <a:extLst>
              <a:ext uri="{FF2B5EF4-FFF2-40B4-BE49-F238E27FC236}">
                <a16:creationId xmlns:a16="http://schemas.microsoft.com/office/drawing/2014/main" id="{D45D9C19-1940-40B6-A582-B1D084ECD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916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7" name="TextBox 70">
            <a:extLst>
              <a:ext uri="{FF2B5EF4-FFF2-40B4-BE49-F238E27FC236}">
                <a16:creationId xmlns:a16="http://schemas.microsoft.com/office/drawing/2014/main" id="{C7D3B31F-AEB9-4E13-A832-E5C50446B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152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8" name="TextBox 71">
            <a:extLst>
              <a:ext uri="{FF2B5EF4-FFF2-40B4-BE49-F238E27FC236}">
                <a16:creationId xmlns:a16="http://schemas.microsoft.com/office/drawing/2014/main" id="{DE7B14DC-1523-462D-BFF0-15AFB017C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3775" y="1866127"/>
            <a:ext cx="409550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Dec.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70C40BC1-94A1-438F-8E95-EDC4903D4325}"/>
              </a:ext>
            </a:extLst>
          </p:cNvPr>
          <p:cNvSpPr txBox="1"/>
          <p:nvPr/>
        </p:nvSpPr>
        <p:spPr>
          <a:xfrm>
            <a:off x="9255344" y="1327205"/>
            <a:ext cx="524630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30" name="Chevron 79">
            <a:extLst>
              <a:ext uri="{FF2B5EF4-FFF2-40B4-BE49-F238E27FC236}">
                <a16:creationId xmlns:a16="http://schemas.microsoft.com/office/drawing/2014/main" id="{B820F5E4-F92D-4532-B774-4F8A6CCB3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8830" y="4697970"/>
            <a:ext cx="925718" cy="23071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50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31" name="Chevron 58">
            <a:extLst>
              <a:ext uri="{FF2B5EF4-FFF2-40B4-BE49-F238E27FC236}">
                <a16:creationId xmlns:a16="http://schemas.microsoft.com/office/drawing/2014/main" id="{E0DAFCBC-7950-479F-AE5B-E90E7913AF38}"/>
              </a:ext>
            </a:extLst>
          </p:cNvPr>
          <p:cNvSpPr/>
          <p:nvPr/>
        </p:nvSpPr>
        <p:spPr bwMode="auto">
          <a:xfrm>
            <a:off x="3552104" y="4999876"/>
            <a:ext cx="4071809" cy="25008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 </a:t>
            </a:r>
            <a:r>
              <a:rPr lang="fr-FR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including SA5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 </a:t>
            </a:r>
          </a:p>
        </p:txBody>
      </p:sp>
      <p:sp>
        <p:nvSpPr>
          <p:cNvPr id="132" name="Chevron 60">
            <a:extLst>
              <a:ext uri="{FF2B5EF4-FFF2-40B4-BE49-F238E27FC236}">
                <a16:creationId xmlns:a16="http://schemas.microsoft.com/office/drawing/2014/main" id="{2DC0EF0B-1FF5-4B56-B668-C8CF3196BA9A}"/>
              </a:ext>
            </a:extLst>
          </p:cNvPr>
          <p:cNvSpPr/>
          <p:nvPr/>
        </p:nvSpPr>
        <p:spPr bwMode="auto">
          <a:xfrm>
            <a:off x="2589154" y="4395047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6FD781A3-5AF1-4A95-8505-01F0AF46A643}"/>
              </a:ext>
            </a:extLst>
          </p:cNvPr>
          <p:cNvSpPr/>
          <p:nvPr/>
        </p:nvSpPr>
        <p:spPr bwMode="auto">
          <a:xfrm>
            <a:off x="2086524" y="3622025"/>
            <a:ext cx="3344096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0032EAF1-73BA-432E-A893-656B3CDDBDFA}"/>
              </a:ext>
            </a:extLst>
          </p:cNvPr>
          <p:cNvSpPr/>
          <p:nvPr/>
        </p:nvSpPr>
        <p:spPr bwMode="auto">
          <a:xfrm>
            <a:off x="3249173" y="4701493"/>
            <a:ext cx="4279968" cy="23071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Completion (RAN2/3/4core)</a:t>
            </a:r>
            <a:endParaRPr lang="fr-FR" sz="9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5" name="Chevron 58">
            <a:extLst>
              <a:ext uri="{FF2B5EF4-FFF2-40B4-BE49-F238E27FC236}">
                <a16:creationId xmlns:a16="http://schemas.microsoft.com/office/drawing/2014/main" id="{9EA31558-DE9F-46E2-A012-1D1E1E1007C8}"/>
              </a:ext>
            </a:extLst>
          </p:cNvPr>
          <p:cNvSpPr/>
          <p:nvPr/>
        </p:nvSpPr>
        <p:spPr bwMode="auto">
          <a:xfrm>
            <a:off x="5755552" y="5317906"/>
            <a:ext cx="2543612" cy="2659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2F089D6B-67D7-416B-9E93-C837E01E7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8968" y="3211670"/>
            <a:ext cx="1035722" cy="31172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37" name="TextBox 86">
            <a:extLst>
              <a:ext uri="{FF2B5EF4-FFF2-40B4-BE49-F238E27FC236}">
                <a16:creationId xmlns:a16="http://schemas.microsoft.com/office/drawing/2014/main" id="{058267E7-1551-4058-9EFA-B20856757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9881" y="1695292"/>
            <a:ext cx="423089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50" charset="0"/>
              </a:rPr>
              <a:t>#100</a:t>
            </a:r>
            <a:endParaRPr lang="en-GB" altLang="en-US" sz="400">
              <a:latin typeface="Montserrat" panose="00000500000000000000" pitchFamily="50" charset="0"/>
            </a:endParaRPr>
          </a:p>
        </p:txBody>
      </p:sp>
      <p:sp>
        <p:nvSpPr>
          <p:cNvPr id="138" name="TextBox 60">
            <a:extLst>
              <a:ext uri="{FF2B5EF4-FFF2-40B4-BE49-F238E27FC236}">
                <a16:creationId xmlns:a16="http://schemas.microsoft.com/office/drawing/2014/main" id="{4E4BCCED-B7EE-4026-B227-BEF89923B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6650" y="1866127"/>
            <a:ext cx="396011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Jun.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C2C54748-8E55-4099-98A8-4DE3B19FCEC9}"/>
              </a:ext>
            </a:extLst>
          </p:cNvPr>
          <p:cNvSpPr txBox="1"/>
          <p:nvPr/>
        </p:nvSpPr>
        <p:spPr>
          <a:xfrm>
            <a:off x="1306348" y="1351862"/>
            <a:ext cx="517861" cy="27298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40" name="Rectangle 12">
            <a:extLst>
              <a:ext uri="{FF2B5EF4-FFF2-40B4-BE49-F238E27FC236}">
                <a16:creationId xmlns:a16="http://schemas.microsoft.com/office/drawing/2014/main" id="{6D35B308-F4D9-4540-9920-79C67E354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9081" y="5769147"/>
            <a:ext cx="927411" cy="29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50" charset="0"/>
              </a:rPr>
              <a:t>Now</a:t>
            </a:r>
          </a:p>
        </p:txBody>
      </p:sp>
      <p:sp>
        <p:nvSpPr>
          <p:cNvPr id="141" name="Chevron 60">
            <a:extLst>
              <a:ext uri="{FF2B5EF4-FFF2-40B4-BE49-F238E27FC236}">
                <a16:creationId xmlns:a16="http://schemas.microsoft.com/office/drawing/2014/main" id="{70B40999-E35A-42F1-8F23-CB864297C7FC}"/>
              </a:ext>
            </a:extLst>
          </p:cNvPr>
          <p:cNvSpPr/>
          <p:nvPr/>
        </p:nvSpPr>
        <p:spPr bwMode="auto">
          <a:xfrm>
            <a:off x="1751437" y="2304661"/>
            <a:ext cx="780177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2" name="Chevron 60">
            <a:extLst>
              <a:ext uri="{FF2B5EF4-FFF2-40B4-BE49-F238E27FC236}">
                <a16:creationId xmlns:a16="http://schemas.microsoft.com/office/drawing/2014/main" id="{7A73108F-CF94-469A-9D8E-22233BC4B7B0}"/>
              </a:ext>
            </a:extLst>
          </p:cNvPr>
          <p:cNvSpPr/>
          <p:nvPr/>
        </p:nvSpPr>
        <p:spPr bwMode="auto">
          <a:xfrm>
            <a:off x="400937" y="2301138"/>
            <a:ext cx="1487582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43" name="TextBox 67">
            <a:extLst>
              <a:ext uri="{FF2B5EF4-FFF2-40B4-BE49-F238E27FC236}">
                <a16:creationId xmlns:a16="http://schemas.microsoft.com/office/drawing/2014/main" id="{F11F2874-181A-4699-98B5-5E59B810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704" y="1529741"/>
            <a:ext cx="429858" cy="22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50" charset="0"/>
              </a:rPr>
              <a:t>TSGs</a:t>
            </a:r>
          </a:p>
        </p:txBody>
      </p:sp>
      <p:sp>
        <p:nvSpPr>
          <p:cNvPr id="144" name="Diamond 3">
            <a:extLst>
              <a:ext uri="{FF2B5EF4-FFF2-40B4-BE49-F238E27FC236}">
                <a16:creationId xmlns:a16="http://schemas.microsoft.com/office/drawing/2014/main" id="{A0F2E00F-B140-430B-9E50-037A37E48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57" y="2637525"/>
            <a:ext cx="956181" cy="435011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45" name="TextBox 6">
            <a:extLst>
              <a:ext uri="{FF2B5EF4-FFF2-40B4-BE49-F238E27FC236}">
                <a16:creationId xmlns:a16="http://schemas.microsoft.com/office/drawing/2014/main" id="{DD5BE35E-D577-427A-80D5-FC610498A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952" y="2699166"/>
            <a:ext cx="702327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46" name="Diamond 16">
            <a:extLst>
              <a:ext uri="{FF2B5EF4-FFF2-40B4-BE49-F238E27FC236}">
                <a16:creationId xmlns:a16="http://schemas.microsoft.com/office/drawing/2014/main" id="{A3422E64-D211-4DC9-9E0F-6C44CEFE70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64" y="3144745"/>
            <a:ext cx="924026" cy="408594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47" name="TextBox 7">
            <a:extLst>
              <a:ext uri="{FF2B5EF4-FFF2-40B4-BE49-F238E27FC236}">
                <a16:creationId xmlns:a16="http://schemas.microsoft.com/office/drawing/2014/main" id="{08A576B0-7173-40AB-A1E9-8027F5541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029" y="3204625"/>
            <a:ext cx="621095" cy="306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50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148" name="Straight Connector 114">
            <a:extLst>
              <a:ext uri="{FF2B5EF4-FFF2-40B4-BE49-F238E27FC236}">
                <a16:creationId xmlns:a16="http://schemas.microsoft.com/office/drawing/2014/main" id="{9DADEA95-A28A-43E8-A2A0-065A2C5D22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2501" y="2221886"/>
            <a:ext cx="13539" cy="3555826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51" name="Chevron 60">
            <a:extLst>
              <a:ext uri="{FF2B5EF4-FFF2-40B4-BE49-F238E27FC236}">
                <a16:creationId xmlns:a16="http://schemas.microsoft.com/office/drawing/2014/main" id="{366C41D4-DBE7-4197-86C5-A15385A7B451}"/>
              </a:ext>
            </a:extLst>
          </p:cNvPr>
          <p:cNvSpPr/>
          <p:nvPr/>
        </p:nvSpPr>
        <p:spPr bwMode="auto">
          <a:xfrm>
            <a:off x="2521459" y="2304098"/>
            <a:ext cx="3613181" cy="2310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8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rPr>
              <a:t>Management requirements (SA5)</a:t>
            </a:r>
            <a:endParaRPr lang="fr-FR" altLang="zh-CN" sz="800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152" name="矩形 1">
            <a:extLst>
              <a:ext uri="{FF2B5EF4-FFF2-40B4-BE49-F238E27FC236}">
                <a16:creationId xmlns:a16="http://schemas.microsoft.com/office/drawing/2014/main" id="{E01BBC26-5435-4AFD-9F4C-7D0B81FC6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1460" y="2215951"/>
            <a:ext cx="3707952" cy="38424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" name="矩形 1">
            <a:extLst>
              <a:ext uri="{FF2B5EF4-FFF2-40B4-BE49-F238E27FC236}">
                <a16:creationId xmlns:a16="http://schemas.microsoft.com/office/drawing/2014/main" id="{9424CFA0-6969-4F44-BEE0-0885A133C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426" y="3929104"/>
            <a:ext cx="4407773" cy="338546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矩形 1">
            <a:extLst>
              <a:ext uri="{FF2B5EF4-FFF2-40B4-BE49-F238E27FC236}">
                <a16:creationId xmlns:a16="http://schemas.microsoft.com/office/drawing/2014/main" id="{0C595D41-92A4-4E52-985A-9C041536A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2327" y="4966785"/>
            <a:ext cx="5273357" cy="302584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" name="Chevron 60">
            <a:extLst>
              <a:ext uri="{FF2B5EF4-FFF2-40B4-BE49-F238E27FC236}">
                <a16:creationId xmlns:a16="http://schemas.microsoft.com/office/drawing/2014/main" id="{390F1209-C73C-4A37-B0F4-405FB7B09C68}"/>
              </a:ext>
            </a:extLst>
          </p:cNvPr>
          <p:cNvSpPr/>
          <p:nvPr/>
        </p:nvSpPr>
        <p:spPr bwMode="auto">
          <a:xfrm>
            <a:off x="2538381" y="3985385"/>
            <a:ext cx="4351049" cy="24656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(SA5) Normative </a:t>
            </a:r>
            <a:r>
              <a:rPr lang="fr-FR" sz="900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900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SA&amp;RAN </a:t>
            </a: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6DA294E6-478C-4E17-B0D5-66C5303459C3}"/>
              </a:ext>
            </a:extLst>
          </p:cNvPr>
          <p:cNvSpPr/>
          <p:nvPr/>
        </p:nvSpPr>
        <p:spPr bwMode="auto">
          <a:xfrm>
            <a:off x="4744354" y="4177214"/>
            <a:ext cx="108310" cy="143692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9" name="Star: 5 Points 148">
            <a:extLst>
              <a:ext uri="{FF2B5EF4-FFF2-40B4-BE49-F238E27FC236}">
                <a16:creationId xmlns:a16="http://schemas.microsoft.com/office/drawing/2014/main" id="{7DB01F3A-6CC9-49A1-A337-CD0C8A4DFB33}"/>
              </a:ext>
            </a:extLst>
          </p:cNvPr>
          <p:cNvSpPr/>
          <p:nvPr/>
        </p:nvSpPr>
        <p:spPr bwMode="auto">
          <a:xfrm>
            <a:off x="2197405" y="2186281"/>
            <a:ext cx="487399" cy="43677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9" name="Isosceles Triangle 78">
            <a:extLst>
              <a:ext uri="{FF2B5EF4-FFF2-40B4-BE49-F238E27FC236}">
                <a16:creationId xmlns:a16="http://schemas.microsoft.com/office/drawing/2014/main" id="{2DBA8E88-D80D-4B2C-B357-B05760909A27}"/>
              </a:ext>
            </a:extLst>
          </p:cNvPr>
          <p:cNvSpPr/>
          <p:nvPr/>
        </p:nvSpPr>
        <p:spPr bwMode="auto">
          <a:xfrm>
            <a:off x="6068457" y="4181233"/>
            <a:ext cx="108310" cy="143692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AE82E-CFC7-4BDD-BB66-FCC54BFAE0E2}"/>
              </a:ext>
            </a:extLst>
          </p:cNvPr>
          <p:cNvSpPr txBox="1"/>
          <p:nvPr/>
        </p:nvSpPr>
        <p:spPr>
          <a:xfrm>
            <a:off x="9581195" y="2293350"/>
            <a:ext cx="2565116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OAM:</a:t>
            </a:r>
            <a:r>
              <a:rPr lang="zh-CN" altLang="en-US" sz="1600" b="1" dirty="0"/>
              <a:t> </a:t>
            </a:r>
            <a:endParaRPr lang="en-US" altLang="zh-CN" sz="1600" b="1" dirty="0"/>
          </a:p>
          <a:p>
            <a:r>
              <a:rPr lang="en-US" altLang="zh-CN" b="1" dirty="0"/>
              <a:t>Sep</a:t>
            </a:r>
            <a:r>
              <a:rPr lang="zh-CN" altLang="en-US" b="1" dirty="0"/>
              <a:t> </a:t>
            </a:r>
            <a:r>
              <a:rPr lang="en-US" altLang="zh-CN" b="1" dirty="0"/>
              <a:t>2024: </a:t>
            </a:r>
            <a:r>
              <a:rPr lang="en-US" altLang="zh-CN" dirty="0"/>
              <a:t>finalize Rel-19 studies which plan to have corresponding normative work in Rel-19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finalize all Rel-19 work items, majority work items are preferable to be finalized in Jun 2025. </a:t>
            </a:r>
          </a:p>
          <a:p>
            <a:endParaRPr lang="en-US" altLang="zh-CN" dirty="0"/>
          </a:p>
          <a:p>
            <a:r>
              <a:rPr lang="en-US" altLang="zh-CN" sz="1600" b="1" dirty="0"/>
              <a:t>CH:</a:t>
            </a:r>
          </a:p>
          <a:p>
            <a:r>
              <a:rPr lang="en-US" altLang="zh-CN" b="1" dirty="0"/>
              <a:t>Mar 2025: </a:t>
            </a:r>
            <a:r>
              <a:rPr lang="en-US" altLang="zh-CN" dirty="0"/>
              <a:t>finalize Rel-19 studies which plan to have corresponding normative work in Rel-19</a:t>
            </a:r>
          </a:p>
          <a:p>
            <a:r>
              <a:rPr lang="en-US" altLang="zh-CN" b="1" dirty="0"/>
              <a:t>Sep 2025: </a:t>
            </a:r>
            <a:r>
              <a:rPr lang="en-US" altLang="zh-CN" dirty="0"/>
              <a:t>finalize all Rel-19 work items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96736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>
                <a:solidFill>
                  <a:srgbClr val="0000FF"/>
                </a:solidFill>
              </a:rPr>
              <a:t>Relevant of other 3GPP groups WI/SI potentially related to SA5</a:t>
            </a:r>
          </a:p>
          <a:p>
            <a:r>
              <a:rPr lang="fr-FR" altLang="zh-CN" dirty="0"/>
              <a:t>Expectation of SA5 rapporteur </a:t>
            </a:r>
            <a:r>
              <a:rPr lang="fr-FR" altLang="zh-CN" dirty="0" err="1"/>
              <a:t>role</a:t>
            </a:r>
            <a:endParaRPr lang="fr-FR" altLang="zh-CN" dirty="0"/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5311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5CC0B1-4E4C-4368-BD4D-DDAC5439EE0A}"/>
              </a:ext>
            </a:extLst>
          </p:cNvPr>
          <p:cNvSpPr txBox="1"/>
          <p:nvPr/>
        </p:nvSpPr>
        <p:spPr>
          <a:xfrm>
            <a:off x="2813338" y="1003282"/>
            <a:ext cx="4893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</a:rPr>
              <a:t>SA1 (37 topics with 8 topics potentially related to SA5)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D9DAD193-DF4E-43ED-883A-9EA0C712B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19303"/>
              </p:ext>
            </p:extLst>
          </p:nvPr>
        </p:nvGraphicFramePr>
        <p:xfrm>
          <a:off x="308919" y="1311059"/>
          <a:ext cx="11574162" cy="4792980"/>
        </p:xfrm>
        <a:graphic>
          <a:graphicData uri="http://schemas.openxmlformats.org/drawingml/2006/table">
            <a:tbl>
              <a:tblPr/>
              <a:tblGrid>
                <a:gridCol w="806764">
                  <a:extLst>
                    <a:ext uri="{9D8B030D-6E8A-4147-A177-3AD203B41FA5}">
                      <a16:colId xmlns:a16="http://schemas.microsoft.com/office/drawing/2014/main" val="3852310114"/>
                    </a:ext>
                  </a:extLst>
                </a:gridCol>
                <a:gridCol w="4881463">
                  <a:extLst>
                    <a:ext uri="{9D8B030D-6E8A-4147-A177-3AD203B41FA5}">
                      <a16:colId xmlns:a16="http://schemas.microsoft.com/office/drawing/2014/main" val="597228392"/>
                    </a:ext>
                  </a:extLst>
                </a:gridCol>
                <a:gridCol w="1029730">
                  <a:extLst>
                    <a:ext uri="{9D8B030D-6E8A-4147-A177-3AD203B41FA5}">
                      <a16:colId xmlns:a16="http://schemas.microsoft.com/office/drawing/2014/main" val="4104875779"/>
                    </a:ext>
                  </a:extLst>
                </a:gridCol>
                <a:gridCol w="749643">
                  <a:extLst>
                    <a:ext uri="{9D8B030D-6E8A-4147-A177-3AD203B41FA5}">
                      <a16:colId xmlns:a16="http://schemas.microsoft.com/office/drawing/2014/main" val="1283149564"/>
                    </a:ext>
                  </a:extLst>
                </a:gridCol>
                <a:gridCol w="4106562">
                  <a:extLst>
                    <a:ext uri="{9D8B030D-6E8A-4147-A177-3AD203B41FA5}">
                      <a16:colId xmlns:a16="http://schemas.microsoft.com/office/drawing/2014/main" val="4190322723"/>
                    </a:ext>
                  </a:extLst>
                </a:gridCol>
              </a:tblGrid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Energy Efficiency as service criteria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FS_EnergyServ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SP-230235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Shi,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014509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Energy Efficiency as Service Criteria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EnergyServ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SP-230520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Shi,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7070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SP-220439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Yang Xu,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178709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AIML_MT_Ph2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SP-230514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Yang Xu,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569871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Ambient power-enabled Internet of Things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FS_AmbientIoT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SP-220085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Rapporteur:Xu, weijie,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68496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Ambient power-enabled Internet of Things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AmbientIoT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SP-231403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Xu, Weijie, 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7977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satellite access -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FS_5GSAT_Ph3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SP-220679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 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1292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Satellite access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SP-230516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Rapporteur: 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24018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Localized Mobile Metaverse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FS_Metaverse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SP-220353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Guttman, Erik,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17711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Localized Mobile Metaverse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Metaverse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SP-230509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Guttman, Erik,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380478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XRMobility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SP-230233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Xiaonan Shi, ChinaMobile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3861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Integrated Sensing and Communication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FS_Sensing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SP-220717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Aleksiev, Vasil, Deutsche Telekom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076870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Integrated Sensing and Communication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Sensing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SP-230750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Aleksiev, Vasil, Deutsche Telekom AG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80955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Study on (Stage 1 of) UAV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FS_UAV_Ph3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SP-220954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Pengtai Qin 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627262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Stage 1 of Uncrewed Aerial System Phase 3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SP-230518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Pengtai Qin 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96228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950006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FS_NetShare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SP-220087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Wei, Qun, 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49619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NetShare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SP-230511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Wei, Qun, 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048367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FS_DualSteer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9"/>
                        </a:rPr>
                        <a:t>SP-220445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Francesco Pica; 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893716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1020031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Upper layer traffic steering and switching over dual 3GPP access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DualSteer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0"/>
                        </a:rPr>
                        <a:t>SP-231412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Pica Francesco, 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64978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 Computing Considering the Operational Needs of Service Hosting Environment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EdgeOpNeeds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1"/>
                        </a:rPr>
                        <a:t>SP-231037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Yuying Zhang,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54460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950007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FS_FRMCS_Ph5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2"/>
                        </a:rPr>
                        <a:t>SP-220437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Patrick WIMART, UIC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03089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1000031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FRMCS_Ph5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3"/>
                        </a:rPr>
                        <a:t>SP-230512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Nikolopoulou, Vassiliki, UIC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1291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850044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FS_RAILSS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4"/>
                        </a:rPr>
                        <a:t>SP-190838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Han, Andrew Min-gyu, Hansung University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783873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960020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FS_SOBOT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5"/>
                        </a:rPr>
                        <a:t>SP-220447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LEE, Ki-Dong, LG Electronics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6446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960015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FS_RVAS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6"/>
                        </a:rPr>
                        <a:t>SP-220442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Peter Bleckert, 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489147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RVAS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7"/>
                        </a:rPr>
                        <a:t>SP-230231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Peter Bleckert, 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816128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FS_ISN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8"/>
                        </a:rPr>
                        <a:t>SP-230236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Thierry Bérisot, Novamint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77926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990050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Edge Computing for Industrial Scenarios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EDGINDUS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9"/>
                        </a:rPr>
                        <a:t>SP-230229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Bruno Tossou, Orange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2086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990049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IMSDCDataOff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0"/>
                        </a:rPr>
                        <a:t>SP-230227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Yue Hu,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5244270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970044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MultiRelay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1"/>
                        </a:rPr>
                        <a:t>SP-220943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Yuying Zhang,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58648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UE-to-UE multi-hop relay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UEMHopRelay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2"/>
                        </a:rPr>
                        <a:t>SP-230521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Lipford, Mark, FirstNet Authority,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97839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970043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DTT4MBS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3"/>
                        </a:rPr>
                        <a:t>SP-220941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Saha, Anindya, Saankhya Labs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3765942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4"/>
                        </a:rPr>
                        <a:t>SP-220939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Singh, Ray, Peraton Labs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453499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970041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MINT_Ph2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5"/>
                        </a:rPr>
                        <a:t>SP-220992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70051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980108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Measurement Data Collection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MeasureData</a:t>
                      </a:r>
                      <a:endParaRPr lang="en-US" sz="8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6"/>
                        </a:rPr>
                        <a:t>SP-221263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Yingjun Zhou, ZTE Corporation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155974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1010025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Local traffic routing for multi-access UE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LTR_MA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7"/>
                        </a:rPr>
                        <a:t>SP-231035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8795"/>
                  </a:ext>
                </a:extLst>
              </a:tr>
              <a:tr h="7930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1000027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Non-Public Network (NPN) security considerations </a:t>
                      </a: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SecNPN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04" marR="4904" marT="4904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8"/>
                        </a:rPr>
                        <a:t>SP-230523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Yinglin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Chen, China Telecom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962192"/>
                  </a:ext>
                </a:extLst>
              </a:tr>
            </a:tbl>
          </a:graphicData>
        </a:graphic>
      </p:graphicFrame>
      <p:sp>
        <p:nvSpPr>
          <p:cNvPr id="9" name="内容占位符 2">
            <a:extLst>
              <a:ext uri="{FF2B5EF4-FFF2-40B4-BE49-F238E27FC236}">
                <a16:creationId xmlns:a16="http://schemas.microsoft.com/office/drawing/2014/main" id="{9F2649DD-EB46-4E72-BDA8-BA2EDA2EF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212" y="6122567"/>
            <a:ext cx="5222788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06391C-AFF8-4027-8301-78A9C40C21A4}"/>
              </a:ext>
            </a:extLst>
          </p:cNvPr>
          <p:cNvSpPr/>
          <p:nvPr/>
        </p:nvSpPr>
        <p:spPr>
          <a:xfrm>
            <a:off x="0" y="6094333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88B004-7195-42F7-ACA8-373530B69E67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85326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BFAFAE-A9C3-4B54-B621-2E1369A17D61}"/>
              </a:ext>
            </a:extLst>
          </p:cNvPr>
          <p:cNvSpPr txBox="1"/>
          <p:nvPr/>
        </p:nvSpPr>
        <p:spPr>
          <a:xfrm>
            <a:off x="817822" y="984754"/>
            <a:ext cx="8756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sz="1400" dirty="0"/>
              <a:t>SA2 (15 topics with 7 topics potentially related to SA5 OAM and CH, and 4 topics related to CH )</a:t>
            </a:r>
            <a:endParaRPr lang="zh-CN" alt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7C88FE-0FF8-4538-BDAD-46709E470929}"/>
              </a:ext>
            </a:extLst>
          </p:cNvPr>
          <p:cNvSpPr txBox="1"/>
          <p:nvPr/>
        </p:nvSpPr>
        <p:spPr>
          <a:xfrm>
            <a:off x="3329940" y="3641980"/>
            <a:ext cx="5958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sz="1400" dirty="0"/>
              <a:t>SA3 (14 topics with 1 topics potentially related to SA5 OAM)</a:t>
            </a:r>
            <a:endParaRPr lang="zh-CN" altLang="en-US" sz="140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8A36774-6BB5-4402-AB94-09493474A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02348"/>
              </p:ext>
            </p:extLst>
          </p:nvPr>
        </p:nvGraphicFramePr>
        <p:xfrm>
          <a:off x="228600" y="3940443"/>
          <a:ext cx="11254946" cy="2145616"/>
        </p:xfrm>
        <a:graphic>
          <a:graphicData uri="http://schemas.openxmlformats.org/drawingml/2006/table">
            <a:tbl>
              <a:tblPr/>
              <a:tblGrid>
                <a:gridCol w="862695">
                  <a:extLst>
                    <a:ext uri="{9D8B030D-6E8A-4147-A177-3AD203B41FA5}">
                      <a16:colId xmlns:a16="http://schemas.microsoft.com/office/drawing/2014/main" val="2828434728"/>
                    </a:ext>
                  </a:extLst>
                </a:gridCol>
                <a:gridCol w="5581354">
                  <a:extLst>
                    <a:ext uri="{9D8B030D-6E8A-4147-A177-3AD203B41FA5}">
                      <a16:colId xmlns:a16="http://schemas.microsoft.com/office/drawing/2014/main" val="2472319755"/>
                    </a:ext>
                  </a:extLst>
                </a:gridCol>
                <a:gridCol w="1507524">
                  <a:extLst>
                    <a:ext uri="{9D8B030D-6E8A-4147-A177-3AD203B41FA5}">
                      <a16:colId xmlns:a16="http://schemas.microsoft.com/office/drawing/2014/main" val="3798561100"/>
                    </a:ext>
                  </a:extLst>
                </a:gridCol>
                <a:gridCol w="856735">
                  <a:extLst>
                    <a:ext uri="{9D8B030D-6E8A-4147-A177-3AD203B41FA5}">
                      <a16:colId xmlns:a16="http://schemas.microsoft.com/office/drawing/2014/main" val="3993454135"/>
                    </a:ext>
                  </a:extLst>
                </a:gridCol>
                <a:gridCol w="2446638">
                  <a:extLst>
                    <a:ext uri="{9D8B030D-6E8A-4147-A177-3AD203B41FA5}">
                      <a16:colId xmlns:a16="http://schemas.microsoft.com/office/drawing/2014/main" val="1230606466"/>
                    </a:ext>
                  </a:extLst>
                </a:gridCol>
              </a:tblGrid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Security Aspects of 5G Satellite Access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FS_5GSAT_Ph3_SEC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SP-231790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Zhou 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887003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Unified Data Repository (UDR)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SCAS_5G_UDR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SP-230864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Andreas, Joerg, BSI Germany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437700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 Security Assurance Specification (SCAS) for the Short Message Service Function (SMSF)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SCAS_5G_SMSF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SP-231158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Manjesh K. Hanawal, IIT Bombay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1314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Addition of 256-bit security Algorithms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256_Algo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SP-231159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Orkopoulos, Stawros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76788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Addition of Milenage-256 algorithm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Milenage_256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SP-231792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Mireille Pauliac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118682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enabling a cryptographic algorithm transition to 256-bits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FS_CAT256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SP-231788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Yuto Nakano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901874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enablers for Zero Trust Security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FS_eZTS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SP-231784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Sheeba Backia Mary Baskaran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019406"/>
                  </a:ext>
                </a:extLst>
              </a:tr>
              <a:tr h="17445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Mission critical security enhancements for release 19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MCXSec4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SP-231783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Woodward, Tim, Motorola Solutions, Inc.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643373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the security support for the Next Generation Real Time Communication services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FS_NG_RTC_SEC_Ph2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SP-231785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Vlasios Tsiatsis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701025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1020039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security for PLMN hosting a NPN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PLMNNPN_SEC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SP-231786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Jun Shen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802016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of ACME for Automated Certificate Management in SBA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FS_ACME_SBA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SP-231787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Charles Eckel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900110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3GPP profiles for cryptographic algorithms and security protocols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CryptoSP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SP-231793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Mohsin Khan 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0988377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mitigations against bidding down attacks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FS_MiBiDA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SP-231789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Noamen Ben Henda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763459"/>
                  </a:ext>
                </a:extLst>
              </a:tr>
              <a:tr h="11101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1020045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Security for mobility over non-3GPP access to avoid full primary authentication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FS_Non3GPPMob_Sec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SP-231791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Saurabh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Khare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, 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35762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98FD2E84-21BB-48D6-9B7B-933E4C5D6CDF}"/>
              </a:ext>
            </a:extLst>
          </p:cNvPr>
          <p:cNvSpPr/>
          <p:nvPr/>
        </p:nvSpPr>
        <p:spPr>
          <a:xfrm>
            <a:off x="168875" y="6104039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CAB4C0A-442A-4DFE-B035-3CE88A6D8D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389659"/>
              </p:ext>
            </p:extLst>
          </p:nvPr>
        </p:nvGraphicFramePr>
        <p:xfrm>
          <a:off x="214400" y="1267325"/>
          <a:ext cx="11262361" cy="2355988"/>
        </p:xfrm>
        <a:graphic>
          <a:graphicData uri="http://schemas.openxmlformats.org/drawingml/2006/table">
            <a:tbl>
              <a:tblPr/>
              <a:tblGrid>
                <a:gridCol w="827760">
                  <a:extLst>
                    <a:ext uri="{9D8B030D-6E8A-4147-A177-3AD203B41FA5}">
                      <a16:colId xmlns:a16="http://schemas.microsoft.com/office/drawing/2014/main" val="3722695170"/>
                    </a:ext>
                  </a:extLst>
                </a:gridCol>
                <a:gridCol w="5565420">
                  <a:extLst>
                    <a:ext uri="{9D8B030D-6E8A-4147-A177-3AD203B41FA5}">
                      <a16:colId xmlns:a16="http://schemas.microsoft.com/office/drawing/2014/main" val="4068826557"/>
                    </a:ext>
                  </a:extLst>
                </a:gridCol>
                <a:gridCol w="1531620">
                  <a:extLst>
                    <a:ext uri="{9D8B030D-6E8A-4147-A177-3AD203B41FA5}">
                      <a16:colId xmlns:a16="http://schemas.microsoft.com/office/drawing/2014/main" val="1420734908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4281975940"/>
                    </a:ext>
                  </a:extLst>
                </a:gridCol>
                <a:gridCol w="2499361">
                  <a:extLst>
                    <a:ext uri="{9D8B030D-6E8A-4147-A177-3AD203B41FA5}">
                      <a16:colId xmlns:a16="http://schemas.microsoft.com/office/drawing/2014/main" val="449958106"/>
                    </a:ext>
                  </a:extLst>
                </a:gridCol>
              </a:tblGrid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Energy Efficiency and Energy Saving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FS_EnergySys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SP-231391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Jungshin Park (Samsung)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131850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FS_AIML_CN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SP-231800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Xiaobo Wu, vivo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983016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1020071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Architecture support of Ambient power-enabled Internet of Things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FS_AmbientIoT</a:t>
                      </a:r>
                      <a:endParaRPr lang="en-US" sz="9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SP-231803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Runze Zhou (Huawei)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750148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Integration of satellite components in the 5G architecture Phase 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FS_5GSAT_Ph3_ARCH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9"/>
                        </a:rPr>
                        <a:t>SP-231199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Jean-Yves Fine (Thales)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370427"/>
                  </a:ext>
                </a:extLst>
              </a:tr>
              <a:tr h="19190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Extended Reality and Media service (XRM)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FS_XRM_Ph2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0"/>
                        </a:rPr>
                        <a:t>SP-231671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Primary Rapporteur: Devaki Chandramouli (Nokia)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046915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(Stage 2 of) Phase 3 for UAS, UAV and UAM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FS_UAS_Ph3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1"/>
                        </a:rPr>
                        <a:t>SP-231801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LaeYoung Kim (LG Electronics)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273905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1020070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Multi-Access (DualSteer and ATSSS_Ph4)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FS_MASSS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2"/>
                        </a:rPr>
                        <a:t>SP-231802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Krisztian Kiss (Apple)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6293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Enhancement of support for Edge Computing in 5G Core network -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FS_eEDGE_5GC_Ph3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3"/>
                        </a:rPr>
                        <a:t>SP-231796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Changhong Shan (Intel)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842709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System aspects of 5G NR </a:t>
                      </a:r>
                      <a:r>
                        <a:rPr lang="en-US" sz="9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FS_5G_Femto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4"/>
                        </a:rPr>
                        <a:t>SP-231797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Malla Reddy Sama (NTT DOCOMO)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8820189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5"/>
                        </a:rPr>
                        <a:t>SP-231798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Hugh Shieh (AT&amp;T)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871982"/>
                  </a:ext>
                </a:extLst>
              </a:tr>
              <a:tr h="19190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FS_VMR_Ph2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6"/>
                        </a:rPr>
                        <a:t>SP-231799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Primary Rapporteur: Hong Cheng (Qualcomm)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891713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1020063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User Identities and Authentication Architecture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FS_UIA_ARC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7"/>
                        </a:rPr>
                        <a:t>SP-231804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Michael Starsinic, Interdigital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6665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1020003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FS_UPEAS_Ph2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8"/>
                        </a:rPr>
                        <a:t>SP-231795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Zhu Jinguo, ZTE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83018"/>
                  </a:ext>
                </a:extLst>
              </a:tr>
              <a:tr h="8224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FS_NG_RTC_Ph2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9"/>
                        </a:rPr>
                        <a:t>SP-231196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Yi Jiang (China Mobile)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314817"/>
                  </a:ext>
                </a:extLst>
              </a:tr>
              <a:tr h="129244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1010031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MPS for IMS Messaging and SMS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FS_MPS4msg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0"/>
                        </a:rPr>
                        <a:t>SP-231197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Robert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Streijl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Peraton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Labs)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767099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F2274177-5DEF-48AC-878C-3B8116456CD4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6937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614" y="149531"/>
            <a:ext cx="9102725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other SA groups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5CC0B1-4E4C-4368-BD4D-DDAC5439EE0A}"/>
              </a:ext>
            </a:extLst>
          </p:cNvPr>
          <p:cNvSpPr txBox="1"/>
          <p:nvPr/>
        </p:nvSpPr>
        <p:spPr>
          <a:xfrm>
            <a:off x="4474212" y="1160726"/>
            <a:ext cx="1783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SA4 (1 topic)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BFAFAE-A9C3-4B54-B621-2E1369A17D61}"/>
              </a:ext>
            </a:extLst>
          </p:cNvPr>
          <p:cNvSpPr txBox="1"/>
          <p:nvPr/>
        </p:nvSpPr>
        <p:spPr>
          <a:xfrm>
            <a:off x="3006811" y="1760890"/>
            <a:ext cx="6477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SA6 (16 topics with 9 topics potentially related to SA5 OAM)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2AD083D-7384-4DD6-8C2F-59D10E062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74109"/>
              </p:ext>
            </p:extLst>
          </p:nvPr>
        </p:nvGraphicFramePr>
        <p:xfrm>
          <a:off x="1352375" y="2076462"/>
          <a:ext cx="9495607" cy="3596640"/>
        </p:xfrm>
        <a:graphic>
          <a:graphicData uri="http://schemas.openxmlformats.org/drawingml/2006/table">
            <a:tbl>
              <a:tblPr/>
              <a:tblGrid>
                <a:gridCol w="707119">
                  <a:extLst>
                    <a:ext uri="{9D8B030D-6E8A-4147-A177-3AD203B41FA5}">
                      <a16:colId xmlns:a16="http://schemas.microsoft.com/office/drawing/2014/main" val="684522377"/>
                    </a:ext>
                  </a:extLst>
                </a:gridCol>
                <a:gridCol w="4675650">
                  <a:extLst>
                    <a:ext uri="{9D8B030D-6E8A-4147-A177-3AD203B41FA5}">
                      <a16:colId xmlns:a16="http://schemas.microsoft.com/office/drawing/2014/main" val="979505726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4135437487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3143927761"/>
                    </a:ext>
                  </a:extLst>
                </a:gridCol>
                <a:gridCol w="1370946">
                  <a:extLst>
                    <a:ext uri="{9D8B030D-6E8A-4147-A177-3AD203B41FA5}">
                      <a16:colId xmlns:a16="http://schemas.microsoft.com/office/drawing/2014/main" val="22408975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application layer support for AI/ML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FS_AIMLAPP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SP-231182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Pateromichelakis, Emmanouil (Manos)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4821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application enablement for Satellite access enabled 5G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FS_5GSAT_Ph3_App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SP-231738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Basavaraj (Basu) Pattan,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93776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application enablement for Localized Mobile Metaverse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FS_Metaverse_App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SP-231806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Shah, Sapan,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0484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Application enabler for XR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FS_XRApp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SP-2315739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Zheng, Shaowen, 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645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1020054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Study on Sensing application enabler for vertical applications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FS_SensingAPP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SP-231579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Yanmei Yang, 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514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Application Architecture for UAS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UASAPP_Ph3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SP-230991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Monrad, Atle, InterDigital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3124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Service aspects for supporting the </a:t>
                      </a:r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eMMTel</a:t>
                      </a:r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service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FS_eMMTelAPP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SP-230779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Liu, Yue, China Mobile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317408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enhanced application layer support for location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FS_eLSAPP</a:t>
                      </a:r>
                      <a:endParaRPr lang="en-US" sz="9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SP-230778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Liping Wu, CATT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5884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Sharing of administrative configuration between interconnected MC service systems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MCShAC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SP-230692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andreas.flander@bdbos.bund.de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728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5GMSG Service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5GMARCH_Ph3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SP-230781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Liu, Yue, China Mobile,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373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Railways specific Enhancements to Mission Critical Services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enh4FRMCS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SP-230780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Oettl, Martin, Nokia,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814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1000039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Enhanced Mission Critical Architecture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enhMC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SP-230988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Negalaguli, Harish, Motorola Solutions,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6455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 DD (Data Delivery) Phase 2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SEALDD_Ph2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SP-230989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Cuili Ge, 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4430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Architecture for enabling Edge Applications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EDGEAPP_Ph3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SP-231160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Hyesung Kim, 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3731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1010009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Guidelines for CAPIF Usage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CAPIF_EXT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SP-231161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Junpei Uoshima, NTT DOCOMO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130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1020062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CAPIF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FS_CAPIF_Ph3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SP-231741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Preciado Rojas, Diego, 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50552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6CBFC2F-A643-4D33-95CA-F71A2AF9B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162904"/>
              </p:ext>
            </p:extLst>
          </p:nvPr>
        </p:nvGraphicFramePr>
        <p:xfrm>
          <a:off x="1348196" y="1489124"/>
          <a:ext cx="9495608" cy="190500"/>
        </p:xfrm>
        <a:graphic>
          <a:graphicData uri="http://schemas.openxmlformats.org/drawingml/2006/table">
            <a:tbl>
              <a:tblPr/>
              <a:tblGrid>
                <a:gridCol w="486357">
                  <a:extLst>
                    <a:ext uri="{9D8B030D-6E8A-4147-A177-3AD203B41FA5}">
                      <a16:colId xmlns:a16="http://schemas.microsoft.com/office/drawing/2014/main" val="476279640"/>
                    </a:ext>
                  </a:extLst>
                </a:gridCol>
                <a:gridCol w="4889844">
                  <a:extLst>
                    <a:ext uri="{9D8B030D-6E8A-4147-A177-3AD203B41FA5}">
                      <a16:colId xmlns:a16="http://schemas.microsoft.com/office/drawing/2014/main" val="3345536430"/>
                    </a:ext>
                  </a:extLst>
                </a:gridCol>
                <a:gridCol w="1375519">
                  <a:extLst>
                    <a:ext uri="{9D8B030D-6E8A-4147-A177-3AD203B41FA5}">
                      <a16:colId xmlns:a16="http://schemas.microsoft.com/office/drawing/2014/main" val="2606058955"/>
                    </a:ext>
                  </a:extLst>
                </a:gridCol>
                <a:gridCol w="1371944">
                  <a:extLst>
                    <a:ext uri="{9D8B030D-6E8A-4147-A177-3AD203B41FA5}">
                      <a16:colId xmlns:a16="http://schemas.microsoft.com/office/drawing/2014/main" val="3473480688"/>
                    </a:ext>
                  </a:extLst>
                </a:gridCol>
                <a:gridCol w="1371944">
                  <a:extLst>
                    <a:ext uri="{9D8B030D-6E8A-4147-A177-3AD203B41FA5}">
                      <a16:colId xmlns:a16="http://schemas.microsoft.com/office/drawing/2014/main" val="310576279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980008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Diverse audio Capturing system for End-user Devices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FS_DaCED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8"/>
                        </a:rPr>
                        <a:t>SP-221330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Wang Bin, Xiaomi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77890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AD4C8DB2-9AB2-4E4B-83E9-10346490C692}"/>
              </a:ext>
            </a:extLst>
          </p:cNvPr>
          <p:cNvSpPr/>
          <p:nvPr/>
        </p:nvSpPr>
        <p:spPr>
          <a:xfrm>
            <a:off x="231507" y="5964945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2" name="内容占位符 2">
            <a:extLst>
              <a:ext uri="{FF2B5EF4-FFF2-40B4-BE49-F238E27FC236}">
                <a16:creationId xmlns:a16="http://schemas.microsoft.com/office/drawing/2014/main" id="{9BB85944-6B58-46E3-AC67-98F9FBD9D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6195C4-665F-44C4-9E3D-D7BEB81FC53B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24436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9531"/>
            <a:ext cx="9811339" cy="1143000"/>
          </a:xfrm>
        </p:spPr>
        <p:txBody>
          <a:bodyPr/>
          <a:lstStyle/>
          <a:p>
            <a:r>
              <a:rPr lang="en-US" dirty="0"/>
              <a:t>Rel-19 </a:t>
            </a:r>
            <a:r>
              <a:rPr lang="en-US" altLang="zh-CN" dirty="0"/>
              <a:t>work </a:t>
            </a:r>
            <a:r>
              <a:rPr lang="en-US" dirty="0"/>
              <a:t>progress in RAN1/2/3 groups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99AC01A-1E98-4DEA-9668-26E67A839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31587"/>
              </p:ext>
            </p:extLst>
          </p:nvPr>
        </p:nvGraphicFramePr>
        <p:xfrm>
          <a:off x="1013255" y="1464922"/>
          <a:ext cx="9474539" cy="1600200"/>
        </p:xfrm>
        <a:graphic>
          <a:graphicData uri="http://schemas.openxmlformats.org/drawingml/2006/table">
            <a:tbl>
              <a:tblPr/>
              <a:tblGrid>
                <a:gridCol w="604298">
                  <a:extLst>
                    <a:ext uri="{9D8B030D-6E8A-4147-A177-3AD203B41FA5}">
                      <a16:colId xmlns:a16="http://schemas.microsoft.com/office/drawing/2014/main" val="1562381738"/>
                    </a:ext>
                  </a:extLst>
                </a:gridCol>
                <a:gridCol w="5138643">
                  <a:extLst>
                    <a:ext uri="{9D8B030D-6E8A-4147-A177-3AD203B41FA5}">
                      <a16:colId xmlns:a16="http://schemas.microsoft.com/office/drawing/2014/main" val="1538484020"/>
                    </a:ext>
                  </a:extLst>
                </a:gridCol>
                <a:gridCol w="1802328">
                  <a:extLst>
                    <a:ext uri="{9D8B030D-6E8A-4147-A177-3AD203B41FA5}">
                      <a16:colId xmlns:a16="http://schemas.microsoft.com/office/drawing/2014/main" val="2508494982"/>
                    </a:ext>
                  </a:extLst>
                </a:gridCol>
                <a:gridCol w="935340">
                  <a:extLst>
                    <a:ext uri="{9D8B030D-6E8A-4147-A177-3AD203B41FA5}">
                      <a16:colId xmlns:a16="http://schemas.microsoft.com/office/drawing/2014/main" val="1085604628"/>
                    </a:ext>
                  </a:extLst>
                </a:gridCol>
                <a:gridCol w="993930">
                  <a:extLst>
                    <a:ext uri="{9D8B030D-6E8A-4147-A177-3AD203B41FA5}">
                      <a16:colId xmlns:a16="http://schemas.microsoft.com/office/drawing/2014/main" val="1561594373"/>
                    </a:ext>
                  </a:extLst>
                </a:gridCol>
              </a:tblGrid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Enhancements of Network energy savings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Netw_Energy_NR_enh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2"/>
                        </a:rPr>
                        <a:t>RP-234065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377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Low-power wake-up signal and receiver for NR (LP-WUS/WUR)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NR_LPWUS-Core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3"/>
                        </a:rPr>
                        <a:t>RP-234056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vivo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928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Artificial Intelligence (AI)/Machine Learning (ML) for NR air interface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NR_AIML_air</a:t>
                      </a:r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4"/>
                        </a:rPr>
                        <a:t>RP-234039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Qualcomm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5317005"/>
                  </a:ext>
                </a:extLst>
              </a:tr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solutions for Ambient IoT (Internet of Things) in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FS_Ambient_IoT_solutions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5"/>
                        </a:rPr>
                        <a:t>RP-234058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CMCC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394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channel modelling for Integrated Sensing And Communication (ISAC)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FS_Sensing_NR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6"/>
                        </a:rPr>
                        <a:t>RP-234069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Xiaomi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176963"/>
                  </a:ext>
                </a:extLst>
              </a:tr>
              <a:tr h="61826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channel modelling enhancements for 7-24GHz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FS_NR_7_24GHz_CHmod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7"/>
                        </a:rPr>
                        <a:t>RP-234018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Intel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9350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 MIMO Phase 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NR_MIMO_Ph5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RP-234007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403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1021089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NR MIMO Phase 5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NR_MIMO_Ph5-Core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8"/>
                        </a:rPr>
                        <a:t>RP-234007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Samsung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578040"/>
                  </a:ext>
                </a:extLst>
              </a:tr>
              <a:tr h="3945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Evolution of NR duplex operation: Sub-band full duplex (SBFD)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NR_duplex_evo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RP-234035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754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Evolution of NR duplex operation: Sub-band full duplex (SBFD)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NR_duplex_evo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9"/>
                        </a:rPr>
                        <a:t>RP-234035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2573749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654D4F90-B25E-4AB4-9ED8-BDE12517B400}"/>
              </a:ext>
            </a:extLst>
          </p:cNvPr>
          <p:cNvSpPr txBox="1"/>
          <p:nvPr/>
        </p:nvSpPr>
        <p:spPr>
          <a:xfrm>
            <a:off x="2504303" y="1185858"/>
            <a:ext cx="59265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RAN1 (8 topics with 1 topic potentially related to SA5 OAM) </a:t>
            </a:r>
            <a:endParaRPr lang="zh-CN" altLang="en-US" dirty="0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5492214-9011-4485-91F5-7C246EDCC3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647578"/>
              </p:ext>
            </p:extLst>
          </p:nvPr>
        </p:nvGraphicFramePr>
        <p:xfrm>
          <a:off x="1013254" y="3368204"/>
          <a:ext cx="9474539" cy="1145483"/>
        </p:xfrm>
        <a:graphic>
          <a:graphicData uri="http://schemas.openxmlformats.org/drawingml/2006/table">
            <a:tbl>
              <a:tblPr/>
              <a:tblGrid>
                <a:gridCol w="620493">
                  <a:extLst>
                    <a:ext uri="{9D8B030D-6E8A-4147-A177-3AD203B41FA5}">
                      <a16:colId xmlns:a16="http://schemas.microsoft.com/office/drawing/2014/main" val="1222451112"/>
                    </a:ext>
                  </a:extLst>
                </a:gridCol>
                <a:gridCol w="5169921">
                  <a:extLst>
                    <a:ext uri="{9D8B030D-6E8A-4147-A177-3AD203B41FA5}">
                      <a16:colId xmlns:a16="http://schemas.microsoft.com/office/drawing/2014/main" val="3551641308"/>
                    </a:ext>
                  </a:extLst>
                </a:gridCol>
                <a:gridCol w="1758931">
                  <a:extLst>
                    <a:ext uri="{9D8B030D-6E8A-4147-A177-3AD203B41FA5}">
                      <a16:colId xmlns:a16="http://schemas.microsoft.com/office/drawing/2014/main" val="625912146"/>
                    </a:ext>
                  </a:extLst>
                </a:gridCol>
                <a:gridCol w="962597">
                  <a:extLst>
                    <a:ext uri="{9D8B030D-6E8A-4147-A177-3AD203B41FA5}">
                      <a16:colId xmlns:a16="http://schemas.microsoft.com/office/drawing/2014/main" val="2301752114"/>
                    </a:ext>
                  </a:extLst>
                </a:gridCol>
                <a:gridCol w="962597">
                  <a:extLst>
                    <a:ext uri="{9D8B030D-6E8A-4147-A177-3AD203B41FA5}">
                      <a16:colId xmlns:a16="http://schemas.microsoft.com/office/drawing/2014/main" val="2678646497"/>
                    </a:ext>
                  </a:extLst>
                </a:gridCol>
              </a:tblGrid>
              <a:tr h="19298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Artificial Intelligence (AI)/Machine Learning (ML) for mobility in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FS_NR_AIML_Mob</a:t>
                      </a:r>
                      <a:endParaRPr lang="en-US" sz="10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0"/>
                        </a:rPr>
                        <a:t>RP-234055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Oppo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1693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Non-Terrestrial Networks (NTN) for NR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NR_NTN_Ph3-Core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1"/>
                        </a:rPr>
                        <a:t>RP-234078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Thales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2634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1021096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Non-Terrestrial Networks (NTN) for Internet of Things (IoT)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IoT_NTN_Ph3-Core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2"/>
                        </a:rPr>
                        <a:t>RP-234077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Mediatek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7217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XR (eXtended Reality) for NR Phase 3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NR_XR_Ph3-Core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3"/>
                        </a:rPr>
                        <a:t>RP-234080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Nokia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343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 mobility enhancements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NR_Mob_Ph4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RP-234036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469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1021091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NR mobility enhancements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NR_Mob_Ph4-Core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4"/>
                        </a:rPr>
                        <a:t>RP-234036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35395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0418C01-DD33-48C9-8833-BC5712B33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772702"/>
              </p:ext>
            </p:extLst>
          </p:nvPr>
        </p:nvGraphicFramePr>
        <p:xfrm>
          <a:off x="1013254" y="4877565"/>
          <a:ext cx="9474539" cy="1005840"/>
        </p:xfrm>
        <a:graphic>
          <a:graphicData uri="http://schemas.openxmlformats.org/drawingml/2006/table">
            <a:tbl>
              <a:tblPr/>
              <a:tblGrid>
                <a:gridCol w="524331">
                  <a:extLst>
                    <a:ext uri="{9D8B030D-6E8A-4147-A177-3AD203B41FA5}">
                      <a16:colId xmlns:a16="http://schemas.microsoft.com/office/drawing/2014/main" val="661023141"/>
                    </a:ext>
                  </a:extLst>
                </a:gridCol>
                <a:gridCol w="5260899">
                  <a:extLst>
                    <a:ext uri="{9D8B030D-6E8A-4147-A177-3AD203B41FA5}">
                      <a16:colId xmlns:a16="http://schemas.microsoft.com/office/drawing/2014/main" val="2158643881"/>
                    </a:ext>
                  </a:extLst>
                </a:gridCol>
                <a:gridCol w="1768502">
                  <a:extLst>
                    <a:ext uri="{9D8B030D-6E8A-4147-A177-3AD203B41FA5}">
                      <a16:colId xmlns:a16="http://schemas.microsoft.com/office/drawing/2014/main" val="2762736235"/>
                    </a:ext>
                  </a:extLst>
                </a:gridCol>
                <a:gridCol w="964637">
                  <a:extLst>
                    <a:ext uri="{9D8B030D-6E8A-4147-A177-3AD203B41FA5}">
                      <a16:colId xmlns:a16="http://schemas.microsoft.com/office/drawing/2014/main" val="1994074316"/>
                    </a:ext>
                  </a:extLst>
                </a:gridCol>
                <a:gridCol w="956170">
                  <a:extLst>
                    <a:ext uri="{9D8B030D-6E8A-4147-A177-3AD203B41FA5}">
                      <a16:colId xmlns:a16="http://schemas.microsoft.com/office/drawing/2014/main" val="340216049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enhancements for Artificial Intelligence (AI)/Machine Learning (ML) for NG-RAN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FS_NR_AIML_NGRAN_enh</a:t>
                      </a:r>
                      <a:endParaRPr lang="en-US" sz="1000" b="0" i="0" u="none" strike="noStrike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5"/>
                        </a:rPr>
                        <a:t>RP-234054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ZTE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3090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1020082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additional topological enhancements for NR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FS_NR_WAB_5GFemto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6"/>
                        </a:rPr>
                        <a:t>RP-234041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NTT DOCOMO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1009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1020092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 collection for SON (Self-Organising Networks)/MDT (Minimization of Drive Tests) in NR standalone and MR-DC (Multi-Radio Dual Connectivity)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NR_ENDC_SON_MDT_Ph4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RP-234038</a:t>
                      </a:r>
                      <a:endParaRPr lang="en-US" sz="10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2444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1021092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  Core part: Data collection for SON (Self-</a:t>
                      </a:r>
                      <a:r>
                        <a:rPr lang="en-US" sz="1000" b="0" i="0" u="none" strike="noStrike" dirty="0" err="1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Organising</a:t>
                      </a:r>
                      <a:r>
                        <a:rPr lang="en-US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Networks)/MDT (Minimization of Drive Tests) in NR standalone and MR-DC (Multi-Radio Dual Connectivity) Phase 4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NR_ENDC_SON_MDT_Ph4-Core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  <a:hlinkClick r:id="rId17"/>
                        </a:rPr>
                        <a:t>RP-234038</a:t>
                      </a:r>
                      <a:endParaRPr lang="en-US" sz="10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China Unicom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772365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0EEC3119-D79A-4A88-B6ED-AC3F93AE6AD8}"/>
              </a:ext>
            </a:extLst>
          </p:cNvPr>
          <p:cNvSpPr txBox="1"/>
          <p:nvPr/>
        </p:nvSpPr>
        <p:spPr>
          <a:xfrm>
            <a:off x="2504304" y="3090446"/>
            <a:ext cx="6328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RAN2 (5 topics with 1 topic potentially related to SA5 OAM) </a:t>
            </a:r>
            <a:endParaRPr lang="zh-CN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B83800-A343-4F06-948D-0A8AD28D875B}"/>
              </a:ext>
            </a:extLst>
          </p:cNvPr>
          <p:cNvSpPr txBox="1"/>
          <p:nvPr/>
        </p:nvSpPr>
        <p:spPr>
          <a:xfrm>
            <a:off x="2504303" y="4580978"/>
            <a:ext cx="6682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RAN3 (3 topics with 2 topic potentially related to SA5 OAM) 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8DD74F-B002-4DF1-A5DF-73E0A37F6A19}"/>
              </a:ext>
            </a:extLst>
          </p:cNvPr>
          <p:cNvSpPr/>
          <p:nvPr/>
        </p:nvSpPr>
        <p:spPr>
          <a:xfrm>
            <a:off x="168875" y="6104039"/>
            <a:ext cx="687079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Rapporteurs are requested to identify concrete related aspects in corresponding SA5 topics</a:t>
            </a:r>
            <a:endParaRPr lang="zh-CN" altLang="en-US" dirty="0"/>
          </a:p>
        </p:txBody>
      </p:sp>
      <p:sp>
        <p:nvSpPr>
          <p:cNvPr id="13" name="内容占位符 2">
            <a:extLst>
              <a:ext uri="{FF2B5EF4-FFF2-40B4-BE49-F238E27FC236}">
                <a16:creationId xmlns:a16="http://schemas.microsoft.com/office/drawing/2014/main" id="{C517DC43-980A-4FEB-A47D-1AE22CA85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9667" y="6110260"/>
            <a:ext cx="5316600" cy="275730"/>
          </a:xfrm>
          <a:effectLst/>
        </p:spPr>
        <p:txBody>
          <a:bodyPr/>
          <a:lstStyle/>
          <a:p>
            <a:pPr marL="0" indent="0">
              <a:buNone/>
            </a:pPr>
            <a:r>
              <a:rPr lang="en-GB" altLang="en-US" sz="1050" dirty="0"/>
              <a:t>Ref: List of Approved Rel-19 topics </a:t>
            </a:r>
            <a:r>
              <a:rPr lang="zh-CN" altLang="en-US" sz="1050" dirty="0"/>
              <a:t>（</a:t>
            </a:r>
            <a:r>
              <a:rPr lang="en-US" altLang="zh-CN" sz="1050" dirty="0"/>
              <a:t>https://www.3gpp.org/ftp/Information/WORK_PLAN</a:t>
            </a:r>
            <a:r>
              <a:rPr lang="zh-CN" altLang="en-US" sz="1050" dirty="0"/>
              <a:t>）</a:t>
            </a:r>
            <a:endParaRPr lang="en-GB" altLang="en-US" sz="1050" dirty="0"/>
          </a:p>
          <a:p>
            <a:pPr lvl="1"/>
            <a:endParaRPr lang="en-GB" altLang="en-US" sz="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328157-DA11-4168-BAF3-AB61ED100611}"/>
              </a:ext>
            </a:extLst>
          </p:cNvPr>
          <p:cNvSpPr/>
          <p:nvPr/>
        </p:nvSpPr>
        <p:spPr>
          <a:xfrm>
            <a:off x="5725297" y="6387808"/>
            <a:ext cx="5449330" cy="2923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Color code: </a:t>
            </a:r>
            <a:r>
              <a:rPr lang="en-US" altLang="zh-CN" dirty="0">
                <a:solidFill>
                  <a:srgbClr val="00B0F0"/>
                </a:solidFill>
              </a:rPr>
              <a:t>Blue</a:t>
            </a:r>
            <a:r>
              <a:rPr lang="en-US" altLang="zh-CN" dirty="0"/>
              <a:t> (OAM related)/ </a:t>
            </a:r>
            <a:r>
              <a:rPr lang="en-US" altLang="zh-CN" dirty="0">
                <a:solidFill>
                  <a:schemeClr val="accent6"/>
                </a:solidFill>
                <a:ea typeface="等线" panose="02010600030101010101" pitchFamily="2" charset="-122"/>
              </a:rPr>
              <a:t>Yellow</a:t>
            </a:r>
            <a:r>
              <a:rPr lang="en-US" altLang="zh-CN" dirty="0"/>
              <a:t>(CH related)/</a:t>
            </a:r>
            <a:r>
              <a:rPr lang="en-US" altLang="zh-CN" dirty="0">
                <a:solidFill>
                  <a:srgbClr val="00B050"/>
                </a:solidFill>
              </a:rPr>
              <a:t>Green</a:t>
            </a:r>
            <a:r>
              <a:rPr lang="en-US" altLang="zh-CN" dirty="0"/>
              <a:t>( OAM&amp;CH)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21894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Release 19 timeline– figure with SA5</a:t>
            </a:r>
          </a:p>
          <a:p>
            <a:r>
              <a:rPr lang="en-GB" altLang="zh-CN" dirty="0"/>
              <a:t>Relevant of other 3GPP groups WI/SI potentially related to SA5</a:t>
            </a:r>
          </a:p>
          <a:p>
            <a:r>
              <a:rPr lang="fr-FR" altLang="zh-CN" dirty="0">
                <a:solidFill>
                  <a:srgbClr val="0000FF"/>
                </a:solidFill>
              </a:rPr>
              <a:t>Expectation of SA5 rapporteur </a:t>
            </a:r>
            <a:r>
              <a:rPr lang="fr-FR" altLang="zh-CN" dirty="0" err="1">
                <a:solidFill>
                  <a:srgbClr val="0000FF"/>
                </a:solidFill>
              </a:rPr>
              <a:t>role</a:t>
            </a:r>
            <a:endParaRPr lang="fr-FR" altLang="zh-CN" dirty="0">
              <a:solidFill>
                <a:srgbClr val="0000FF"/>
              </a:solidFill>
            </a:endParaRPr>
          </a:p>
          <a:p>
            <a:r>
              <a:rPr lang="en-US" altLang="zh-CN" dirty="0"/>
              <a:t>SA5 TU planning &amp; statistics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25972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159945</TotalTime>
  <Words>4123</Words>
  <Application>Microsoft Office PowerPoint</Application>
  <PresentationFormat>Widescreen</PresentationFormat>
  <Paragraphs>803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Batang</vt:lpstr>
      <vt:lpstr>Montserrat</vt:lpstr>
      <vt:lpstr>MS PGothic</vt:lpstr>
      <vt:lpstr>MS PGothic</vt:lpstr>
      <vt:lpstr>等线</vt:lpstr>
      <vt:lpstr>宋体</vt:lpstr>
      <vt:lpstr>Arial</vt:lpstr>
      <vt:lpstr>Calibri</vt:lpstr>
      <vt:lpstr>Times New Roman</vt:lpstr>
      <vt:lpstr>Wingdings 3</vt:lpstr>
      <vt:lpstr>Office Theme</vt:lpstr>
      <vt:lpstr>   Rel-19 SA5 work planning SA5#153, 29 Jan – 2 Feb, 2024 </vt:lpstr>
      <vt:lpstr>Content</vt:lpstr>
      <vt:lpstr>PowerPoint Presentation</vt:lpstr>
      <vt:lpstr>Content</vt:lpstr>
      <vt:lpstr>Rel-19 work progress in other SA groups</vt:lpstr>
      <vt:lpstr>Rel-19 work progress in other SA groups</vt:lpstr>
      <vt:lpstr>Rel-19 work progress in other SA groups</vt:lpstr>
      <vt:lpstr>Rel-19 work progress in RAN1/2/3 groups</vt:lpstr>
      <vt:lpstr>Content</vt:lpstr>
      <vt:lpstr>Expectation of SA5 rapporteur role</vt:lpstr>
      <vt:lpstr>PowerPoint Presentation</vt:lpstr>
      <vt:lpstr>Reference From TR 21.900</vt:lpstr>
      <vt:lpstr>Content</vt:lpstr>
      <vt:lpstr>SA5 TU planning &amp; statistics</vt:lpstr>
      <vt:lpstr>SA5 calendar with OAM TU (one track) </vt:lpstr>
      <vt:lpstr>TU Budget for SA5 OAM</vt:lpstr>
      <vt:lpstr>SA5 Rel-19 OAM TU planning (Jan.2024~Sep.2025)</vt:lpstr>
      <vt:lpstr>Sample of OAM TU planning and statistics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0119</cp:lastModifiedBy>
  <cp:revision>3770</cp:revision>
  <dcterms:created xsi:type="dcterms:W3CDTF">2008-08-30T09:32:10Z</dcterms:created>
  <dcterms:modified xsi:type="dcterms:W3CDTF">2024-01-21T10:37:28Z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(3)4sidjAnZVsWX2plH2ieqAw68dCQVqNxOCSoTqcLEOX+C2Cxiqnai0ClUwtWJpJyIA778P+UQ
2SEAHJQbmHYOBCV0/+kLiM+tphMgqJERdMENvQeLvlOibog/Ja8Wf/JaeaNfQFqlVW6UKgnP
KiejEK5k9+XvCZ4ipTjNl81Aa9e+heIXpDQ975k9QPviy1GQPSKwCcDi5SpNZUr8Y1YIOs6s
9N9vEc6i+Xk2gkmCUx</vt:lpwstr>
  </property>
  <property fmtid="{D5CDD505-2E9C-101B-9397-08002B2CF9AE}" pid="3" name="_2015_ms_pID_7253431">
    <vt:lpwstr>BkYmv17hY/ZwjDO1KZiH9g+TUaW4nwGyipuFp2E4vyUqTTuUyTEzRN
BJeCyB1tADetCZ9nd3ZVoVHNNQ9ipARByi0hRRqT/no7ebyKQmPXv6n3RxTmfK/LOtomZCfe
c7FE5dwhWdUXVcVga26YkIemj5CbPxy3Bqp4/+3lUq7slhR0DJNfWJ/fpDLJdkHkwcnRCoyX
Pqw4xRID2cC8B91PSPENYNOrsA0HuA3e8Osp</vt:lpwstr>
  </property>
  <property fmtid="{D5CDD505-2E9C-101B-9397-08002B2CF9AE}" pid="4" name="_2015_ms_pID_7253432">
    <vt:lpwstr>P3b1b4G0wOZ1IERYiLBpsTU=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