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5"/>
  </p:notesMasterIdLst>
  <p:handoutMasterIdLst>
    <p:handoutMasterId r:id="rId16"/>
  </p:handoutMasterIdLst>
  <p:sldIdLst>
    <p:sldId id="311" r:id="rId9"/>
    <p:sldId id="378" r:id="rId10"/>
    <p:sldId id="379" r:id="rId11"/>
    <p:sldId id="377" r:id="rId12"/>
    <p:sldId id="380" r:id="rId13"/>
    <p:sldId id="366" r:id="rId14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96327" autoAdjust="0"/>
  </p:normalViewPr>
  <p:slideViewPr>
    <p:cSldViewPr snapToGrid="0">
      <p:cViewPr varScale="1">
        <p:scale>
          <a:sx n="164" d="100"/>
          <a:sy n="164" d="100"/>
        </p:scale>
        <p:origin x="1320" y="17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4/5/23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4/5/23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816599"/>
            <a:ext cx="8244000" cy="2390411"/>
          </a:xfrm>
        </p:spPr>
        <p:txBody>
          <a:bodyPr/>
          <a:lstStyle/>
          <a:p>
            <a:pPr eaLnBrk="1" hangingPunct="1"/>
            <a:r>
              <a:rPr lang="en-GB" sz="4800" dirty="0">
                <a:ea typeface="ヒラギノ角ゴ Pro W3"/>
                <a:cs typeface="ヒラギノ角ゴ Pro W3"/>
              </a:rPr>
              <a:t>2023 and 2024 meeting plan,</a:t>
            </a:r>
          </a:p>
          <a:p>
            <a:pPr eaLnBrk="1" hangingPunct="1"/>
            <a:r>
              <a:rPr lang="en-GB" sz="4800" dirty="0">
                <a:ea typeface="ヒラギノ角ゴ Pro W3"/>
                <a:cs typeface="ヒラギノ角ゴ Pro W3"/>
              </a:rPr>
              <a:t>remote access plan,</a:t>
            </a:r>
          </a:p>
          <a:p>
            <a:pPr eaLnBrk="1" hangingPunct="1"/>
            <a:r>
              <a:rPr lang="en-GB" sz="4800" dirty="0">
                <a:ea typeface="ヒラギノ角ゴ Pro W3"/>
                <a:cs typeface="ヒラギノ角ゴ Pro W3"/>
              </a:rPr>
              <a:t>hardship exemptions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Outcome from MHPG#4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5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th</a:t>
            </a:r>
            <a:r>
              <a:rPr lang="en-GB" sz="2800" i="1" dirty="0">
                <a:ea typeface="ヒラギノ角ゴ Pro W3"/>
                <a:cs typeface="ヒラギノ角ゴ Pro W3"/>
              </a:rPr>
              <a:t> April 2023</a:t>
            </a:r>
          </a:p>
          <a:p>
            <a:pPr eaLnBrk="1" hangingPunct="1"/>
            <a:r>
              <a:rPr lang="en-GB" sz="1800" i="1" dirty="0">
                <a:ea typeface="ヒラギノ角ゴ Pro W3"/>
                <a:cs typeface="ヒラギノ角ゴ Pro W3"/>
              </a:rPr>
              <a:t>Source: Convenor (</a:t>
            </a:r>
            <a:r>
              <a:rPr lang="en-GB" sz="1800" i="1" dirty="0" err="1">
                <a:ea typeface="ヒラギノ角ゴ Pro W3"/>
                <a:cs typeface="ヒラギノ角ゴ Pro W3"/>
              </a:rPr>
              <a:t>Balazs</a:t>
            </a:r>
            <a:r>
              <a:rPr lang="en-GB" sz="1800" i="1" dirty="0">
                <a:ea typeface="ヒラギノ角ゴ Pro W3"/>
                <a:cs typeface="ヒラギノ角ゴ Pro W3"/>
              </a:rPr>
              <a:t> </a:t>
            </a:r>
            <a:r>
              <a:rPr lang="en-GB" sz="1800" i="1" dirty="0" err="1">
                <a:ea typeface="ヒラギノ角ゴ Pro W3"/>
                <a:cs typeface="ヒラギノ角ゴ Pro W3"/>
              </a:rPr>
              <a:t>Bertenyi</a:t>
            </a:r>
            <a:r>
              <a:rPr lang="en-GB" sz="1800" i="1" dirty="0">
                <a:ea typeface="ヒラギノ角ゴ Pro W3"/>
                <a:cs typeface="ヒラギノ角ゴ Pro W3"/>
              </a:rPr>
              <a:t>)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3750" y="170268"/>
            <a:ext cx="1621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   OPmp230030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19" y="742917"/>
            <a:ext cx="8315175" cy="4105833"/>
          </a:xfrm>
        </p:spPr>
        <p:txBody>
          <a:bodyPr/>
          <a:lstStyle/>
          <a:p>
            <a:r>
              <a:rPr lang="en-US" dirty="0"/>
              <a:t>Proposed 2023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F2F in Europe – Athens -</a:t>
            </a:r>
            <a:r>
              <a:rPr lang="en-US" b="1" dirty="0">
                <a:highlight>
                  <a:srgbClr val="00FF00"/>
                </a:highlight>
              </a:rPr>
              <a:t> Completed</a:t>
            </a:r>
            <a:r>
              <a:rPr lang="en-US" b="0" dirty="0">
                <a:highlight>
                  <a:srgbClr val="00FF00"/>
                </a:highlight>
              </a:rPr>
              <a:t>			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F2F in Europe (Rotterdam) - </a:t>
            </a:r>
            <a:r>
              <a:rPr lang="en-US" b="1" dirty="0">
                <a:highlight>
                  <a:srgbClr val="00FF00"/>
                </a:highlight>
              </a:rPr>
              <a:t>Completed</a:t>
            </a:r>
            <a:endParaRPr lang="en-US" b="0" dirty="0">
              <a:highlight>
                <a:srgbClr val="00FF00"/>
              </a:highlight>
            </a:endParaRP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(RAN in Incheon/Korea, SA in Berlin/DE, CT in Bratislava/SK)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 		F2F in Taiwan (incl. R19 WSs for both RAN and SA, both 5 days 					total)		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 (RAN in Toulouse/FR, SA&amp;CT in Gothenburg/SE)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F2F in India (Bangalore)(Checkpoint in May, invitation and visa docs </a:t>
            </a:r>
            <a:br>
              <a:rPr lang="en-US" dirty="0">
                <a:highlight>
                  <a:srgbClr val="00FF00"/>
                </a:highlight>
              </a:rPr>
            </a:br>
            <a:r>
              <a:rPr lang="en-US" dirty="0">
                <a:highlight>
                  <a:srgbClr val="00FF00"/>
                </a:highlight>
              </a:rPr>
              <a:t>				by April)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F2F in China (Xiamen) 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 NA (Chicago)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December TSGs:	</a:t>
            </a:r>
            <a:r>
              <a:rPr lang="en-US" dirty="0">
                <a:highlight>
                  <a:srgbClr val="00FF00"/>
                </a:highlight>
              </a:rPr>
              <a:t>F2F in Edinburgh / SCO</a:t>
            </a:r>
            <a:endParaRPr lang="en-US" dirty="0">
              <a:solidFill>
                <a:schemeClr val="tx1"/>
              </a:solidFill>
              <a:highlight>
                <a:srgbClr val="00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40428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189B5C9-78B1-6DB3-1016-F454860BC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3" y="895295"/>
            <a:ext cx="8229600" cy="3968955"/>
          </a:xfrm>
        </p:spPr>
        <p:txBody>
          <a:bodyPr/>
          <a:lstStyle/>
          <a:p>
            <a:pPr marL="0" indent="0">
              <a:buNone/>
            </a:pPr>
            <a:r>
              <a:rPr lang="en-HU" u="sng" dirty="0">
                <a:highlight>
                  <a:srgbClr val="00FF00"/>
                </a:highlight>
              </a:rPr>
              <a:t>Agreed earlier: </a:t>
            </a:r>
            <a:br>
              <a:rPr lang="en-HU" b="0" dirty="0">
                <a:highlight>
                  <a:srgbClr val="00FF00"/>
                </a:highlight>
              </a:rPr>
            </a:br>
            <a:r>
              <a:rPr lang="en-HU" b="0" dirty="0">
                <a:highlight>
                  <a:srgbClr val="00FF00"/>
                </a:highlight>
              </a:rPr>
              <a:t>All meetings until (and including) May/2023 WGs will provide 2-way remote access</a:t>
            </a:r>
          </a:p>
          <a:p>
            <a:pPr marL="0" indent="0">
              <a:buNone/>
            </a:pPr>
            <a:endParaRPr lang="en-HU" u="sng" dirty="0"/>
          </a:p>
          <a:p>
            <a:pPr marL="0" indent="0">
              <a:buNone/>
            </a:pPr>
            <a:r>
              <a:rPr lang="en-HU" u="sng" dirty="0">
                <a:highlight>
                  <a:srgbClr val="00FF00"/>
                </a:highlight>
              </a:rPr>
              <a:t>Proposal for 2023:</a:t>
            </a:r>
          </a:p>
          <a:p>
            <a:pPr marL="342900" indent="-342900">
              <a:buFont typeface="+mj-lt"/>
              <a:buAutoNum type="arabicPeriod"/>
            </a:pPr>
            <a:r>
              <a:rPr lang="en-HU" b="0" dirty="0">
                <a:highlight>
                  <a:srgbClr val="00FF00"/>
                </a:highlight>
              </a:rPr>
              <a:t>June TSGs (Taiwan), September TSGs (I</a:t>
            </a:r>
            <a:r>
              <a:rPr lang="en-GB" b="0" dirty="0">
                <a:highlight>
                  <a:srgbClr val="00FF00"/>
                </a:highlight>
              </a:rPr>
              <a:t>n</a:t>
            </a:r>
            <a:r>
              <a:rPr lang="en-HU" b="0" dirty="0">
                <a:highlight>
                  <a:srgbClr val="00FF00"/>
                </a:highlight>
              </a:rPr>
              <a:t>dia), October WGs (China), November WGs (US) to provide </a:t>
            </a:r>
            <a:r>
              <a:rPr lang="en-HU" i="1" dirty="0">
                <a:highlight>
                  <a:srgbClr val="00FF00"/>
                </a:highlight>
              </a:rPr>
              <a:t>2-way remote access</a:t>
            </a:r>
          </a:p>
          <a:p>
            <a:pPr marL="342900" indent="-342900">
              <a:buFont typeface="+mj-lt"/>
              <a:buAutoNum type="arabicPeriod"/>
            </a:pPr>
            <a:r>
              <a:rPr lang="en-HU" b="0" dirty="0">
                <a:highlight>
                  <a:srgbClr val="00FF00"/>
                </a:highlight>
              </a:rPr>
              <a:t>August WGs (Europe), December TSGs (Europe) to only provide </a:t>
            </a:r>
            <a:r>
              <a:rPr lang="en-HU" i="1" dirty="0">
                <a:highlight>
                  <a:srgbClr val="00FF00"/>
                </a:highlight>
              </a:rPr>
              <a:t>1-way remote access</a:t>
            </a:r>
            <a:br>
              <a:rPr lang="en-HU" i="1" dirty="0">
                <a:highlight>
                  <a:srgbClr val="00FF00"/>
                </a:highlight>
              </a:rPr>
            </a:br>
            <a:r>
              <a:rPr lang="en-HU" i="1" dirty="0">
                <a:highlight>
                  <a:srgbClr val="00FF00"/>
                </a:highlight>
              </a:rPr>
              <a:t>A</a:t>
            </a:r>
            <a:r>
              <a:rPr lang="en-GB" i="1" dirty="0" err="1">
                <a:highlight>
                  <a:srgbClr val="00FF00"/>
                </a:highlight>
              </a:rPr>
              <a:t>ssuming</a:t>
            </a:r>
            <a:r>
              <a:rPr lang="en-GB" i="1" dirty="0">
                <a:highlight>
                  <a:srgbClr val="00FF00"/>
                </a:highlight>
              </a:rPr>
              <a:t> all meeting locations are well accessible to all IMs (e.g. visa, etc…)</a:t>
            </a:r>
            <a:endParaRPr lang="en-HU" i="1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HU" u="sng" dirty="0">
                <a:highlight>
                  <a:srgbClr val="00FF00"/>
                </a:highlight>
              </a:rPr>
              <a:t>Proposal from 2024 onwards: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en-HU" b="0" dirty="0">
                <a:highlight>
                  <a:srgbClr val="00FF00"/>
                </a:highlight>
              </a:rPr>
              <a:t>All F2F WGs and TSGs to provide </a:t>
            </a:r>
            <a:r>
              <a:rPr lang="en-HU" i="1" dirty="0">
                <a:highlight>
                  <a:srgbClr val="00FF00"/>
                </a:highlight>
              </a:rPr>
              <a:t>1-way remote access</a:t>
            </a:r>
            <a:br>
              <a:rPr lang="en-HU" i="1" dirty="0">
                <a:highlight>
                  <a:srgbClr val="00FF00"/>
                </a:highlight>
              </a:rPr>
            </a:br>
            <a:r>
              <a:rPr lang="en-HU" i="1" dirty="0">
                <a:highlight>
                  <a:srgbClr val="00FF00"/>
                </a:highlight>
              </a:rPr>
              <a:t>A</a:t>
            </a:r>
            <a:r>
              <a:rPr lang="en-GB" i="1" dirty="0" err="1">
                <a:highlight>
                  <a:srgbClr val="00FF00"/>
                </a:highlight>
              </a:rPr>
              <a:t>ssuming</a:t>
            </a:r>
            <a:r>
              <a:rPr lang="en-GB" i="1" dirty="0">
                <a:highlight>
                  <a:srgbClr val="00FF00"/>
                </a:highlight>
              </a:rPr>
              <a:t> all meeting locations are well accessible to all IMs (e.g. visa, etc…)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358944-89C9-03C6-9E06-00B1EE67F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Remote Access for 2023 and beyond</a:t>
            </a:r>
          </a:p>
        </p:txBody>
      </p:sp>
    </p:spTree>
    <p:extLst>
      <p:ext uri="{BB962C8B-B14F-4D97-AF65-F5344CB8AC3E}">
        <p14:creationId xmlns:p14="http://schemas.microsoft.com/office/powerpoint/2010/main" val="630135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53674"/>
            <a:ext cx="8227648" cy="4067038"/>
          </a:xfrm>
        </p:spPr>
        <p:txBody>
          <a:bodyPr/>
          <a:lstStyle/>
          <a:p>
            <a:r>
              <a:rPr lang="en-US" dirty="0"/>
              <a:t>Proposed 2024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January WG ad-</a:t>
            </a:r>
            <a:r>
              <a:rPr lang="en-US" b="0" dirty="0" err="1">
                <a:highlight>
                  <a:srgbClr val="00FF00"/>
                </a:highlight>
              </a:rPr>
              <a:t>hocs</a:t>
            </a:r>
            <a:r>
              <a:rPr lang="en-US" b="0" dirty="0">
                <a:highlight>
                  <a:srgbClr val="00FF00"/>
                </a:highlight>
              </a:rPr>
              <a:t>		</a:t>
            </a:r>
            <a:r>
              <a:rPr lang="en-US" dirty="0">
                <a:highlight>
                  <a:srgbClr val="00FF00"/>
                </a:highlight>
              </a:rPr>
              <a:t>N</a:t>
            </a:r>
            <a:r>
              <a:rPr lang="en-US" b="0" dirty="0">
                <a:highlight>
                  <a:srgbClr val="00FF00"/>
                </a:highlight>
              </a:rPr>
              <a:t>ot assumed to be needed. Topical Electronic ad-hoc, if needed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Jan/February ordinary WGs: 	F2F in Europe (SA4 in ETSI)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		F2F in Europe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		F2F in China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		F2F (RAN in Japan, SA in Korea, CT in India)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		F2F in China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		F2F in Europe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		F2F in Australia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		F2F </a:t>
            </a:r>
            <a:r>
              <a:rPr lang="en-US" dirty="0">
                <a:highlight>
                  <a:srgbClr val="00FF00"/>
                </a:highlight>
              </a:rPr>
              <a:t>(RAN in China, SA in India, CT in China)</a:t>
            </a:r>
            <a:endParaRPr lang="en-US" b="0" dirty="0">
              <a:highlight>
                <a:srgbClr val="00FF00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		F2F in NA</a:t>
            </a:r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December TSGs:			F2F in NA / Electronic (TBC in May 2023)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Detailed Planning for 2024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4089492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189B5C9-78B1-6DB3-1016-F454860BC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3" y="1089025"/>
            <a:ext cx="8229600" cy="3583714"/>
          </a:xfrm>
        </p:spPr>
        <p:txBody>
          <a:bodyPr/>
          <a:lstStyle/>
          <a:p>
            <a:pPr marL="0" indent="0">
              <a:buNone/>
            </a:pPr>
            <a:r>
              <a:rPr lang="en-HU" u="sng" dirty="0">
                <a:highlight>
                  <a:srgbClr val="00FF00"/>
                </a:highlight>
              </a:rPr>
              <a:t>Agreed earlier: </a:t>
            </a:r>
            <a:br>
              <a:rPr lang="en-HU" b="0" dirty="0">
                <a:highlight>
                  <a:srgbClr val="00FF00"/>
                </a:highlight>
              </a:rPr>
            </a:br>
            <a:r>
              <a:rPr lang="en-HU" b="0" dirty="0">
                <a:highlight>
                  <a:srgbClr val="00FF00"/>
                </a:highlight>
              </a:rPr>
              <a:t>None of the OPs (none of their I</a:t>
            </a:r>
            <a:r>
              <a:rPr lang="en-GB" b="0" dirty="0">
                <a:highlight>
                  <a:srgbClr val="00FF00"/>
                </a:highlight>
              </a:rPr>
              <a:t>M</a:t>
            </a:r>
            <a:r>
              <a:rPr lang="en-HU" b="0" dirty="0">
                <a:highlight>
                  <a:srgbClr val="00FF00"/>
                </a:highlight>
              </a:rPr>
              <a:t>s) are granted Hardship Exemption in 1Q/2023</a:t>
            </a:r>
            <a:br>
              <a:rPr lang="en-HU" b="0" dirty="0">
                <a:highlight>
                  <a:srgbClr val="00FF00"/>
                </a:highlight>
              </a:rPr>
            </a:br>
            <a:r>
              <a:rPr lang="en-HU" b="0" dirty="0">
                <a:highlight>
                  <a:srgbClr val="00FF00"/>
                </a:highlight>
              </a:rPr>
              <a:t>(cf.: </a:t>
            </a:r>
            <a:r>
              <a:rPr lang="en-GB" b="0" dirty="0">
                <a:highlight>
                  <a:srgbClr val="00FF00"/>
                </a:highlight>
              </a:rPr>
              <a:t>Decision MHPG02/01)</a:t>
            </a:r>
            <a:endParaRPr lang="en-HU" b="0" dirty="0">
              <a:highlight>
                <a:srgbClr val="00FF00"/>
              </a:highlight>
            </a:endParaRPr>
          </a:p>
          <a:p>
            <a:pPr marL="0" indent="0">
              <a:buNone/>
            </a:pPr>
            <a:endParaRPr lang="en-HU" i="1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HU" u="sng" dirty="0">
                <a:highlight>
                  <a:srgbClr val="00FF00"/>
                </a:highlight>
              </a:rPr>
              <a:t>Proposal from 2Q/2023 onwards:</a:t>
            </a:r>
          </a:p>
          <a:p>
            <a:pPr marL="0" indent="0">
              <a:buNone/>
            </a:pPr>
            <a:r>
              <a:rPr lang="en-HU" b="0" dirty="0">
                <a:highlight>
                  <a:srgbClr val="00FF00"/>
                </a:highlight>
              </a:rPr>
              <a:t>Not to grant Hardship Exemptions 2Q/2023 and beyond for any of the OPs</a:t>
            </a:r>
            <a:br>
              <a:rPr lang="en-HU" b="0" dirty="0">
                <a:highlight>
                  <a:srgbClr val="00FF00"/>
                </a:highlight>
              </a:rPr>
            </a:br>
            <a:r>
              <a:rPr lang="en-HU" b="0" dirty="0">
                <a:highlight>
                  <a:srgbClr val="00FF00"/>
                </a:highlight>
              </a:rPr>
              <a:t>Normal deprecation of voting rules to apply.</a:t>
            </a:r>
            <a:br>
              <a:rPr lang="en-HU" i="1" dirty="0">
                <a:highlight>
                  <a:srgbClr val="00FF00"/>
                </a:highlight>
              </a:rPr>
            </a:br>
            <a:r>
              <a:rPr lang="en-HU" i="1" dirty="0">
                <a:highlight>
                  <a:srgbClr val="00FF00"/>
                </a:highlight>
              </a:rPr>
              <a:t>A</a:t>
            </a:r>
            <a:r>
              <a:rPr lang="en-GB" i="1" dirty="0" err="1">
                <a:highlight>
                  <a:srgbClr val="00FF00"/>
                </a:highlight>
              </a:rPr>
              <a:t>ssuming</a:t>
            </a:r>
            <a:r>
              <a:rPr lang="en-GB" i="1" dirty="0">
                <a:highlight>
                  <a:srgbClr val="00FF00"/>
                </a:highlight>
              </a:rPr>
              <a:t> all meeting locations are well accessible to all IMs (e.g. visa, etc…)</a:t>
            </a:r>
            <a:endParaRPr lang="en-HU" i="1" dirty="0">
              <a:highlight>
                <a:srgbClr val="00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358944-89C9-03C6-9E06-00B1EE67F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Hardship Exemption for 2023 and beyond</a:t>
            </a:r>
          </a:p>
        </p:txBody>
      </p:sp>
    </p:spTree>
    <p:extLst>
      <p:ext uri="{BB962C8B-B14F-4D97-AF65-F5344CB8AC3E}">
        <p14:creationId xmlns:p14="http://schemas.microsoft.com/office/powerpoint/2010/main" val="1226899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2006C09-D9AD-49CD-95D4-E9B4D315244F}">
  <ds:schemaRefs>
    <ds:schemaRef ds:uri="8a721af7-6211-45bb-a226-4c61e052e8c0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www.w3.org/XML/1998/namespace"/>
    <ds:schemaRef ds:uri="71c5aaf6-e6ce-465b-b873-5148d2a4c105"/>
    <ds:schemaRef ds:uri="3b34c8f0-1ef5-4d1e-bb66-517ce7fe7356"/>
    <ds:schemaRef ds:uri="http://schemas.microsoft.com/office/2006/metadata/properties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5220</TotalTime>
  <Words>596</Words>
  <Application>Microsoft Macintosh PowerPoint</Application>
  <PresentationFormat>On-screen Show (16:9)</PresentationFormat>
  <Paragraphs>47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Detailed Planning for 2023</vt:lpstr>
      <vt:lpstr>Remote Access for 2023 and beyond</vt:lpstr>
      <vt:lpstr>Detailed Planning for 2024</vt:lpstr>
      <vt:lpstr>Hardship Exemption for 2023 and beyond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Balazs Bertenyi</cp:lastModifiedBy>
  <cp:revision>126</cp:revision>
  <dcterms:created xsi:type="dcterms:W3CDTF">2021-04-28T06:02:25Z</dcterms:created>
  <dcterms:modified xsi:type="dcterms:W3CDTF">2023-04-05T15:24:57Z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