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95" r:id="rId3"/>
    <p:sldId id="896" r:id="rId4"/>
    <p:sldId id="897" r:id="rId5"/>
    <p:sldId id="900" r:id="rId6"/>
    <p:sldId id="907" r:id="rId7"/>
    <p:sldId id="899" r:id="rId8"/>
    <p:sldId id="905" r:id="rId9"/>
    <p:sldId id="908" r:id="rId10"/>
    <p:sldId id="909" r:id="rId11"/>
    <p:sldId id="914" r:id="rId12"/>
    <p:sldId id="911" r:id="rId13"/>
    <p:sldId id="877" r:id="rId14"/>
    <p:sldId id="873" r:id="rId15"/>
    <p:sldId id="704" r:id="rId16"/>
    <p:sldId id="898" r:id="rId17"/>
    <p:sldId id="889" r:id="rId18"/>
    <p:sldId id="869" r:id="rId19"/>
    <p:sldId id="868"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6600FF"/>
    <a:srgbClr val="FF3300"/>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114" d="100"/>
          <a:sy n="114" d="100"/>
        </p:scale>
        <p:origin x="198"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5/12/2023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S5-234062, SA5#148e, 17– 25 </a:t>
            </a:r>
            <a:r>
              <a:rPr lang="en-US" altLang="zh-CN" sz="1100" b="1" spc="300" dirty="0">
                <a:ea typeface="+mn-ea"/>
                <a:cs typeface="Arial" panose="020B0604020202020204" pitchFamily="34" charset="0"/>
              </a:rPr>
              <a:t>April</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148</a:t>
            </a:r>
            <a:r>
              <a:rPr lang="en-US" altLang="zh-CN" sz="2400" dirty="0">
                <a:latin typeface="Arial" pitchFamily="34" charset="0"/>
              </a:rPr>
              <a:t>e</a:t>
            </a:r>
            <a:r>
              <a:rPr lang="fr-FR" altLang="zh-CN" sz="2400" dirty="0">
                <a:latin typeface="Arial" pitchFamily="34" charset="0"/>
              </a:rPr>
              <a:t>, 17 April – 25</a:t>
            </a:r>
            <a:r>
              <a:rPr lang="en-US" altLang="zh-CN" sz="2400" dirty="0">
                <a:latin typeface="Arial" pitchFamily="34" charset="0"/>
              </a:rPr>
              <a:t> April,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(2/2)</a:t>
            </a:r>
            <a:endParaRPr lang="en-US" sz="2800" dirty="0"/>
          </a:p>
        </p:txBody>
      </p:sp>
      <p:pic>
        <p:nvPicPr>
          <p:cNvPr id="7" name="图片 6">
            <a:extLst>
              <a:ext uri="{FF2B5EF4-FFF2-40B4-BE49-F238E27FC236}">
                <a16:creationId xmlns:a16="http://schemas.microsoft.com/office/drawing/2014/main" id="{169E2ADA-E21A-440F-9302-9CACC2647CF5}"/>
              </a:ext>
            </a:extLst>
          </p:cNvPr>
          <p:cNvPicPr>
            <a:picLocks noChangeAspect="1"/>
          </p:cNvPicPr>
          <p:nvPr/>
        </p:nvPicPr>
        <p:blipFill>
          <a:blip r:embed="rId2"/>
          <a:stretch>
            <a:fillRect/>
          </a:stretch>
        </p:blipFill>
        <p:spPr>
          <a:xfrm>
            <a:off x="1661020" y="968940"/>
            <a:ext cx="8351699" cy="4992159"/>
          </a:xfrm>
          <a:prstGeom prst="rect">
            <a:avLst/>
          </a:prstGeom>
        </p:spPr>
      </p:pic>
      <p:sp>
        <p:nvSpPr>
          <p:cNvPr id="8" name="矩形 51">
            <a:extLst>
              <a:ext uri="{FF2B5EF4-FFF2-40B4-BE49-F238E27FC236}">
                <a16:creationId xmlns:a16="http://schemas.microsoft.com/office/drawing/2014/main" id="{056A51C2-C1DE-41D4-8EC0-8CD6A325C762}"/>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Tree>
    <p:extLst>
      <p:ext uri="{BB962C8B-B14F-4D97-AF65-F5344CB8AC3E}">
        <p14:creationId xmlns:p14="http://schemas.microsoft.com/office/powerpoint/2010/main" val="136737413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a:rPr>
              <a:t>TSG#100</a:t>
            </a:r>
            <a:endParaRPr lang="en-GB" altLang="en-US" sz="400" dirty="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dirty="0"/>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a:t>
            </a:r>
            <a:endParaRPr lang="en-US" sz="2400"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Stage 1 (Standalone OAM –part 2/SA5 RAN </a:t>
            </a:r>
            <a:r>
              <a:rPr lang="fr-FR" sz="700" dirty="0" err="1">
                <a:latin typeface="Montserrat" panose="00000500000000000000" pitchFamily="50" charset="0"/>
                <a:ea typeface="ＭＳ Ｐゴシック" charset="-128"/>
              </a:rPr>
              <a:t>related</a:t>
            </a:r>
            <a:r>
              <a:rPr lang="fr-FR" sz="700" dirty="0">
                <a:latin typeface="Montserrat" panose="00000500000000000000" pitchFamily="50" charset="0"/>
                <a:ea typeface="ＭＳ Ｐゴシック" charset="-128"/>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a:t>
            </a:r>
            <a:endParaRPr kumimoji="0" lang="zh-CN" altLang="en-US" sz="800" b="0" i="0" u="none" strike="noStrike" cap="none" normalizeH="0" baseline="0" dirty="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900" b="1" dirty="0">
                <a:latin typeface="Arial" charset="0"/>
              </a:rPr>
              <a:t>SA5#155~156:</a:t>
            </a:r>
            <a:r>
              <a:rPr lang="en-US" altLang="zh-CN" sz="900" dirty="0">
                <a:latin typeface="Arial" charset="0"/>
              </a:rPr>
              <a:t>New WIDs</a:t>
            </a:r>
          </a:p>
          <a:p>
            <a:r>
              <a:rPr lang="en-US" altLang="zh-CN" sz="900" dirty="0">
                <a:latin typeface="Arial" charset="0"/>
              </a:rPr>
              <a:t>package 2</a:t>
            </a:r>
            <a:endParaRPr lang="zh-CN" altLang="en-US" sz="900" dirty="0">
              <a:latin typeface="Arial"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a:t>
            </a:r>
            <a:r>
              <a:rPr lang="fr-FR" altLang="zh-CN" sz="800" dirty="0">
                <a:latin typeface="Montserrat" panose="00000500000000000000" pitchFamily="50" charset="0"/>
                <a:ea typeface="ＭＳ Ｐゴシック" charset="-128"/>
              </a:rPr>
              <a:t>Standalone OAM-part 1/</a:t>
            </a:r>
            <a:r>
              <a:rPr lang="fr-FR" sz="800" dirty="0">
                <a:latin typeface="Montserrat" panose="00000500000000000000" pitchFamily="50" charset="0"/>
                <a:ea typeface="ＭＳ Ｐゴシック" charset="-128"/>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sz="800" dirty="0">
                <a:latin typeface="Montserrat" panose="00000500000000000000" pitchFamily="50" charset="0"/>
                <a:ea typeface="ＭＳ Ｐゴシック" charset="-128"/>
              </a:rPr>
              <a:t>Stage 2 Functional work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r>
              <a:rPr lang="en-US" altLang="zh-CN" sz="1100" b="1" dirty="0">
                <a:latin typeface="+mn-lt"/>
                <a:ea typeface="Microsoft YaHei" panose="020B0503020204020204" pitchFamily="34" charset="-122"/>
              </a:rPr>
              <a:t>Categorization of SA5 work:</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Standalone OAM (part 1 and part 2) </a:t>
            </a:r>
          </a:p>
          <a:p>
            <a:pPr lvl="1"/>
            <a:r>
              <a:rPr lang="en-US" altLang="zh-CN" sz="1000" dirty="0">
                <a:latin typeface="+mn-lt"/>
                <a:ea typeface="Microsoft YaHei" panose="020B0503020204020204" pitchFamily="34" charset="-122"/>
              </a:rPr>
              <a:t>Part1: work related to Rel-18 study with no Rel-18 WI and other potential high priority </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lvl="1"/>
            <a:r>
              <a:rPr lang="en-US" altLang="zh-CN" sz="1000" dirty="0">
                <a:latin typeface="+mn-lt"/>
                <a:ea typeface="Microsoft YaHei" panose="020B0503020204020204" pitchFamily="34" charset="-122"/>
              </a:rPr>
              <a:t>Part2: other potential rel-19 SIs/</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SA1 related OAM</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SA2/6 related OAM </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RAN/CT related OAM</a:t>
            </a:r>
            <a:endParaRPr lang="en-US" altLang="zh-CN" sz="1100" b="1" dirty="0">
              <a:latin typeface="+mn-lt"/>
              <a:ea typeface="Microsoft YaHei" panose="020B0503020204020204" pitchFamily="34" charset="-122"/>
            </a:endParaRPr>
          </a:p>
          <a:p>
            <a:r>
              <a:rPr lang="en-US" altLang="zh-CN" sz="1100" b="1" dirty="0">
                <a:latin typeface="+mn-lt"/>
                <a:ea typeface="Microsoft YaHei" panose="020B0503020204020204" pitchFamily="34" charset="-122"/>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follow SA1 discussion with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 (SA5#151) ~Dec.2023 (SA5#152/TSG#102): </a:t>
            </a:r>
            <a:r>
              <a:rPr lang="en-US" altLang="zh-CN" sz="1100" dirty="0">
                <a:latin typeface="+mn-lt"/>
                <a:ea typeface="Microsoft YaHei" panose="020B0503020204020204" pitchFamily="34" charset="-122"/>
              </a:rPr>
              <a:t>Rel-19 </a:t>
            </a:r>
            <a:r>
              <a:rPr lang="en-US" altLang="zh-CN" sz="1100" b="1" dirty="0">
                <a:solidFill>
                  <a:srgbClr val="FF0000"/>
                </a:solidFill>
                <a:latin typeface="+mn-lt"/>
                <a:ea typeface="Microsoft YaHei" panose="020B0503020204020204" pitchFamily="34" charset="-122"/>
              </a:rPr>
              <a:t>SIs</a:t>
            </a:r>
            <a:r>
              <a:rPr lang="en-US" altLang="zh-CN" sz="1100" dirty="0">
                <a:latin typeface="+mn-lt"/>
                <a:ea typeface="Microsoft YaHei" panose="020B0503020204020204" pitchFamily="34" charset="-122"/>
              </a:rPr>
              <a:t> discussion time window. All SIs are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 (SA5#153) ~Jun. 2024 (SA5#155/TSG#104)</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1(</a:t>
            </a:r>
            <a:r>
              <a:rPr lang="en-US" altLang="zh-CN" sz="1100" b="1" dirty="0">
                <a:solidFill>
                  <a:srgbClr val="FF0000"/>
                </a:solidFill>
                <a:latin typeface="Calibri"/>
                <a:ea typeface="Microsoft YaHei" panose="020B0503020204020204" pitchFamily="34" charset="-122"/>
              </a:rPr>
              <a:t>Standalone OAM part1  and SA2/SA6 related OAM)</a:t>
            </a:r>
            <a:r>
              <a:rPr lang="en-US" altLang="zh-CN" sz="1100" dirty="0">
                <a:latin typeface="+mn-lt"/>
                <a:ea typeface="Microsoft YaHei" panose="020B0503020204020204" pitchFamily="34" charset="-122"/>
              </a:rPr>
              <a:t> discussion time window. Standalone OAM part 1 and SA2/SA6 related </a:t>
            </a:r>
            <a:r>
              <a:rPr lang="en-US" altLang="zh-CN" sz="1100" dirty="0" err="1">
                <a:latin typeface="+mn-lt"/>
                <a:ea typeface="Microsoft YaHei" panose="020B0503020204020204" pitchFamily="34" charset="-122"/>
              </a:rPr>
              <a:t>Wis</a:t>
            </a:r>
            <a:r>
              <a:rPr lang="en-US" altLang="zh-CN" sz="1100" dirty="0">
                <a:latin typeface="+mn-lt"/>
                <a:ea typeface="Microsoft YaHei" panose="020B0503020204020204" pitchFamily="34" charset="-122"/>
              </a:rPr>
              <a:t> should be ready in TSG#104, to be able to sync with SA2/SA6 discussion.</a:t>
            </a:r>
          </a:p>
          <a:p>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2 (standalone OAM part 2 and RAN/CT related OAM)</a:t>
            </a:r>
            <a:r>
              <a:rPr lang="en-US" altLang="zh-CN" sz="1100" dirty="0">
                <a:latin typeface="+mn-lt"/>
                <a:ea typeface="Microsoft YaHei" panose="020B0503020204020204" pitchFamily="34" charset="-122"/>
              </a:rPr>
              <a:t>  discussion time window. Standalone OAM part 2 and RAN related SIs are to be ready in TSG#105, to be able to sync with RAN/CT.</a:t>
            </a:r>
          </a:p>
          <a:p>
            <a:r>
              <a:rPr lang="zh-CN" altLang="en-US" sz="1100" b="1" dirty="0">
                <a:solidFill>
                  <a:srgbClr val="0000FF"/>
                </a:solidFill>
                <a:ea typeface="Microsoft YaHei" panose="020B0503020204020204" pitchFamily="34" charset="-122"/>
              </a:rPr>
              <a:t>⑤</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SA5#150~152:</a:t>
            </a:r>
            <a:r>
              <a:rPr kumimoji="0" lang="en-US" altLang="zh-CN" sz="800" b="0" i="0" u="none" strike="noStrike" cap="none" normalizeH="0" baseline="0" dirty="0">
                <a:ln>
                  <a:noFill/>
                </a:ln>
                <a:solidFill>
                  <a:schemeClr val="tx1"/>
                </a:solidFill>
                <a:effectLst/>
                <a:latin typeface="Arial" charset="0"/>
              </a:rPr>
              <a:t>Follow SA1 discussion with DP</a:t>
            </a:r>
            <a:endParaRPr kumimoji="0" lang="zh-CN" altLang="en-US" sz="800" b="0" i="0" u="none" strike="noStrike" cap="none" normalizeH="0" baseline="0" dirty="0">
              <a:ln>
                <a:noFill/>
              </a:ln>
              <a:solidFill>
                <a:schemeClr val="tx1"/>
              </a:solidFill>
              <a:effectLst/>
              <a:latin typeface="Arial"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700" b="1" dirty="0">
                <a:latin typeface="Arial" charset="0"/>
              </a:rPr>
              <a:t>SA5#153~155:</a:t>
            </a:r>
            <a:r>
              <a:rPr lang="en-US" altLang="zh-CN" sz="700" dirty="0">
                <a:latin typeface="Arial" charset="0"/>
              </a:rPr>
              <a:t> New WIDs package 1</a:t>
            </a:r>
            <a:endParaRPr lang="zh-CN" altLang="en-US" sz="700" dirty="0">
              <a:latin typeface="Arial"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OAM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19 Freezes and other milestones, sorted by dates :</a:t>
            </a:r>
          </a:p>
          <a:p>
            <a:pPr lvl="1">
              <a:defRPr/>
            </a:pPr>
            <a:r>
              <a:rPr lang="en-US" altLang="zh-CN" sz="1400" b="1" kern="0" dirty="0"/>
              <a:t>Dec</a:t>
            </a:r>
            <a:r>
              <a:rPr lang="en-US" altLang="en-US" sz="1400" b="1" kern="0" dirty="0"/>
              <a:t> 2023 (TSG#102): </a:t>
            </a:r>
            <a:r>
              <a:rPr lang="en-US" altLang="en-US" sz="1400" kern="0" dirty="0"/>
              <a:t>SA5 SIDs specified</a:t>
            </a:r>
          </a:p>
          <a:p>
            <a:pPr lvl="1">
              <a:defRPr/>
            </a:pPr>
            <a:r>
              <a:rPr lang="en-US" altLang="zh-CN" sz="1400" b="1" kern="0" dirty="0"/>
              <a:t>Sep</a:t>
            </a:r>
            <a:r>
              <a:rPr lang="en-US" altLang="en-US" sz="1400" b="1" kern="0" dirty="0"/>
              <a:t> 2024 (SA#105) : </a:t>
            </a:r>
            <a:r>
              <a:rPr lang="en-US" altLang="en-US" sz="1400" kern="0" dirty="0"/>
              <a:t>SA5 SID concluded and Rel-19 WID started</a:t>
            </a:r>
          </a:p>
          <a:p>
            <a:pPr lvl="1">
              <a:defRPr/>
            </a:pPr>
            <a:r>
              <a:rPr lang="en-US" altLang="zh-CN" sz="1400" b="1" kern="0" dirty="0"/>
              <a:t>Mar</a:t>
            </a:r>
            <a:r>
              <a:rPr lang="en-US" altLang="en-US" sz="1400" b="1" kern="0" dirty="0"/>
              <a:t> 2025 (TSG#107): </a:t>
            </a:r>
            <a:r>
              <a:rPr lang="en-US" altLang="en-US" sz="1400" kern="0" dirty="0"/>
              <a:t>Stage 1 work freeze</a:t>
            </a:r>
          </a:p>
          <a:p>
            <a:pPr lvl="1">
              <a:defRPr/>
            </a:pPr>
            <a:r>
              <a:rPr lang="en-US" altLang="zh-CN" sz="1400" b="1" kern="0" dirty="0"/>
              <a:t>Jun</a:t>
            </a:r>
            <a:r>
              <a:rPr lang="en-US" altLang="en-US" sz="1400" b="1" kern="0" dirty="0"/>
              <a:t> 2025 (TSG#108): </a:t>
            </a:r>
            <a:r>
              <a:rPr lang="en-US" altLang="en-US" sz="1400" kern="0" dirty="0"/>
              <a:t>Stage 2 Functional work Freeze and stage 3(OAM/CN related), provide inputs to CT</a:t>
            </a:r>
          </a:p>
          <a:p>
            <a:pPr lvl="1">
              <a:defRPr/>
            </a:pPr>
            <a:r>
              <a:rPr lang="en-US" altLang="zh-CN" sz="1400" b="1" kern="0" dirty="0"/>
              <a:t>Sep</a:t>
            </a:r>
            <a:r>
              <a:rPr lang="en-US" altLang="en-US" sz="1400" b="1" kern="0" dirty="0"/>
              <a:t> 2025 (TSG#109): </a:t>
            </a:r>
            <a:r>
              <a:rPr lang="en-US" altLang="en-US" sz="1400" kern="0" dirty="0"/>
              <a:t>Stage 2 Functional work Freeze and stage 3 (RAN related)</a:t>
            </a:r>
            <a:endParaRPr lang="en-GB" altLang="en-US" sz="1400" kern="0" dirty="0"/>
          </a:p>
        </p:txBody>
      </p:sp>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7073537" y="3263318"/>
            <a:ext cx="4753148" cy="2002644"/>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flipV="1">
            <a:off x="4756558" y="3727216"/>
            <a:ext cx="2449585" cy="66837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flipV="1">
            <a:off x="2910980" y="4395589"/>
            <a:ext cx="4205658" cy="44105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615838" y="3608059"/>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0262" y="4376246"/>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20" name="Content Placeholder 5">
            <a:extLst>
              <a:ext uri="{FF2B5EF4-FFF2-40B4-BE49-F238E27FC236}">
                <a16:creationId xmlns:a16="http://schemas.microsoft.com/office/drawing/2014/main" id="{54277E84-3C75-4D0F-B3C4-DB43303FE5B0}"/>
              </a:ext>
            </a:extLst>
          </p:cNvPr>
          <p:cNvSpPr>
            <a:spLocks noGrp="1"/>
          </p:cNvSpPr>
          <p:nvPr>
            <p:ph idx="1"/>
          </p:nvPr>
        </p:nvSpPr>
        <p:spPr>
          <a:xfrm>
            <a:off x="202668" y="948918"/>
            <a:ext cx="6072297" cy="512227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GB" altLang="en-US" sz="1100" dirty="0"/>
          </a:p>
          <a:p>
            <a:pPr lvl="1">
              <a:defRPr/>
            </a:pPr>
            <a:endParaRPr lang="en-US" altLang="en-US" sz="1100" b="1" dirty="0"/>
          </a:p>
          <a:p>
            <a:pPr lvl="1">
              <a:defRPr/>
            </a:pPr>
            <a:endParaRPr lang="en-US" altLang="en-US" sz="1400" b="1" dirty="0"/>
          </a:p>
        </p:txBody>
      </p:sp>
      <p:sp>
        <p:nvSpPr>
          <p:cNvPr id="2" name="TextBox 1">
            <a:extLst>
              <a:ext uri="{FF2B5EF4-FFF2-40B4-BE49-F238E27FC236}">
                <a16:creationId xmlns:a16="http://schemas.microsoft.com/office/drawing/2014/main" id="{355633B5-A5E8-4A4C-B5BD-7A656F6D5071}"/>
              </a:ext>
            </a:extLst>
          </p:cNvPr>
          <p:cNvSpPr txBox="1"/>
          <p:nvPr/>
        </p:nvSpPr>
        <p:spPr>
          <a:xfrm rot="20886920">
            <a:off x="3177287" y="2109213"/>
            <a:ext cx="4877104" cy="338554"/>
          </a:xfrm>
          <a:prstGeom prst="rect">
            <a:avLst/>
          </a:prstGeom>
          <a:solidFill>
            <a:srgbClr val="FFFF00"/>
          </a:solidFill>
        </p:spPr>
        <p:txBody>
          <a:bodyPr wrap="none" rtlCol="0">
            <a:spAutoFit/>
          </a:bodyPr>
          <a:lstStyle/>
          <a:p>
            <a:r>
              <a:rPr lang="en-US" altLang="zh-CN" sz="1600" dirty="0"/>
              <a:t>To be updated based on the discussion on slides 11</a:t>
            </a:r>
            <a:endParaRPr lang="zh-CN" altLang="en-US" sz="1600" dirty="0"/>
          </a:p>
        </p:txBody>
      </p:sp>
    </p:spTree>
    <p:extLst>
      <p:ext uri="{BB962C8B-B14F-4D97-AF65-F5344CB8AC3E}">
        <p14:creationId xmlns:p14="http://schemas.microsoft.com/office/powerpoint/2010/main" val="11923119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6"/>
            <a:ext cx="10298183" cy="5349157"/>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Dec 2023 (TSG#102): SA5 SIDs specified</a:t>
            </a:r>
          </a:p>
          <a:p>
            <a:pPr marL="609585" lvl="0" indent="-609585">
              <a:spcBef>
                <a:spcPct val="20000"/>
              </a:spcBef>
              <a:buBlip>
                <a:blip r:embed="rId2"/>
              </a:buBlip>
              <a:defRPr/>
            </a:pPr>
            <a:r>
              <a:rPr lang="en-US" altLang="zh-CN" sz="1200" dirty="0">
                <a:latin typeface="+mn-lt"/>
              </a:rPr>
              <a:t>Sep 2024 (TSG#105) : SA5 SID concluded and Rel-19 WID started</a:t>
            </a:r>
          </a:p>
          <a:p>
            <a:pPr marL="609585" lvl="0" indent="-609585">
              <a:spcBef>
                <a:spcPct val="20000"/>
              </a:spcBef>
              <a:buBlip>
                <a:blip r:embed="rId2"/>
              </a:buBlip>
              <a:defRPr/>
            </a:pPr>
            <a:r>
              <a:rPr lang="en-US" altLang="zh-CN" sz="1200" dirty="0">
                <a:latin typeface="+mn-lt"/>
              </a:rPr>
              <a:t>Mar 2025 (TSG#107): Stage 1 work freeze</a:t>
            </a:r>
          </a:p>
          <a:p>
            <a:pPr marL="609585" lvl="0" indent="-609585">
              <a:spcBef>
                <a:spcPct val="20000"/>
              </a:spcBef>
              <a:buBlip>
                <a:blip r:embed="rId2"/>
              </a:buBlip>
              <a:defRPr/>
            </a:pPr>
            <a:r>
              <a:rPr lang="en-US" altLang="zh-CN" sz="1200" dirty="0">
                <a:latin typeface="+mn-lt"/>
              </a:rPr>
              <a:t>Jun 2025 (TSG#108): Stage 2 Functional work Freeze and stage 3(OAM/CN related), provide inputs to CT</a:t>
            </a:r>
          </a:p>
          <a:p>
            <a:pPr marL="609585" lvl="0" indent="-609585">
              <a:spcBef>
                <a:spcPct val="20000"/>
              </a:spcBef>
              <a:buBlip>
                <a:blip r:embed="rId2"/>
              </a:buBlip>
              <a:defRPr/>
            </a:pPr>
            <a:r>
              <a:rPr lang="en-US" altLang="zh-CN" sz="1200" dirty="0">
                <a:latin typeface="+mn-lt"/>
              </a:rPr>
              <a:t>Sep 2025 (TSG#109): Stage 2 Functional work Freeze and stage 3 (RAN related)</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322759" y="1509000"/>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74480" y="1176647"/>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322759" y="2624735"/>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274480" y="2292382"/>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897787524"/>
              </p:ext>
            </p:extLst>
          </p:nvPr>
        </p:nvGraphicFramePr>
        <p:xfrm>
          <a:off x="540110" y="1417638"/>
          <a:ext cx="10506842" cy="329184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SA#99</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a:p>
            <a:pPr lvl="1"/>
            <a:r>
              <a:rPr lang="en-GB" altLang="en-US" sz="2000" dirty="0"/>
              <a:t>SA#99 </a:t>
            </a:r>
            <a:r>
              <a:rPr lang="en-US" altLang="en-US" sz="2000" dirty="0"/>
              <a:t>3GPP Work Plan review at Plenary #99 (SP-230382)</a:t>
            </a:r>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4093428"/>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normative&gt; is planned to be freeze in Jun.2023. </a:t>
            </a:r>
          </a:p>
          <a:p>
            <a:pPr marL="285750" indent="-285750">
              <a:buFont typeface="Wingdings" panose="05000000000000000000" pitchFamily="2" charset="2"/>
              <a:buChar char="Ø"/>
            </a:pPr>
            <a:r>
              <a:rPr lang="en-US" altLang="zh-CN" dirty="0"/>
              <a:t>&lt;Stage 3(CT&amp;SA)&gt; and &lt;RAN completion&gt; are planned to be freeze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freeze in Dec.2024.</a:t>
            </a:r>
          </a:p>
          <a:p>
            <a:pPr marL="285750" indent="-285750">
              <a:buFont typeface="Wingdings" panose="05000000000000000000" pitchFamily="2" charset="2"/>
              <a:buChar char="Ø"/>
            </a:pPr>
            <a:r>
              <a:rPr lang="en-US" altLang="zh-CN" dirty="0"/>
              <a:t>&lt;Stage 3(CT&amp;SA)&gt; and &lt;RAN completion&gt; are planned to be freeze in Sep.2025.</a:t>
            </a:r>
          </a:p>
        </p:txBody>
      </p:sp>
      <p:pic>
        <p:nvPicPr>
          <p:cNvPr id="2" name="图片 1">
            <a:extLst>
              <a:ext uri="{FF2B5EF4-FFF2-40B4-BE49-F238E27FC236}">
                <a16:creationId xmlns:a16="http://schemas.microsoft.com/office/drawing/2014/main" id="{F950FAE9-6C3F-41B7-A8F9-4E68466D6BBB}"/>
              </a:ext>
            </a:extLst>
          </p:cNvPr>
          <p:cNvPicPr>
            <a:picLocks noChangeAspect="1"/>
          </p:cNvPicPr>
          <p:nvPr/>
        </p:nvPicPr>
        <p:blipFill>
          <a:blip r:embed="rId2"/>
          <a:stretch>
            <a:fillRect/>
          </a:stretch>
        </p:blipFill>
        <p:spPr>
          <a:xfrm>
            <a:off x="246994" y="968940"/>
            <a:ext cx="9114310" cy="5188146"/>
          </a:xfrm>
          <a:prstGeom prst="rect">
            <a:avLst/>
          </a:prstGeom>
        </p:spPr>
      </p:pic>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Release 18</a:t>
            </a:r>
            <a:endParaRPr lang="en-US" sz="2800" dirty="0"/>
          </a:p>
        </p:txBody>
      </p:sp>
      <p:sp>
        <p:nvSpPr>
          <p:cNvPr id="6" name="矩形 51">
            <a:extLst>
              <a:ext uri="{FF2B5EF4-FFF2-40B4-BE49-F238E27FC236}">
                <a16:creationId xmlns:a16="http://schemas.microsoft.com/office/drawing/2014/main" id="{27DAF102-B850-4F08-BEC5-0CBAB644E2AE}"/>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pic>
        <p:nvPicPr>
          <p:cNvPr id="3" name="图片 2">
            <a:extLst>
              <a:ext uri="{FF2B5EF4-FFF2-40B4-BE49-F238E27FC236}">
                <a16:creationId xmlns:a16="http://schemas.microsoft.com/office/drawing/2014/main" id="{ECFD60C3-05AD-410B-819E-24B0D27252DD}"/>
              </a:ext>
            </a:extLst>
          </p:cNvPr>
          <p:cNvPicPr>
            <a:picLocks noChangeAspect="1"/>
          </p:cNvPicPr>
          <p:nvPr/>
        </p:nvPicPr>
        <p:blipFill>
          <a:blip r:embed="rId2"/>
          <a:stretch>
            <a:fillRect/>
          </a:stretch>
        </p:blipFill>
        <p:spPr>
          <a:xfrm>
            <a:off x="1085765" y="1047452"/>
            <a:ext cx="8174740" cy="4864586"/>
          </a:xfrm>
          <a:prstGeom prst="rect">
            <a:avLst/>
          </a:prstGeom>
        </p:spPr>
      </p:pic>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r>
              <a:rPr lang="en-GB" altLang="en-US" sz="1400" dirty="0">
                <a:solidFill>
                  <a:schemeClr val="bg1"/>
                </a:solidFill>
              </a:rPr>
              <a:t>Ref: S5-232763 updated</a:t>
            </a:r>
            <a:endParaRPr lang="en-US" sz="1400"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57612" y="2551112"/>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43250" y="26828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0" y="2878064"/>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OAM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(TSG#99) and Jun 2023(TSG#100):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416700" y="368174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68421" y="334939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26" name="矩形 51">
            <a:extLst>
              <a:ext uri="{FF2B5EF4-FFF2-40B4-BE49-F238E27FC236}">
                <a16:creationId xmlns:a16="http://schemas.microsoft.com/office/drawing/2014/main" id="{A618268D-EAD5-4242-848E-D9D405A1AB04}"/>
              </a:ext>
            </a:extLst>
          </p:cNvPr>
          <p:cNvSpPr/>
          <p:nvPr/>
        </p:nvSpPr>
        <p:spPr>
          <a:xfrm>
            <a:off x="246994" y="5990550"/>
            <a:ext cx="4472699" cy="307777"/>
          </a:xfrm>
          <a:prstGeom prst="rect">
            <a:avLst/>
          </a:prstGeom>
          <a:solidFill>
            <a:srgbClr val="00B0F0"/>
          </a:solidFill>
        </p:spPr>
        <p:txBody>
          <a:bodyPr wrap="none">
            <a:spAutoFit/>
          </a:bodyPr>
          <a:lstStyle/>
          <a:p>
            <a:r>
              <a:rPr lang="en-GB" altLang="en-US" sz="1400" dirty="0">
                <a:solidFill>
                  <a:schemeClr val="bg1"/>
                </a:solidFill>
              </a:rPr>
              <a:t>Ref: updated of S5-232763 according to SA#99 inputs</a:t>
            </a:r>
            <a:endParaRPr lang="en-US" sz="1400" dirty="0">
              <a:solidFill>
                <a:srgbClr val="0000FF"/>
              </a:solidFill>
            </a:endParaRPr>
          </a:p>
        </p:txBody>
      </p: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F73C1F59-22F2-4AB6-AB57-0128F90E3FFF}"/>
              </a:ext>
            </a:extLst>
          </p:cNvPr>
          <p:cNvPicPr>
            <a:picLocks noChangeAspect="1"/>
          </p:cNvPicPr>
          <p:nvPr/>
        </p:nvPicPr>
        <p:blipFill>
          <a:blip r:embed="rId2"/>
          <a:stretch>
            <a:fillRect/>
          </a:stretch>
        </p:blipFill>
        <p:spPr>
          <a:xfrm>
            <a:off x="1182935" y="733007"/>
            <a:ext cx="9806643" cy="5080564"/>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608348" cy="292388"/>
          </a:xfrm>
          <a:prstGeom prst="rect">
            <a:avLst/>
          </a:prstGeom>
          <a:noFill/>
        </p:spPr>
        <p:txBody>
          <a:bodyPr wrap="none" rtlCol="0">
            <a:spAutoFit/>
          </a:bodyPr>
          <a:lstStyle/>
          <a:p>
            <a:r>
              <a:rPr lang="en-US" altLang="zh-CN" dirty="0"/>
              <a:t>SA5 will collect the potential work area and provide inputs to SA workshop in Jun.2023 </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919849" y="3971772"/>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2163700" y="4357243"/>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889529" y="4656209"/>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768350" y="4596619"/>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531443" y="4872689"/>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3428751" y="462241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190314" y="5351341"/>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926173" y="4067237"/>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468D7F2-0DB8-4E61-BCBD-B98CCF212097}"/>
              </a:ext>
            </a:extLst>
          </p:cNvPr>
          <p:cNvPicPr>
            <a:picLocks noChangeAspect="1"/>
          </p:cNvPicPr>
          <p:nvPr/>
        </p:nvPicPr>
        <p:blipFill>
          <a:blip r:embed="rId2"/>
          <a:stretch>
            <a:fillRect/>
          </a:stretch>
        </p:blipFill>
        <p:spPr>
          <a:xfrm>
            <a:off x="1249958" y="1086946"/>
            <a:ext cx="8858693" cy="4903604"/>
          </a:xfrm>
          <a:prstGeom prst="rect">
            <a:avLst/>
          </a:prstGeom>
        </p:spPr>
      </p:pic>
      <p:sp>
        <p:nvSpPr>
          <p:cNvPr id="7" name="矩形 51">
            <a:extLst>
              <a:ext uri="{FF2B5EF4-FFF2-40B4-BE49-F238E27FC236}">
                <a16:creationId xmlns:a16="http://schemas.microsoft.com/office/drawing/2014/main" id="{BF8323CA-510C-48DA-A0FA-6A6439770C4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10" name="标题 1">
            <a:extLst>
              <a:ext uri="{FF2B5EF4-FFF2-40B4-BE49-F238E27FC236}">
                <a16:creationId xmlns:a16="http://schemas.microsoft.com/office/drawing/2014/main" id="{BFEEB56A-02DB-4540-9B57-B5AC3DB7378C}"/>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(1/2)</a:t>
            </a:r>
            <a:endParaRPr lang="en-US" sz="2800" dirty="0"/>
          </a:p>
        </p:txBody>
      </p:sp>
    </p:spTree>
    <p:extLst>
      <p:ext uri="{BB962C8B-B14F-4D97-AF65-F5344CB8AC3E}">
        <p14:creationId xmlns:p14="http://schemas.microsoft.com/office/powerpoint/2010/main" val="389387838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143868</TotalTime>
  <Words>2857</Words>
  <Application>Microsoft Office PowerPoint</Application>
  <PresentationFormat>宽屏</PresentationFormat>
  <Paragraphs>376</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Microsoft YaHei UI</vt: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for OAM SA5#148e, 17 April – 25 April, 2023 </vt:lpstr>
      <vt:lpstr>Background</vt:lpstr>
      <vt:lpstr>Background information from latest 3GPP Work Plan review at Plenary #99</vt:lpstr>
      <vt:lpstr>Background information from latest 3GPP Work Plan review at Plenary #99- Release 18</vt:lpstr>
      <vt:lpstr>PowerPoint 演示文稿</vt:lpstr>
      <vt:lpstr>PowerPoint 演示文稿</vt:lpstr>
      <vt:lpstr>Background information from endorsed Rel-19 planning workshop at Plenary #98e</vt:lpstr>
      <vt:lpstr>PowerPoint 演示文稿</vt:lpstr>
      <vt:lpstr>Background information from latest 3GPP Work Plan review at Plenary #99 - Release 19 (1/2)</vt:lpstr>
      <vt:lpstr>Background information from latest 3GPP Work Plan review at Plenary #99 – Release 19 (2/2)</vt:lpstr>
      <vt:lpstr>PowerPoint 演示文稿</vt:lpstr>
      <vt:lpstr>PowerPoint 演示文稿</vt:lpstr>
      <vt:lpstr>Leaders’ recommendation for SA5 OAM time planning  for endorsement</vt:lpstr>
      <vt:lpstr>Change History</vt:lpstr>
      <vt:lpstr>Thank you!</vt:lpstr>
      <vt:lpstr>Consideration on SA5 OAM R18&amp;R19 time planning(1/2)</vt:lpstr>
      <vt:lpstr>Consideration on SA5 OAM R18&amp;R19 time planning(2/2)</vt:lpstr>
      <vt:lpstr>PowerPoint 演示文稿</vt:lpstr>
      <vt:lpstr>Detailed view of SA5 OAM relation with other groups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3523</cp:revision>
  <dcterms:created xsi:type="dcterms:W3CDTF">2008-08-30T09:32:10Z</dcterms:created>
  <dcterms:modified xsi:type="dcterms:W3CDTF">2023-05-12T13:12:54Z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(3)xg3q7m4xjG+2UQTyYeQZZGVusGizHEoyhGar7+DpvYC6gZThIz27TklhgCkEx3H3nnQvyir2
x0GlbrId9HBvKDbv+wMBaRNo8Fwtx4Ck5UaOKObVAlMTwMvkF6VYVIdIHaxYS35f8LWtVcig
vKmcj1iePqqbZ6ude4YpFoU4Bt4fvpoPb6xYBP0cF1YoQRUDccZv6uFMRdClJrm3RlzWEhpW
Hm1nwG6n9SakFVNo2K</vt:lpwstr>
  </property>
  <property fmtid="{D5CDD505-2E9C-101B-9397-08002B2CF9AE}" pid="3" name="_2015_ms_pID_7253431">
    <vt:lpwstr>7L6M8Fo4ZNq5KfHt9YQWzPcCZQuExT4g+GCNFdLckgkLlI5GdgmQAh
KW9p0o4Og7nHNhYQc84g4yA/n0cGwSRKGPaMa10CiiaV2w+PsGE5kIv0O01uX3IzmVM2FjwJ
CDOsnC/ATSyZ0dylfUbpn1mbEETgy+Ivg7oxCgA+tcGgnjMSNkbVSvbCMcGzXpo0dhZf6df4
HjFlyoux/sAC1YiKxIBE4UxWOzJSFoGw3Z0M</vt:lpwstr>
  </property>
  <property fmtid="{D5CDD505-2E9C-101B-9397-08002B2CF9AE}" pid="4" name="_2015_ms_pID_7253432">
    <vt:lpwstr>Uw==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1683891450</vt:lpwstr>
  </property>
</Properties>
</file>