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1"/>
  </p:notesMasterIdLst>
  <p:handoutMasterIdLst>
    <p:handoutMasterId r:id="rId22"/>
  </p:handoutMasterIdLst>
  <p:sldIdLst>
    <p:sldId id="303" r:id="rId2"/>
    <p:sldId id="895" r:id="rId3"/>
    <p:sldId id="896" r:id="rId4"/>
    <p:sldId id="897" r:id="rId5"/>
    <p:sldId id="900" r:id="rId6"/>
    <p:sldId id="907" r:id="rId7"/>
    <p:sldId id="899" r:id="rId8"/>
    <p:sldId id="905" r:id="rId9"/>
    <p:sldId id="908" r:id="rId10"/>
    <p:sldId id="909" r:id="rId11"/>
    <p:sldId id="913" r:id="rId12"/>
    <p:sldId id="911" r:id="rId13"/>
    <p:sldId id="877" r:id="rId14"/>
    <p:sldId id="873" r:id="rId15"/>
    <p:sldId id="704" r:id="rId16"/>
    <p:sldId id="898" r:id="rId17"/>
    <p:sldId id="889" r:id="rId18"/>
    <p:sldId id="869" r:id="rId19"/>
    <p:sldId id="868" r:id="rId20"/>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00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6" autoAdjust="0"/>
    <p:restoredTop sz="97931" autoAdjust="0"/>
  </p:normalViewPr>
  <p:slideViewPr>
    <p:cSldViewPr snapToGrid="0">
      <p:cViewPr varScale="1">
        <p:scale>
          <a:sx n="93" d="100"/>
          <a:sy n="93" d="100"/>
        </p:scale>
        <p:origin x="82" y="4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4/24/2023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4/24/2023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S5-233263, SA5#148e, 17– 25 </a:t>
            </a:r>
            <a:r>
              <a:rPr lang="en-US" altLang="zh-CN" sz="1100" b="1" spc="300" dirty="0">
                <a:ea typeface="+mn-ea"/>
                <a:cs typeface="Arial" panose="020B0604020202020204" pitchFamily="34" charset="0"/>
              </a:rPr>
              <a:t>April</a:t>
            </a:r>
            <a:r>
              <a:rPr lang="en-GB" sz="1100" b="1" spc="300" dirty="0">
                <a:ea typeface="+mn-ea"/>
                <a:cs typeface="Arial" panose="020B0604020202020204" pitchFamily="34" charset="0"/>
              </a:rPr>
              <a:t> 2023</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2023</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US" altLang="zh-CN" sz="4800" b="1" dirty="0"/>
              <a:t>Release-18/19 Time Plan Proposal for OAM</a:t>
            </a:r>
            <a:br>
              <a:rPr lang="en-GB" sz="4800" b="1" i="1" dirty="0"/>
            </a:br>
            <a:r>
              <a:rPr lang="en-GB" altLang="zh-CN" sz="2400" dirty="0">
                <a:latin typeface="Arial" pitchFamily="34" charset="0"/>
              </a:rPr>
              <a:t>SA5#</a:t>
            </a:r>
            <a:r>
              <a:rPr lang="fr-FR" altLang="zh-CN" sz="2400" dirty="0">
                <a:latin typeface="Arial" pitchFamily="34" charset="0"/>
              </a:rPr>
              <a:t>148</a:t>
            </a:r>
            <a:r>
              <a:rPr lang="en-US" altLang="zh-CN" sz="2400" dirty="0">
                <a:latin typeface="Arial" pitchFamily="34" charset="0"/>
              </a:rPr>
              <a:t>e</a:t>
            </a:r>
            <a:r>
              <a:rPr lang="fr-FR" altLang="zh-CN" sz="2400" dirty="0">
                <a:latin typeface="Arial" pitchFamily="34" charset="0"/>
              </a:rPr>
              <a:t>, 17 April – 25</a:t>
            </a:r>
            <a:r>
              <a:rPr lang="en-US" altLang="zh-CN" sz="2400" dirty="0">
                <a:latin typeface="Arial" pitchFamily="34" charset="0"/>
              </a:rPr>
              <a:t> April, 2023</a:t>
            </a:r>
            <a:br>
              <a:rPr lang="fr-FR" sz="2400" dirty="0">
                <a:latin typeface="Arial" pitchFamily="34" charset="0"/>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8534400" cy="1752600"/>
          </a:xfrm>
        </p:spPr>
        <p:txBody>
          <a:bodyPr/>
          <a:lstStyle/>
          <a:p>
            <a:pPr>
              <a:lnSpc>
                <a:spcPct val="80000"/>
              </a:lnSpc>
            </a:pP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p>
          <a:p>
            <a:pPr>
              <a:lnSpc>
                <a:spcPct val="80000"/>
              </a:lnSpc>
            </a:pPr>
            <a:r>
              <a:rPr lang="en-GB" altLang="zh-CN" sz="2400" dirty="0">
                <a:latin typeface="Arial" charset="0"/>
              </a:rPr>
              <a:t>Thomas Tovinger, 3GPP SA5 Chair, ERICSSON</a:t>
            </a:r>
            <a:endParaRPr lang="en-US"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C29468CC-5D84-455A-B269-84C298CA9E15}"/>
              </a:ext>
            </a:extLst>
          </p:cNvPr>
          <p:cNvSpPr>
            <a:spLocks noGrp="1"/>
          </p:cNvSpPr>
          <p:nvPr>
            <p:ph type="title"/>
          </p:nvPr>
        </p:nvSpPr>
        <p:spPr>
          <a:xfrm>
            <a:off x="117053" y="151761"/>
            <a:ext cx="9585583" cy="817179"/>
          </a:xfrm>
        </p:spPr>
        <p:txBody>
          <a:bodyPr/>
          <a:lstStyle/>
          <a:p>
            <a:pPr algn="l"/>
            <a:r>
              <a:rPr lang="en-US" altLang="zh-CN" sz="2800" dirty="0"/>
              <a:t>Background information from latest 3GPP Work Plan review at Plenary #99 – Release 19 (2/2)</a:t>
            </a:r>
            <a:endParaRPr lang="en-US" sz="2800" dirty="0"/>
          </a:p>
        </p:txBody>
      </p:sp>
      <p:pic>
        <p:nvPicPr>
          <p:cNvPr id="7" name="图片 6">
            <a:extLst>
              <a:ext uri="{FF2B5EF4-FFF2-40B4-BE49-F238E27FC236}">
                <a16:creationId xmlns:a16="http://schemas.microsoft.com/office/drawing/2014/main" id="{169E2ADA-E21A-440F-9302-9CACC2647CF5}"/>
              </a:ext>
            </a:extLst>
          </p:cNvPr>
          <p:cNvPicPr>
            <a:picLocks noChangeAspect="1"/>
          </p:cNvPicPr>
          <p:nvPr/>
        </p:nvPicPr>
        <p:blipFill>
          <a:blip r:embed="rId2"/>
          <a:stretch>
            <a:fillRect/>
          </a:stretch>
        </p:blipFill>
        <p:spPr>
          <a:xfrm>
            <a:off x="1661020" y="968940"/>
            <a:ext cx="8351699" cy="4992159"/>
          </a:xfrm>
          <a:prstGeom prst="rect">
            <a:avLst/>
          </a:prstGeom>
        </p:spPr>
      </p:pic>
      <p:sp>
        <p:nvSpPr>
          <p:cNvPr id="8" name="矩形 51">
            <a:extLst>
              <a:ext uri="{FF2B5EF4-FFF2-40B4-BE49-F238E27FC236}">
                <a16:creationId xmlns:a16="http://schemas.microsoft.com/office/drawing/2014/main" id="{056A51C2-C1DE-41D4-8EC0-8CD6A325C762}"/>
              </a:ext>
            </a:extLst>
          </p:cNvPr>
          <p:cNvSpPr/>
          <p:nvPr/>
        </p:nvSpPr>
        <p:spPr>
          <a:xfrm>
            <a:off x="246994" y="5990550"/>
            <a:ext cx="1757212" cy="307777"/>
          </a:xfrm>
          <a:prstGeom prst="rect">
            <a:avLst/>
          </a:prstGeom>
          <a:solidFill>
            <a:srgbClr val="00B0F0"/>
          </a:solidFill>
        </p:spPr>
        <p:txBody>
          <a:bodyPr wrap="none">
            <a:spAutoFit/>
          </a:bodyPr>
          <a:lstStyle/>
          <a:p>
            <a:r>
              <a:rPr lang="en-GB" altLang="en-US" sz="1400" dirty="0">
                <a:solidFill>
                  <a:schemeClr val="bg1"/>
                </a:solidFill>
              </a:rPr>
              <a:t>Ref: SP-230382.ppt</a:t>
            </a:r>
            <a:endParaRPr lang="en-US" sz="1400" dirty="0">
              <a:solidFill>
                <a:srgbClr val="0000FF"/>
              </a:solidFill>
            </a:endParaRPr>
          </a:p>
        </p:txBody>
      </p:sp>
    </p:spTree>
    <p:extLst>
      <p:ext uri="{BB962C8B-B14F-4D97-AF65-F5344CB8AC3E}">
        <p14:creationId xmlns:p14="http://schemas.microsoft.com/office/powerpoint/2010/main" val="136737413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9">
            <a:extLst>
              <a:ext uri="{FF2B5EF4-FFF2-40B4-BE49-F238E27FC236}">
                <a16:creationId xmlns:a16="http://schemas.microsoft.com/office/drawing/2014/main" id="{0721111E-BCDB-49E5-BB90-2751614F29C4}"/>
              </a:ext>
            </a:extLst>
          </p:cNvPr>
          <p:cNvCxnSpPr>
            <a:cxnSpLocks/>
          </p:cNvCxnSpPr>
          <p:nvPr/>
        </p:nvCxnSpPr>
        <p:spPr bwMode="auto">
          <a:xfrm>
            <a:off x="312999" y="774831"/>
            <a:ext cx="866616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 name="Straight Connector 114">
            <a:extLst>
              <a:ext uri="{FF2B5EF4-FFF2-40B4-BE49-F238E27FC236}">
                <a16:creationId xmlns:a16="http://schemas.microsoft.com/office/drawing/2014/main" id="{C93C2B73-F280-45C6-BF9B-B622F9DA0506}"/>
              </a:ext>
            </a:extLst>
          </p:cNvPr>
          <p:cNvCxnSpPr>
            <a:cxnSpLocks noChangeShapeType="1"/>
          </p:cNvCxnSpPr>
          <p:nvPr/>
        </p:nvCxnSpPr>
        <p:spPr bwMode="auto">
          <a:xfrm>
            <a:off x="7804412" y="1210793"/>
            <a:ext cx="0" cy="4476211"/>
          </a:xfrm>
          <a:prstGeom prst="line">
            <a:avLst/>
          </a:prstGeom>
          <a:noFill/>
          <a:ln w="28575" algn="ctr">
            <a:solidFill>
              <a:schemeClr val="accent3"/>
            </a:solidFill>
            <a:round/>
            <a:headEnd/>
            <a:tailEnd/>
          </a:ln>
        </p:spPr>
      </p:cxnSp>
      <p:cxnSp>
        <p:nvCxnSpPr>
          <p:cNvPr id="6" name="Straight Connector 114">
            <a:extLst>
              <a:ext uri="{FF2B5EF4-FFF2-40B4-BE49-F238E27FC236}">
                <a16:creationId xmlns:a16="http://schemas.microsoft.com/office/drawing/2014/main" id="{F6D99CF8-250F-40AA-8D35-EEB43F1D9405}"/>
              </a:ext>
            </a:extLst>
          </p:cNvPr>
          <p:cNvCxnSpPr>
            <a:cxnSpLocks noChangeShapeType="1"/>
          </p:cNvCxnSpPr>
          <p:nvPr/>
        </p:nvCxnSpPr>
        <p:spPr bwMode="auto">
          <a:xfrm flipH="1">
            <a:off x="5081055" y="1171105"/>
            <a:ext cx="3969" cy="4515899"/>
          </a:xfrm>
          <a:prstGeom prst="line">
            <a:avLst/>
          </a:prstGeom>
          <a:noFill/>
          <a:ln w="28575" algn="ctr">
            <a:solidFill>
              <a:schemeClr val="accent3"/>
            </a:solidFill>
            <a:round/>
            <a:headEnd/>
            <a:tailEnd/>
          </a:ln>
        </p:spPr>
      </p:cxnSp>
      <p:cxnSp>
        <p:nvCxnSpPr>
          <p:cNvPr id="7" name="Straight Connector 114">
            <a:extLst>
              <a:ext uri="{FF2B5EF4-FFF2-40B4-BE49-F238E27FC236}">
                <a16:creationId xmlns:a16="http://schemas.microsoft.com/office/drawing/2014/main" id="{AC4D0791-E582-4CE1-A349-2D7382D7BA39}"/>
              </a:ext>
            </a:extLst>
          </p:cNvPr>
          <p:cNvCxnSpPr>
            <a:cxnSpLocks noChangeShapeType="1"/>
          </p:cNvCxnSpPr>
          <p:nvPr/>
        </p:nvCxnSpPr>
        <p:spPr bwMode="auto">
          <a:xfrm>
            <a:off x="2356112" y="1172693"/>
            <a:ext cx="0" cy="4668982"/>
          </a:xfrm>
          <a:prstGeom prst="line">
            <a:avLst/>
          </a:prstGeom>
          <a:noFill/>
          <a:ln w="28575" algn="ctr">
            <a:solidFill>
              <a:schemeClr val="accent3"/>
            </a:solidFill>
            <a:round/>
            <a:headEnd/>
            <a:tailEnd/>
          </a:ln>
        </p:spPr>
      </p:cxnSp>
      <p:sp>
        <p:nvSpPr>
          <p:cNvPr id="8" name="TextBox 86">
            <a:extLst>
              <a:ext uri="{FF2B5EF4-FFF2-40B4-BE49-F238E27FC236}">
                <a16:creationId xmlns:a16="http://schemas.microsoft.com/office/drawing/2014/main" id="{A98D9C69-92B3-48F7-B7B5-DFBD193F2E3F}"/>
              </a:ext>
            </a:extLst>
          </p:cNvPr>
          <p:cNvSpPr txBox="1">
            <a:spLocks noChangeArrowheads="1"/>
          </p:cNvSpPr>
          <p:nvPr/>
        </p:nvSpPr>
        <p:spPr bwMode="auto">
          <a:xfrm>
            <a:off x="1490924"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TSG#101</a:t>
            </a:r>
          </a:p>
        </p:txBody>
      </p:sp>
      <p:cxnSp>
        <p:nvCxnSpPr>
          <p:cNvPr id="9" name="Straight Connector 115">
            <a:extLst>
              <a:ext uri="{FF2B5EF4-FFF2-40B4-BE49-F238E27FC236}">
                <a16:creationId xmlns:a16="http://schemas.microsoft.com/office/drawing/2014/main" id="{8A632F0C-8EE3-4721-9435-2F646F2FDA57}"/>
              </a:ext>
            </a:extLst>
          </p:cNvPr>
          <p:cNvCxnSpPr>
            <a:cxnSpLocks noChangeShapeType="1"/>
          </p:cNvCxnSpPr>
          <p:nvPr/>
        </p:nvCxnSpPr>
        <p:spPr bwMode="auto">
          <a:xfrm>
            <a:off x="3029212" y="1210793"/>
            <a:ext cx="9525" cy="4476211"/>
          </a:xfrm>
          <a:prstGeom prst="line">
            <a:avLst/>
          </a:prstGeom>
          <a:noFill/>
          <a:ln w="9525" algn="ctr">
            <a:solidFill>
              <a:schemeClr val="accent3"/>
            </a:solidFill>
            <a:prstDash val="dash"/>
            <a:round/>
            <a:headEnd/>
            <a:tailEnd/>
          </a:ln>
        </p:spPr>
      </p:cxnSp>
      <p:cxnSp>
        <p:nvCxnSpPr>
          <p:cNvPr id="10" name="Straight Connector 114">
            <a:extLst>
              <a:ext uri="{FF2B5EF4-FFF2-40B4-BE49-F238E27FC236}">
                <a16:creationId xmlns:a16="http://schemas.microsoft.com/office/drawing/2014/main" id="{86670FBD-6A52-4A66-8095-50A72D0F6A7C}"/>
              </a:ext>
            </a:extLst>
          </p:cNvPr>
          <p:cNvCxnSpPr>
            <a:cxnSpLocks noChangeShapeType="1"/>
          </p:cNvCxnSpPr>
          <p:nvPr/>
        </p:nvCxnSpPr>
        <p:spPr bwMode="auto">
          <a:xfrm>
            <a:off x="606687" y="1234605"/>
            <a:ext cx="0" cy="3803650"/>
          </a:xfrm>
          <a:prstGeom prst="line">
            <a:avLst/>
          </a:prstGeom>
          <a:noFill/>
          <a:ln w="9525" algn="ctr">
            <a:solidFill>
              <a:schemeClr val="accent3"/>
            </a:solidFill>
            <a:prstDash val="dash"/>
            <a:round/>
            <a:headEnd/>
            <a:tailEnd/>
          </a:ln>
        </p:spPr>
      </p:cxnSp>
      <p:cxnSp>
        <p:nvCxnSpPr>
          <p:cNvPr id="11" name="Straight Connector 114">
            <a:extLst>
              <a:ext uri="{FF2B5EF4-FFF2-40B4-BE49-F238E27FC236}">
                <a16:creationId xmlns:a16="http://schemas.microsoft.com/office/drawing/2014/main" id="{CDEE3A7E-EC2A-4FE4-8BAB-63E504405EA1}"/>
              </a:ext>
            </a:extLst>
          </p:cNvPr>
          <p:cNvCxnSpPr>
            <a:cxnSpLocks noChangeShapeType="1"/>
            <a:endCxn id="19" idx="2"/>
          </p:cNvCxnSpPr>
          <p:nvPr/>
        </p:nvCxnSpPr>
        <p:spPr bwMode="auto">
          <a:xfrm flipH="1">
            <a:off x="1736338" y="1043153"/>
            <a:ext cx="2236" cy="4476211"/>
          </a:xfrm>
          <a:prstGeom prst="line">
            <a:avLst/>
          </a:prstGeom>
          <a:noFill/>
          <a:ln w="9525" algn="ctr">
            <a:solidFill>
              <a:schemeClr val="accent3"/>
            </a:solidFill>
            <a:prstDash val="dash"/>
            <a:round/>
            <a:headEnd/>
            <a:tailEnd/>
          </a:ln>
        </p:spPr>
      </p:cxnSp>
      <p:cxnSp>
        <p:nvCxnSpPr>
          <p:cNvPr id="12" name="Straight Connector 114">
            <a:extLst>
              <a:ext uri="{FF2B5EF4-FFF2-40B4-BE49-F238E27FC236}">
                <a16:creationId xmlns:a16="http://schemas.microsoft.com/office/drawing/2014/main" id="{A84BDF95-116C-4551-92B4-92E0A98CD6F1}"/>
              </a:ext>
            </a:extLst>
          </p:cNvPr>
          <p:cNvCxnSpPr>
            <a:cxnSpLocks noChangeShapeType="1"/>
          </p:cNvCxnSpPr>
          <p:nvPr/>
        </p:nvCxnSpPr>
        <p:spPr bwMode="auto">
          <a:xfrm>
            <a:off x="8382262" y="1210793"/>
            <a:ext cx="0" cy="4476211"/>
          </a:xfrm>
          <a:prstGeom prst="line">
            <a:avLst/>
          </a:prstGeom>
          <a:noFill/>
          <a:ln w="9525" algn="ctr">
            <a:solidFill>
              <a:schemeClr val="accent3"/>
            </a:solidFill>
            <a:prstDash val="dash"/>
            <a:round/>
            <a:headEnd/>
            <a:tailEnd/>
          </a:ln>
        </p:spPr>
      </p:cxnSp>
      <p:cxnSp>
        <p:nvCxnSpPr>
          <p:cNvPr id="13" name="Straight Connector 114">
            <a:extLst>
              <a:ext uri="{FF2B5EF4-FFF2-40B4-BE49-F238E27FC236}">
                <a16:creationId xmlns:a16="http://schemas.microsoft.com/office/drawing/2014/main" id="{4DC2D321-EF6C-4552-96A4-EFAD25C79AC2}"/>
              </a:ext>
            </a:extLst>
          </p:cNvPr>
          <p:cNvCxnSpPr>
            <a:cxnSpLocks noChangeShapeType="1"/>
          </p:cNvCxnSpPr>
          <p:nvPr/>
        </p:nvCxnSpPr>
        <p:spPr bwMode="auto">
          <a:xfrm flipH="1">
            <a:off x="7135280" y="1210793"/>
            <a:ext cx="3969" cy="4476211"/>
          </a:xfrm>
          <a:prstGeom prst="line">
            <a:avLst/>
          </a:prstGeom>
          <a:noFill/>
          <a:ln w="9525" algn="ctr">
            <a:solidFill>
              <a:schemeClr val="accent3"/>
            </a:solidFill>
            <a:prstDash val="dash"/>
            <a:round/>
            <a:headEnd/>
            <a:tailEnd/>
          </a:ln>
        </p:spPr>
      </p:cxnSp>
      <p:cxnSp>
        <p:nvCxnSpPr>
          <p:cNvPr id="14" name="Straight Connector 114">
            <a:extLst>
              <a:ext uri="{FF2B5EF4-FFF2-40B4-BE49-F238E27FC236}">
                <a16:creationId xmlns:a16="http://schemas.microsoft.com/office/drawing/2014/main" id="{B4BFA980-C622-46A3-B23F-C09C47E6881D}"/>
              </a:ext>
            </a:extLst>
          </p:cNvPr>
          <p:cNvCxnSpPr>
            <a:cxnSpLocks noChangeShapeType="1"/>
          </p:cNvCxnSpPr>
          <p:nvPr/>
        </p:nvCxnSpPr>
        <p:spPr bwMode="auto">
          <a:xfrm flipH="1">
            <a:off x="5736693" y="1210793"/>
            <a:ext cx="10319" cy="4476211"/>
          </a:xfrm>
          <a:prstGeom prst="line">
            <a:avLst/>
          </a:prstGeom>
          <a:noFill/>
          <a:ln w="9525" algn="ctr">
            <a:solidFill>
              <a:schemeClr val="accent3"/>
            </a:solidFill>
            <a:prstDash val="dash"/>
            <a:round/>
            <a:headEnd/>
            <a:tailEnd/>
          </a:ln>
        </p:spPr>
      </p:cxnSp>
      <p:cxnSp>
        <p:nvCxnSpPr>
          <p:cNvPr id="15" name="Straight Connector 114">
            <a:extLst>
              <a:ext uri="{FF2B5EF4-FFF2-40B4-BE49-F238E27FC236}">
                <a16:creationId xmlns:a16="http://schemas.microsoft.com/office/drawing/2014/main" id="{C273D0FB-8448-4BD9-AE6F-F6BED57FFC5E}"/>
              </a:ext>
            </a:extLst>
          </p:cNvPr>
          <p:cNvCxnSpPr>
            <a:cxnSpLocks noChangeShapeType="1"/>
          </p:cNvCxnSpPr>
          <p:nvPr/>
        </p:nvCxnSpPr>
        <p:spPr bwMode="auto">
          <a:xfrm flipH="1">
            <a:off x="6434399" y="1210793"/>
            <a:ext cx="9525" cy="4476211"/>
          </a:xfrm>
          <a:prstGeom prst="line">
            <a:avLst/>
          </a:prstGeom>
          <a:noFill/>
          <a:ln w="9525" algn="ctr">
            <a:solidFill>
              <a:schemeClr val="accent3"/>
            </a:solidFill>
            <a:prstDash val="dash"/>
            <a:round/>
            <a:headEnd/>
            <a:tailEnd/>
          </a:ln>
        </p:spPr>
      </p:cxnSp>
      <p:cxnSp>
        <p:nvCxnSpPr>
          <p:cNvPr id="16" name="Straight Connector 114">
            <a:extLst>
              <a:ext uri="{FF2B5EF4-FFF2-40B4-BE49-F238E27FC236}">
                <a16:creationId xmlns:a16="http://schemas.microsoft.com/office/drawing/2014/main" id="{6EA00536-6C4E-45B2-AB5B-4F4EFB23EE1E}"/>
              </a:ext>
            </a:extLst>
          </p:cNvPr>
          <p:cNvCxnSpPr>
            <a:cxnSpLocks noChangeShapeType="1"/>
          </p:cNvCxnSpPr>
          <p:nvPr/>
        </p:nvCxnSpPr>
        <p:spPr bwMode="auto">
          <a:xfrm flipH="1">
            <a:off x="4485743" y="1210793"/>
            <a:ext cx="3969" cy="4476211"/>
          </a:xfrm>
          <a:prstGeom prst="line">
            <a:avLst/>
          </a:prstGeom>
          <a:noFill/>
          <a:ln w="9525" algn="ctr">
            <a:solidFill>
              <a:schemeClr val="accent3"/>
            </a:solidFill>
            <a:prstDash val="dash"/>
            <a:round/>
            <a:headEnd/>
            <a:tailEnd/>
          </a:ln>
        </p:spPr>
      </p:cxnSp>
      <p:cxnSp>
        <p:nvCxnSpPr>
          <p:cNvPr id="17" name="Straight Connector 114">
            <a:extLst>
              <a:ext uri="{FF2B5EF4-FFF2-40B4-BE49-F238E27FC236}">
                <a16:creationId xmlns:a16="http://schemas.microsoft.com/office/drawing/2014/main" id="{925DFCB8-9C29-4E8E-B58F-C4A3C7125806}"/>
              </a:ext>
            </a:extLst>
          </p:cNvPr>
          <p:cNvCxnSpPr>
            <a:cxnSpLocks noChangeShapeType="1"/>
          </p:cNvCxnSpPr>
          <p:nvPr/>
        </p:nvCxnSpPr>
        <p:spPr bwMode="auto">
          <a:xfrm>
            <a:off x="3724537" y="1210793"/>
            <a:ext cx="0" cy="4476211"/>
          </a:xfrm>
          <a:prstGeom prst="line">
            <a:avLst/>
          </a:prstGeom>
          <a:noFill/>
          <a:ln w="9525" algn="ctr">
            <a:solidFill>
              <a:schemeClr val="accent3"/>
            </a:solidFill>
            <a:prstDash val="dash"/>
            <a:round/>
            <a:headEnd/>
            <a:tailEnd/>
          </a:ln>
        </p:spPr>
      </p:cxnSp>
      <p:cxnSp>
        <p:nvCxnSpPr>
          <p:cNvPr id="18" name="Straight Connector 114">
            <a:extLst>
              <a:ext uri="{FF2B5EF4-FFF2-40B4-BE49-F238E27FC236}">
                <a16:creationId xmlns:a16="http://schemas.microsoft.com/office/drawing/2014/main" id="{F7B47089-62EE-4473-9AA8-50D59FF8A266}"/>
              </a:ext>
            </a:extLst>
          </p:cNvPr>
          <p:cNvCxnSpPr>
            <a:cxnSpLocks noChangeShapeType="1"/>
          </p:cNvCxnSpPr>
          <p:nvPr/>
        </p:nvCxnSpPr>
        <p:spPr bwMode="auto">
          <a:xfrm>
            <a:off x="8915662" y="1213968"/>
            <a:ext cx="3174" cy="4473036"/>
          </a:xfrm>
          <a:prstGeom prst="line">
            <a:avLst/>
          </a:prstGeom>
          <a:noFill/>
          <a:ln w="9525" algn="ctr">
            <a:solidFill>
              <a:schemeClr val="accent3"/>
            </a:solidFill>
            <a:prstDash val="dash"/>
            <a:round/>
            <a:headEnd/>
            <a:tailEnd/>
          </a:ln>
        </p:spPr>
      </p:cxnSp>
      <p:sp>
        <p:nvSpPr>
          <p:cNvPr id="19" name="TextBox 1">
            <a:extLst>
              <a:ext uri="{FF2B5EF4-FFF2-40B4-BE49-F238E27FC236}">
                <a16:creationId xmlns:a16="http://schemas.microsoft.com/office/drawing/2014/main" id="{E0DB00DF-8150-423F-8277-60AAC6F9CE06}"/>
              </a:ext>
            </a:extLst>
          </p:cNvPr>
          <p:cNvSpPr txBox="1">
            <a:spLocks noChangeArrowheads="1"/>
          </p:cNvSpPr>
          <p:nvPr/>
        </p:nvSpPr>
        <p:spPr bwMode="auto">
          <a:xfrm>
            <a:off x="1054506" y="5349501"/>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20" name="TextBox 86">
            <a:extLst>
              <a:ext uri="{FF2B5EF4-FFF2-40B4-BE49-F238E27FC236}">
                <a16:creationId xmlns:a16="http://schemas.microsoft.com/office/drawing/2014/main" id="{21351EB1-79C4-4FA8-A028-4725E425C4D6}"/>
              </a:ext>
            </a:extLst>
          </p:cNvPr>
          <p:cNvSpPr txBox="1">
            <a:spLocks noChangeArrowheads="1"/>
          </p:cNvSpPr>
          <p:nvPr/>
        </p:nvSpPr>
        <p:spPr bwMode="auto">
          <a:xfrm>
            <a:off x="2038612" y="872655"/>
            <a:ext cx="563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TSG#102</a:t>
            </a:r>
            <a:endParaRPr lang="en-GB" altLang="en-US" sz="400">
              <a:latin typeface="Montserrat"/>
            </a:endParaRPr>
          </a:p>
        </p:txBody>
      </p:sp>
      <p:sp>
        <p:nvSpPr>
          <p:cNvPr id="21" name="TextBox 86">
            <a:extLst>
              <a:ext uri="{FF2B5EF4-FFF2-40B4-BE49-F238E27FC236}">
                <a16:creationId xmlns:a16="http://schemas.microsoft.com/office/drawing/2014/main" id="{487BB1E9-F16B-4E8D-B2C3-89D2E1E576D3}"/>
              </a:ext>
            </a:extLst>
          </p:cNvPr>
          <p:cNvSpPr txBox="1">
            <a:spLocks noChangeArrowheads="1"/>
          </p:cNvSpPr>
          <p:nvPr/>
        </p:nvSpPr>
        <p:spPr bwMode="auto">
          <a:xfrm>
            <a:off x="2711712"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TSG#103</a:t>
            </a:r>
            <a:endParaRPr lang="en-GB" altLang="en-US" sz="400">
              <a:latin typeface="Montserrat"/>
            </a:endParaRPr>
          </a:p>
        </p:txBody>
      </p:sp>
      <p:sp>
        <p:nvSpPr>
          <p:cNvPr id="22" name="TextBox 86">
            <a:extLst>
              <a:ext uri="{FF2B5EF4-FFF2-40B4-BE49-F238E27FC236}">
                <a16:creationId xmlns:a16="http://schemas.microsoft.com/office/drawing/2014/main" id="{F37180E3-93F5-42A3-81FE-FD725382299A}"/>
              </a:ext>
            </a:extLst>
          </p:cNvPr>
          <p:cNvSpPr txBox="1">
            <a:spLocks noChangeArrowheads="1"/>
          </p:cNvSpPr>
          <p:nvPr/>
        </p:nvSpPr>
        <p:spPr bwMode="auto">
          <a:xfrm>
            <a:off x="3427674"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TSG#104</a:t>
            </a:r>
            <a:endParaRPr lang="en-GB" altLang="en-US" sz="400">
              <a:latin typeface="Montserrat"/>
            </a:endParaRPr>
          </a:p>
        </p:txBody>
      </p:sp>
      <p:sp>
        <p:nvSpPr>
          <p:cNvPr id="23" name="TextBox 86">
            <a:extLst>
              <a:ext uri="{FF2B5EF4-FFF2-40B4-BE49-F238E27FC236}">
                <a16:creationId xmlns:a16="http://schemas.microsoft.com/office/drawing/2014/main" id="{7E57336F-3A37-4C92-A47A-BFA5B8D42B08}"/>
              </a:ext>
            </a:extLst>
          </p:cNvPr>
          <p:cNvSpPr txBox="1">
            <a:spLocks noChangeArrowheads="1"/>
          </p:cNvSpPr>
          <p:nvPr/>
        </p:nvSpPr>
        <p:spPr bwMode="auto">
          <a:xfrm>
            <a:off x="4207137"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TSG#105</a:t>
            </a:r>
            <a:endParaRPr lang="en-GB" altLang="en-US" sz="400">
              <a:latin typeface="Montserrat"/>
            </a:endParaRPr>
          </a:p>
        </p:txBody>
      </p:sp>
      <p:sp>
        <p:nvSpPr>
          <p:cNvPr id="24" name="TextBox 86">
            <a:extLst>
              <a:ext uri="{FF2B5EF4-FFF2-40B4-BE49-F238E27FC236}">
                <a16:creationId xmlns:a16="http://schemas.microsoft.com/office/drawing/2014/main" id="{6CFEFA66-DB5E-4A8E-83F9-4C1B73FA5153}"/>
              </a:ext>
            </a:extLst>
          </p:cNvPr>
          <p:cNvSpPr txBox="1">
            <a:spLocks noChangeArrowheads="1"/>
          </p:cNvSpPr>
          <p:nvPr/>
        </p:nvSpPr>
        <p:spPr bwMode="auto">
          <a:xfrm>
            <a:off x="4778637"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TSG#106</a:t>
            </a:r>
            <a:endParaRPr lang="en-GB" altLang="en-US" sz="400">
              <a:latin typeface="Montserrat"/>
            </a:endParaRPr>
          </a:p>
        </p:txBody>
      </p:sp>
      <p:sp>
        <p:nvSpPr>
          <p:cNvPr id="25" name="TextBox 86">
            <a:extLst>
              <a:ext uri="{FF2B5EF4-FFF2-40B4-BE49-F238E27FC236}">
                <a16:creationId xmlns:a16="http://schemas.microsoft.com/office/drawing/2014/main" id="{D5A62833-B2C8-41DF-B462-A88C6BBCCF3D}"/>
              </a:ext>
            </a:extLst>
          </p:cNvPr>
          <p:cNvSpPr txBox="1">
            <a:spLocks noChangeArrowheads="1"/>
          </p:cNvSpPr>
          <p:nvPr/>
        </p:nvSpPr>
        <p:spPr bwMode="auto">
          <a:xfrm>
            <a:off x="5453324" y="872655"/>
            <a:ext cx="566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TSG#107</a:t>
            </a:r>
            <a:endParaRPr lang="en-GB" altLang="en-US" sz="400">
              <a:latin typeface="Montserrat"/>
            </a:endParaRPr>
          </a:p>
        </p:txBody>
      </p:sp>
      <p:sp>
        <p:nvSpPr>
          <p:cNvPr id="26" name="TextBox 86">
            <a:extLst>
              <a:ext uri="{FF2B5EF4-FFF2-40B4-BE49-F238E27FC236}">
                <a16:creationId xmlns:a16="http://schemas.microsoft.com/office/drawing/2014/main" id="{13BE53D2-A92A-48BA-8485-0CB235FCF92C}"/>
              </a:ext>
            </a:extLst>
          </p:cNvPr>
          <p:cNvSpPr txBox="1">
            <a:spLocks noChangeArrowheads="1"/>
          </p:cNvSpPr>
          <p:nvPr/>
        </p:nvSpPr>
        <p:spPr bwMode="auto">
          <a:xfrm>
            <a:off x="6110549"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TSG#108</a:t>
            </a:r>
            <a:endParaRPr lang="en-GB" altLang="en-US" sz="400">
              <a:latin typeface="Montserrat"/>
            </a:endParaRPr>
          </a:p>
        </p:txBody>
      </p:sp>
      <p:sp>
        <p:nvSpPr>
          <p:cNvPr id="27" name="TextBox 86">
            <a:extLst>
              <a:ext uri="{FF2B5EF4-FFF2-40B4-BE49-F238E27FC236}">
                <a16:creationId xmlns:a16="http://schemas.microsoft.com/office/drawing/2014/main" id="{678851CE-FD45-492E-A28F-C5339EB68599}"/>
              </a:ext>
            </a:extLst>
          </p:cNvPr>
          <p:cNvSpPr txBox="1">
            <a:spLocks noChangeArrowheads="1"/>
          </p:cNvSpPr>
          <p:nvPr/>
        </p:nvSpPr>
        <p:spPr bwMode="auto">
          <a:xfrm>
            <a:off x="6840799"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TSG#109</a:t>
            </a:r>
            <a:endParaRPr lang="en-GB" altLang="en-US" sz="400">
              <a:latin typeface="Montserrat"/>
            </a:endParaRPr>
          </a:p>
        </p:txBody>
      </p:sp>
      <p:sp>
        <p:nvSpPr>
          <p:cNvPr id="28" name="TextBox 86">
            <a:extLst>
              <a:ext uri="{FF2B5EF4-FFF2-40B4-BE49-F238E27FC236}">
                <a16:creationId xmlns:a16="http://schemas.microsoft.com/office/drawing/2014/main" id="{91E1B2E9-24B4-4DBF-AA4F-3D2B59483864}"/>
              </a:ext>
            </a:extLst>
          </p:cNvPr>
          <p:cNvSpPr txBox="1">
            <a:spLocks noChangeArrowheads="1"/>
          </p:cNvSpPr>
          <p:nvPr/>
        </p:nvSpPr>
        <p:spPr bwMode="auto">
          <a:xfrm>
            <a:off x="7480562"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TSG#110</a:t>
            </a:r>
            <a:endParaRPr lang="en-GB" altLang="en-US" sz="400">
              <a:latin typeface="Montserrat"/>
            </a:endParaRPr>
          </a:p>
        </p:txBody>
      </p:sp>
      <p:sp>
        <p:nvSpPr>
          <p:cNvPr id="29" name="TextBox 86">
            <a:extLst>
              <a:ext uri="{FF2B5EF4-FFF2-40B4-BE49-F238E27FC236}">
                <a16:creationId xmlns:a16="http://schemas.microsoft.com/office/drawing/2014/main" id="{796E7D98-5716-48D5-913A-49D0FD7EAB70}"/>
              </a:ext>
            </a:extLst>
          </p:cNvPr>
          <p:cNvSpPr txBox="1">
            <a:spLocks noChangeArrowheads="1"/>
          </p:cNvSpPr>
          <p:nvPr/>
        </p:nvSpPr>
        <p:spPr bwMode="auto">
          <a:xfrm>
            <a:off x="8044124" y="872655"/>
            <a:ext cx="517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TSG#111</a:t>
            </a:r>
            <a:endParaRPr lang="en-GB" altLang="en-US" sz="400">
              <a:latin typeface="Montserrat"/>
            </a:endParaRPr>
          </a:p>
        </p:txBody>
      </p:sp>
      <p:sp>
        <p:nvSpPr>
          <p:cNvPr id="30" name="TextBox 86">
            <a:extLst>
              <a:ext uri="{FF2B5EF4-FFF2-40B4-BE49-F238E27FC236}">
                <a16:creationId xmlns:a16="http://schemas.microsoft.com/office/drawing/2014/main" id="{AA9C46A1-4914-478F-825B-C27013A5C6D9}"/>
              </a:ext>
            </a:extLst>
          </p:cNvPr>
          <p:cNvSpPr txBox="1">
            <a:spLocks noChangeArrowheads="1"/>
          </p:cNvSpPr>
          <p:nvPr/>
        </p:nvSpPr>
        <p:spPr bwMode="auto">
          <a:xfrm>
            <a:off x="8626737" y="872655"/>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TSG#112</a:t>
            </a:r>
            <a:endParaRPr lang="en-GB" altLang="en-US" sz="400">
              <a:latin typeface="Montserrat"/>
            </a:endParaRPr>
          </a:p>
        </p:txBody>
      </p:sp>
      <p:sp>
        <p:nvSpPr>
          <p:cNvPr id="31" name="TextBox 86">
            <a:extLst>
              <a:ext uri="{FF2B5EF4-FFF2-40B4-BE49-F238E27FC236}">
                <a16:creationId xmlns:a16="http://schemas.microsoft.com/office/drawing/2014/main" id="{811B47A8-A9C8-4224-9575-0642F8BADD48}"/>
              </a:ext>
            </a:extLst>
          </p:cNvPr>
          <p:cNvSpPr txBox="1">
            <a:spLocks noChangeArrowheads="1"/>
          </p:cNvSpPr>
          <p:nvPr/>
        </p:nvSpPr>
        <p:spPr bwMode="auto">
          <a:xfrm>
            <a:off x="330462" y="886943"/>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TSG#99</a:t>
            </a:r>
            <a:endParaRPr lang="en-GB" altLang="en-US" sz="400">
              <a:latin typeface="Montserrat"/>
            </a:endParaRPr>
          </a:p>
        </p:txBody>
      </p:sp>
      <p:sp>
        <p:nvSpPr>
          <p:cNvPr id="32" name="Chevron 60">
            <a:extLst>
              <a:ext uri="{FF2B5EF4-FFF2-40B4-BE49-F238E27FC236}">
                <a16:creationId xmlns:a16="http://schemas.microsoft.com/office/drawing/2014/main" id="{039254FC-D00F-4738-B7E7-05478FA9A5BC}"/>
              </a:ext>
            </a:extLst>
          </p:cNvPr>
          <p:cNvSpPr>
            <a:spLocks noChangeArrowheads="1"/>
          </p:cNvSpPr>
          <p:nvPr/>
        </p:nvSpPr>
        <p:spPr bwMode="auto">
          <a:xfrm>
            <a:off x="2210062" y="1473048"/>
            <a:ext cx="939800" cy="280987"/>
          </a:xfrm>
          <a:prstGeom prst="chevron">
            <a:avLst>
              <a:gd name="adj" fmla="val 50077"/>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a:cs typeface="Arial" panose="020B0604020202020204" pitchFamily="34" charset="0"/>
              </a:rPr>
              <a:t>RAN4 </a:t>
            </a:r>
          </a:p>
          <a:p>
            <a:pPr algn="ctr"/>
            <a:r>
              <a:rPr lang="fr-FR" altLang="en-US" sz="600">
                <a:latin typeface="Montserrat"/>
                <a:cs typeface="Arial" panose="020B0604020202020204" pitchFamily="34" charset="0"/>
              </a:rPr>
              <a:t>content def.</a:t>
            </a:r>
          </a:p>
        </p:txBody>
      </p:sp>
      <p:sp>
        <p:nvSpPr>
          <p:cNvPr id="33" name="Chevron 60">
            <a:extLst>
              <a:ext uri="{FF2B5EF4-FFF2-40B4-BE49-F238E27FC236}">
                <a16:creationId xmlns:a16="http://schemas.microsoft.com/office/drawing/2014/main" id="{E0479407-B332-4719-8EAA-9E4D362E5318}"/>
              </a:ext>
            </a:extLst>
          </p:cNvPr>
          <p:cNvSpPr>
            <a:spLocks noChangeArrowheads="1"/>
          </p:cNvSpPr>
          <p:nvPr/>
        </p:nvSpPr>
        <p:spPr bwMode="auto">
          <a:xfrm>
            <a:off x="1300424" y="1473048"/>
            <a:ext cx="11874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800" b="1" dirty="0">
                <a:latin typeface="Montserrat" panose="00000500000000000000" pitchFamily="50" charset="0"/>
                <a:cs typeface="Arial" panose="020B0604020202020204" pitchFamily="34" charset="0"/>
              </a:rPr>
              <a:t> </a:t>
            </a:r>
            <a:r>
              <a:rPr lang="fr-FR" altLang="en-US" sz="800" dirty="0">
                <a:latin typeface="Montserrat" panose="00000500000000000000" pitchFamily="50" charset="0"/>
                <a:cs typeface="Arial" panose="020B0604020202020204" pitchFamily="34" charset="0"/>
              </a:rPr>
              <a:t>RAN Content </a:t>
            </a:r>
            <a:r>
              <a:rPr lang="fr-FR" altLang="en-US" sz="800" dirty="0" err="1">
                <a:latin typeface="Montserrat" panose="00000500000000000000" pitchFamily="50" charset="0"/>
                <a:cs typeface="Arial" panose="020B0604020202020204" pitchFamily="34" charset="0"/>
              </a:rPr>
              <a:t>def</a:t>
            </a:r>
            <a:r>
              <a:rPr lang="fr-FR" altLang="en-US" sz="800" dirty="0">
                <a:latin typeface="Montserrat" panose="00000500000000000000" pitchFamily="50" charset="0"/>
                <a:cs typeface="Arial" panose="020B0604020202020204" pitchFamily="34" charset="0"/>
              </a:rPr>
              <a:t>.</a:t>
            </a:r>
          </a:p>
        </p:txBody>
      </p:sp>
      <p:sp>
        <p:nvSpPr>
          <p:cNvPr id="34" name="TextBox 1">
            <a:extLst>
              <a:ext uri="{FF2B5EF4-FFF2-40B4-BE49-F238E27FC236}">
                <a16:creationId xmlns:a16="http://schemas.microsoft.com/office/drawing/2014/main" id="{B4876F43-500A-44C2-B90A-C0AA034CE2A5}"/>
              </a:ext>
            </a:extLst>
          </p:cNvPr>
          <p:cNvSpPr txBox="1"/>
          <p:nvPr/>
        </p:nvSpPr>
        <p:spPr>
          <a:xfrm>
            <a:off x="3475299" y="652594"/>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35" name="TextBox 57">
            <a:extLst>
              <a:ext uri="{FF2B5EF4-FFF2-40B4-BE49-F238E27FC236}">
                <a16:creationId xmlns:a16="http://schemas.microsoft.com/office/drawing/2014/main" id="{898521D4-54A2-4414-BD76-34D015381605}"/>
              </a:ext>
            </a:extLst>
          </p:cNvPr>
          <p:cNvSpPr txBox="1"/>
          <p:nvPr/>
        </p:nvSpPr>
        <p:spPr>
          <a:xfrm>
            <a:off x="6178812" y="652594"/>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36" name="TextBox 2">
            <a:extLst>
              <a:ext uri="{FF2B5EF4-FFF2-40B4-BE49-F238E27FC236}">
                <a16:creationId xmlns:a16="http://schemas.microsoft.com/office/drawing/2014/main" id="{7225E504-1DF0-4DB8-B39F-A76442B1456E}"/>
              </a:ext>
            </a:extLst>
          </p:cNvPr>
          <p:cNvSpPr txBox="1">
            <a:spLocks noChangeArrowheads="1"/>
          </p:cNvSpPr>
          <p:nvPr/>
        </p:nvSpPr>
        <p:spPr bwMode="auto">
          <a:xfrm>
            <a:off x="1570299" y="975843"/>
            <a:ext cx="3190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37" name="TextBox 59">
            <a:extLst>
              <a:ext uri="{FF2B5EF4-FFF2-40B4-BE49-F238E27FC236}">
                <a16:creationId xmlns:a16="http://schemas.microsoft.com/office/drawing/2014/main" id="{025A1DC8-DBD0-45EC-A0DC-4AECFD61643C}"/>
              </a:ext>
            </a:extLst>
          </p:cNvPr>
          <p:cNvSpPr txBox="1">
            <a:spLocks noChangeArrowheads="1"/>
          </p:cNvSpPr>
          <p:nvPr/>
        </p:nvSpPr>
        <p:spPr bwMode="auto">
          <a:xfrm>
            <a:off x="2864112" y="963143"/>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Mar.</a:t>
            </a:r>
          </a:p>
        </p:txBody>
      </p:sp>
      <p:sp>
        <p:nvSpPr>
          <p:cNvPr id="38" name="TextBox 60">
            <a:extLst>
              <a:ext uri="{FF2B5EF4-FFF2-40B4-BE49-F238E27FC236}">
                <a16:creationId xmlns:a16="http://schemas.microsoft.com/office/drawing/2014/main" id="{C20FDC14-0920-49DE-A648-6151F5A72FFB}"/>
              </a:ext>
            </a:extLst>
          </p:cNvPr>
          <p:cNvSpPr txBox="1">
            <a:spLocks noChangeArrowheads="1"/>
          </p:cNvSpPr>
          <p:nvPr/>
        </p:nvSpPr>
        <p:spPr bwMode="auto">
          <a:xfrm>
            <a:off x="8191762" y="975843"/>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Mar.</a:t>
            </a:r>
          </a:p>
        </p:txBody>
      </p:sp>
      <p:sp>
        <p:nvSpPr>
          <p:cNvPr id="39" name="TextBox 61">
            <a:extLst>
              <a:ext uri="{FF2B5EF4-FFF2-40B4-BE49-F238E27FC236}">
                <a16:creationId xmlns:a16="http://schemas.microsoft.com/office/drawing/2014/main" id="{2E9C853B-F248-475B-AE1B-399DB0DCA38F}"/>
              </a:ext>
            </a:extLst>
          </p:cNvPr>
          <p:cNvSpPr txBox="1">
            <a:spLocks noChangeArrowheads="1"/>
          </p:cNvSpPr>
          <p:nvPr/>
        </p:nvSpPr>
        <p:spPr bwMode="auto">
          <a:xfrm>
            <a:off x="5529524" y="975843"/>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Mar.</a:t>
            </a:r>
          </a:p>
        </p:txBody>
      </p:sp>
      <p:sp>
        <p:nvSpPr>
          <p:cNvPr id="40" name="TextBox 62">
            <a:extLst>
              <a:ext uri="{FF2B5EF4-FFF2-40B4-BE49-F238E27FC236}">
                <a16:creationId xmlns:a16="http://schemas.microsoft.com/office/drawing/2014/main" id="{D56560B0-067B-45D3-9546-4B1128E30E08}"/>
              </a:ext>
            </a:extLst>
          </p:cNvPr>
          <p:cNvSpPr txBox="1">
            <a:spLocks noChangeArrowheads="1"/>
          </p:cNvSpPr>
          <p:nvPr/>
        </p:nvSpPr>
        <p:spPr bwMode="auto">
          <a:xfrm>
            <a:off x="3551499" y="975843"/>
            <a:ext cx="3159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a:t>
            </a:r>
          </a:p>
        </p:txBody>
      </p:sp>
      <p:sp>
        <p:nvSpPr>
          <p:cNvPr id="41" name="TextBox 63">
            <a:extLst>
              <a:ext uri="{FF2B5EF4-FFF2-40B4-BE49-F238E27FC236}">
                <a16:creationId xmlns:a16="http://schemas.microsoft.com/office/drawing/2014/main" id="{B57822CC-1B4F-42C1-BBBF-71A8A2B0E8C2}"/>
              </a:ext>
            </a:extLst>
          </p:cNvPr>
          <p:cNvSpPr txBox="1">
            <a:spLocks noChangeArrowheads="1"/>
          </p:cNvSpPr>
          <p:nvPr/>
        </p:nvSpPr>
        <p:spPr bwMode="auto">
          <a:xfrm>
            <a:off x="62645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a:t>
            </a:r>
          </a:p>
        </p:txBody>
      </p:sp>
      <p:sp>
        <p:nvSpPr>
          <p:cNvPr id="42" name="TextBox 64">
            <a:extLst>
              <a:ext uri="{FF2B5EF4-FFF2-40B4-BE49-F238E27FC236}">
                <a16:creationId xmlns:a16="http://schemas.microsoft.com/office/drawing/2014/main" id="{AD5A2933-AA45-4855-846F-C1FA02108C2F}"/>
              </a:ext>
            </a:extLst>
          </p:cNvPr>
          <p:cNvSpPr txBox="1">
            <a:spLocks noChangeArrowheads="1"/>
          </p:cNvSpPr>
          <p:nvPr/>
        </p:nvSpPr>
        <p:spPr bwMode="auto">
          <a:xfrm>
            <a:off x="87664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a:t>
            </a:r>
          </a:p>
        </p:txBody>
      </p:sp>
      <p:sp>
        <p:nvSpPr>
          <p:cNvPr id="43" name="TextBox 65">
            <a:extLst>
              <a:ext uri="{FF2B5EF4-FFF2-40B4-BE49-F238E27FC236}">
                <a16:creationId xmlns:a16="http://schemas.microsoft.com/office/drawing/2014/main" id="{069BB920-9196-4F58-A14D-422F440C6178}"/>
              </a:ext>
            </a:extLst>
          </p:cNvPr>
          <p:cNvSpPr txBox="1">
            <a:spLocks noChangeArrowheads="1"/>
          </p:cNvSpPr>
          <p:nvPr/>
        </p:nvSpPr>
        <p:spPr bwMode="auto">
          <a:xfrm>
            <a:off x="4326199" y="975843"/>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44" name="TextBox 66">
            <a:extLst>
              <a:ext uri="{FF2B5EF4-FFF2-40B4-BE49-F238E27FC236}">
                <a16:creationId xmlns:a16="http://schemas.microsoft.com/office/drawing/2014/main" id="{299CE7F2-06A4-4A92-AE2F-F14C78D7D401}"/>
              </a:ext>
            </a:extLst>
          </p:cNvPr>
          <p:cNvSpPr txBox="1">
            <a:spLocks noChangeArrowheads="1"/>
          </p:cNvSpPr>
          <p:nvPr/>
        </p:nvSpPr>
        <p:spPr bwMode="auto">
          <a:xfrm>
            <a:off x="6975737" y="975843"/>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45" name="TextBox 67">
            <a:extLst>
              <a:ext uri="{FF2B5EF4-FFF2-40B4-BE49-F238E27FC236}">
                <a16:creationId xmlns:a16="http://schemas.microsoft.com/office/drawing/2014/main" id="{DD0B53CF-2C17-4E7C-84A6-05620A235A32}"/>
              </a:ext>
            </a:extLst>
          </p:cNvPr>
          <p:cNvSpPr txBox="1">
            <a:spLocks noChangeArrowheads="1"/>
          </p:cNvSpPr>
          <p:nvPr/>
        </p:nvSpPr>
        <p:spPr bwMode="auto">
          <a:xfrm>
            <a:off x="422537" y="996480"/>
            <a:ext cx="3206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46" name="TextBox 69">
            <a:extLst>
              <a:ext uri="{FF2B5EF4-FFF2-40B4-BE49-F238E27FC236}">
                <a16:creationId xmlns:a16="http://schemas.microsoft.com/office/drawing/2014/main" id="{E713CEDC-60F5-4734-A700-3DDD902C78E1}"/>
              </a:ext>
            </a:extLst>
          </p:cNvPr>
          <p:cNvSpPr txBox="1">
            <a:spLocks noChangeArrowheads="1"/>
          </p:cNvSpPr>
          <p:nvPr/>
        </p:nvSpPr>
        <p:spPr bwMode="auto">
          <a:xfrm>
            <a:off x="2167199" y="975843"/>
            <a:ext cx="325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Dec.</a:t>
            </a:r>
          </a:p>
        </p:txBody>
      </p:sp>
      <p:sp>
        <p:nvSpPr>
          <p:cNvPr id="47" name="TextBox 70">
            <a:extLst>
              <a:ext uri="{FF2B5EF4-FFF2-40B4-BE49-F238E27FC236}">
                <a16:creationId xmlns:a16="http://schemas.microsoft.com/office/drawing/2014/main" id="{AB64E089-14C8-4C63-AD5B-1A65E7ABF029}"/>
              </a:ext>
            </a:extLst>
          </p:cNvPr>
          <p:cNvSpPr txBox="1">
            <a:spLocks noChangeArrowheads="1"/>
          </p:cNvSpPr>
          <p:nvPr/>
        </p:nvSpPr>
        <p:spPr bwMode="auto">
          <a:xfrm>
            <a:off x="491833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Dec.</a:t>
            </a:r>
          </a:p>
        </p:txBody>
      </p:sp>
      <p:sp>
        <p:nvSpPr>
          <p:cNvPr id="48" name="TextBox 71">
            <a:extLst>
              <a:ext uri="{FF2B5EF4-FFF2-40B4-BE49-F238E27FC236}">
                <a16:creationId xmlns:a16="http://schemas.microsoft.com/office/drawing/2014/main" id="{6EB2BBE2-0E0F-42DD-A908-6083D1D49013}"/>
              </a:ext>
            </a:extLst>
          </p:cNvPr>
          <p:cNvSpPr txBox="1">
            <a:spLocks noChangeArrowheads="1"/>
          </p:cNvSpPr>
          <p:nvPr/>
        </p:nvSpPr>
        <p:spPr bwMode="auto">
          <a:xfrm>
            <a:off x="761708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Dec.</a:t>
            </a:r>
          </a:p>
        </p:txBody>
      </p:sp>
      <p:sp>
        <p:nvSpPr>
          <p:cNvPr id="49" name="TextBox 91">
            <a:extLst>
              <a:ext uri="{FF2B5EF4-FFF2-40B4-BE49-F238E27FC236}">
                <a16:creationId xmlns:a16="http://schemas.microsoft.com/office/drawing/2014/main" id="{B58B147E-5671-4BFD-9122-E872A5EEDF2D}"/>
              </a:ext>
            </a:extLst>
          </p:cNvPr>
          <p:cNvSpPr txBox="1"/>
          <p:nvPr/>
        </p:nvSpPr>
        <p:spPr>
          <a:xfrm>
            <a:off x="8672774" y="633544"/>
            <a:ext cx="49212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pic>
        <p:nvPicPr>
          <p:cNvPr id="50" name="Picture 9222" descr="A picture containing text, clipart&#10;&#10;Description automatically generated">
            <a:extLst>
              <a:ext uri="{FF2B5EF4-FFF2-40B4-BE49-F238E27FC236}">
                <a16:creationId xmlns:a16="http://schemas.microsoft.com/office/drawing/2014/main" id="{080DADBB-96ED-4E5E-92DB-2630E669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249" y="35804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Diamond 3">
            <a:extLst>
              <a:ext uri="{FF2B5EF4-FFF2-40B4-BE49-F238E27FC236}">
                <a16:creationId xmlns:a16="http://schemas.microsoft.com/office/drawing/2014/main" id="{B043C5CB-26C7-4E05-B7E3-C537F9C49452}"/>
              </a:ext>
            </a:extLst>
          </p:cNvPr>
          <p:cNvSpPr>
            <a:spLocks noChangeArrowheads="1"/>
          </p:cNvSpPr>
          <p:nvPr/>
        </p:nvSpPr>
        <p:spPr bwMode="auto">
          <a:xfrm>
            <a:off x="749562" y="1428598"/>
            <a:ext cx="896937" cy="392112"/>
          </a:xfrm>
          <a:prstGeom prst="diamond">
            <a:avLst/>
          </a:prstGeom>
          <a:solidFill>
            <a:srgbClr val="92D050"/>
          </a:solidFill>
          <a:ln w="9525" algn="ctr">
            <a:solidFill>
              <a:schemeClr val="tx1"/>
            </a:solidFill>
            <a:round/>
            <a:headEnd/>
            <a:tailEnd/>
          </a:ln>
        </p:spPr>
        <p:txBody>
          <a:bodyPr/>
          <a:lstStyle/>
          <a:p>
            <a:pPr algn="ctr"/>
            <a:endParaRPr lang="en-US" altLang="en-US" sz="600"/>
          </a:p>
        </p:txBody>
      </p:sp>
      <p:sp>
        <p:nvSpPr>
          <p:cNvPr id="52" name="TextBox 6">
            <a:extLst>
              <a:ext uri="{FF2B5EF4-FFF2-40B4-BE49-F238E27FC236}">
                <a16:creationId xmlns:a16="http://schemas.microsoft.com/office/drawing/2014/main" id="{9964F0A6-B4CC-44CC-9D7E-DF5AF43AD452}"/>
              </a:ext>
            </a:extLst>
          </p:cNvPr>
          <p:cNvSpPr txBox="1">
            <a:spLocks noChangeArrowheads="1"/>
          </p:cNvSpPr>
          <p:nvPr/>
        </p:nvSpPr>
        <p:spPr bwMode="auto">
          <a:xfrm>
            <a:off x="854337" y="1511148"/>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latin typeface="Montserrat"/>
                <a:cs typeface="Arial" panose="020B0604020202020204" pitchFamily="34" charset="0"/>
              </a:rPr>
              <a:t> </a:t>
            </a:r>
            <a:r>
              <a:rPr lang="fr-FR" altLang="en-US" sz="600">
                <a:latin typeface="Montserrat"/>
                <a:cs typeface="Arial" panose="020B0604020202020204" pitchFamily="34" charset="0"/>
              </a:rPr>
              <a:t>RAN Rel-19 workshop</a:t>
            </a:r>
          </a:p>
        </p:txBody>
      </p:sp>
      <p:sp>
        <p:nvSpPr>
          <p:cNvPr id="53" name="Diamond 16">
            <a:extLst>
              <a:ext uri="{FF2B5EF4-FFF2-40B4-BE49-F238E27FC236}">
                <a16:creationId xmlns:a16="http://schemas.microsoft.com/office/drawing/2014/main" id="{79AB2882-3774-41F7-8D80-8A5396DDDB59}"/>
              </a:ext>
            </a:extLst>
          </p:cNvPr>
          <p:cNvSpPr>
            <a:spLocks noChangeArrowheads="1"/>
          </p:cNvSpPr>
          <p:nvPr/>
        </p:nvSpPr>
        <p:spPr bwMode="auto">
          <a:xfrm>
            <a:off x="733687" y="1865478"/>
            <a:ext cx="866775" cy="368300"/>
          </a:xfrm>
          <a:prstGeom prst="diamond">
            <a:avLst/>
          </a:prstGeom>
          <a:solidFill>
            <a:srgbClr val="31859C">
              <a:alpha val="50195"/>
            </a:srgbClr>
          </a:solidFill>
          <a:ln w="9525" algn="ctr">
            <a:solidFill>
              <a:schemeClr val="tx1"/>
            </a:solidFill>
            <a:round/>
            <a:headEnd/>
            <a:tailEnd/>
          </a:ln>
        </p:spPr>
        <p:txBody>
          <a:bodyPr/>
          <a:lstStyle/>
          <a:p>
            <a:endParaRPr lang="en-US" altLang="en-US"/>
          </a:p>
        </p:txBody>
      </p:sp>
      <p:sp>
        <p:nvSpPr>
          <p:cNvPr id="54" name="Chevron 79">
            <a:extLst>
              <a:ext uri="{FF2B5EF4-FFF2-40B4-BE49-F238E27FC236}">
                <a16:creationId xmlns:a16="http://schemas.microsoft.com/office/drawing/2014/main" id="{31D03FB7-2414-48C2-85C9-4E5048A34CA9}"/>
              </a:ext>
            </a:extLst>
          </p:cNvPr>
          <p:cNvSpPr>
            <a:spLocks noChangeArrowheads="1"/>
          </p:cNvSpPr>
          <p:nvPr/>
        </p:nvSpPr>
        <p:spPr bwMode="auto">
          <a:xfrm>
            <a:off x="6996374" y="2687485"/>
            <a:ext cx="746125" cy="209550"/>
          </a:xfrm>
          <a:prstGeom prst="chevron">
            <a:avLst>
              <a:gd name="adj" fmla="val 50046"/>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a:cs typeface="Arial" panose="020B0604020202020204" pitchFamily="34" charset="0"/>
              </a:rPr>
              <a:t>RAN4_Perf </a:t>
            </a:r>
            <a:endParaRPr lang="fr-FR" altLang="en-US" sz="500">
              <a:latin typeface="Montserrat"/>
              <a:cs typeface="Arial" panose="020B0604020202020204" pitchFamily="34" charset="0"/>
            </a:endParaRPr>
          </a:p>
        </p:txBody>
      </p:sp>
      <p:sp>
        <p:nvSpPr>
          <p:cNvPr id="55" name="Chevron 58">
            <a:extLst>
              <a:ext uri="{FF2B5EF4-FFF2-40B4-BE49-F238E27FC236}">
                <a16:creationId xmlns:a16="http://schemas.microsoft.com/office/drawing/2014/main" id="{A69122BB-2AF3-4655-8E7C-A10A5800CFEB}"/>
              </a:ext>
            </a:extLst>
          </p:cNvPr>
          <p:cNvSpPr/>
          <p:nvPr/>
        </p:nvSpPr>
        <p:spPr bwMode="auto">
          <a:xfrm>
            <a:off x="3322899" y="2921483"/>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p>
        </p:txBody>
      </p:sp>
      <p:sp>
        <p:nvSpPr>
          <p:cNvPr id="56" name="Chevron 60">
            <a:extLst>
              <a:ext uri="{FF2B5EF4-FFF2-40B4-BE49-F238E27FC236}">
                <a16:creationId xmlns:a16="http://schemas.microsoft.com/office/drawing/2014/main" id="{D1850993-E973-4540-990E-D84E40FC199F}"/>
              </a:ext>
            </a:extLst>
          </p:cNvPr>
          <p:cNvSpPr/>
          <p:nvPr/>
        </p:nvSpPr>
        <p:spPr bwMode="auto">
          <a:xfrm>
            <a:off x="2419612" y="2460155"/>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57" name="Chevron 60">
            <a:extLst>
              <a:ext uri="{FF2B5EF4-FFF2-40B4-BE49-F238E27FC236}">
                <a16:creationId xmlns:a16="http://schemas.microsoft.com/office/drawing/2014/main" id="{A1F02D97-2515-4C18-BCCD-C0B22026AC18}"/>
              </a:ext>
            </a:extLst>
          </p:cNvPr>
          <p:cNvSpPr/>
          <p:nvPr/>
        </p:nvSpPr>
        <p:spPr bwMode="auto">
          <a:xfrm>
            <a:off x="1948124" y="2224570"/>
            <a:ext cx="316706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58" name="Chevron 60">
            <a:extLst>
              <a:ext uri="{FF2B5EF4-FFF2-40B4-BE49-F238E27FC236}">
                <a16:creationId xmlns:a16="http://schemas.microsoft.com/office/drawing/2014/main" id="{7DF826FC-2562-447A-AC7D-F4598559F0AE}"/>
              </a:ext>
            </a:extLst>
          </p:cNvPr>
          <p:cNvSpPr/>
          <p:nvPr/>
        </p:nvSpPr>
        <p:spPr bwMode="auto">
          <a:xfrm>
            <a:off x="3038737" y="2690660"/>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59" name="Chevron 58">
            <a:extLst>
              <a:ext uri="{FF2B5EF4-FFF2-40B4-BE49-F238E27FC236}">
                <a16:creationId xmlns:a16="http://schemas.microsoft.com/office/drawing/2014/main" id="{4623866D-B100-48D8-86AE-8D413B992C9E}"/>
              </a:ext>
            </a:extLst>
          </p:cNvPr>
          <p:cNvSpPr/>
          <p:nvPr/>
        </p:nvSpPr>
        <p:spPr bwMode="auto">
          <a:xfrm>
            <a:off x="5454912" y="3170085"/>
            <a:ext cx="2386012" cy="23971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60" name="Chevron 60">
            <a:extLst>
              <a:ext uri="{FF2B5EF4-FFF2-40B4-BE49-F238E27FC236}">
                <a16:creationId xmlns:a16="http://schemas.microsoft.com/office/drawing/2014/main" id="{1BAA0339-BBF8-4B97-A6C0-141953DA3FB5}"/>
              </a:ext>
            </a:extLst>
          </p:cNvPr>
          <p:cNvSpPr>
            <a:spLocks noChangeArrowheads="1"/>
          </p:cNvSpPr>
          <p:nvPr/>
        </p:nvSpPr>
        <p:spPr bwMode="auto">
          <a:xfrm>
            <a:off x="1378212" y="1900403"/>
            <a:ext cx="1047750" cy="280987"/>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800" dirty="0">
                <a:latin typeface="Montserrat" panose="00000500000000000000" pitchFamily="50" charset="0"/>
                <a:cs typeface="Arial" panose="020B0604020202020204" pitchFamily="34" charset="0"/>
              </a:rPr>
              <a:t>St.2 Content </a:t>
            </a:r>
            <a:r>
              <a:rPr lang="fr-FR" altLang="en-US" sz="800" dirty="0" err="1">
                <a:latin typeface="Montserrat" panose="00000500000000000000" pitchFamily="50" charset="0"/>
                <a:cs typeface="Arial" panose="020B0604020202020204" pitchFamily="34" charset="0"/>
              </a:rPr>
              <a:t>approval</a:t>
            </a:r>
            <a:endParaRPr lang="fr-FR" altLang="en-US" sz="800" dirty="0">
              <a:latin typeface="Montserrat" panose="00000500000000000000" pitchFamily="50" charset="0"/>
              <a:cs typeface="Arial" panose="020B0604020202020204" pitchFamily="34" charset="0"/>
            </a:endParaRPr>
          </a:p>
        </p:txBody>
      </p:sp>
      <p:sp>
        <p:nvSpPr>
          <p:cNvPr id="61" name="TextBox 7">
            <a:extLst>
              <a:ext uri="{FF2B5EF4-FFF2-40B4-BE49-F238E27FC236}">
                <a16:creationId xmlns:a16="http://schemas.microsoft.com/office/drawing/2014/main" id="{B49A3C1C-6D9E-4B71-8F71-CA8D6B956F44}"/>
              </a:ext>
            </a:extLst>
          </p:cNvPr>
          <p:cNvSpPr txBox="1">
            <a:spLocks noChangeArrowheads="1"/>
          </p:cNvSpPr>
          <p:nvPr/>
        </p:nvSpPr>
        <p:spPr bwMode="auto">
          <a:xfrm>
            <a:off x="879737" y="1894053"/>
            <a:ext cx="582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latin typeface="Montserrat"/>
                <a:cs typeface="Arial" panose="020B0604020202020204" pitchFamily="34" charset="0"/>
              </a:rPr>
              <a:t>SA Rel-19 </a:t>
            </a:r>
          </a:p>
          <a:p>
            <a:pPr algn="ctr"/>
            <a:r>
              <a:rPr lang="fr-FR" altLang="en-US" sz="600">
                <a:latin typeface="Montserrat"/>
                <a:cs typeface="Arial" panose="020B0604020202020204" pitchFamily="34" charset="0"/>
              </a:rPr>
              <a:t>Workshop</a:t>
            </a:r>
          </a:p>
        </p:txBody>
      </p:sp>
      <p:sp>
        <p:nvSpPr>
          <p:cNvPr id="62" name="TextBox 86">
            <a:extLst>
              <a:ext uri="{FF2B5EF4-FFF2-40B4-BE49-F238E27FC236}">
                <a16:creationId xmlns:a16="http://schemas.microsoft.com/office/drawing/2014/main" id="{417DE3C7-EDE7-4E50-BAED-5F8C4960C0E7}"/>
              </a:ext>
            </a:extLst>
          </p:cNvPr>
          <p:cNvSpPr txBox="1">
            <a:spLocks noChangeArrowheads="1"/>
          </p:cNvSpPr>
          <p:nvPr/>
        </p:nvSpPr>
        <p:spPr bwMode="auto">
          <a:xfrm>
            <a:off x="887674" y="890118"/>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a:rPr>
              <a:t>TSG#100</a:t>
            </a:r>
            <a:endParaRPr lang="en-GB" altLang="en-US" sz="400" dirty="0">
              <a:latin typeface="Montserrat"/>
            </a:endParaRPr>
          </a:p>
        </p:txBody>
      </p:sp>
      <p:sp>
        <p:nvSpPr>
          <p:cNvPr id="63" name="TextBox 60">
            <a:extLst>
              <a:ext uri="{FF2B5EF4-FFF2-40B4-BE49-F238E27FC236}">
                <a16:creationId xmlns:a16="http://schemas.microsoft.com/office/drawing/2014/main" id="{1EEAC8AD-4379-4CBA-BD98-FCDE4F70B9A0}"/>
              </a:ext>
            </a:extLst>
          </p:cNvPr>
          <p:cNvSpPr txBox="1">
            <a:spLocks noChangeArrowheads="1"/>
          </p:cNvSpPr>
          <p:nvPr/>
        </p:nvSpPr>
        <p:spPr bwMode="auto">
          <a:xfrm>
            <a:off x="1062299" y="993305"/>
            <a:ext cx="342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June</a:t>
            </a:r>
          </a:p>
        </p:txBody>
      </p:sp>
      <p:cxnSp>
        <p:nvCxnSpPr>
          <p:cNvPr id="64" name="Straight Connector 114">
            <a:extLst>
              <a:ext uri="{FF2B5EF4-FFF2-40B4-BE49-F238E27FC236}">
                <a16:creationId xmlns:a16="http://schemas.microsoft.com/office/drawing/2014/main" id="{2A5A664A-2D3D-4F03-BB19-CAC0223A0718}"/>
              </a:ext>
            </a:extLst>
          </p:cNvPr>
          <p:cNvCxnSpPr>
            <a:cxnSpLocks noChangeShapeType="1"/>
          </p:cNvCxnSpPr>
          <p:nvPr/>
        </p:nvCxnSpPr>
        <p:spPr bwMode="auto">
          <a:xfrm flipH="1">
            <a:off x="1173424" y="1106018"/>
            <a:ext cx="4763" cy="4580986"/>
          </a:xfrm>
          <a:prstGeom prst="line">
            <a:avLst/>
          </a:prstGeom>
          <a:noFill/>
          <a:ln w="9525" algn="ctr">
            <a:solidFill>
              <a:schemeClr val="accent3"/>
            </a:solidFill>
            <a:prstDash val="dash"/>
            <a:round/>
            <a:headEnd/>
            <a:tailEnd/>
          </a:ln>
        </p:spPr>
      </p:cxnSp>
      <p:sp>
        <p:nvSpPr>
          <p:cNvPr id="65" name="TextBox 28">
            <a:extLst>
              <a:ext uri="{FF2B5EF4-FFF2-40B4-BE49-F238E27FC236}">
                <a16:creationId xmlns:a16="http://schemas.microsoft.com/office/drawing/2014/main" id="{FE9B703E-68CB-4835-B371-8E5F873422DE}"/>
              </a:ext>
            </a:extLst>
          </p:cNvPr>
          <p:cNvSpPr txBox="1"/>
          <p:nvPr/>
        </p:nvSpPr>
        <p:spPr>
          <a:xfrm>
            <a:off x="1216287" y="655769"/>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66" name="Rectangle 12">
            <a:extLst>
              <a:ext uri="{FF2B5EF4-FFF2-40B4-BE49-F238E27FC236}">
                <a16:creationId xmlns:a16="http://schemas.microsoft.com/office/drawing/2014/main" id="{1149B9D1-9FC8-4859-90FE-DD61197CB2EA}"/>
              </a:ext>
            </a:extLst>
          </p:cNvPr>
          <p:cNvSpPr>
            <a:spLocks noChangeArrowheads="1"/>
          </p:cNvSpPr>
          <p:nvPr/>
        </p:nvSpPr>
        <p:spPr bwMode="auto">
          <a:xfrm>
            <a:off x="182824" y="5535459"/>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dirty="0">
                <a:solidFill>
                  <a:srgbClr val="000000"/>
                </a:solidFill>
                <a:latin typeface="Arial" panose="020B0604020202020204" pitchFamily="34" charset="0"/>
              </a:rPr>
              <a:t>Now</a:t>
            </a:r>
          </a:p>
        </p:txBody>
      </p:sp>
      <p:cxnSp>
        <p:nvCxnSpPr>
          <p:cNvPr id="67" name="Straight Connector 114">
            <a:extLst>
              <a:ext uri="{FF2B5EF4-FFF2-40B4-BE49-F238E27FC236}">
                <a16:creationId xmlns:a16="http://schemas.microsoft.com/office/drawing/2014/main" id="{D3331AF5-1A80-4802-BB4B-6EB3CEE1082F}"/>
              </a:ext>
            </a:extLst>
          </p:cNvPr>
          <p:cNvCxnSpPr>
            <a:cxnSpLocks noChangeShapeType="1"/>
          </p:cNvCxnSpPr>
          <p:nvPr/>
        </p:nvCxnSpPr>
        <p:spPr bwMode="auto">
          <a:xfrm>
            <a:off x="617799" y="1106018"/>
            <a:ext cx="0" cy="4536535"/>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68" name="Rectangle 3">
            <a:extLst>
              <a:ext uri="{FF2B5EF4-FFF2-40B4-BE49-F238E27FC236}">
                <a16:creationId xmlns:a16="http://schemas.microsoft.com/office/drawing/2014/main" id="{2C6D9975-9049-4733-971B-AFD4A348E3A0}"/>
              </a:ext>
            </a:extLst>
          </p:cNvPr>
          <p:cNvSpPr>
            <a:spLocks noChangeArrowheads="1"/>
          </p:cNvSpPr>
          <p:nvPr/>
        </p:nvSpPr>
        <p:spPr bwMode="auto">
          <a:xfrm>
            <a:off x="1525849" y="2195996"/>
            <a:ext cx="6759575" cy="12405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dirty="0"/>
          </a:p>
        </p:txBody>
      </p:sp>
      <p:sp>
        <p:nvSpPr>
          <p:cNvPr id="69" name="TextBox 4">
            <a:extLst>
              <a:ext uri="{FF2B5EF4-FFF2-40B4-BE49-F238E27FC236}">
                <a16:creationId xmlns:a16="http://schemas.microsoft.com/office/drawing/2014/main" id="{94D46BE9-138F-4082-AF0F-1833778AB2AB}"/>
              </a:ext>
            </a:extLst>
          </p:cNvPr>
          <p:cNvSpPr txBox="1">
            <a:spLocks noChangeArrowheads="1"/>
          </p:cNvSpPr>
          <p:nvPr/>
        </p:nvSpPr>
        <p:spPr bwMode="auto">
          <a:xfrm>
            <a:off x="1600462" y="3191497"/>
            <a:ext cx="35637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900" dirty="0"/>
              <a:t>NEW at TSG#99 - Working assumption for SA, endorsed for RAN </a:t>
            </a:r>
          </a:p>
        </p:txBody>
      </p:sp>
      <p:sp>
        <p:nvSpPr>
          <p:cNvPr id="70" name="Chevron 60">
            <a:extLst>
              <a:ext uri="{FF2B5EF4-FFF2-40B4-BE49-F238E27FC236}">
                <a16:creationId xmlns:a16="http://schemas.microsoft.com/office/drawing/2014/main" id="{D63708F9-6378-4143-B362-943E6881459D}"/>
              </a:ext>
            </a:extLst>
          </p:cNvPr>
          <p:cNvSpPr/>
          <p:nvPr/>
        </p:nvSpPr>
        <p:spPr bwMode="auto">
          <a:xfrm>
            <a:off x="1633799" y="1212380"/>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71" name="Chevron 60">
            <a:extLst>
              <a:ext uri="{FF2B5EF4-FFF2-40B4-BE49-F238E27FC236}">
                <a16:creationId xmlns:a16="http://schemas.microsoft.com/office/drawing/2014/main" id="{A261021C-3654-40B8-B16A-A0CC36C89D27}"/>
              </a:ext>
            </a:extLst>
          </p:cNvPr>
          <p:cNvSpPr/>
          <p:nvPr/>
        </p:nvSpPr>
        <p:spPr bwMode="auto">
          <a:xfrm>
            <a:off x="366974" y="1209205"/>
            <a:ext cx="139541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72" name="Title 1">
            <a:extLst>
              <a:ext uri="{FF2B5EF4-FFF2-40B4-BE49-F238E27FC236}">
                <a16:creationId xmlns:a16="http://schemas.microsoft.com/office/drawing/2014/main" id="{87A5B7A8-21D1-43AF-9CF3-F57729F0539D}"/>
              </a:ext>
            </a:extLst>
          </p:cNvPr>
          <p:cNvSpPr txBox="1">
            <a:spLocks/>
          </p:cNvSpPr>
          <p:nvPr/>
        </p:nvSpPr>
        <p:spPr bwMode="auto">
          <a:xfrm>
            <a:off x="182824" y="180884"/>
            <a:ext cx="850632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OAM (considering of sync with SA1/SA2/SA6/RAN/CT)</a:t>
            </a:r>
            <a:endParaRPr lang="en-US" sz="2400" dirty="0"/>
          </a:p>
        </p:txBody>
      </p:sp>
      <p:sp>
        <p:nvSpPr>
          <p:cNvPr id="87" name="Chevron 60">
            <a:extLst>
              <a:ext uri="{FF2B5EF4-FFF2-40B4-BE49-F238E27FC236}">
                <a16:creationId xmlns:a16="http://schemas.microsoft.com/office/drawing/2014/main" id="{16D18C63-8B79-419A-8FFC-83DC2C667CBD}"/>
              </a:ext>
            </a:extLst>
          </p:cNvPr>
          <p:cNvSpPr/>
          <p:nvPr/>
        </p:nvSpPr>
        <p:spPr bwMode="auto">
          <a:xfrm>
            <a:off x="2356111" y="3940291"/>
            <a:ext cx="1375569" cy="20469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err="1">
                <a:latin typeface="Montserrat" panose="00000500000000000000" pitchFamily="50" charset="0"/>
                <a:ea typeface="ＭＳ Ｐゴシック" charset="-128"/>
              </a:rPr>
              <a:t>Studies</a:t>
            </a:r>
            <a:r>
              <a:rPr lang="fr-FR" sz="900" dirty="0">
                <a:latin typeface="Montserrat" panose="00000500000000000000" pitchFamily="50" charset="0"/>
                <a:ea typeface="ＭＳ Ｐゴシック" charset="-128"/>
              </a:rPr>
              <a:t> (SA5 OAM)</a:t>
            </a:r>
          </a:p>
        </p:txBody>
      </p:sp>
      <p:sp>
        <p:nvSpPr>
          <p:cNvPr id="88" name="Chevron 60">
            <a:extLst>
              <a:ext uri="{FF2B5EF4-FFF2-40B4-BE49-F238E27FC236}">
                <a16:creationId xmlns:a16="http://schemas.microsoft.com/office/drawing/2014/main" id="{D401BDA8-F258-49F6-9516-C5531C755238}"/>
              </a:ext>
            </a:extLst>
          </p:cNvPr>
          <p:cNvSpPr/>
          <p:nvPr/>
        </p:nvSpPr>
        <p:spPr bwMode="auto">
          <a:xfrm>
            <a:off x="4480344" y="4788274"/>
            <a:ext cx="1283493" cy="33898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r>
              <a:rPr lang="fr-FR" sz="700" dirty="0">
                <a:latin typeface="Montserrat" panose="00000500000000000000" pitchFamily="50" charset="0"/>
                <a:ea typeface="ＭＳ Ｐゴシック" charset="-128"/>
              </a:rPr>
              <a:t>Stage 1 (Standalone OAM –part 2/SA5 RAN </a:t>
            </a:r>
            <a:r>
              <a:rPr lang="fr-FR" sz="700" dirty="0" err="1">
                <a:latin typeface="Montserrat" panose="00000500000000000000" pitchFamily="50" charset="0"/>
                <a:ea typeface="ＭＳ Ｐゴシック" charset="-128"/>
              </a:rPr>
              <a:t>related</a:t>
            </a:r>
            <a:r>
              <a:rPr lang="fr-FR" sz="700" dirty="0">
                <a:latin typeface="Montserrat" panose="00000500000000000000" pitchFamily="50" charset="0"/>
                <a:ea typeface="ＭＳ Ｐゴシック" charset="-128"/>
              </a:rPr>
              <a:t> OAM)</a:t>
            </a:r>
          </a:p>
        </p:txBody>
      </p:sp>
      <p:sp>
        <p:nvSpPr>
          <p:cNvPr id="89" name="Chevron 60">
            <a:extLst>
              <a:ext uri="{FF2B5EF4-FFF2-40B4-BE49-F238E27FC236}">
                <a16:creationId xmlns:a16="http://schemas.microsoft.com/office/drawing/2014/main" id="{274BFABB-2E29-4D6C-A5D9-B946CE759E1E}"/>
              </a:ext>
            </a:extLst>
          </p:cNvPr>
          <p:cNvSpPr/>
          <p:nvPr/>
        </p:nvSpPr>
        <p:spPr bwMode="auto">
          <a:xfrm>
            <a:off x="4469230" y="5145288"/>
            <a:ext cx="2681103" cy="366131"/>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r>
              <a:rPr lang="en-US" sz="900" dirty="0">
                <a:latin typeface="Montserrat" panose="00000500000000000000" pitchFamily="50" charset="0"/>
                <a:ea typeface="ＭＳ Ｐゴシック" charset="-128"/>
              </a:rPr>
              <a:t>Stage 2 Functional and stage 3 work (standalone OAM part 2/RAN related OAM)</a:t>
            </a:r>
          </a:p>
        </p:txBody>
      </p:sp>
      <p:sp>
        <p:nvSpPr>
          <p:cNvPr id="91" name="矩形 1">
            <a:extLst>
              <a:ext uri="{FF2B5EF4-FFF2-40B4-BE49-F238E27FC236}">
                <a16:creationId xmlns:a16="http://schemas.microsoft.com/office/drawing/2014/main" id="{494185F5-C5FE-4734-B817-D91278C24885}"/>
              </a:ext>
            </a:extLst>
          </p:cNvPr>
          <p:cNvSpPr>
            <a:spLocks noChangeArrowheads="1"/>
          </p:cNvSpPr>
          <p:nvPr/>
        </p:nvSpPr>
        <p:spPr bwMode="auto">
          <a:xfrm>
            <a:off x="801950" y="3472120"/>
            <a:ext cx="7483473" cy="284369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 name="文本框 2">
            <a:extLst>
              <a:ext uri="{FF2B5EF4-FFF2-40B4-BE49-F238E27FC236}">
                <a16:creationId xmlns:a16="http://schemas.microsoft.com/office/drawing/2014/main" id="{66FDFAC2-D8F8-4531-8A25-D3CF624ECA43}"/>
              </a:ext>
            </a:extLst>
          </p:cNvPr>
          <p:cNvSpPr txBox="1">
            <a:spLocks noChangeArrowheads="1"/>
          </p:cNvSpPr>
          <p:nvPr/>
        </p:nvSpPr>
        <p:spPr bwMode="auto">
          <a:xfrm>
            <a:off x="5943100" y="3624596"/>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Rel-19 Timeline </a:t>
            </a:r>
            <a:endParaRPr lang="zh-CN" altLang="en-US" b="1" dirty="0">
              <a:solidFill>
                <a:srgbClr val="0000FF"/>
              </a:solidFill>
            </a:endParaRPr>
          </a:p>
        </p:txBody>
      </p:sp>
      <p:sp>
        <p:nvSpPr>
          <p:cNvPr id="2" name="Rectangle 1">
            <a:extLst>
              <a:ext uri="{FF2B5EF4-FFF2-40B4-BE49-F238E27FC236}">
                <a16:creationId xmlns:a16="http://schemas.microsoft.com/office/drawing/2014/main" id="{E1391863-9417-4BA5-996D-C4B59948DFBE}"/>
              </a:ext>
            </a:extLst>
          </p:cNvPr>
          <p:cNvSpPr/>
          <p:nvPr/>
        </p:nvSpPr>
        <p:spPr bwMode="auto">
          <a:xfrm>
            <a:off x="1713912" y="4010863"/>
            <a:ext cx="601518" cy="6398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a:ln>
                  <a:noFill/>
                </a:ln>
                <a:solidFill>
                  <a:schemeClr val="tx1"/>
                </a:solidFill>
                <a:effectLst/>
                <a:latin typeface="Arial" charset="0"/>
              </a:rPr>
              <a:t>SA5#151~152</a:t>
            </a:r>
            <a:r>
              <a:rPr kumimoji="0" lang="en-US" altLang="zh-CN" sz="900" b="0" i="0" u="none" strike="noStrike" cap="none" normalizeH="0" baseline="0" dirty="0">
                <a:ln>
                  <a:noFill/>
                </a:ln>
                <a:solidFill>
                  <a:schemeClr val="tx1"/>
                </a:solidFill>
                <a:effectLst/>
                <a:latin typeface="Arial" charset="0"/>
              </a:rPr>
              <a:t>:New SIDs</a:t>
            </a:r>
            <a:endParaRPr kumimoji="0" lang="zh-CN" altLang="en-US" sz="900" b="0" i="0" u="none" strike="noStrike" cap="none" normalizeH="0" baseline="0" dirty="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07D0FE85-E0F3-43D5-8615-37689107E2B4}"/>
              </a:ext>
            </a:extLst>
          </p:cNvPr>
          <p:cNvSpPr/>
          <p:nvPr/>
        </p:nvSpPr>
        <p:spPr bwMode="auto">
          <a:xfrm>
            <a:off x="3484807" y="4805002"/>
            <a:ext cx="1004788" cy="671997"/>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900" b="1" dirty="0">
                <a:latin typeface="Arial" charset="0"/>
              </a:rPr>
              <a:t>SA5#155~156:</a:t>
            </a:r>
            <a:r>
              <a:rPr lang="en-US" altLang="zh-CN" sz="900" dirty="0">
                <a:latin typeface="Arial" charset="0"/>
              </a:rPr>
              <a:t>New WIDs</a:t>
            </a:r>
          </a:p>
          <a:p>
            <a:r>
              <a:rPr lang="en-US" altLang="zh-CN" sz="900" dirty="0">
                <a:latin typeface="Arial" charset="0"/>
              </a:rPr>
              <a:t>package3</a:t>
            </a:r>
            <a:endParaRPr lang="zh-CN" altLang="en-US" sz="900" dirty="0">
              <a:latin typeface="Arial" charset="0"/>
            </a:endParaRPr>
          </a:p>
        </p:txBody>
      </p:sp>
      <p:cxnSp>
        <p:nvCxnSpPr>
          <p:cNvPr id="73" name="Straight Connector 72">
            <a:extLst>
              <a:ext uri="{FF2B5EF4-FFF2-40B4-BE49-F238E27FC236}">
                <a16:creationId xmlns:a16="http://schemas.microsoft.com/office/drawing/2014/main" id="{564731DF-408C-46C2-A6A9-DB7D85C79868}"/>
              </a:ext>
            </a:extLst>
          </p:cNvPr>
          <p:cNvCxnSpPr/>
          <p:nvPr/>
        </p:nvCxnSpPr>
        <p:spPr bwMode="auto">
          <a:xfrm>
            <a:off x="3712036"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9726608A-DDC6-4377-A90A-9E97B64CB74B}"/>
              </a:ext>
            </a:extLst>
          </p:cNvPr>
          <p:cNvCxnSpPr/>
          <p:nvPr/>
        </p:nvCxnSpPr>
        <p:spPr bwMode="auto">
          <a:xfrm>
            <a:off x="7135280"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Chevron 60">
            <a:extLst>
              <a:ext uri="{FF2B5EF4-FFF2-40B4-BE49-F238E27FC236}">
                <a16:creationId xmlns:a16="http://schemas.microsoft.com/office/drawing/2014/main" id="{489337C7-FE4E-40E2-9C3C-38847D1E6B6C}"/>
              </a:ext>
            </a:extLst>
          </p:cNvPr>
          <p:cNvSpPr/>
          <p:nvPr/>
        </p:nvSpPr>
        <p:spPr bwMode="auto">
          <a:xfrm>
            <a:off x="3642384" y="3933088"/>
            <a:ext cx="850502" cy="21669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r>
              <a:rPr lang="fr-FR" sz="700">
                <a:latin typeface="Montserrat" panose="00000500000000000000" pitchFamily="50" charset="0"/>
                <a:ea typeface="ＭＳ Ｐゴシック" charset="-128"/>
              </a:rPr>
              <a:t>Studies (SA5 OAM)</a:t>
            </a:r>
            <a:endParaRPr lang="fr-FR" sz="700" dirty="0">
              <a:latin typeface="Montserrat" panose="00000500000000000000" pitchFamily="50" charset="0"/>
              <a:ea typeface="ＭＳ Ｐゴシック" charset="-128"/>
            </a:endParaRPr>
          </a:p>
        </p:txBody>
      </p:sp>
      <p:sp>
        <p:nvSpPr>
          <p:cNvPr id="98" name="Rectangle 97">
            <a:extLst>
              <a:ext uri="{FF2B5EF4-FFF2-40B4-BE49-F238E27FC236}">
                <a16:creationId xmlns:a16="http://schemas.microsoft.com/office/drawing/2014/main" id="{0412AFA0-A22C-4E4A-A1E7-78F63FBE3909}"/>
              </a:ext>
            </a:extLst>
          </p:cNvPr>
          <p:cNvSpPr/>
          <p:nvPr/>
        </p:nvSpPr>
        <p:spPr bwMode="auto">
          <a:xfrm>
            <a:off x="3016024" y="4171659"/>
            <a:ext cx="720795" cy="570280"/>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800" b="1" dirty="0">
                <a:latin typeface="Arial" charset="0"/>
              </a:rPr>
              <a:t>SA5#154~155:</a:t>
            </a:r>
            <a:r>
              <a:rPr lang="en-US" altLang="zh-CN" sz="800" dirty="0">
                <a:latin typeface="Arial" charset="0"/>
              </a:rPr>
              <a:t> New WIDs package 2</a:t>
            </a:r>
            <a:endParaRPr lang="zh-CN" altLang="en-US" sz="800" dirty="0">
              <a:latin typeface="Arial" charset="0"/>
            </a:endParaRPr>
          </a:p>
        </p:txBody>
      </p:sp>
      <p:sp>
        <p:nvSpPr>
          <p:cNvPr id="99" name="Chevron 60">
            <a:extLst>
              <a:ext uri="{FF2B5EF4-FFF2-40B4-BE49-F238E27FC236}">
                <a16:creationId xmlns:a16="http://schemas.microsoft.com/office/drawing/2014/main" id="{99D16E3A-E211-4825-BC28-EA84119254C7}"/>
              </a:ext>
            </a:extLst>
          </p:cNvPr>
          <p:cNvSpPr/>
          <p:nvPr/>
        </p:nvSpPr>
        <p:spPr bwMode="auto">
          <a:xfrm>
            <a:off x="3700327" y="4186864"/>
            <a:ext cx="1380728" cy="2622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r>
              <a:rPr lang="fr-FR" sz="800" dirty="0">
                <a:latin typeface="Montserrat" panose="00000500000000000000" pitchFamily="50" charset="0"/>
                <a:ea typeface="ＭＳ Ｐゴシック" charset="-128"/>
              </a:rPr>
              <a:t>Stage 1 (SA2/SA6 </a:t>
            </a:r>
            <a:r>
              <a:rPr lang="fr-FR" sz="800" dirty="0" err="1">
                <a:latin typeface="Montserrat" panose="00000500000000000000" pitchFamily="50" charset="0"/>
                <a:ea typeface="ＭＳ Ｐゴシック" charset="-128"/>
              </a:rPr>
              <a:t>related</a:t>
            </a:r>
            <a:r>
              <a:rPr lang="fr-FR" sz="800" dirty="0">
                <a:latin typeface="Montserrat" panose="00000500000000000000" pitchFamily="50" charset="0"/>
                <a:ea typeface="ＭＳ Ｐゴシック" charset="-128"/>
              </a:rPr>
              <a:t> OAM)</a:t>
            </a:r>
          </a:p>
        </p:txBody>
      </p:sp>
      <p:sp>
        <p:nvSpPr>
          <p:cNvPr id="100" name="Chevron 60">
            <a:extLst>
              <a:ext uri="{FF2B5EF4-FFF2-40B4-BE49-F238E27FC236}">
                <a16:creationId xmlns:a16="http://schemas.microsoft.com/office/drawing/2014/main" id="{441A68E0-5D21-4A39-BAB1-C40AE40C8A71}"/>
              </a:ext>
            </a:extLst>
          </p:cNvPr>
          <p:cNvSpPr/>
          <p:nvPr/>
        </p:nvSpPr>
        <p:spPr bwMode="auto">
          <a:xfrm>
            <a:off x="3706065" y="4470252"/>
            <a:ext cx="2725159" cy="29356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r>
              <a:rPr lang="en-US" sz="900" dirty="0">
                <a:latin typeface="Montserrat" panose="00000500000000000000" pitchFamily="50" charset="0"/>
                <a:ea typeface="ＭＳ Ｐゴシック" charset="-128"/>
              </a:rPr>
              <a:t>Stage 2 Functional work (</a:t>
            </a:r>
            <a:r>
              <a:rPr lang="en-US" altLang="zh-CN" sz="900" dirty="0">
                <a:latin typeface="Montserrat" panose="00000500000000000000" pitchFamily="50" charset="0"/>
                <a:ea typeface="ＭＳ Ｐゴシック" charset="-128"/>
              </a:rPr>
              <a:t>SA2/6 </a:t>
            </a:r>
            <a:r>
              <a:rPr lang="en-US" sz="900" dirty="0">
                <a:latin typeface="Montserrat" panose="00000500000000000000" pitchFamily="50" charset="0"/>
                <a:ea typeface="ＭＳ Ｐゴシック" charset="-128"/>
              </a:rPr>
              <a:t>related OAM) and CT related stage3 work</a:t>
            </a:r>
          </a:p>
        </p:txBody>
      </p:sp>
      <p:sp>
        <p:nvSpPr>
          <p:cNvPr id="84" name="Rectangle 83">
            <a:extLst>
              <a:ext uri="{FF2B5EF4-FFF2-40B4-BE49-F238E27FC236}">
                <a16:creationId xmlns:a16="http://schemas.microsoft.com/office/drawing/2014/main" id="{21C806E2-A949-459E-88BF-F9C288D4D26F}"/>
              </a:ext>
            </a:extLst>
          </p:cNvPr>
          <p:cNvSpPr/>
          <p:nvPr/>
        </p:nvSpPr>
        <p:spPr bwMode="auto">
          <a:xfrm>
            <a:off x="3724537" y="1684932"/>
            <a:ext cx="1359692" cy="3049001"/>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04" name="Rectangle 103">
            <a:extLst>
              <a:ext uri="{FF2B5EF4-FFF2-40B4-BE49-F238E27FC236}">
                <a16:creationId xmlns:a16="http://schemas.microsoft.com/office/drawing/2014/main" id="{79CCF4C0-33A4-4D28-A8C0-A99D538A281A}"/>
              </a:ext>
            </a:extLst>
          </p:cNvPr>
          <p:cNvSpPr/>
          <p:nvPr/>
        </p:nvSpPr>
        <p:spPr bwMode="auto">
          <a:xfrm>
            <a:off x="4500679" y="1948459"/>
            <a:ext cx="2625928" cy="3577672"/>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5" name="TextBox 84">
            <a:extLst>
              <a:ext uri="{FF2B5EF4-FFF2-40B4-BE49-F238E27FC236}">
                <a16:creationId xmlns:a16="http://schemas.microsoft.com/office/drawing/2014/main" id="{C1752441-777B-4187-99C7-BDC88CC65DF4}"/>
              </a:ext>
            </a:extLst>
          </p:cNvPr>
          <p:cNvSpPr txBox="1"/>
          <p:nvPr/>
        </p:nvSpPr>
        <p:spPr>
          <a:xfrm>
            <a:off x="8655311" y="998800"/>
            <a:ext cx="3361618" cy="5770369"/>
          </a:xfrm>
          <a:prstGeom prst="rect">
            <a:avLst/>
          </a:prstGeom>
          <a:solidFill>
            <a:schemeClr val="bg1"/>
          </a:solidFill>
          <a:ln>
            <a:solidFill>
              <a:schemeClr val="tx1"/>
            </a:solidFill>
          </a:ln>
        </p:spPr>
        <p:txBody>
          <a:bodyPr wrap="square" rtlCol="0">
            <a:spAutoFit/>
          </a:bodyPr>
          <a:lstStyle/>
          <a:p>
            <a:r>
              <a:rPr lang="en-US" altLang="zh-CN" sz="1200" b="1" dirty="0">
                <a:latin typeface="+mn-lt"/>
                <a:ea typeface="Microsoft YaHei" panose="020B0503020204020204" pitchFamily="34" charset="-122"/>
              </a:rPr>
              <a:t>Categorization of SA5 work:</a:t>
            </a:r>
          </a:p>
          <a:p>
            <a:pPr marL="285750" indent="-285750">
              <a:buFont typeface="Wingdings" panose="05000000000000000000" pitchFamily="2" charset="2"/>
              <a:buChar char="Ø"/>
            </a:pPr>
            <a:r>
              <a:rPr lang="en-US" altLang="zh-CN" sz="1200" dirty="0">
                <a:latin typeface="+mn-lt"/>
                <a:ea typeface="Microsoft YaHei" panose="020B0503020204020204" pitchFamily="34" charset="-122"/>
              </a:rPr>
              <a:t>Standalone OAM (part 1 and part 2) </a:t>
            </a:r>
          </a:p>
          <a:p>
            <a:pPr marL="285750" indent="-285750">
              <a:buFont typeface="Wingdings" panose="05000000000000000000" pitchFamily="2" charset="2"/>
              <a:buChar char="Ø"/>
            </a:pPr>
            <a:r>
              <a:rPr lang="en-US" altLang="zh-CN" sz="1200" dirty="0">
                <a:latin typeface="+mn-lt"/>
                <a:ea typeface="Microsoft YaHei" panose="020B0503020204020204" pitchFamily="34" charset="-122"/>
              </a:rPr>
              <a:t>SA1 related OAM</a:t>
            </a:r>
          </a:p>
          <a:p>
            <a:pPr marL="285750" indent="-285750">
              <a:buFont typeface="Wingdings" panose="05000000000000000000" pitchFamily="2" charset="2"/>
              <a:buChar char="Ø"/>
            </a:pPr>
            <a:r>
              <a:rPr lang="en-US" altLang="zh-CN" sz="1200" dirty="0">
                <a:latin typeface="+mn-lt"/>
                <a:ea typeface="Microsoft YaHei" panose="020B0503020204020204" pitchFamily="34" charset="-122"/>
              </a:rPr>
              <a:t>SA2/6 related OAM </a:t>
            </a:r>
          </a:p>
          <a:p>
            <a:pPr marL="285750" indent="-285750">
              <a:buFont typeface="Wingdings" panose="05000000000000000000" pitchFamily="2" charset="2"/>
              <a:buChar char="Ø"/>
            </a:pPr>
            <a:r>
              <a:rPr lang="en-US" altLang="zh-CN" sz="1200" dirty="0">
                <a:latin typeface="+mn-lt"/>
                <a:ea typeface="Microsoft YaHei" panose="020B0503020204020204" pitchFamily="34" charset="-122"/>
              </a:rPr>
              <a:t>RAN/CT related OAM</a:t>
            </a:r>
            <a:endParaRPr lang="en-US" altLang="zh-CN" sz="1200" b="1" dirty="0">
              <a:latin typeface="+mn-lt"/>
              <a:ea typeface="Microsoft YaHei" panose="020B0503020204020204" pitchFamily="34" charset="-122"/>
            </a:endParaRPr>
          </a:p>
          <a:p>
            <a:r>
              <a:rPr lang="en-US" altLang="zh-CN" sz="1200" b="1" dirty="0">
                <a:latin typeface="+mn-lt"/>
                <a:ea typeface="Microsoft YaHei" panose="020B0503020204020204" pitchFamily="34" charset="-122"/>
              </a:rPr>
              <a:t>Key milestone and potential sync consideration:</a:t>
            </a:r>
          </a:p>
          <a:p>
            <a:r>
              <a:rPr lang="zh-CN" altLang="en-US" sz="1200" b="1" dirty="0">
                <a:solidFill>
                  <a:srgbClr val="0000FF"/>
                </a:solidFill>
                <a:latin typeface="+mn-lt"/>
                <a:ea typeface="Microsoft YaHei" panose="020B0503020204020204" pitchFamily="34" charset="-122"/>
              </a:rPr>
              <a:t>①  </a:t>
            </a:r>
            <a:r>
              <a:rPr lang="en-US" altLang="zh-CN" sz="1200" b="1" dirty="0">
                <a:solidFill>
                  <a:srgbClr val="0000FF"/>
                </a:solidFill>
                <a:latin typeface="+mn-lt"/>
                <a:ea typeface="Microsoft YaHei" panose="020B0503020204020204" pitchFamily="34" charset="-122"/>
              </a:rPr>
              <a:t>Jun (SA5#150)</a:t>
            </a:r>
            <a:r>
              <a:rPr lang="zh-CN" altLang="en-US" sz="1200" b="1" dirty="0">
                <a:solidFill>
                  <a:srgbClr val="0000FF"/>
                </a:solidFill>
                <a:latin typeface="+mn-lt"/>
                <a:ea typeface="Microsoft YaHei" panose="020B0503020204020204" pitchFamily="34" charset="-122"/>
              </a:rPr>
              <a:t> </a:t>
            </a:r>
            <a:r>
              <a:rPr lang="en-US" altLang="zh-CN" sz="1200" b="1" dirty="0">
                <a:solidFill>
                  <a:srgbClr val="0000FF"/>
                </a:solidFill>
                <a:latin typeface="+mn-lt"/>
                <a:ea typeface="Microsoft YaHei" panose="020B0503020204020204" pitchFamily="34" charset="-122"/>
              </a:rPr>
              <a:t>~Dec.2023 (SA5#152/</a:t>
            </a:r>
            <a:r>
              <a:rPr lang="en-US" altLang="zh-CN" sz="1200" b="1" dirty="0">
                <a:solidFill>
                  <a:srgbClr val="0000FF"/>
                </a:solidFill>
                <a:ea typeface="Microsoft YaHei" panose="020B0503020204020204" pitchFamily="34" charset="-122"/>
              </a:rPr>
              <a:t> </a:t>
            </a:r>
            <a:r>
              <a:rPr lang="en-US" altLang="zh-CN" sz="1200" b="1" dirty="0">
                <a:solidFill>
                  <a:srgbClr val="0000FF"/>
                </a:solidFill>
                <a:latin typeface="+mn-lt"/>
                <a:ea typeface="Microsoft YaHei" panose="020B0503020204020204" pitchFamily="34" charset="-122"/>
              </a:rPr>
              <a:t>TSG#102)</a:t>
            </a:r>
            <a:r>
              <a:rPr lang="zh-CN" altLang="en-US" sz="1200" b="1" dirty="0">
                <a:solidFill>
                  <a:srgbClr val="0000FF"/>
                </a:solidFill>
                <a:latin typeface="+mn-lt"/>
                <a:ea typeface="Microsoft YaHei" panose="020B0503020204020204" pitchFamily="34" charset="-122"/>
              </a:rPr>
              <a:t> </a:t>
            </a:r>
            <a:r>
              <a:rPr lang="en-US" altLang="zh-CN" sz="1200" dirty="0">
                <a:latin typeface="+mn-lt"/>
                <a:ea typeface="Microsoft YaHei" panose="020B0503020204020204" pitchFamily="34" charset="-122"/>
              </a:rPr>
              <a:t>follow SA1 discussion with </a:t>
            </a:r>
            <a:r>
              <a:rPr lang="en-US" altLang="zh-CN" sz="1200" b="1" dirty="0">
                <a:solidFill>
                  <a:srgbClr val="FF0000"/>
                </a:solidFill>
                <a:latin typeface="+mn-lt"/>
                <a:ea typeface="Microsoft YaHei" panose="020B0503020204020204" pitchFamily="34" charset="-122"/>
              </a:rPr>
              <a:t>DP</a:t>
            </a:r>
          </a:p>
          <a:p>
            <a:r>
              <a:rPr lang="zh-CN" altLang="en-US" sz="1200" b="1" dirty="0">
                <a:solidFill>
                  <a:srgbClr val="0000FF"/>
                </a:solidFill>
                <a:ea typeface="Microsoft YaHei" panose="020B0503020204020204" pitchFamily="34" charset="-122"/>
              </a:rPr>
              <a:t>② </a:t>
            </a:r>
            <a:r>
              <a:rPr lang="en-US" altLang="zh-CN" sz="1200" b="1" dirty="0">
                <a:solidFill>
                  <a:srgbClr val="0000FF"/>
                </a:solidFill>
                <a:latin typeface="+mn-lt"/>
                <a:ea typeface="Microsoft YaHei" panose="020B0503020204020204" pitchFamily="34" charset="-122"/>
              </a:rPr>
              <a:t>Oct (SA5#151) ~Dec.2023 (SA5#152/TSG#102): </a:t>
            </a:r>
            <a:r>
              <a:rPr lang="en-US" altLang="zh-CN" sz="1200" dirty="0">
                <a:latin typeface="+mn-lt"/>
                <a:ea typeface="Microsoft YaHei" panose="020B0503020204020204" pitchFamily="34" charset="-122"/>
              </a:rPr>
              <a:t>Rel-19 </a:t>
            </a:r>
            <a:r>
              <a:rPr lang="en-US" altLang="zh-CN" sz="1200" b="1" dirty="0">
                <a:solidFill>
                  <a:srgbClr val="FF0000"/>
                </a:solidFill>
                <a:latin typeface="+mn-lt"/>
                <a:ea typeface="Microsoft YaHei" panose="020B0503020204020204" pitchFamily="34" charset="-122"/>
              </a:rPr>
              <a:t>SIs</a:t>
            </a:r>
            <a:r>
              <a:rPr lang="en-US" altLang="zh-CN" sz="1200" dirty="0">
                <a:latin typeface="+mn-lt"/>
                <a:ea typeface="Microsoft YaHei" panose="020B0503020204020204" pitchFamily="34" charset="-122"/>
              </a:rPr>
              <a:t> discussion time window. All SIs are to be ready in TSG#102.</a:t>
            </a:r>
          </a:p>
          <a:p>
            <a:pPr lvl="0"/>
            <a:r>
              <a:rPr lang="zh-CN" altLang="en-US" sz="1200" b="1" dirty="0">
                <a:solidFill>
                  <a:srgbClr val="0000FF"/>
                </a:solidFill>
                <a:ea typeface="Microsoft YaHei" panose="020B0503020204020204" pitchFamily="34" charset="-122"/>
              </a:rPr>
              <a:t>③</a:t>
            </a:r>
            <a:r>
              <a:rPr lang="zh-CN" altLang="en-US" sz="1200" b="1" dirty="0">
                <a:solidFill>
                  <a:srgbClr val="0000FF"/>
                </a:solidFill>
                <a:latin typeface="+mn-lt"/>
                <a:ea typeface="Microsoft YaHei" panose="020B0503020204020204" pitchFamily="34" charset="-122"/>
              </a:rPr>
              <a:t> </a:t>
            </a:r>
            <a:r>
              <a:rPr lang="en-US" altLang="zh-CN" sz="1200" b="1" dirty="0">
                <a:solidFill>
                  <a:srgbClr val="0000FF"/>
                </a:solidFill>
                <a:latin typeface="Calibri"/>
                <a:ea typeface="Microsoft YaHei" panose="020B0503020204020204" pitchFamily="34" charset="-122"/>
              </a:rPr>
              <a:t>Oct (SA5#151) ~Dec.2023 (SA5#152/TSG#102): </a:t>
            </a:r>
            <a:r>
              <a:rPr lang="en-US" altLang="zh-CN" sz="1200" dirty="0">
                <a:solidFill>
                  <a:prstClr val="black"/>
                </a:solidFill>
                <a:latin typeface="Calibri"/>
                <a:ea typeface="Microsoft YaHei" panose="020B0503020204020204" pitchFamily="34" charset="-122"/>
              </a:rPr>
              <a:t>Rel-19 </a:t>
            </a:r>
            <a:r>
              <a:rPr lang="en-US" altLang="zh-CN" sz="1200" b="1" dirty="0">
                <a:solidFill>
                  <a:srgbClr val="FF0000"/>
                </a:solidFill>
                <a:latin typeface="Calibri"/>
                <a:ea typeface="Microsoft YaHei" panose="020B0503020204020204" pitchFamily="34" charset="-122"/>
              </a:rPr>
              <a:t>WI package 1(Standalone OAM part1 )</a:t>
            </a:r>
            <a:r>
              <a:rPr lang="en-US" altLang="zh-CN" sz="1200" dirty="0">
                <a:solidFill>
                  <a:prstClr val="black"/>
                </a:solidFill>
                <a:latin typeface="Calibri"/>
                <a:ea typeface="Microsoft YaHei" panose="020B0503020204020204" pitchFamily="34" charset="-122"/>
              </a:rPr>
              <a:t> discussion time window. Package1 WIs are to be ready in TSG#102.</a:t>
            </a:r>
            <a:endParaRPr lang="en-US" altLang="zh-CN" sz="1200" b="1" dirty="0">
              <a:solidFill>
                <a:srgbClr val="0000FF"/>
              </a:solidFill>
              <a:latin typeface="+mn-lt"/>
              <a:ea typeface="Microsoft YaHei" panose="020B0503020204020204" pitchFamily="34" charset="-122"/>
            </a:endParaRPr>
          </a:p>
          <a:p>
            <a:r>
              <a:rPr lang="zh-CN" altLang="en-US" sz="1200" b="1" dirty="0">
                <a:solidFill>
                  <a:srgbClr val="0000FF"/>
                </a:solidFill>
                <a:ea typeface="Microsoft YaHei" panose="020B0503020204020204" pitchFamily="34" charset="-122"/>
              </a:rPr>
              <a:t>④ </a:t>
            </a:r>
            <a:r>
              <a:rPr lang="en-US" altLang="zh-CN" sz="1200" b="1" dirty="0">
                <a:solidFill>
                  <a:srgbClr val="0000FF"/>
                </a:solidFill>
                <a:latin typeface="+mn-lt"/>
                <a:ea typeface="Microsoft YaHei" panose="020B0503020204020204" pitchFamily="34" charset="-122"/>
              </a:rPr>
              <a:t>Apr (SA5#154) ~Jun. 2024 (SA5#155/TSG#104)</a:t>
            </a:r>
            <a:r>
              <a:rPr lang="en-US" altLang="zh-CN" sz="1200" dirty="0">
                <a:solidFill>
                  <a:srgbClr val="0000FF"/>
                </a:solidFill>
                <a:latin typeface="+mn-lt"/>
                <a:ea typeface="Microsoft YaHei" panose="020B0503020204020204" pitchFamily="34" charset="-122"/>
              </a:rPr>
              <a:t>: </a:t>
            </a:r>
            <a:r>
              <a:rPr lang="en-US" altLang="zh-CN" sz="1200" b="1" dirty="0">
                <a:solidFill>
                  <a:srgbClr val="FF0000"/>
                </a:solidFill>
                <a:latin typeface="+mn-lt"/>
                <a:ea typeface="Microsoft YaHei" panose="020B0503020204020204" pitchFamily="34" charset="-122"/>
              </a:rPr>
              <a:t>WI package 2(</a:t>
            </a:r>
            <a:r>
              <a:rPr lang="en-US" altLang="zh-CN" sz="1200" b="1" dirty="0">
                <a:solidFill>
                  <a:srgbClr val="FF0000"/>
                </a:solidFill>
                <a:latin typeface="Calibri"/>
                <a:ea typeface="Microsoft YaHei" panose="020B0503020204020204" pitchFamily="34" charset="-122"/>
              </a:rPr>
              <a:t>SA2/SA6 related OAM)</a:t>
            </a:r>
            <a:r>
              <a:rPr lang="en-US" altLang="zh-CN" sz="1200" dirty="0">
                <a:latin typeface="+mn-lt"/>
                <a:ea typeface="Microsoft YaHei" panose="020B0503020204020204" pitchFamily="34" charset="-122"/>
              </a:rPr>
              <a:t> discussion time window. SA2/SA6 related </a:t>
            </a:r>
            <a:r>
              <a:rPr lang="en-US" altLang="zh-CN" sz="1200" dirty="0" err="1">
                <a:latin typeface="+mn-lt"/>
                <a:ea typeface="Microsoft YaHei" panose="020B0503020204020204" pitchFamily="34" charset="-122"/>
              </a:rPr>
              <a:t>Wis</a:t>
            </a:r>
            <a:r>
              <a:rPr lang="en-US" altLang="zh-CN" sz="1200" dirty="0">
                <a:latin typeface="+mn-lt"/>
                <a:ea typeface="Microsoft YaHei" panose="020B0503020204020204" pitchFamily="34" charset="-122"/>
              </a:rPr>
              <a:t> should be ready in TSG#104, to be able to sync with SA2/SA6 discussion.</a:t>
            </a:r>
          </a:p>
          <a:p>
            <a:r>
              <a:rPr lang="zh-CN" altLang="en-US" sz="1200" b="1" dirty="0">
                <a:solidFill>
                  <a:srgbClr val="0000FF"/>
                </a:solidFill>
                <a:ea typeface="Microsoft YaHei" panose="020B0503020204020204" pitchFamily="34" charset="-122"/>
              </a:rPr>
              <a:t>⑤</a:t>
            </a:r>
            <a:r>
              <a:rPr lang="en-US" altLang="zh-CN" sz="1200" b="1" dirty="0">
                <a:solidFill>
                  <a:srgbClr val="0000FF"/>
                </a:solidFill>
                <a:latin typeface="+mn-lt"/>
                <a:ea typeface="Microsoft YaHei" panose="020B0503020204020204" pitchFamily="34" charset="-122"/>
              </a:rPr>
              <a:t> Jun (SA5#155)~Sep. 2024 (SA5#156/TSG#105)</a:t>
            </a:r>
            <a:r>
              <a:rPr lang="en-US" altLang="zh-CN" sz="1200" dirty="0">
                <a:solidFill>
                  <a:srgbClr val="0000FF"/>
                </a:solidFill>
                <a:latin typeface="+mn-lt"/>
                <a:ea typeface="Microsoft YaHei" panose="020B0503020204020204" pitchFamily="34" charset="-122"/>
              </a:rPr>
              <a:t>: </a:t>
            </a:r>
            <a:r>
              <a:rPr lang="en-US" altLang="zh-CN" sz="1200" b="1" dirty="0">
                <a:solidFill>
                  <a:srgbClr val="FF0000"/>
                </a:solidFill>
                <a:latin typeface="+mn-lt"/>
                <a:ea typeface="Microsoft YaHei" panose="020B0503020204020204" pitchFamily="34" charset="-122"/>
              </a:rPr>
              <a:t>WI package 3 (standalone OAM part 2 and RAN/CT related OAM)</a:t>
            </a:r>
            <a:r>
              <a:rPr lang="en-US" altLang="zh-CN" sz="1200" dirty="0">
                <a:latin typeface="+mn-lt"/>
                <a:ea typeface="Microsoft YaHei" panose="020B0503020204020204" pitchFamily="34" charset="-122"/>
              </a:rPr>
              <a:t>  discussion time window. Standalone OAM and RAN related SIs are to be ready in TSG#105, to be able to sync with RAN/CT.</a:t>
            </a:r>
          </a:p>
          <a:p>
            <a:r>
              <a:rPr lang="zh-CN" altLang="en-US" sz="1200" b="1" dirty="0">
                <a:solidFill>
                  <a:srgbClr val="0000FF"/>
                </a:solidFill>
                <a:ea typeface="Microsoft YaHei" panose="020B0503020204020204" pitchFamily="34" charset="-122"/>
              </a:rPr>
              <a:t>⑥</a:t>
            </a:r>
            <a:r>
              <a:rPr lang="zh-CN" altLang="en-US" sz="1200" b="1" dirty="0">
                <a:solidFill>
                  <a:srgbClr val="0000FF"/>
                </a:solidFill>
                <a:latin typeface="+mn-lt"/>
                <a:ea typeface="Microsoft YaHei" panose="020B0503020204020204" pitchFamily="34" charset="-122"/>
              </a:rPr>
              <a:t> </a:t>
            </a:r>
            <a:r>
              <a:rPr lang="en-US" altLang="zh-CN" sz="1200" b="1" dirty="0">
                <a:solidFill>
                  <a:srgbClr val="0000FF"/>
                </a:solidFill>
                <a:latin typeface="+mn-lt"/>
                <a:ea typeface="Microsoft YaHei" panose="020B0503020204020204" pitchFamily="34" charset="-122"/>
              </a:rPr>
              <a:t>Jun (SA5#150) ~Dec.2023 (SA5#152/ TSG#102) </a:t>
            </a:r>
            <a:r>
              <a:rPr lang="en-US" altLang="zh-CN" sz="1200" dirty="0">
                <a:latin typeface="+mn-lt"/>
                <a:ea typeface="Microsoft YaHei" panose="020B0503020204020204" pitchFamily="34" charset="-122"/>
              </a:rPr>
              <a:t>potential sync time window with SA1.</a:t>
            </a:r>
            <a:endParaRPr lang="en-US" altLang="zh-CN" sz="1200" b="1" dirty="0">
              <a:solidFill>
                <a:srgbClr val="0000FF"/>
              </a:solidFill>
              <a:latin typeface="+mn-lt"/>
              <a:ea typeface="Microsoft YaHei" panose="020B0503020204020204" pitchFamily="34" charset="-122"/>
            </a:endParaRPr>
          </a:p>
          <a:p>
            <a:r>
              <a:rPr lang="zh-CN" altLang="en-US" sz="1200" b="1" dirty="0">
                <a:solidFill>
                  <a:srgbClr val="0000FF"/>
                </a:solidFill>
                <a:ea typeface="Microsoft YaHei" panose="020B0503020204020204" pitchFamily="34" charset="-122"/>
              </a:rPr>
              <a:t>⑦</a:t>
            </a:r>
            <a:r>
              <a:rPr lang="zh-CN" altLang="en-US" sz="1200" b="1" dirty="0">
                <a:solidFill>
                  <a:srgbClr val="0000FF"/>
                </a:solidFill>
                <a:latin typeface="+mn-lt"/>
                <a:ea typeface="Microsoft YaHei" panose="020B0503020204020204" pitchFamily="34" charset="-122"/>
              </a:rPr>
              <a:t> </a:t>
            </a:r>
            <a:r>
              <a:rPr lang="en-US" altLang="zh-CN" sz="1200" b="1" dirty="0">
                <a:solidFill>
                  <a:srgbClr val="0000FF"/>
                </a:solidFill>
                <a:latin typeface="+mn-lt"/>
                <a:ea typeface="Microsoft YaHei" panose="020B0503020204020204" pitchFamily="34" charset="-122"/>
              </a:rPr>
              <a:t>Jun(SA5#156)~Dec,2024 (SA5#158): </a:t>
            </a:r>
            <a:r>
              <a:rPr lang="en-US" altLang="zh-CN" sz="1200" dirty="0">
                <a:solidFill>
                  <a:srgbClr val="0000FF"/>
                </a:solidFill>
                <a:latin typeface="+mn-lt"/>
                <a:ea typeface="Microsoft YaHei" panose="020B0503020204020204" pitchFamily="34" charset="-122"/>
              </a:rPr>
              <a:t> </a:t>
            </a:r>
            <a:r>
              <a:rPr lang="en-US" altLang="zh-CN" sz="1200" dirty="0">
                <a:latin typeface="+mn-lt"/>
                <a:ea typeface="Microsoft YaHei" panose="020B0503020204020204" pitchFamily="34" charset="-122"/>
              </a:rPr>
              <a:t>potential sync </a:t>
            </a:r>
            <a:r>
              <a:rPr lang="en-US" altLang="zh-CN" sz="1200" dirty="0">
                <a:solidFill>
                  <a:prstClr val="black"/>
                </a:solidFill>
                <a:latin typeface="Calibri"/>
                <a:ea typeface="Microsoft YaHei" panose="020B0503020204020204" pitchFamily="34" charset="-122"/>
              </a:rPr>
              <a:t>time window </a:t>
            </a:r>
            <a:r>
              <a:rPr lang="en-US" altLang="zh-CN" sz="1200" dirty="0">
                <a:latin typeface="+mn-lt"/>
                <a:ea typeface="Microsoft YaHei" panose="020B0503020204020204" pitchFamily="34" charset="-122"/>
              </a:rPr>
              <a:t>with SA2/SA6.</a:t>
            </a:r>
          </a:p>
          <a:p>
            <a:r>
              <a:rPr lang="zh-CN" altLang="en-US" sz="1200" b="1" dirty="0">
                <a:solidFill>
                  <a:srgbClr val="0000FF"/>
                </a:solidFill>
                <a:latin typeface="Microsoft YaHei UI" panose="020B0503020204020204" pitchFamily="34" charset="-122"/>
                <a:ea typeface="Microsoft YaHei UI" panose="020B0503020204020204" pitchFamily="34" charset="-122"/>
              </a:rPr>
              <a:t>⑧</a:t>
            </a:r>
            <a:r>
              <a:rPr lang="en-US" altLang="zh-CN" sz="1200" b="1" dirty="0">
                <a:solidFill>
                  <a:srgbClr val="0000FF"/>
                </a:solidFill>
                <a:latin typeface="+mn-lt"/>
                <a:ea typeface="Microsoft YaHei" panose="020B0503020204020204" pitchFamily="34" charset="-122"/>
              </a:rPr>
              <a:t> Oct,2024(SA5#157)~Sep,2025 (TSG#109): </a:t>
            </a:r>
            <a:r>
              <a:rPr lang="en-US" altLang="zh-CN" sz="1200" dirty="0">
                <a:solidFill>
                  <a:srgbClr val="0000FF"/>
                </a:solidFill>
                <a:latin typeface="+mn-lt"/>
                <a:ea typeface="Microsoft YaHei" panose="020B0503020204020204" pitchFamily="34" charset="-122"/>
              </a:rPr>
              <a:t> </a:t>
            </a:r>
            <a:r>
              <a:rPr lang="en-US" altLang="zh-CN" sz="1200" dirty="0">
                <a:latin typeface="+mn-lt"/>
                <a:ea typeface="Microsoft YaHei" panose="020B0503020204020204" pitchFamily="34" charset="-122"/>
              </a:rPr>
              <a:t>potential sync time window with RAN/CT.</a:t>
            </a:r>
            <a:endParaRPr lang="zh-CN" altLang="en-US" sz="1200" dirty="0">
              <a:latin typeface="+mn-lt"/>
            </a:endParaRPr>
          </a:p>
        </p:txBody>
      </p:sp>
      <p:sp>
        <p:nvSpPr>
          <p:cNvPr id="105" name="Rectangle 104">
            <a:extLst>
              <a:ext uri="{FF2B5EF4-FFF2-40B4-BE49-F238E27FC236}">
                <a16:creationId xmlns:a16="http://schemas.microsoft.com/office/drawing/2014/main" id="{4A0C4C09-656A-4EBA-845F-2F07940F10B8}"/>
              </a:ext>
            </a:extLst>
          </p:cNvPr>
          <p:cNvSpPr/>
          <p:nvPr/>
        </p:nvSpPr>
        <p:spPr>
          <a:xfrm>
            <a:off x="1376425" y="4020897"/>
            <a:ext cx="351378" cy="292388"/>
          </a:xfrm>
          <a:prstGeom prst="rect">
            <a:avLst/>
          </a:prstGeom>
        </p:spPr>
        <p:txBody>
          <a:bodyPr wrap="none">
            <a:spAutoFit/>
          </a:bodyPr>
          <a:lstStyle/>
          <a:p>
            <a:r>
              <a:rPr lang="zh-CN" altLang="en-US" b="1" dirty="0">
                <a:solidFill>
                  <a:srgbClr val="FF0000"/>
                </a:solidFill>
                <a:latin typeface="Microsoft YaHei" panose="020B0503020204020204" pitchFamily="34" charset="-122"/>
                <a:ea typeface="Microsoft YaHei" panose="020B0503020204020204" pitchFamily="34" charset="-122"/>
              </a:rPr>
              <a:t>②</a:t>
            </a:r>
            <a:endParaRPr lang="zh-CN" altLang="en-US" b="1" dirty="0">
              <a:solidFill>
                <a:srgbClr val="FF0000"/>
              </a:solidFill>
            </a:endParaRPr>
          </a:p>
        </p:txBody>
      </p:sp>
      <p:sp>
        <p:nvSpPr>
          <p:cNvPr id="106" name="Rectangle 105">
            <a:extLst>
              <a:ext uri="{FF2B5EF4-FFF2-40B4-BE49-F238E27FC236}">
                <a16:creationId xmlns:a16="http://schemas.microsoft.com/office/drawing/2014/main" id="{D8A32E66-A058-49F1-BF52-4B58196B6541}"/>
              </a:ext>
            </a:extLst>
          </p:cNvPr>
          <p:cNvSpPr/>
          <p:nvPr/>
        </p:nvSpPr>
        <p:spPr>
          <a:xfrm>
            <a:off x="1369328" y="5686927"/>
            <a:ext cx="351378" cy="292388"/>
          </a:xfrm>
          <a:prstGeom prst="rect">
            <a:avLst/>
          </a:prstGeom>
        </p:spPr>
        <p:txBody>
          <a:bodyPr wrap="none">
            <a:spAutoFit/>
          </a:bodyPr>
          <a:lstStyle/>
          <a:p>
            <a:r>
              <a:rPr lang="zh-CN" altLang="en-US" b="1" dirty="0">
                <a:solidFill>
                  <a:srgbClr val="FF0000"/>
                </a:solidFill>
                <a:latin typeface="Microsoft YaHei" panose="020B0503020204020204" pitchFamily="34" charset="-122"/>
                <a:ea typeface="Microsoft YaHei" panose="020B0503020204020204" pitchFamily="34" charset="-122"/>
              </a:rPr>
              <a:t>③</a:t>
            </a:r>
            <a:endParaRPr lang="zh-CN" altLang="en-US" b="1" dirty="0">
              <a:solidFill>
                <a:srgbClr val="FF0000"/>
              </a:solidFill>
            </a:endParaRPr>
          </a:p>
        </p:txBody>
      </p:sp>
      <p:sp>
        <p:nvSpPr>
          <p:cNvPr id="107" name="Rectangle 106">
            <a:extLst>
              <a:ext uri="{FF2B5EF4-FFF2-40B4-BE49-F238E27FC236}">
                <a16:creationId xmlns:a16="http://schemas.microsoft.com/office/drawing/2014/main" id="{30C3BC8D-9B3D-4C68-BB15-89D9518B50A6}"/>
              </a:ext>
            </a:extLst>
          </p:cNvPr>
          <p:cNvSpPr/>
          <p:nvPr/>
        </p:nvSpPr>
        <p:spPr>
          <a:xfrm>
            <a:off x="3607518" y="1362347"/>
            <a:ext cx="2021707" cy="276999"/>
          </a:xfrm>
          <a:prstGeom prst="rect">
            <a:avLst/>
          </a:prstGeom>
        </p:spPr>
        <p:txBody>
          <a:bodyPr wrap="none">
            <a:spAutoFit/>
          </a:bodyPr>
          <a:lstStyle/>
          <a:p>
            <a:r>
              <a:rPr lang="zh-CN" altLang="en-US" sz="1200" b="1" dirty="0">
                <a:solidFill>
                  <a:srgbClr val="FF0000"/>
                </a:solidFill>
                <a:latin typeface="Microsoft YaHei UI" panose="020B0503020204020204" pitchFamily="34" charset="-122"/>
                <a:ea typeface="Microsoft YaHei UI" panose="020B0503020204020204" pitchFamily="34" charset="-122"/>
              </a:rPr>
              <a:t>⑦ </a:t>
            </a:r>
            <a:r>
              <a:rPr lang="en-US" altLang="zh-CN" sz="1200" b="1" dirty="0">
                <a:solidFill>
                  <a:srgbClr val="FF0000"/>
                </a:solidFill>
                <a:latin typeface="Microsoft YaHei" panose="020B0503020204020204" pitchFamily="34" charset="-122"/>
                <a:ea typeface="Microsoft YaHei" panose="020B0503020204020204" pitchFamily="34" charset="-122"/>
              </a:rPr>
              <a:t>6 months SA2/6 sync</a:t>
            </a:r>
            <a:endParaRPr lang="zh-CN" altLang="en-US" sz="1200" b="1" dirty="0">
              <a:solidFill>
                <a:srgbClr val="FF0000"/>
              </a:solidFill>
              <a:latin typeface="Microsoft YaHei" panose="020B0503020204020204" pitchFamily="34" charset="-122"/>
              <a:ea typeface="Microsoft YaHei" panose="020B0503020204020204" pitchFamily="34" charset="-122"/>
            </a:endParaRPr>
          </a:p>
        </p:txBody>
      </p:sp>
      <p:sp>
        <p:nvSpPr>
          <p:cNvPr id="108" name="Rectangle 107">
            <a:extLst>
              <a:ext uri="{FF2B5EF4-FFF2-40B4-BE49-F238E27FC236}">
                <a16:creationId xmlns:a16="http://schemas.microsoft.com/office/drawing/2014/main" id="{1C28EA64-B696-44E3-8A86-6E6942D29097}"/>
              </a:ext>
            </a:extLst>
          </p:cNvPr>
          <p:cNvSpPr/>
          <p:nvPr/>
        </p:nvSpPr>
        <p:spPr>
          <a:xfrm>
            <a:off x="5117566" y="1652778"/>
            <a:ext cx="2271776" cy="276999"/>
          </a:xfrm>
          <a:prstGeom prst="rect">
            <a:avLst/>
          </a:prstGeom>
        </p:spPr>
        <p:txBody>
          <a:bodyPr wrap="none">
            <a:spAutoFit/>
          </a:bodyPr>
          <a:lstStyle/>
          <a:p>
            <a:r>
              <a:rPr lang="zh-CN" altLang="en-US" sz="1200" b="1" dirty="0">
                <a:solidFill>
                  <a:srgbClr val="FF0000"/>
                </a:solidFill>
                <a:latin typeface="Microsoft YaHei UI" panose="020B0503020204020204" pitchFamily="34" charset="-122"/>
                <a:ea typeface="Microsoft YaHei UI" panose="020B0503020204020204" pitchFamily="34" charset="-122"/>
              </a:rPr>
              <a:t>⑧</a:t>
            </a:r>
            <a:r>
              <a:rPr lang="zh-CN" altLang="en-US" sz="1200" b="1" dirty="0">
                <a:solidFill>
                  <a:srgbClr val="FF0000"/>
                </a:solidFill>
                <a:latin typeface="Microsoft YaHei" panose="020B0503020204020204" pitchFamily="34" charset="-122"/>
                <a:ea typeface="Microsoft YaHei" panose="020B0503020204020204" pitchFamily="34" charset="-122"/>
              </a:rPr>
              <a:t> </a:t>
            </a:r>
            <a:r>
              <a:rPr lang="en-US" altLang="zh-CN" sz="1200" b="1" dirty="0">
                <a:solidFill>
                  <a:srgbClr val="FF0000"/>
                </a:solidFill>
                <a:latin typeface="Microsoft YaHei" panose="020B0503020204020204" pitchFamily="34" charset="-122"/>
                <a:ea typeface="Microsoft YaHei" panose="020B0503020204020204" pitchFamily="34" charset="-122"/>
              </a:rPr>
              <a:t>12 months RAN/CT sync</a:t>
            </a:r>
            <a:endParaRPr lang="zh-CN" altLang="en-US" sz="1200" b="1" dirty="0">
              <a:solidFill>
                <a:srgbClr val="FF0000"/>
              </a:solidFill>
              <a:latin typeface="Microsoft YaHei" panose="020B0503020204020204" pitchFamily="34" charset="-122"/>
              <a:ea typeface="Microsoft YaHei" panose="020B0503020204020204" pitchFamily="34" charset="-122"/>
            </a:endParaRPr>
          </a:p>
        </p:txBody>
      </p:sp>
      <p:cxnSp>
        <p:nvCxnSpPr>
          <p:cNvPr id="109" name="Straight Arrow Connector 108">
            <a:extLst>
              <a:ext uri="{FF2B5EF4-FFF2-40B4-BE49-F238E27FC236}">
                <a16:creationId xmlns:a16="http://schemas.microsoft.com/office/drawing/2014/main" id="{4F672F5D-F087-4297-A821-A00B29A4F040}"/>
              </a:ext>
            </a:extLst>
          </p:cNvPr>
          <p:cNvCxnSpPr/>
          <p:nvPr/>
        </p:nvCxnSpPr>
        <p:spPr bwMode="auto">
          <a:xfrm flipH="1">
            <a:off x="3721334" y="6223133"/>
            <a:ext cx="110966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0" name="TextBox 109">
            <a:extLst>
              <a:ext uri="{FF2B5EF4-FFF2-40B4-BE49-F238E27FC236}">
                <a16:creationId xmlns:a16="http://schemas.microsoft.com/office/drawing/2014/main" id="{F7E8C959-7BA6-4823-BADF-3A961A71841A}"/>
              </a:ext>
            </a:extLst>
          </p:cNvPr>
          <p:cNvSpPr txBox="1"/>
          <p:nvPr/>
        </p:nvSpPr>
        <p:spPr>
          <a:xfrm>
            <a:off x="4838934" y="6108545"/>
            <a:ext cx="1513556" cy="261610"/>
          </a:xfrm>
          <a:prstGeom prst="rect">
            <a:avLst/>
          </a:prstGeom>
          <a:noFill/>
        </p:spPr>
        <p:txBody>
          <a:bodyPr wrap="none" rtlCol="0">
            <a:spAutoFit/>
          </a:bodyPr>
          <a:lstStyle/>
          <a:p>
            <a:r>
              <a:rPr lang="en-US" altLang="zh-CN" sz="1100" dirty="0">
                <a:solidFill>
                  <a:srgbClr val="FF0000"/>
                </a:solidFill>
              </a:rPr>
              <a:t>Work item 15 months</a:t>
            </a:r>
            <a:endParaRPr lang="zh-CN" altLang="en-US" sz="1100" dirty="0">
              <a:solidFill>
                <a:srgbClr val="FF0000"/>
              </a:solidFill>
            </a:endParaRPr>
          </a:p>
        </p:txBody>
      </p:sp>
      <p:cxnSp>
        <p:nvCxnSpPr>
          <p:cNvPr id="111" name="Straight Arrow Connector 110">
            <a:extLst>
              <a:ext uri="{FF2B5EF4-FFF2-40B4-BE49-F238E27FC236}">
                <a16:creationId xmlns:a16="http://schemas.microsoft.com/office/drawing/2014/main" id="{E96FAFF9-E821-427A-935B-4C9B8B79E197}"/>
              </a:ext>
            </a:extLst>
          </p:cNvPr>
          <p:cNvCxnSpPr>
            <a:cxnSpLocks/>
            <a:stCxn id="110" idx="3"/>
          </p:cNvCxnSpPr>
          <p:nvPr/>
        </p:nvCxnSpPr>
        <p:spPr bwMode="auto">
          <a:xfrm>
            <a:off x="6352490" y="6239350"/>
            <a:ext cx="797844" cy="4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3" name="Straight Connector 112">
            <a:extLst>
              <a:ext uri="{FF2B5EF4-FFF2-40B4-BE49-F238E27FC236}">
                <a16:creationId xmlns:a16="http://schemas.microsoft.com/office/drawing/2014/main" id="{5D8C3F65-DA37-4EB5-BFB9-0D5C32715617}"/>
              </a:ext>
            </a:extLst>
          </p:cNvPr>
          <p:cNvCxnSpPr/>
          <p:nvPr/>
        </p:nvCxnSpPr>
        <p:spPr bwMode="auto">
          <a:xfrm>
            <a:off x="2346572"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Arrow Connector 113">
            <a:extLst>
              <a:ext uri="{FF2B5EF4-FFF2-40B4-BE49-F238E27FC236}">
                <a16:creationId xmlns:a16="http://schemas.microsoft.com/office/drawing/2014/main" id="{32B44854-85F5-491F-B801-ED62ED2F3807}"/>
              </a:ext>
            </a:extLst>
          </p:cNvPr>
          <p:cNvCxnSpPr>
            <a:cxnSpLocks/>
            <a:stCxn id="115" idx="1"/>
          </p:cNvCxnSpPr>
          <p:nvPr/>
        </p:nvCxnSpPr>
        <p:spPr bwMode="auto">
          <a:xfrm flipH="1" flipV="1">
            <a:off x="2356111" y="6151060"/>
            <a:ext cx="311527" cy="4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5" name="TextBox 114">
            <a:extLst>
              <a:ext uri="{FF2B5EF4-FFF2-40B4-BE49-F238E27FC236}">
                <a16:creationId xmlns:a16="http://schemas.microsoft.com/office/drawing/2014/main" id="{885CEAF4-B1D6-4BD1-A6E5-063D27B49715}"/>
              </a:ext>
            </a:extLst>
          </p:cNvPr>
          <p:cNvSpPr txBox="1"/>
          <p:nvPr/>
        </p:nvSpPr>
        <p:spPr>
          <a:xfrm>
            <a:off x="2667638" y="5939956"/>
            <a:ext cx="763351" cy="430887"/>
          </a:xfrm>
          <a:prstGeom prst="rect">
            <a:avLst/>
          </a:prstGeom>
          <a:noFill/>
        </p:spPr>
        <p:txBody>
          <a:bodyPr wrap="square" rtlCol="0">
            <a:spAutoFit/>
          </a:bodyPr>
          <a:lstStyle/>
          <a:p>
            <a:r>
              <a:rPr lang="en-US" altLang="zh-CN" sz="1050" dirty="0">
                <a:solidFill>
                  <a:srgbClr val="FF0000"/>
                </a:solidFill>
              </a:rPr>
              <a:t>Studies 6 months</a:t>
            </a:r>
            <a:endParaRPr lang="zh-CN" altLang="en-US" sz="1050" dirty="0">
              <a:solidFill>
                <a:srgbClr val="FF0000"/>
              </a:solidFill>
            </a:endParaRPr>
          </a:p>
        </p:txBody>
      </p:sp>
      <p:cxnSp>
        <p:nvCxnSpPr>
          <p:cNvPr id="116" name="Straight Arrow Connector 115">
            <a:extLst>
              <a:ext uri="{FF2B5EF4-FFF2-40B4-BE49-F238E27FC236}">
                <a16:creationId xmlns:a16="http://schemas.microsoft.com/office/drawing/2014/main" id="{2657363F-DB56-493D-AF99-87EEDFB91981}"/>
              </a:ext>
            </a:extLst>
          </p:cNvPr>
          <p:cNvCxnSpPr>
            <a:cxnSpLocks/>
            <a:stCxn id="115" idx="3"/>
          </p:cNvCxnSpPr>
          <p:nvPr/>
        </p:nvCxnSpPr>
        <p:spPr bwMode="auto">
          <a:xfrm>
            <a:off x="3430989" y="6155400"/>
            <a:ext cx="30069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2" name="Rectangle 101">
            <a:extLst>
              <a:ext uri="{FF2B5EF4-FFF2-40B4-BE49-F238E27FC236}">
                <a16:creationId xmlns:a16="http://schemas.microsoft.com/office/drawing/2014/main" id="{B5DF9E10-CF5B-4034-A300-39D0483974F1}"/>
              </a:ext>
            </a:extLst>
          </p:cNvPr>
          <p:cNvSpPr/>
          <p:nvPr/>
        </p:nvSpPr>
        <p:spPr bwMode="auto">
          <a:xfrm>
            <a:off x="1181363" y="3509130"/>
            <a:ext cx="1193799" cy="44772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900" b="1" i="0" u="none" strike="noStrike" cap="none" normalizeH="0" baseline="0" dirty="0">
                <a:ln>
                  <a:noFill/>
                </a:ln>
                <a:solidFill>
                  <a:schemeClr val="tx1"/>
                </a:solidFill>
                <a:effectLst/>
                <a:latin typeface="Arial" charset="0"/>
              </a:rPr>
              <a:t>SA5#150~152:</a:t>
            </a:r>
            <a:r>
              <a:rPr kumimoji="0" lang="en-US" altLang="zh-CN" sz="900" b="0" i="0" u="none" strike="noStrike" cap="none" normalizeH="0" baseline="0" dirty="0">
                <a:ln>
                  <a:noFill/>
                </a:ln>
                <a:solidFill>
                  <a:schemeClr val="tx1"/>
                </a:solidFill>
                <a:effectLst/>
                <a:latin typeface="Arial" charset="0"/>
              </a:rPr>
              <a:t>Follow SA1 discussion with DP</a:t>
            </a:r>
            <a:endParaRPr kumimoji="0" lang="zh-CN" altLang="en-US" sz="900" b="0" i="0" u="none" strike="noStrike" cap="none" normalizeH="0" baseline="0" dirty="0">
              <a:ln>
                <a:noFill/>
              </a:ln>
              <a:solidFill>
                <a:schemeClr val="tx1"/>
              </a:solidFill>
              <a:effectLst/>
              <a:latin typeface="Arial" charset="0"/>
            </a:endParaRPr>
          </a:p>
        </p:txBody>
      </p:sp>
      <p:sp>
        <p:nvSpPr>
          <p:cNvPr id="103" name="Rectangle 102">
            <a:extLst>
              <a:ext uri="{FF2B5EF4-FFF2-40B4-BE49-F238E27FC236}">
                <a16:creationId xmlns:a16="http://schemas.microsoft.com/office/drawing/2014/main" id="{6529448A-9C3F-4531-9663-E9DC4C8A210F}"/>
              </a:ext>
            </a:extLst>
          </p:cNvPr>
          <p:cNvSpPr/>
          <p:nvPr/>
        </p:nvSpPr>
        <p:spPr>
          <a:xfrm>
            <a:off x="837759" y="3545577"/>
            <a:ext cx="351378" cy="292388"/>
          </a:xfrm>
          <a:prstGeom prst="rect">
            <a:avLst/>
          </a:prstGeom>
        </p:spPr>
        <p:txBody>
          <a:bodyPr wrap="none">
            <a:spAutoFit/>
          </a:bodyPr>
          <a:lstStyle/>
          <a:p>
            <a:r>
              <a:rPr lang="zh-CN" altLang="en-US" b="1" dirty="0">
                <a:solidFill>
                  <a:srgbClr val="FF0000"/>
                </a:solidFill>
                <a:latin typeface="Microsoft YaHei" panose="020B0503020204020204" pitchFamily="34" charset="-122"/>
                <a:ea typeface="Microsoft YaHei" panose="020B0503020204020204" pitchFamily="34" charset="-122"/>
              </a:rPr>
              <a:t>①</a:t>
            </a:r>
            <a:endParaRPr lang="zh-CN" altLang="en-US" b="1" dirty="0">
              <a:solidFill>
                <a:srgbClr val="FF0000"/>
              </a:solidFill>
            </a:endParaRPr>
          </a:p>
        </p:txBody>
      </p:sp>
      <p:sp>
        <p:nvSpPr>
          <p:cNvPr id="3" name="Rectangle 2">
            <a:extLst>
              <a:ext uri="{FF2B5EF4-FFF2-40B4-BE49-F238E27FC236}">
                <a16:creationId xmlns:a16="http://schemas.microsoft.com/office/drawing/2014/main" id="{B015CFC2-31B8-40AA-8A16-DACFBF0A6FB5}"/>
              </a:ext>
            </a:extLst>
          </p:cNvPr>
          <p:cNvSpPr/>
          <p:nvPr/>
        </p:nvSpPr>
        <p:spPr>
          <a:xfrm>
            <a:off x="2689655" y="4277823"/>
            <a:ext cx="401072" cy="292388"/>
          </a:xfrm>
          <a:prstGeom prst="rect">
            <a:avLst/>
          </a:prstGeom>
        </p:spPr>
        <p:txBody>
          <a:bodyPr wrap="none">
            <a:spAutoFit/>
          </a:bodyPr>
          <a:lstStyle/>
          <a:p>
            <a:r>
              <a:rPr lang="zh-CN" altLang="en-US" b="1" dirty="0">
                <a:solidFill>
                  <a:srgbClr val="FF0000"/>
                </a:solidFill>
                <a:latin typeface="Microsoft YaHei" panose="020B0503020204020204" pitchFamily="34" charset="-122"/>
                <a:ea typeface="Microsoft YaHei" panose="020B0503020204020204" pitchFamily="34" charset="-122"/>
              </a:rPr>
              <a:t>④ </a:t>
            </a:r>
          </a:p>
        </p:txBody>
      </p:sp>
      <p:sp>
        <p:nvSpPr>
          <p:cNvPr id="118" name="Rectangle 117">
            <a:extLst>
              <a:ext uri="{FF2B5EF4-FFF2-40B4-BE49-F238E27FC236}">
                <a16:creationId xmlns:a16="http://schemas.microsoft.com/office/drawing/2014/main" id="{355B002B-A295-4A5D-A8B2-E75613959CF9}"/>
              </a:ext>
            </a:extLst>
          </p:cNvPr>
          <p:cNvSpPr/>
          <p:nvPr/>
        </p:nvSpPr>
        <p:spPr bwMode="auto">
          <a:xfrm>
            <a:off x="1108655" y="1203605"/>
            <a:ext cx="1359692" cy="2729483"/>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19" name="Rectangle 118">
            <a:extLst>
              <a:ext uri="{FF2B5EF4-FFF2-40B4-BE49-F238E27FC236}">
                <a16:creationId xmlns:a16="http://schemas.microsoft.com/office/drawing/2014/main" id="{CE6C41E3-2444-4AFC-95DE-794BDCD08AB2}"/>
              </a:ext>
            </a:extLst>
          </p:cNvPr>
          <p:cNvSpPr/>
          <p:nvPr/>
        </p:nvSpPr>
        <p:spPr>
          <a:xfrm>
            <a:off x="834819" y="2503563"/>
            <a:ext cx="1836369" cy="461665"/>
          </a:xfrm>
          <a:prstGeom prst="rect">
            <a:avLst/>
          </a:prstGeom>
        </p:spPr>
        <p:txBody>
          <a:bodyPr wrap="square">
            <a:spAutoFit/>
          </a:bodyPr>
          <a:lstStyle/>
          <a:p>
            <a:r>
              <a:rPr lang="zh-CN" altLang="en-US" sz="1200" b="1" dirty="0">
                <a:solidFill>
                  <a:srgbClr val="FF0000"/>
                </a:solidFill>
                <a:latin typeface="Microsoft YaHei UI" panose="020B0503020204020204" pitchFamily="34" charset="-122"/>
                <a:ea typeface="Microsoft YaHei UI" panose="020B0503020204020204" pitchFamily="34" charset="-122"/>
              </a:rPr>
              <a:t>⑥</a:t>
            </a:r>
            <a:r>
              <a:rPr lang="zh-CN" altLang="en-US" sz="1200" b="1" dirty="0">
                <a:solidFill>
                  <a:srgbClr val="FF0000"/>
                </a:solidFill>
                <a:latin typeface="Microsoft YaHei" panose="020B0503020204020204" pitchFamily="34" charset="-122"/>
                <a:ea typeface="Microsoft YaHei" panose="020B0503020204020204" pitchFamily="34" charset="-122"/>
              </a:rPr>
              <a:t> </a:t>
            </a:r>
            <a:r>
              <a:rPr lang="en-US" altLang="zh-CN" sz="1200" b="1" dirty="0">
                <a:solidFill>
                  <a:srgbClr val="FF0000"/>
                </a:solidFill>
                <a:latin typeface="Microsoft YaHei" panose="020B0503020204020204" pitchFamily="34" charset="-122"/>
                <a:ea typeface="Microsoft YaHei" panose="020B0503020204020204" pitchFamily="34" charset="-122"/>
              </a:rPr>
              <a:t>6 months SA1 sync</a:t>
            </a:r>
            <a:endParaRPr lang="zh-CN" altLang="en-US" sz="1200" b="1" dirty="0">
              <a:solidFill>
                <a:srgbClr val="FF0000"/>
              </a:solidFill>
              <a:latin typeface="Microsoft YaHei" panose="020B0503020204020204" pitchFamily="34" charset="-122"/>
              <a:ea typeface="Microsoft YaHei" panose="020B0503020204020204" pitchFamily="34" charset="-122"/>
            </a:endParaRPr>
          </a:p>
        </p:txBody>
      </p:sp>
      <p:sp>
        <p:nvSpPr>
          <p:cNvPr id="120" name="Chevron 60">
            <a:extLst>
              <a:ext uri="{FF2B5EF4-FFF2-40B4-BE49-F238E27FC236}">
                <a16:creationId xmlns:a16="http://schemas.microsoft.com/office/drawing/2014/main" id="{B9D1EE83-49CD-475C-B26A-8092CFE51213}"/>
              </a:ext>
            </a:extLst>
          </p:cNvPr>
          <p:cNvSpPr/>
          <p:nvPr/>
        </p:nvSpPr>
        <p:spPr bwMode="auto">
          <a:xfrm>
            <a:off x="2366035" y="5524181"/>
            <a:ext cx="1283493" cy="266355"/>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algn="ctr"/>
            <a:r>
              <a:rPr lang="fr-FR" sz="800" dirty="0">
                <a:latin typeface="Montserrat" panose="00000500000000000000" pitchFamily="50" charset="0"/>
                <a:ea typeface="ＭＳ Ｐゴシック" charset="-128"/>
              </a:rPr>
              <a:t>Stage 1 (Standalone OAM-part 1)</a:t>
            </a:r>
          </a:p>
        </p:txBody>
      </p:sp>
      <p:sp>
        <p:nvSpPr>
          <p:cNvPr id="121" name="Chevron 60">
            <a:extLst>
              <a:ext uri="{FF2B5EF4-FFF2-40B4-BE49-F238E27FC236}">
                <a16:creationId xmlns:a16="http://schemas.microsoft.com/office/drawing/2014/main" id="{CB7D3D83-41D8-4AF2-A1C6-B2E90831CA46}"/>
              </a:ext>
            </a:extLst>
          </p:cNvPr>
          <p:cNvSpPr/>
          <p:nvPr/>
        </p:nvSpPr>
        <p:spPr bwMode="auto">
          <a:xfrm>
            <a:off x="2991523" y="5799181"/>
            <a:ext cx="4110583" cy="203259"/>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algn="ctr"/>
            <a:r>
              <a:rPr lang="en-US" sz="800" dirty="0">
                <a:latin typeface="Montserrat" panose="00000500000000000000" pitchFamily="50" charset="0"/>
                <a:ea typeface="ＭＳ Ｐゴシック" charset="-128"/>
              </a:rPr>
              <a:t>Stage 2 Functional and stage 3 work (standalone OAM-p1)</a:t>
            </a:r>
          </a:p>
        </p:txBody>
      </p:sp>
      <p:sp>
        <p:nvSpPr>
          <p:cNvPr id="122" name="Rectangle 121">
            <a:extLst>
              <a:ext uri="{FF2B5EF4-FFF2-40B4-BE49-F238E27FC236}">
                <a16:creationId xmlns:a16="http://schemas.microsoft.com/office/drawing/2014/main" id="{80CFCDB1-FB72-4009-B66D-F0818E89141C}"/>
              </a:ext>
            </a:extLst>
          </p:cNvPr>
          <p:cNvSpPr/>
          <p:nvPr/>
        </p:nvSpPr>
        <p:spPr bwMode="auto">
          <a:xfrm>
            <a:off x="1677441" y="5535307"/>
            <a:ext cx="633341" cy="6398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800" b="1" i="0" u="none" strike="noStrike" cap="none" normalizeH="0" baseline="0" dirty="0">
                <a:ln>
                  <a:noFill/>
                </a:ln>
                <a:solidFill>
                  <a:schemeClr val="tx1"/>
                </a:solidFill>
                <a:effectLst/>
                <a:latin typeface="Arial" charset="0"/>
              </a:rPr>
              <a:t>SA5#151~152</a:t>
            </a:r>
            <a:r>
              <a:rPr kumimoji="0" lang="en-US" altLang="zh-CN" sz="800" b="0" i="0" u="none" strike="noStrike" cap="none" normalizeH="0" baseline="0" dirty="0">
                <a:ln>
                  <a:noFill/>
                </a:ln>
                <a:solidFill>
                  <a:schemeClr val="tx1"/>
                </a:solidFill>
                <a:effectLst/>
                <a:latin typeface="Arial" charset="0"/>
              </a:rPr>
              <a:t>:New WIDs package1</a:t>
            </a:r>
            <a:endParaRPr kumimoji="0" lang="zh-CN" altLang="en-US" sz="800" b="0" i="0" u="none" strike="noStrike" cap="none" normalizeH="0" baseline="0" dirty="0">
              <a:ln>
                <a:noFill/>
              </a:ln>
              <a:solidFill>
                <a:schemeClr val="tx1"/>
              </a:solidFill>
              <a:effectLst/>
              <a:latin typeface="Arial" charset="0"/>
            </a:endParaRPr>
          </a:p>
        </p:txBody>
      </p:sp>
      <p:sp>
        <p:nvSpPr>
          <p:cNvPr id="76" name="Rectangle 75">
            <a:extLst>
              <a:ext uri="{FF2B5EF4-FFF2-40B4-BE49-F238E27FC236}">
                <a16:creationId xmlns:a16="http://schemas.microsoft.com/office/drawing/2014/main" id="{37445E7B-1697-4A3E-9166-362F18875B5A}"/>
              </a:ext>
            </a:extLst>
          </p:cNvPr>
          <p:cNvSpPr/>
          <p:nvPr/>
        </p:nvSpPr>
        <p:spPr>
          <a:xfrm>
            <a:off x="3158197" y="4988403"/>
            <a:ext cx="338554" cy="276999"/>
          </a:xfrm>
          <a:prstGeom prst="rect">
            <a:avLst/>
          </a:prstGeom>
        </p:spPr>
        <p:txBody>
          <a:bodyPr wrap="none">
            <a:spAutoFit/>
          </a:bodyPr>
          <a:lstStyle/>
          <a:p>
            <a:r>
              <a:rPr lang="zh-CN" altLang="en-US" sz="1200" b="1" dirty="0">
                <a:solidFill>
                  <a:srgbClr val="FF0000"/>
                </a:solidFill>
                <a:latin typeface="Microsoft YaHei" panose="020B0503020204020204" pitchFamily="34" charset="-122"/>
                <a:ea typeface="Microsoft YaHei" panose="020B0503020204020204" pitchFamily="34" charset="-122"/>
              </a:rPr>
              <a:t>⑤</a:t>
            </a:r>
            <a:endParaRPr lang="zh-CN" altLang="en-US" dirty="0"/>
          </a:p>
        </p:txBody>
      </p:sp>
      <p:sp>
        <p:nvSpPr>
          <p:cNvPr id="123" name="Chevron 60">
            <a:extLst>
              <a:ext uri="{FF2B5EF4-FFF2-40B4-BE49-F238E27FC236}">
                <a16:creationId xmlns:a16="http://schemas.microsoft.com/office/drawing/2014/main" id="{79FF77CC-9D95-4D39-8EF6-2BF1718D0B4B}"/>
              </a:ext>
            </a:extLst>
          </p:cNvPr>
          <p:cNvSpPr/>
          <p:nvPr/>
        </p:nvSpPr>
        <p:spPr bwMode="auto">
          <a:xfrm>
            <a:off x="2411378" y="3729458"/>
            <a:ext cx="2033886" cy="181749"/>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algn="ctr">
              <a:defRPr/>
            </a:pPr>
            <a:r>
              <a:rPr lang="fr-FR" altLang="zh-CN" sz="800" dirty="0" err="1">
                <a:latin typeface="Montserrat" panose="00000500000000000000" pitchFamily="50" charset="0"/>
                <a:ea typeface="ＭＳ Ｐゴシック" charset="-128"/>
              </a:rPr>
              <a:t>Studies</a:t>
            </a:r>
            <a:r>
              <a:rPr lang="fr-FR" altLang="zh-CN" sz="800" dirty="0">
                <a:latin typeface="Montserrat" panose="00000500000000000000" pitchFamily="50" charset="0"/>
                <a:ea typeface="ＭＳ Ｐゴシック" charset="-128"/>
              </a:rPr>
              <a:t> (SA5 OAM)</a:t>
            </a:r>
          </a:p>
        </p:txBody>
      </p:sp>
    </p:spTree>
    <p:extLst>
      <p:ext uri="{BB962C8B-B14F-4D97-AF65-F5344CB8AC3E}">
        <p14:creationId xmlns:p14="http://schemas.microsoft.com/office/powerpoint/2010/main" val="182704861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8CFA7610-A64B-49AC-AA95-EC89D4EA8F3E}"/>
              </a:ext>
            </a:extLst>
          </p:cNvPr>
          <p:cNvSpPr txBox="1">
            <a:spLocks/>
          </p:cNvSpPr>
          <p:nvPr/>
        </p:nvSpPr>
        <p:spPr bwMode="auto">
          <a:xfrm>
            <a:off x="117053" y="44669"/>
            <a:ext cx="10773369" cy="81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algn="l"/>
            <a:r>
              <a:rPr lang="en-US" altLang="zh-CN" sz="3600" kern="0" dirty="0"/>
              <a:t>Release 19 timelines – with SA5 OAM text</a:t>
            </a:r>
            <a:endParaRPr lang="en-US" sz="3600" kern="0" dirty="0"/>
          </a:p>
        </p:txBody>
      </p:sp>
      <p:sp>
        <p:nvSpPr>
          <p:cNvPr id="9" name="Content Placeholder 5">
            <a:extLst>
              <a:ext uri="{FF2B5EF4-FFF2-40B4-BE49-F238E27FC236}">
                <a16:creationId xmlns:a16="http://schemas.microsoft.com/office/drawing/2014/main" id="{93C82EEE-B550-406F-A1DC-06E2A5CDD79C}"/>
              </a:ext>
            </a:extLst>
          </p:cNvPr>
          <p:cNvSpPr txBox="1">
            <a:spLocks/>
          </p:cNvSpPr>
          <p:nvPr/>
        </p:nvSpPr>
        <p:spPr bwMode="auto">
          <a:xfrm>
            <a:off x="6670487" y="2664477"/>
            <a:ext cx="515619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indent="-341313">
              <a:defRPr/>
            </a:pPr>
            <a:r>
              <a:rPr lang="en-US" altLang="en-US" sz="1800" kern="0" dirty="0"/>
              <a:t>SA5 OAM Release 19 Freezes and other milestones, sorted by dates :</a:t>
            </a:r>
          </a:p>
          <a:p>
            <a:pPr lvl="1">
              <a:defRPr/>
            </a:pPr>
            <a:r>
              <a:rPr lang="en-US" altLang="zh-CN" sz="1400" b="1" kern="0" dirty="0"/>
              <a:t>Dec</a:t>
            </a:r>
            <a:r>
              <a:rPr lang="en-US" altLang="en-US" sz="1400" b="1" kern="0" dirty="0"/>
              <a:t> 2023 (TSG#102): </a:t>
            </a:r>
            <a:r>
              <a:rPr lang="en-US" altLang="en-US" sz="1400" kern="0" dirty="0"/>
              <a:t>SA5 SIDs specified</a:t>
            </a:r>
          </a:p>
          <a:p>
            <a:pPr lvl="1">
              <a:defRPr/>
            </a:pPr>
            <a:r>
              <a:rPr lang="en-US" altLang="zh-CN" sz="1400" b="1" kern="0" dirty="0"/>
              <a:t>Sep</a:t>
            </a:r>
            <a:r>
              <a:rPr lang="en-US" altLang="en-US" sz="1400" b="1" kern="0" dirty="0"/>
              <a:t> 2024 (SA#105) : </a:t>
            </a:r>
            <a:r>
              <a:rPr lang="en-US" altLang="en-US" sz="1400" kern="0" dirty="0"/>
              <a:t>SA5 SID concluded and Rel-19 WID started</a:t>
            </a:r>
          </a:p>
          <a:p>
            <a:pPr lvl="1">
              <a:defRPr/>
            </a:pPr>
            <a:r>
              <a:rPr lang="en-US" altLang="zh-CN" sz="1400" b="1" kern="0" dirty="0"/>
              <a:t>Mar</a:t>
            </a:r>
            <a:r>
              <a:rPr lang="en-US" altLang="en-US" sz="1400" b="1" kern="0" dirty="0"/>
              <a:t> 2025 (TSG#107): </a:t>
            </a:r>
            <a:r>
              <a:rPr lang="en-US" altLang="en-US" sz="1400" kern="0" dirty="0"/>
              <a:t>Stage 1 work freeze</a:t>
            </a:r>
          </a:p>
          <a:p>
            <a:pPr lvl="1">
              <a:defRPr/>
            </a:pPr>
            <a:r>
              <a:rPr lang="en-US" altLang="zh-CN" sz="1400" b="1" kern="0" dirty="0"/>
              <a:t>Jun</a:t>
            </a:r>
            <a:r>
              <a:rPr lang="en-US" altLang="en-US" sz="1400" b="1" kern="0" dirty="0"/>
              <a:t> 2025 (TSG#108): </a:t>
            </a:r>
            <a:r>
              <a:rPr lang="en-US" altLang="en-US" sz="1400" kern="0" dirty="0"/>
              <a:t>Stage 2 Functional work Freeze and stage 3(OAM/CN related), provide inputs to CT</a:t>
            </a:r>
          </a:p>
          <a:p>
            <a:pPr lvl="1">
              <a:defRPr/>
            </a:pPr>
            <a:r>
              <a:rPr lang="en-US" altLang="zh-CN" sz="1400" b="1" kern="0" dirty="0"/>
              <a:t>Sep</a:t>
            </a:r>
            <a:r>
              <a:rPr lang="en-US" altLang="en-US" sz="1400" b="1" kern="0" dirty="0"/>
              <a:t> 2025 (TSG#109): </a:t>
            </a:r>
            <a:r>
              <a:rPr lang="en-US" altLang="en-US" sz="1400" kern="0" dirty="0"/>
              <a:t>Stage 2 Functional work Freeze and stage 3 (RAN related)</a:t>
            </a:r>
            <a:endParaRPr lang="en-GB" altLang="en-US" sz="1400" kern="0" dirty="0"/>
          </a:p>
        </p:txBody>
      </p:sp>
      <p:sp>
        <p:nvSpPr>
          <p:cNvPr id="10" name="Rectangle 12">
            <a:extLst>
              <a:ext uri="{FF2B5EF4-FFF2-40B4-BE49-F238E27FC236}">
                <a16:creationId xmlns:a16="http://schemas.microsoft.com/office/drawing/2014/main" id="{B727B9F3-EDF9-4712-840F-376CE32A6AC7}"/>
              </a:ext>
            </a:extLst>
          </p:cNvPr>
          <p:cNvSpPr>
            <a:spLocks noChangeArrowheads="1"/>
          </p:cNvSpPr>
          <p:nvPr/>
        </p:nvSpPr>
        <p:spPr bwMode="auto">
          <a:xfrm>
            <a:off x="7073537" y="3263318"/>
            <a:ext cx="4753148" cy="2002644"/>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cxnSp>
        <p:nvCxnSpPr>
          <p:cNvPr id="12" name="直接箭头连接符 13">
            <a:extLst>
              <a:ext uri="{FF2B5EF4-FFF2-40B4-BE49-F238E27FC236}">
                <a16:creationId xmlns:a16="http://schemas.microsoft.com/office/drawing/2014/main" id="{E913E6F5-6CF6-429D-AE66-64B90D191C40}"/>
              </a:ext>
            </a:extLst>
          </p:cNvPr>
          <p:cNvCxnSpPr>
            <a:cxnSpLocks noChangeShapeType="1"/>
          </p:cNvCxnSpPr>
          <p:nvPr/>
        </p:nvCxnSpPr>
        <p:spPr bwMode="auto">
          <a:xfrm flipH="1" flipV="1">
            <a:off x="4756558" y="3727216"/>
            <a:ext cx="2449585" cy="668373"/>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3" name="直接箭头连接符 11">
            <a:extLst>
              <a:ext uri="{FF2B5EF4-FFF2-40B4-BE49-F238E27FC236}">
                <a16:creationId xmlns:a16="http://schemas.microsoft.com/office/drawing/2014/main" id="{70254D9F-44B7-4133-B277-374A59807A51}"/>
              </a:ext>
            </a:extLst>
          </p:cNvPr>
          <p:cNvCxnSpPr>
            <a:cxnSpLocks noChangeShapeType="1"/>
          </p:cNvCxnSpPr>
          <p:nvPr/>
        </p:nvCxnSpPr>
        <p:spPr bwMode="auto">
          <a:xfrm flipH="1" flipV="1">
            <a:off x="2910980" y="4395589"/>
            <a:ext cx="4205658" cy="441055"/>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sp>
        <p:nvSpPr>
          <p:cNvPr id="14" name="文本框 27">
            <a:extLst>
              <a:ext uri="{FF2B5EF4-FFF2-40B4-BE49-F238E27FC236}">
                <a16:creationId xmlns:a16="http://schemas.microsoft.com/office/drawing/2014/main" id="{E1A9E221-7AD7-4358-A735-CAB6AEBD8732}"/>
              </a:ext>
            </a:extLst>
          </p:cNvPr>
          <p:cNvSpPr txBox="1"/>
          <p:nvPr/>
        </p:nvSpPr>
        <p:spPr>
          <a:xfrm>
            <a:off x="5615838" y="3608059"/>
            <a:ext cx="1565257" cy="461665"/>
          </a:xfrm>
          <a:prstGeom prst="rect">
            <a:avLst/>
          </a:prstGeom>
          <a:noFill/>
        </p:spPr>
        <p:txBody>
          <a:bodyPr wrap="square" rtlCol="0">
            <a:spAutoFit/>
          </a:bodyPr>
          <a:lstStyle/>
          <a:p>
            <a:r>
              <a:rPr lang="en-US" altLang="zh-CN" sz="1200" dirty="0">
                <a:solidFill>
                  <a:srgbClr val="00B050"/>
                </a:solidFill>
              </a:rPr>
              <a:t>Support of SA2, provide inputs to CT</a:t>
            </a:r>
            <a:endParaRPr lang="zh-CN" altLang="en-US" sz="1200" dirty="0">
              <a:solidFill>
                <a:srgbClr val="00B050"/>
              </a:solidFill>
            </a:endParaRPr>
          </a:p>
        </p:txBody>
      </p:sp>
      <p:sp>
        <p:nvSpPr>
          <p:cNvPr id="15" name="文本框 28">
            <a:extLst>
              <a:ext uri="{FF2B5EF4-FFF2-40B4-BE49-F238E27FC236}">
                <a16:creationId xmlns:a16="http://schemas.microsoft.com/office/drawing/2014/main" id="{C2EFC090-9F26-4B79-9929-A7880BD9C00C}"/>
              </a:ext>
            </a:extLst>
          </p:cNvPr>
          <p:cNvSpPr txBox="1"/>
          <p:nvPr/>
        </p:nvSpPr>
        <p:spPr>
          <a:xfrm>
            <a:off x="5500262" y="4376246"/>
            <a:ext cx="1300973" cy="276999"/>
          </a:xfrm>
          <a:prstGeom prst="rect">
            <a:avLst/>
          </a:prstGeom>
          <a:noFill/>
        </p:spPr>
        <p:txBody>
          <a:bodyPr wrap="square" rtlCol="0">
            <a:spAutoFit/>
          </a:bodyPr>
          <a:lstStyle/>
          <a:p>
            <a:r>
              <a:rPr lang="en-US" altLang="zh-CN" sz="1200" dirty="0">
                <a:solidFill>
                  <a:srgbClr val="00B050"/>
                </a:solidFill>
              </a:rPr>
              <a:t>Support of RAN</a:t>
            </a:r>
            <a:endParaRPr lang="zh-CN" altLang="en-US" sz="1200" dirty="0">
              <a:solidFill>
                <a:srgbClr val="00B050"/>
              </a:solidFill>
            </a:endParaRPr>
          </a:p>
        </p:txBody>
      </p:sp>
      <p:sp>
        <p:nvSpPr>
          <p:cNvPr id="20" name="Content Placeholder 5">
            <a:extLst>
              <a:ext uri="{FF2B5EF4-FFF2-40B4-BE49-F238E27FC236}">
                <a16:creationId xmlns:a16="http://schemas.microsoft.com/office/drawing/2014/main" id="{54277E84-3C75-4D0F-B3C4-DB43303FE5B0}"/>
              </a:ext>
            </a:extLst>
          </p:cNvPr>
          <p:cNvSpPr>
            <a:spLocks noGrp="1"/>
          </p:cNvSpPr>
          <p:nvPr>
            <p:ph idx="1"/>
          </p:nvPr>
        </p:nvSpPr>
        <p:spPr>
          <a:xfrm>
            <a:off x="202668" y="948918"/>
            <a:ext cx="6072297" cy="5122279"/>
          </a:xfrm>
        </p:spPr>
        <p:txBody>
          <a:bodyPr/>
          <a:lstStyle/>
          <a:p>
            <a:pPr marL="341313" indent="-341313">
              <a:defRPr/>
            </a:pPr>
            <a:r>
              <a:rPr lang="en-US" altLang="en-US" sz="1800" dirty="0"/>
              <a:t>Release 19 Freezes and other milestones, sorted by dates :</a:t>
            </a:r>
          </a:p>
          <a:p>
            <a:pPr lvl="1">
              <a:defRPr/>
            </a:pPr>
            <a:r>
              <a:rPr lang="en-GB" altLang="en-US" sz="1400" b="1" dirty="0"/>
              <a:t>June 2023: </a:t>
            </a:r>
            <a:r>
              <a:rPr lang="en-US" altLang="en-US" sz="1400" b="1" dirty="0"/>
              <a:t>RAN workshop </a:t>
            </a:r>
            <a:r>
              <a:rPr lang="en-GB" altLang="en-US" sz="1400" b="1" dirty="0"/>
              <a:t>on Rel-19 content, </a:t>
            </a:r>
            <a:r>
              <a:rPr lang="en-US" altLang="en-US" sz="1400" b="1" dirty="0"/>
              <a:t>SA workshop </a:t>
            </a:r>
            <a:r>
              <a:rPr lang="en-GB" altLang="en-US" sz="1400" b="1" dirty="0"/>
              <a:t>on Rel-19 content</a:t>
            </a:r>
          </a:p>
          <a:p>
            <a:pPr lvl="1">
              <a:defRPr/>
            </a:pPr>
            <a:r>
              <a:rPr lang="en-GB" altLang="en-US" sz="1400" dirty="0"/>
              <a:t>Sept 2023 (TSG#101): </a:t>
            </a:r>
          </a:p>
          <a:p>
            <a:pPr lvl="2">
              <a:defRPr/>
            </a:pPr>
            <a:r>
              <a:rPr lang="en-GB" altLang="en-US" sz="1050" dirty="0"/>
              <a:t>Stage 1: 80% normative work</a:t>
            </a:r>
          </a:p>
          <a:p>
            <a:pPr lvl="2">
              <a:defRPr/>
            </a:pPr>
            <a:r>
              <a:rPr lang="en-GB" altLang="en-US" sz="1050" dirty="0"/>
              <a:t>Approve 1st part of SA Stage 2 package (SA/CT)</a:t>
            </a:r>
          </a:p>
          <a:p>
            <a:pPr lvl="1">
              <a:defRPr/>
            </a:pPr>
            <a:r>
              <a:rPr lang="en-GB" altLang="en-US" sz="1400" b="1" dirty="0"/>
              <a:t>Dec 2023 (TSG#102): </a:t>
            </a:r>
          </a:p>
          <a:p>
            <a:pPr lvl="2">
              <a:defRPr/>
            </a:pPr>
            <a:r>
              <a:rPr lang="en-GB" altLang="en-US" sz="1050" dirty="0"/>
              <a:t>Stage 1: 100% normative work</a:t>
            </a:r>
          </a:p>
          <a:p>
            <a:pPr lvl="2">
              <a:defRPr/>
            </a:pPr>
            <a:r>
              <a:rPr lang="en-GB" altLang="en-US" sz="1050" dirty="0"/>
              <a:t>RAN1/2/3 Content Definition</a:t>
            </a:r>
          </a:p>
          <a:p>
            <a:pPr lvl="2">
              <a:defRPr/>
            </a:pPr>
            <a:r>
              <a:rPr lang="en-GB" altLang="en-US" sz="1050" dirty="0"/>
              <a:t>Approve final package of SA Stage 2 with RAN/CT</a:t>
            </a:r>
          </a:p>
          <a:p>
            <a:pPr lvl="1">
              <a:defRPr/>
            </a:pPr>
            <a:r>
              <a:rPr lang="en-US" altLang="en-US" sz="1400" dirty="0"/>
              <a:t>Mar 2024 (TSG#103):  </a:t>
            </a:r>
            <a:r>
              <a:rPr lang="en-US" altLang="en-US" sz="1050" dirty="0"/>
              <a:t>RAN4 </a:t>
            </a:r>
            <a:r>
              <a:rPr lang="en-GB" altLang="en-US" sz="1050" dirty="0"/>
              <a:t>Content Definition</a:t>
            </a:r>
            <a:endParaRPr lang="en-US" altLang="en-US" sz="1050" dirty="0"/>
          </a:p>
          <a:p>
            <a:pPr lvl="1">
              <a:defRPr/>
            </a:pPr>
            <a:r>
              <a:rPr lang="en-GB" altLang="en-US" sz="1400" b="1" dirty="0"/>
              <a:t>Dec 2024 (TSG#106): </a:t>
            </a:r>
            <a:r>
              <a:rPr lang="en-US" altLang="en-US" sz="1400" b="1" dirty="0"/>
              <a:t>Stage 2 Functional work (SA2 and SA6) Freeze </a:t>
            </a:r>
            <a:r>
              <a:rPr lang="en-US" altLang="en-US" sz="1400" dirty="0"/>
              <a:t>(working assumption)</a:t>
            </a:r>
            <a:endParaRPr lang="en-GB" altLang="en-US" sz="1400" dirty="0"/>
          </a:p>
          <a:p>
            <a:pPr lvl="1">
              <a:defRPr/>
            </a:pPr>
            <a:r>
              <a:rPr lang="en-US" altLang="en-US" sz="1400" dirty="0"/>
              <a:t>June 2025 (TSG#108): </a:t>
            </a:r>
            <a:r>
              <a:rPr lang="en-US" altLang="en-US" sz="1100" dirty="0"/>
              <a:t>RAN1 freeze</a:t>
            </a:r>
          </a:p>
          <a:p>
            <a:pPr lvl="1">
              <a:defRPr/>
            </a:pPr>
            <a:r>
              <a:rPr lang="en-US" altLang="en-US" sz="1400" b="1" dirty="0"/>
              <a:t>Sept 2025 (TSG#109):</a:t>
            </a:r>
          </a:p>
          <a:p>
            <a:pPr lvl="2">
              <a:defRPr/>
            </a:pPr>
            <a:r>
              <a:rPr lang="en-US" altLang="en-US" sz="1100" dirty="0"/>
              <a:t>RAN2, RAN3, RAN4Core freeze</a:t>
            </a:r>
          </a:p>
          <a:p>
            <a:pPr lvl="2">
              <a:defRPr/>
            </a:pPr>
            <a:r>
              <a:rPr lang="en-US" altLang="en-US" sz="1100" b="1" dirty="0"/>
              <a:t>Stage 3 (</a:t>
            </a:r>
            <a:r>
              <a:rPr lang="en-US" altLang="en-US" sz="1100" dirty="0"/>
              <a:t>all CT WGs; SA WGs involved with Stage 3) </a:t>
            </a:r>
            <a:r>
              <a:rPr lang="en-US" altLang="en-US" sz="1100" b="1" dirty="0"/>
              <a:t>freeze</a:t>
            </a:r>
            <a:r>
              <a:rPr lang="en-US" altLang="en-US" sz="1100" dirty="0"/>
              <a:t> (working assumption)</a:t>
            </a:r>
          </a:p>
          <a:p>
            <a:pPr lvl="1">
              <a:defRPr/>
            </a:pPr>
            <a:r>
              <a:rPr lang="en-US" altLang="en-US" sz="1400" dirty="0"/>
              <a:t>Dec 2025 (TSG#110):</a:t>
            </a:r>
          </a:p>
          <a:p>
            <a:pPr lvl="2">
              <a:defRPr/>
            </a:pPr>
            <a:r>
              <a:rPr lang="en-US" altLang="en-US" sz="1100" dirty="0"/>
              <a:t>RAN4Perf freeze</a:t>
            </a:r>
          </a:p>
          <a:p>
            <a:pPr lvl="2">
              <a:defRPr/>
            </a:pPr>
            <a:r>
              <a:rPr lang="en-US" altLang="en-US" sz="1100" dirty="0"/>
              <a:t>“coding freeze”. Freeze of:</a:t>
            </a:r>
            <a:r>
              <a:rPr lang="en-GB" altLang="en-US" sz="1100" dirty="0"/>
              <a:t>ASN-1; Open APIs </a:t>
            </a:r>
            <a:r>
              <a:rPr lang="en-US" altLang="en-US" sz="1100" dirty="0"/>
              <a:t>(working assumption)</a:t>
            </a:r>
            <a:endParaRPr lang="en-GB" altLang="en-US" sz="1100" dirty="0"/>
          </a:p>
          <a:p>
            <a:pPr lvl="1">
              <a:defRPr/>
            </a:pPr>
            <a:endParaRPr lang="en-US" altLang="en-US" sz="1100" b="1" dirty="0"/>
          </a:p>
          <a:p>
            <a:pPr lvl="1">
              <a:defRPr/>
            </a:pPr>
            <a:endParaRPr lang="en-US" altLang="en-US" sz="1400" b="1" dirty="0"/>
          </a:p>
        </p:txBody>
      </p:sp>
      <p:sp>
        <p:nvSpPr>
          <p:cNvPr id="2" name="TextBox 1">
            <a:extLst>
              <a:ext uri="{FF2B5EF4-FFF2-40B4-BE49-F238E27FC236}">
                <a16:creationId xmlns:a16="http://schemas.microsoft.com/office/drawing/2014/main" id="{355633B5-A5E8-4A4C-B5BD-7A656F6D5071}"/>
              </a:ext>
            </a:extLst>
          </p:cNvPr>
          <p:cNvSpPr txBox="1"/>
          <p:nvPr/>
        </p:nvSpPr>
        <p:spPr>
          <a:xfrm rot="20886920">
            <a:off x="3177287" y="2109213"/>
            <a:ext cx="4877104" cy="338554"/>
          </a:xfrm>
          <a:prstGeom prst="rect">
            <a:avLst/>
          </a:prstGeom>
          <a:solidFill>
            <a:srgbClr val="FFFF00"/>
          </a:solidFill>
        </p:spPr>
        <p:txBody>
          <a:bodyPr wrap="none" rtlCol="0">
            <a:spAutoFit/>
          </a:bodyPr>
          <a:lstStyle/>
          <a:p>
            <a:r>
              <a:rPr lang="en-US" altLang="zh-CN" sz="1600" dirty="0"/>
              <a:t>To be updated based on the discussion on slides 11</a:t>
            </a:r>
            <a:endParaRPr lang="zh-CN" altLang="en-US" sz="1600" dirty="0"/>
          </a:p>
        </p:txBody>
      </p:sp>
    </p:spTree>
    <p:extLst>
      <p:ext uri="{BB962C8B-B14F-4D97-AF65-F5344CB8AC3E}">
        <p14:creationId xmlns:p14="http://schemas.microsoft.com/office/powerpoint/2010/main" val="119231192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46908" y="930876"/>
            <a:ext cx="10298183" cy="5349157"/>
          </a:xfrm>
          <a:prstGeom prst="rect">
            <a:avLst/>
          </a:prstGeom>
          <a:solidFill>
            <a:schemeClr val="bg1"/>
          </a:solidFill>
        </p:spPr>
        <p:txBody>
          <a:bodyPr wrap="square">
            <a:spAutoFit/>
          </a:bodyPr>
          <a:lstStyle/>
          <a:p>
            <a:r>
              <a:rPr lang="en-US" altLang="zh-CN" sz="1100" b="1" dirty="0">
                <a:latin typeface="+mn-lt"/>
              </a:rPr>
              <a:t>SA5 OAM Release 18 planning</a:t>
            </a:r>
            <a:r>
              <a:rPr lang="zh-CN" altLang="en-US" sz="1100" b="1" dirty="0">
                <a:latin typeface="+mn-lt"/>
              </a:rPr>
              <a:t>：</a:t>
            </a:r>
            <a:r>
              <a:rPr lang="en-US" altLang="zh-CN" sz="1100" b="1" dirty="0">
                <a:latin typeface="+mn-lt"/>
              </a:rPr>
              <a:t> </a:t>
            </a:r>
          </a:p>
          <a:p>
            <a:pPr marL="609585" indent="-609585">
              <a:spcBef>
                <a:spcPct val="20000"/>
              </a:spcBef>
              <a:buBlip>
                <a:blip r:embed="rId2"/>
              </a:buBlip>
              <a:defRPr/>
            </a:pPr>
            <a:r>
              <a:rPr lang="en-US" altLang="zh-CN" sz="1200" dirty="0">
                <a:latin typeface="+mn-lt"/>
                <a:cs typeface="+mn-cs"/>
              </a:rPr>
              <a:t>Mar 2022 (TSG#95): SA5 SIDs/WIDs specified</a:t>
            </a:r>
          </a:p>
          <a:p>
            <a:pPr marL="609585" indent="-609585">
              <a:spcBef>
                <a:spcPct val="20000"/>
              </a:spcBef>
              <a:buBlip>
                <a:blip r:embed="rId2"/>
              </a:buBlip>
              <a:defRPr/>
            </a:pPr>
            <a:r>
              <a:rPr lang="en-US" altLang="zh-CN" sz="1200" dirty="0">
                <a:latin typeface="+mn-lt"/>
                <a:cs typeface="+mn-cs"/>
              </a:rPr>
              <a:t>Mar 2023 (TSG#99) and Jun 2023(TSG#100): SA5 SID concluded and Rel-18 WID started if needed</a:t>
            </a:r>
          </a:p>
          <a:p>
            <a:pPr marL="609585" indent="-609585">
              <a:spcBef>
                <a:spcPct val="20000"/>
              </a:spcBef>
              <a:buBlip>
                <a:blip r:embed="rId2"/>
              </a:buBlip>
              <a:defRPr/>
            </a:pPr>
            <a:r>
              <a:rPr lang="en-US" altLang="zh-CN" sz="1200" dirty="0">
                <a:latin typeface="+mn-lt"/>
                <a:cs typeface="+mn-cs"/>
              </a:rPr>
              <a:t>Sep 2023 (TSG#101): Stage 1 work freeze</a:t>
            </a:r>
          </a:p>
          <a:p>
            <a:pPr marL="609585" indent="-609585">
              <a:spcBef>
                <a:spcPct val="20000"/>
              </a:spcBef>
              <a:buBlip>
                <a:blip r:embed="rId2"/>
              </a:buBlip>
              <a:defRPr/>
            </a:pPr>
            <a:r>
              <a:rPr lang="en-US" altLang="zh-CN" sz="1200" dirty="0">
                <a:latin typeface="+mn-lt"/>
                <a:cs typeface="+mn-cs"/>
              </a:rPr>
              <a:t>Dec 2023 (TSG#102): Stage 2 Functional work Freeze and stage 3(OAM/CN related), provide inputs to SA2 and CT</a:t>
            </a:r>
          </a:p>
          <a:p>
            <a:pPr marL="609585" indent="-609585">
              <a:spcBef>
                <a:spcPct val="20000"/>
              </a:spcBef>
              <a:buBlip>
                <a:blip r:embed="rId2"/>
              </a:buBlip>
              <a:defRPr/>
            </a:pPr>
            <a:r>
              <a:rPr lang="en-US" altLang="zh-CN" sz="1200" dirty="0">
                <a:latin typeface="+mn-lt"/>
                <a:cs typeface="+mn-cs"/>
              </a:rPr>
              <a:t>Mar 2024 (TSG#103): Stage 2 Functional work Freeze and stage 3 (RAN related)</a:t>
            </a:r>
          </a:p>
          <a:p>
            <a:pPr>
              <a:spcBef>
                <a:spcPct val="20000"/>
              </a:spcBef>
              <a:defRPr/>
            </a:pPr>
            <a:endParaRPr lang="en-US" altLang="zh-CN" sz="1200" dirty="0">
              <a:latin typeface="+mn-lt"/>
              <a:cs typeface="+mn-cs"/>
            </a:endParaRPr>
          </a:p>
          <a:p>
            <a:pPr lvl="0"/>
            <a:r>
              <a:rPr lang="en-US" altLang="zh-CN" sz="1100" b="1" dirty="0">
                <a:solidFill>
                  <a:prstClr val="black"/>
                </a:solidFill>
                <a:latin typeface="+mn-lt"/>
              </a:rPr>
              <a:t>SA5 OAM Release 19 planning workshop</a:t>
            </a:r>
            <a:r>
              <a:rPr lang="zh-CN" altLang="en-US" sz="1100" b="1" dirty="0">
                <a:solidFill>
                  <a:prstClr val="black"/>
                </a:solidFill>
                <a:latin typeface="+mn-lt"/>
              </a:rPr>
              <a:t>：</a:t>
            </a:r>
            <a:r>
              <a:rPr lang="en-US" altLang="zh-CN" sz="1100" b="1" dirty="0">
                <a:solidFill>
                  <a:prstClr val="black"/>
                </a:solidFill>
                <a:latin typeface="+mn-lt"/>
              </a:rPr>
              <a:t> </a:t>
            </a:r>
          </a:p>
          <a:p>
            <a:pPr marL="609585" lvl="0" indent="-609585">
              <a:spcBef>
                <a:spcPct val="20000"/>
              </a:spcBef>
              <a:buBlip>
                <a:blip r:embed="rId2"/>
              </a:buBlip>
              <a:defRPr/>
            </a:pPr>
            <a:r>
              <a:rPr lang="en-US" altLang="zh-CN" sz="1200" dirty="0">
                <a:latin typeface="+mn-lt"/>
              </a:rPr>
              <a:t>June 2023 SA Rel-19 workshop: Provide SA5 relevant Rel-19 inputs/planning to Jun SA workshop </a:t>
            </a:r>
          </a:p>
          <a:p>
            <a:pPr marL="609585" lvl="0" indent="-609585">
              <a:spcBef>
                <a:spcPct val="20000"/>
              </a:spcBef>
              <a:buBlip>
                <a:blip r:embed="rId2"/>
              </a:buBlip>
              <a:defRPr/>
            </a:pPr>
            <a:r>
              <a:rPr lang="en-US" altLang="zh-CN" sz="1200" dirty="0">
                <a:latin typeface="+mn-lt"/>
              </a:rPr>
              <a:t>Sep 2023 (TSG#101): Submit Rel-19 1</a:t>
            </a:r>
            <a:r>
              <a:rPr lang="en-US" altLang="zh-CN" sz="1200" baseline="30000" dirty="0">
                <a:latin typeface="+mn-lt"/>
              </a:rPr>
              <a:t>st</a:t>
            </a:r>
            <a:r>
              <a:rPr lang="en-US" altLang="zh-CN" sz="1200" dirty="0">
                <a:latin typeface="+mn-lt"/>
              </a:rPr>
              <a:t> package following 3GPP timelines </a:t>
            </a:r>
          </a:p>
          <a:p>
            <a:pPr marL="609585" indent="-609585">
              <a:spcBef>
                <a:spcPct val="20000"/>
              </a:spcBef>
              <a:buBlip>
                <a:blip r:embed="rId2"/>
              </a:buBlip>
              <a:defRPr/>
            </a:pPr>
            <a:r>
              <a:rPr lang="en-US" altLang="zh-CN" sz="1200" dirty="0">
                <a:latin typeface="+mn-lt"/>
              </a:rPr>
              <a:t>Dec 2023 (TSG#102): Submit Rel-19 final package following 3GPP timelines </a:t>
            </a:r>
          </a:p>
          <a:p>
            <a:pPr lvl="0">
              <a:spcBef>
                <a:spcPct val="20000"/>
              </a:spcBef>
              <a:defRPr/>
            </a:pPr>
            <a:endParaRPr lang="en-US" altLang="zh-CN" sz="1100" b="1" dirty="0">
              <a:solidFill>
                <a:prstClr val="black"/>
              </a:solidFill>
              <a:latin typeface="+mn-lt"/>
            </a:endParaRPr>
          </a:p>
          <a:p>
            <a:pPr lvl="0">
              <a:spcBef>
                <a:spcPct val="20000"/>
              </a:spcBef>
              <a:defRPr/>
            </a:pPr>
            <a:r>
              <a:rPr lang="en-US" altLang="zh-CN" sz="1100" b="1" dirty="0">
                <a:solidFill>
                  <a:prstClr val="black"/>
                </a:solidFill>
                <a:latin typeface="+mn-lt"/>
              </a:rPr>
              <a:t>SA5 OAM Release 19 planning:</a:t>
            </a:r>
            <a:endParaRPr lang="en-US" altLang="zh-CN" sz="1200" dirty="0">
              <a:latin typeface="+mn-lt"/>
            </a:endParaRPr>
          </a:p>
          <a:p>
            <a:pPr marL="609585" lvl="0" indent="-609585">
              <a:spcBef>
                <a:spcPct val="20000"/>
              </a:spcBef>
              <a:buBlip>
                <a:blip r:embed="rId2"/>
              </a:buBlip>
              <a:defRPr/>
            </a:pPr>
            <a:r>
              <a:rPr lang="en-US" altLang="zh-CN" sz="1200" dirty="0">
                <a:latin typeface="+mn-lt"/>
              </a:rPr>
              <a:t>Dec 2023 (TSG#102): SA5 SIDs specified</a:t>
            </a:r>
          </a:p>
          <a:p>
            <a:pPr marL="609585" lvl="0" indent="-609585">
              <a:spcBef>
                <a:spcPct val="20000"/>
              </a:spcBef>
              <a:buBlip>
                <a:blip r:embed="rId2"/>
              </a:buBlip>
              <a:defRPr/>
            </a:pPr>
            <a:r>
              <a:rPr lang="en-US" altLang="zh-CN" sz="1200" dirty="0">
                <a:latin typeface="+mn-lt"/>
              </a:rPr>
              <a:t>Sep 2024 (TSG#105) : SA5 SID concluded and Rel-19 WID started</a:t>
            </a:r>
          </a:p>
          <a:p>
            <a:pPr marL="609585" lvl="0" indent="-609585">
              <a:spcBef>
                <a:spcPct val="20000"/>
              </a:spcBef>
              <a:buBlip>
                <a:blip r:embed="rId2"/>
              </a:buBlip>
              <a:defRPr/>
            </a:pPr>
            <a:r>
              <a:rPr lang="en-US" altLang="zh-CN" sz="1200" dirty="0">
                <a:latin typeface="+mn-lt"/>
              </a:rPr>
              <a:t>Mar 2025 (TSG#107): Stage 1 work freeze</a:t>
            </a:r>
          </a:p>
          <a:p>
            <a:pPr marL="609585" lvl="0" indent="-609585">
              <a:spcBef>
                <a:spcPct val="20000"/>
              </a:spcBef>
              <a:buBlip>
                <a:blip r:embed="rId2"/>
              </a:buBlip>
              <a:defRPr/>
            </a:pPr>
            <a:r>
              <a:rPr lang="en-US" altLang="zh-CN" sz="1200" dirty="0">
                <a:latin typeface="+mn-lt"/>
              </a:rPr>
              <a:t>Jun 2025 (TSG#108): Stage 2 Functional work Freeze and stage 3(OAM/CN related), provide inputs to CT</a:t>
            </a:r>
          </a:p>
          <a:p>
            <a:pPr marL="609585" lvl="0" indent="-609585">
              <a:spcBef>
                <a:spcPct val="20000"/>
              </a:spcBef>
              <a:buBlip>
                <a:blip r:embed="rId2"/>
              </a:buBlip>
              <a:defRPr/>
            </a:pPr>
            <a:r>
              <a:rPr lang="en-US" altLang="zh-CN" sz="1200" dirty="0">
                <a:latin typeface="+mn-lt"/>
              </a:rPr>
              <a:t>Sep 2025 (TSG#109): Stage 2 Functional work Freeze and stage 3 (RAN related)</a:t>
            </a:r>
          </a:p>
          <a:p>
            <a:pPr>
              <a:defRPr/>
            </a:pPr>
            <a:endParaRPr lang="en-US" altLang="zh-CN" sz="1100" b="1" dirty="0">
              <a:latin typeface="+mn-lt"/>
            </a:endParaRPr>
          </a:p>
          <a:p>
            <a:pPr>
              <a:defRPr/>
            </a:pPr>
            <a:r>
              <a:rPr lang="en-US" altLang="zh-CN" sz="1100" b="1" dirty="0">
                <a:latin typeface="+mn-lt"/>
              </a:rPr>
              <a:t>Note: </a:t>
            </a:r>
          </a:p>
          <a:p>
            <a:pPr marL="609585" indent="-609585">
              <a:spcBef>
                <a:spcPct val="20000"/>
              </a:spcBef>
              <a:buBlip>
                <a:blip r:embed="rId2"/>
              </a:buBlip>
              <a:defRPr/>
            </a:pPr>
            <a:r>
              <a:rPr lang="en-US" altLang="zh-CN" sz="1200" dirty="0">
                <a:latin typeface="+mn-lt"/>
                <a:cs typeface="+mn-cs"/>
              </a:rPr>
              <a:t>We should strictly follow the 3GPP release timelines (especially to align the stage 3 freeze date). </a:t>
            </a:r>
          </a:p>
          <a:p>
            <a:pPr marL="609585" indent="-609585">
              <a:spcBef>
                <a:spcPct val="20000"/>
              </a:spcBef>
              <a:buBlip>
                <a:blip r:embed="rId2"/>
              </a:buBlip>
              <a:defRPr/>
            </a:pPr>
            <a:r>
              <a:rPr lang="en-US" altLang="zh-CN" sz="1200" dirty="0">
                <a:latin typeface="+mn-lt"/>
                <a:cs typeface="+mn-cs"/>
              </a:rPr>
              <a:t>For the CT related features, we need to provide inputs to CT as early as possible.</a:t>
            </a:r>
          </a:p>
          <a:p>
            <a:pPr marL="609585" indent="-609585">
              <a:spcBef>
                <a:spcPct val="20000"/>
              </a:spcBef>
              <a:buBlip>
                <a:blip r:embed="rId2"/>
              </a:buBlip>
              <a:defRPr/>
            </a:pPr>
            <a:r>
              <a:rPr lang="en-US" altLang="zh-CN" sz="1200" dirty="0">
                <a:latin typeface="+mn-lt"/>
                <a:cs typeface="+mn-cs"/>
              </a:rPr>
              <a:t>Management aspects which have no CN/RAN dependency or which needs to influence CN/RAN should be addressed as early as possible. </a:t>
            </a:r>
          </a:p>
          <a:p>
            <a:pPr marL="609585" indent="-609585">
              <a:spcBef>
                <a:spcPct val="20000"/>
              </a:spcBef>
              <a:buBlip>
                <a:blip r:embed="rId2"/>
              </a:buBlip>
              <a:defRPr/>
            </a:pPr>
            <a:r>
              <a:rPr lang="en-US" altLang="zh-CN" sz="1200" dirty="0">
                <a:latin typeface="+mn-lt"/>
                <a:cs typeface="+mn-cs"/>
              </a:rPr>
              <a:t>Avoid exception requests as much as possible, and in case the work could not be completed according to the time plan, either narrow down the scope of the work, or postpone the work to next release.</a:t>
            </a:r>
          </a:p>
        </p:txBody>
      </p:sp>
      <p:sp>
        <p:nvSpPr>
          <p:cNvPr id="6" name="标题 1"/>
          <p:cNvSpPr>
            <a:spLocks noGrp="1"/>
          </p:cNvSpPr>
          <p:nvPr>
            <p:ph type="title"/>
          </p:nvPr>
        </p:nvSpPr>
        <p:spPr>
          <a:xfrm>
            <a:off x="57665" y="105637"/>
            <a:ext cx="9901881" cy="825239"/>
          </a:xfrm>
        </p:spPr>
        <p:txBody>
          <a:bodyPr/>
          <a:lstStyle/>
          <a:p>
            <a:r>
              <a:rPr lang="en-US" altLang="zh-CN" sz="2800" dirty="0"/>
              <a:t>Leaders’ recommendation for SA5 OAM time planning </a:t>
            </a:r>
            <a:br>
              <a:rPr lang="en-US" altLang="zh-CN" sz="2800" dirty="0"/>
            </a:br>
            <a:r>
              <a:rPr lang="en-US" altLang="zh-CN" sz="2800" dirty="0"/>
              <a:t>for endorsement</a:t>
            </a:r>
            <a:endParaRPr lang="en-US" sz="2800" dirty="0"/>
          </a:p>
        </p:txBody>
      </p:sp>
      <p:cxnSp>
        <p:nvCxnSpPr>
          <p:cNvPr id="4" name="Straight Arrow Connector 6">
            <a:extLst>
              <a:ext uri="{FF2B5EF4-FFF2-40B4-BE49-F238E27FC236}">
                <a16:creationId xmlns:a16="http://schemas.microsoft.com/office/drawing/2014/main" id="{5032C2E6-0FF5-410E-B84B-77B754FBFC95}"/>
              </a:ext>
            </a:extLst>
          </p:cNvPr>
          <p:cNvCxnSpPr>
            <a:cxnSpLocks noChangeShapeType="1"/>
          </p:cNvCxnSpPr>
          <p:nvPr/>
        </p:nvCxnSpPr>
        <p:spPr bwMode="auto">
          <a:xfrm>
            <a:off x="322759" y="1509000"/>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C1E7E8C5-3BC0-457B-B936-6FD25D4A184F}"/>
              </a:ext>
            </a:extLst>
          </p:cNvPr>
          <p:cNvSpPr txBox="1">
            <a:spLocks noChangeArrowheads="1"/>
          </p:cNvSpPr>
          <p:nvPr/>
        </p:nvSpPr>
        <p:spPr bwMode="auto">
          <a:xfrm>
            <a:off x="274480" y="1176647"/>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dirty="0">
                <a:solidFill>
                  <a:srgbClr val="FF0000"/>
                </a:solidFill>
              </a:rPr>
              <a:t>Now</a:t>
            </a:r>
          </a:p>
        </p:txBody>
      </p:sp>
      <p:cxnSp>
        <p:nvCxnSpPr>
          <p:cNvPr id="8" name="Straight Arrow Connector 6">
            <a:extLst>
              <a:ext uri="{FF2B5EF4-FFF2-40B4-BE49-F238E27FC236}">
                <a16:creationId xmlns:a16="http://schemas.microsoft.com/office/drawing/2014/main" id="{3FEC82DE-9246-4BB4-A1BA-FEE6308107A7}"/>
              </a:ext>
            </a:extLst>
          </p:cNvPr>
          <p:cNvCxnSpPr>
            <a:cxnSpLocks noChangeShapeType="1"/>
          </p:cNvCxnSpPr>
          <p:nvPr/>
        </p:nvCxnSpPr>
        <p:spPr bwMode="auto">
          <a:xfrm>
            <a:off x="322759" y="2624735"/>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 name="TextBox 6">
            <a:extLst>
              <a:ext uri="{FF2B5EF4-FFF2-40B4-BE49-F238E27FC236}">
                <a16:creationId xmlns:a16="http://schemas.microsoft.com/office/drawing/2014/main" id="{9415363C-F8D3-49BD-AAE1-DA1AFE479F3C}"/>
              </a:ext>
            </a:extLst>
          </p:cNvPr>
          <p:cNvSpPr txBox="1">
            <a:spLocks noChangeArrowheads="1"/>
          </p:cNvSpPr>
          <p:nvPr/>
        </p:nvSpPr>
        <p:spPr bwMode="auto">
          <a:xfrm>
            <a:off x="274480" y="2292382"/>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dirty="0">
                <a:solidFill>
                  <a:srgbClr val="FF0000"/>
                </a:solidFill>
              </a:rPr>
              <a:t>Now</a:t>
            </a:r>
          </a:p>
        </p:txBody>
      </p:sp>
    </p:spTree>
    <p:extLst>
      <p:ext uri="{BB962C8B-B14F-4D97-AF65-F5344CB8AC3E}">
        <p14:creationId xmlns:p14="http://schemas.microsoft.com/office/powerpoint/2010/main" val="37306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Change History</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897787524"/>
              </p:ext>
            </p:extLst>
          </p:nvPr>
        </p:nvGraphicFramePr>
        <p:xfrm>
          <a:off x="540110" y="1417638"/>
          <a:ext cx="10506842" cy="3291840"/>
        </p:xfrm>
        <a:graphic>
          <a:graphicData uri="http://schemas.openxmlformats.org/drawingml/2006/table">
            <a:tbl>
              <a:tblPr firstRow="1" bandRow="1">
                <a:tableStyleId>{5C22544A-7EE6-4342-B048-85BDC9FD1C3A}</a:tableStyleId>
              </a:tblPr>
              <a:tblGrid>
                <a:gridCol w="2060479">
                  <a:extLst>
                    <a:ext uri="{9D8B030D-6E8A-4147-A177-3AD203B41FA5}">
                      <a16:colId xmlns:a16="http://schemas.microsoft.com/office/drawing/2014/main" val="20000"/>
                    </a:ext>
                  </a:extLst>
                </a:gridCol>
                <a:gridCol w="8446363">
                  <a:extLst>
                    <a:ext uri="{9D8B030D-6E8A-4147-A177-3AD203B41FA5}">
                      <a16:colId xmlns:a16="http://schemas.microsoft.com/office/drawing/2014/main" val="20001"/>
                    </a:ext>
                  </a:extLst>
                </a:gridCol>
              </a:tblGrid>
              <a:tr h="0">
                <a:tc>
                  <a:txBody>
                    <a:bodyPr/>
                    <a:lstStyle/>
                    <a:p>
                      <a:r>
                        <a:rPr lang="en-US" altLang="zh-CN" sz="2000" b="0" dirty="0"/>
                        <a:t>SA5 #141e</a:t>
                      </a:r>
                      <a:endParaRPr lang="zh-CN" altLang="en-US" sz="2000" b="0" dirty="0"/>
                    </a:p>
                  </a:txBody>
                  <a:tcPr/>
                </a:tc>
                <a:tc>
                  <a:txBody>
                    <a:bodyPr/>
                    <a:lstStyle/>
                    <a:p>
                      <a:r>
                        <a:rPr lang="en-US" altLang="zh-CN" sz="2000" b="0" dirty="0"/>
                        <a:t>S5-221173 SA5 Rel-18 time plan proposal for OAM</a:t>
                      </a:r>
                      <a:endParaRPr lang="zh-CN" altLang="en-US" sz="2000" b="0" dirty="0"/>
                    </a:p>
                  </a:txBody>
                  <a:tcPr/>
                </a:tc>
                <a:extLst>
                  <a:ext uri="{0D108BD9-81ED-4DB2-BD59-A6C34878D82A}">
                    <a16:rowId xmlns:a16="http://schemas.microsoft.com/office/drawing/2014/main" val="10000"/>
                  </a:ext>
                </a:extLst>
              </a:tr>
              <a:tr h="0">
                <a:tc>
                  <a:txBody>
                    <a:bodyPr/>
                    <a:lstStyle/>
                    <a:p>
                      <a:r>
                        <a:rPr lang="en-US" altLang="zh-CN" sz="2000" b="0" dirty="0"/>
                        <a:t>SA5 #146</a:t>
                      </a:r>
                      <a:endParaRPr lang="zh-CN" altLang="en-US" sz="2000" b="0" dirty="0"/>
                    </a:p>
                  </a:txBody>
                  <a:tcPr/>
                </a:tc>
                <a:tc>
                  <a:txBody>
                    <a:bodyPr/>
                    <a:lstStyle/>
                    <a:p>
                      <a:r>
                        <a:rPr lang="en-US" altLang="zh-CN" sz="2000" b="0" dirty="0"/>
                        <a:t>S5-226377</a:t>
                      </a:r>
                      <a:r>
                        <a:rPr lang="en-US" altLang="zh-CN" sz="2000" dirty="0"/>
                        <a:t>(endorsed)</a:t>
                      </a:r>
                      <a:r>
                        <a:rPr lang="en-US" altLang="zh-CN" sz="2000" b="0" dirty="0"/>
                        <a:t> Rel-18&amp;Rel-19 Time Plan Proposal for OAM</a:t>
                      </a:r>
                      <a:endParaRPr lang="zh-CN" altLang="en-US" sz="2000" b="0" dirty="0"/>
                    </a:p>
                  </a:txBody>
                  <a:tcPr/>
                </a:tc>
                <a:extLst>
                  <a:ext uri="{0D108BD9-81ED-4DB2-BD59-A6C34878D82A}">
                    <a16:rowId xmlns:a16="http://schemas.microsoft.com/office/drawing/2014/main" val="10001"/>
                  </a:ext>
                </a:extLst>
              </a:tr>
              <a:tr h="0">
                <a:tc>
                  <a:txBody>
                    <a:bodyPr/>
                    <a:lstStyle/>
                    <a:p>
                      <a:r>
                        <a:rPr lang="en-US" altLang="zh-CN" sz="2000" b="0" dirty="0"/>
                        <a:t>SA5#146bis-e</a:t>
                      </a:r>
                      <a:endParaRPr lang="zh-CN" altLang="en-US" sz="2000" b="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b="0" dirty="0"/>
                        <a:t>S5-231032</a:t>
                      </a:r>
                      <a:r>
                        <a:rPr lang="en-US" altLang="zh-CN" sz="2000" dirty="0"/>
                        <a:t>(endorsed)</a:t>
                      </a:r>
                      <a:r>
                        <a:rPr lang="en-US" altLang="zh-CN" sz="2000" b="0" dirty="0"/>
                        <a:t> Rel-18&amp;Rel-19 Time Plan Proposal for OAM</a:t>
                      </a:r>
                      <a:endParaRPr lang="zh-CN" altLang="en-US" sz="2000" b="0" dirty="0"/>
                    </a:p>
                  </a:txBody>
                  <a:tcPr/>
                </a:tc>
                <a:extLst>
                  <a:ext uri="{0D108BD9-81ED-4DB2-BD59-A6C34878D82A}">
                    <a16:rowId xmlns:a16="http://schemas.microsoft.com/office/drawing/2014/main" val="2286597508"/>
                  </a:ext>
                </a:extLst>
              </a:tr>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SA5#147</a:t>
                      </a:r>
                      <a:endParaRPr lang="zh-CN" altLang="en-US" sz="20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S5-232446 </a:t>
                      </a:r>
                      <a:r>
                        <a:rPr lang="en-US" altLang="zh-CN" sz="2000" b="0" dirty="0"/>
                        <a:t>Rel-18&amp;Rel-19 Time Plan Proposal for OAM</a:t>
                      </a:r>
                      <a:endParaRPr lang="en-US" altLang="zh-CN" sz="20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Editorial update and add provide inputs to SA2 in slide 9</a:t>
                      </a:r>
                      <a:endParaRPr lang="zh-CN" altLang="en-US" sz="2000" b="0" dirty="0"/>
                    </a:p>
                  </a:txBody>
                  <a:tcPr/>
                </a:tc>
                <a:extLst>
                  <a:ext uri="{0D108BD9-81ED-4DB2-BD59-A6C34878D82A}">
                    <a16:rowId xmlns:a16="http://schemas.microsoft.com/office/drawing/2014/main" val="2451956863"/>
                  </a:ext>
                </a:extLst>
              </a:tr>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SA5#147</a:t>
                      </a:r>
                      <a:endParaRPr lang="zh-CN" altLang="en-US" sz="20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S5-232763(endorsed) </a:t>
                      </a:r>
                      <a:r>
                        <a:rPr lang="en-US" altLang="zh-CN" sz="2000" b="0" dirty="0"/>
                        <a:t>Rel-18&amp;Rel-19 Time Plan Proposal for OAM</a:t>
                      </a:r>
                      <a:endParaRPr lang="en-US" altLang="zh-CN" sz="20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Update slide 8</a:t>
                      </a:r>
                      <a:endParaRPr lang="zh-CN" altLang="en-US" sz="2000" b="0" dirty="0"/>
                    </a:p>
                  </a:txBody>
                  <a:tcPr/>
                </a:tc>
                <a:extLst>
                  <a:ext uri="{0D108BD9-81ED-4DB2-BD59-A6C34878D82A}">
                    <a16:rowId xmlns:a16="http://schemas.microsoft.com/office/drawing/2014/main" val="660440298"/>
                  </a:ext>
                </a:extLst>
              </a:tr>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SA5#148e</a:t>
                      </a:r>
                      <a:endParaRPr lang="zh-CN" altLang="en-US" sz="2000" b="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S5-233263 </a:t>
                      </a:r>
                      <a:r>
                        <a:rPr lang="en-US" altLang="zh-CN" sz="2000" b="0" dirty="0"/>
                        <a:t>Rel-18&amp;Rel-19 Time Plan Proposal for OAM</a:t>
                      </a:r>
                      <a:endParaRPr lang="en-US" altLang="zh-CN" sz="20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Updated according to SA#99, SA5 Rel-19 time plan is added</a:t>
                      </a:r>
                      <a:endParaRPr lang="zh-CN" altLang="en-US" sz="2000" b="0" dirty="0"/>
                    </a:p>
                  </a:txBody>
                  <a:tcPr/>
                </a:tc>
                <a:extLst>
                  <a:ext uri="{0D108BD9-81ED-4DB2-BD59-A6C34878D82A}">
                    <a16:rowId xmlns:a16="http://schemas.microsoft.com/office/drawing/2014/main" val="2799436700"/>
                  </a:ext>
                </a:extLst>
              </a:tr>
            </a:tbl>
          </a:graphicData>
        </a:graphic>
      </p:graphicFrame>
    </p:spTree>
    <p:extLst>
      <p:ext uri="{BB962C8B-B14F-4D97-AF65-F5344CB8AC3E}">
        <p14:creationId xmlns:p14="http://schemas.microsoft.com/office/powerpoint/2010/main" val="143471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511" y="208012"/>
            <a:ext cx="10177830" cy="817179"/>
          </a:xfrm>
        </p:spPr>
        <p:txBody>
          <a:bodyPr/>
          <a:lstStyle/>
          <a:p>
            <a:pPr algn="l"/>
            <a:r>
              <a:rPr lang="en-US" altLang="zh-CN" sz="3200" dirty="0"/>
              <a:t>Consideration on SA5 OAM R18&amp;R19 time planning(1/2)</a:t>
            </a:r>
            <a:endParaRPr lang="en-US" sz="3200" dirty="0"/>
          </a:p>
        </p:txBody>
      </p:sp>
      <p:sp>
        <p:nvSpPr>
          <p:cNvPr id="6" name="文本框 5"/>
          <p:cNvSpPr txBox="1"/>
          <p:nvPr/>
        </p:nvSpPr>
        <p:spPr>
          <a:xfrm>
            <a:off x="353622" y="1192571"/>
            <a:ext cx="11302313" cy="3754874"/>
          </a:xfrm>
          <a:prstGeom prst="rect">
            <a:avLst/>
          </a:prstGeom>
          <a:noFill/>
        </p:spPr>
        <p:txBody>
          <a:bodyPr wrap="square" rtlCol="0">
            <a:spAutoFit/>
          </a:bodyPr>
          <a:lstStyle/>
          <a:p>
            <a:r>
              <a:rPr lang="en-US" altLang="zh-CN" sz="1400" b="1" dirty="0">
                <a:solidFill>
                  <a:srgbClr val="0000FF"/>
                </a:solidFill>
              </a:rPr>
              <a:t>General considerations as agreed in S5-221173:</a:t>
            </a:r>
          </a:p>
          <a:p>
            <a:r>
              <a:rPr lang="en-US" altLang="zh-CN" sz="1400" dirty="0"/>
              <a:t>1. We should strictly follow the 3GPP release timelines (especially to align the stage 3 freeze date). </a:t>
            </a:r>
          </a:p>
          <a:p>
            <a:r>
              <a:rPr lang="en-US" altLang="zh-CN" sz="1400" dirty="0"/>
              <a:t>2. For the CT related features, we need to provide inputs to CT as early as possible.</a:t>
            </a:r>
          </a:p>
          <a:p>
            <a:r>
              <a:rPr lang="en-US" altLang="zh-CN" sz="1400" dirty="0"/>
              <a:t>3. Management aspects which have no CN/RAN dependency or which needs to influence CN/RAN should be addressed as early as possible. </a:t>
            </a:r>
          </a:p>
          <a:p>
            <a:r>
              <a:rPr lang="en-US" altLang="zh-CN" sz="1400" dirty="0"/>
              <a:t>4. Avoid exception requests as much as possible, in case the work could not be completed according to the time plan, either narrow down the scope of the work, or postpone the work to next release.</a:t>
            </a:r>
          </a:p>
          <a:p>
            <a:endParaRPr lang="en-US" altLang="zh-CN" sz="1400" dirty="0"/>
          </a:p>
          <a:p>
            <a:endParaRPr lang="en-US" altLang="zh-CN" sz="1400" dirty="0"/>
          </a:p>
          <a:p>
            <a:r>
              <a:rPr lang="en-US" altLang="zh-CN" sz="1400" b="1" dirty="0">
                <a:solidFill>
                  <a:srgbClr val="0000FF"/>
                </a:solidFill>
              </a:rPr>
              <a:t>Concrete time planning consideration:</a:t>
            </a:r>
          </a:p>
          <a:p>
            <a:pPr marL="342900" indent="-342900">
              <a:buAutoNum type="arabicPeriod"/>
            </a:pPr>
            <a:r>
              <a:rPr lang="en-US" altLang="zh-CN" sz="1400" dirty="0"/>
              <a:t>Rel-18 studies: </a:t>
            </a:r>
          </a:p>
          <a:p>
            <a:pPr marL="950913" lvl="1" indent="-342900">
              <a:buFont typeface="Wingdings" panose="05000000000000000000" pitchFamily="2" charset="2"/>
              <a:buChar char="Ø"/>
            </a:pPr>
            <a:r>
              <a:rPr lang="en-US" altLang="zh-CN" sz="1400" dirty="0"/>
              <a:t>For the topics which target to start corresponding work items in Rel-18, the studies need to be closed and corresponding work items be initiated no later than Jun, 2023. This is to leave enough time to produce high quality standardization specification within Rel-18 timeframe. For the leftover work which could not be finalized in the study, it could be considered for potential Rel-19 work.</a:t>
            </a:r>
          </a:p>
          <a:p>
            <a:pPr marL="950913" lvl="1" indent="-342900">
              <a:buFont typeface="Wingdings" panose="05000000000000000000" pitchFamily="2" charset="2"/>
              <a:buChar char="Ø"/>
            </a:pPr>
            <a:r>
              <a:rPr lang="en-US" altLang="zh-CN" sz="1400" dirty="0"/>
              <a:t>It’s also allowed to use the full Rel-18 time for the approved study items if there is no plan for standardization in Rel-18.  </a:t>
            </a:r>
          </a:p>
          <a:p>
            <a:pPr marL="342900" indent="-342900">
              <a:buAutoNum type="arabicPeriod"/>
            </a:pPr>
            <a:r>
              <a:rPr lang="en-US" altLang="zh-CN" sz="1400" dirty="0"/>
              <a:t>Rel-18 work items: all the work items are to be finished strictly following the 3GPP overall time schedule. Rapporteurs are requested to consider reasonable Rel-18 scope and coordinate the work with best utilizing the time. </a:t>
            </a:r>
          </a:p>
          <a:p>
            <a:pPr marL="342900" indent="-342900">
              <a:buAutoNum type="arabicPeriod"/>
            </a:pPr>
            <a:r>
              <a:rPr lang="en-US" altLang="zh-CN" sz="1400" dirty="0"/>
              <a:t>Rel-19 studies/work items: closely following the SA Rel-19 discussion and provide SA5 relevant inputs if they are available. </a:t>
            </a:r>
            <a:endParaRPr lang="zh-CN" altLang="en-US" sz="1400" dirty="0"/>
          </a:p>
        </p:txBody>
      </p:sp>
    </p:spTree>
    <p:extLst>
      <p:ext uri="{BB962C8B-B14F-4D97-AF65-F5344CB8AC3E}">
        <p14:creationId xmlns:p14="http://schemas.microsoft.com/office/powerpoint/2010/main" val="417796938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45"/>
          <p:cNvSpPr txBox="1"/>
          <p:nvPr/>
        </p:nvSpPr>
        <p:spPr>
          <a:xfrm>
            <a:off x="2298417" y="1077516"/>
            <a:ext cx="2394744" cy="646331"/>
          </a:xfrm>
          <a:prstGeom prst="rect">
            <a:avLst/>
          </a:prstGeom>
          <a:noFill/>
        </p:spPr>
        <p:txBody>
          <a:bodyPr wrap="square">
            <a:spAutoFit/>
          </a:bodyPr>
          <a:lstStyle/>
          <a:p>
            <a:pPr algn="ctr">
              <a:defRPr/>
            </a:pPr>
            <a:r>
              <a:rPr lang="en-GB" sz="1200" b="1" dirty="0">
                <a:solidFill>
                  <a:prstClr val="black"/>
                </a:solidFill>
                <a:ea typeface="ＭＳ Ｐゴシック" charset="-128"/>
              </a:rPr>
              <a:t>Mar.2023&amp;Jun.2023 </a:t>
            </a:r>
          </a:p>
          <a:p>
            <a:pPr algn="ctr">
              <a:defRPr/>
            </a:pPr>
            <a:r>
              <a:rPr lang="en-GB" sz="1200" b="1" dirty="0">
                <a:solidFill>
                  <a:prstClr val="black"/>
                </a:solidFill>
                <a:ea typeface="ＭＳ Ｐゴシック" charset="-128"/>
              </a:rPr>
              <a:t>(check point-1 for SA R19 preparation activities)</a:t>
            </a:r>
            <a:endParaRPr lang="en-GB" sz="900" b="1" dirty="0">
              <a:solidFill>
                <a:prstClr val="black"/>
              </a:solidFill>
              <a:ea typeface="ＭＳ Ｐゴシック" charset="-128"/>
              <a:cs typeface="Arial" pitchFamily="34" charset="0"/>
            </a:endParaRPr>
          </a:p>
        </p:txBody>
      </p:sp>
      <p:sp>
        <p:nvSpPr>
          <p:cNvPr id="39" name="TextBox 96"/>
          <p:cNvSpPr txBox="1"/>
          <p:nvPr/>
        </p:nvSpPr>
        <p:spPr>
          <a:xfrm>
            <a:off x="6114334" y="1120795"/>
            <a:ext cx="1719605" cy="461665"/>
          </a:xfrm>
          <a:prstGeom prst="rect">
            <a:avLst/>
          </a:prstGeom>
          <a:noFill/>
        </p:spPr>
        <p:txBody>
          <a:bodyPr wrap="square">
            <a:spAutoFit/>
          </a:bodyPr>
          <a:lstStyle/>
          <a:p>
            <a:pPr algn="ctr">
              <a:defRPr/>
            </a:pPr>
            <a:r>
              <a:rPr lang="en-GB" sz="1200" b="1" dirty="0">
                <a:solidFill>
                  <a:prstClr val="black"/>
                </a:solidFill>
                <a:ea typeface="ＭＳ Ｐゴシック" charset="-128"/>
              </a:rPr>
              <a:t>Dec.2023</a:t>
            </a:r>
          </a:p>
          <a:p>
            <a:pPr algn="ctr">
              <a:defRPr/>
            </a:pPr>
            <a:r>
              <a:rPr lang="en-GB" sz="1200" b="1" dirty="0">
                <a:solidFill>
                  <a:prstClr val="black"/>
                </a:solidFill>
                <a:ea typeface="ＭＳ Ｐゴシック" charset="-128"/>
              </a:rPr>
              <a:t>(check point-2)</a:t>
            </a:r>
          </a:p>
        </p:txBody>
      </p:sp>
      <p:sp>
        <p:nvSpPr>
          <p:cNvPr id="40" name="Rectangle 12"/>
          <p:cNvSpPr>
            <a:spLocks noChangeArrowheads="1"/>
          </p:cNvSpPr>
          <p:nvPr/>
        </p:nvSpPr>
        <p:spPr bwMode="auto">
          <a:xfrm>
            <a:off x="1085073" y="1258302"/>
            <a:ext cx="869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400" b="1" dirty="0">
                <a:solidFill>
                  <a:srgbClr val="FF0000"/>
                </a:solidFill>
                <a:latin typeface="Arial" panose="020B0604020202020204" pitchFamily="34" charset="0"/>
              </a:rPr>
              <a:t>Now</a:t>
            </a:r>
          </a:p>
        </p:txBody>
      </p:sp>
      <p:cxnSp>
        <p:nvCxnSpPr>
          <p:cNvPr id="41" name="Straight Connector 115"/>
          <p:cNvCxnSpPr>
            <a:cxnSpLocks noChangeShapeType="1"/>
          </p:cNvCxnSpPr>
          <p:nvPr/>
        </p:nvCxnSpPr>
        <p:spPr bwMode="auto">
          <a:xfrm flipH="1">
            <a:off x="3459831" y="1700710"/>
            <a:ext cx="14127" cy="3971609"/>
          </a:xfrm>
          <a:prstGeom prst="line">
            <a:avLst/>
          </a:prstGeom>
          <a:noFill/>
          <a:ln w="2857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2" name="文本框 41"/>
          <p:cNvSpPr txBox="1"/>
          <p:nvPr/>
        </p:nvSpPr>
        <p:spPr>
          <a:xfrm>
            <a:off x="535017" y="2045391"/>
            <a:ext cx="1851789" cy="276999"/>
          </a:xfrm>
          <a:prstGeom prst="rect">
            <a:avLst/>
          </a:prstGeom>
          <a:noFill/>
        </p:spPr>
        <p:txBody>
          <a:bodyPr wrap="none" rtlCol="0">
            <a:spAutoFit/>
          </a:bodyPr>
          <a:lstStyle/>
          <a:p>
            <a:r>
              <a:rPr lang="en-US" altLang="zh-CN" sz="1200" b="1" dirty="0">
                <a:solidFill>
                  <a:srgbClr val="72AF2F"/>
                </a:solidFill>
              </a:rPr>
              <a:t>A. Rel-18 approved SIs</a:t>
            </a:r>
            <a:endParaRPr lang="zh-CN" altLang="en-US" sz="1200" b="1" dirty="0">
              <a:solidFill>
                <a:srgbClr val="72AF2F"/>
              </a:solidFill>
            </a:endParaRPr>
          </a:p>
        </p:txBody>
      </p:sp>
      <p:sp>
        <p:nvSpPr>
          <p:cNvPr id="43" name="文本框 42"/>
          <p:cNvSpPr txBox="1"/>
          <p:nvPr/>
        </p:nvSpPr>
        <p:spPr>
          <a:xfrm>
            <a:off x="3473958" y="2054233"/>
            <a:ext cx="3500180" cy="276999"/>
          </a:xfrm>
          <a:prstGeom prst="rect">
            <a:avLst/>
          </a:prstGeom>
          <a:noFill/>
          <a:ln>
            <a:solidFill>
              <a:schemeClr val="tx1"/>
            </a:solidFill>
          </a:ln>
        </p:spPr>
        <p:txBody>
          <a:bodyPr wrap="square" rtlCol="0">
            <a:spAutoFit/>
          </a:bodyPr>
          <a:lstStyle/>
          <a:p>
            <a:r>
              <a:rPr lang="en-US" altLang="zh-CN" sz="1200" dirty="0"/>
              <a:t>A-1: Keep study only in Rel-18</a:t>
            </a:r>
            <a:endParaRPr lang="zh-CN" altLang="en-US" sz="1200" dirty="0"/>
          </a:p>
        </p:txBody>
      </p:sp>
      <p:sp>
        <p:nvSpPr>
          <p:cNvPr id="44" name="文本框 43"/>
          <p:cNvSpPr txBox="1"/>
          <p:nvPr/>
        </p:nvSpPr>
        <p:spPr>
          <a:xfrm>
            <a:off x="3473958" y="2350219"/>
            <a:ext cx="1657451" cy="646331"/>
          </a:xfrm>
          <a:prstGeom prst="rect">
            <a:avLst/>
          </a:prstGeom>
          <a:noFill/>
          <a:ln>
            <a:solidFill>
              <a:schemeClr val="tx1"/>
            </a:solidFill>
          </a:ln>
        </p:spPr>
        <p:txBody>
          <a:bodyPr wrap="square" rtlCol="0">
            <a:spAutoFit/>
          </a:bodyPr>
          <a:lstStyle/>
          <a:p>
            <a:r>
              <a:rPr lang="en-US" altLang="zh-CN" sz="1200" dirty="0"/>
              <a:t>A-2: Close study and Initiate Rel-18 corresponding WI</a:t>
            </a:r>
            <a:endParaRPr lang="zh-CN" altLang="en-US" sz="1200" dirty="0"/>
          </a:p>
        </p:txBody>
      </p:sp>
      <p:sp>
        <p:nvSpPr>
          <p:cNvPr id="45" name="文本框 44"/>
          <p:cNvSpPr txBox="1"/>
          <p:nvPr/>
        </p:nvSpPr>
        <p:spPr>
          <a:xfrm>
            <a:off x="5131409" y="2346207"/>
            <a:ext cx="1842728" cy="461665"/>
          </a:xfrm>
          <a:prstGeom prst="rect">
            <a:avLst/>
          </a:prstGeom>
          <a:noFill/>
          <a:ln>
            <a:solidFill>
              <a:schemeClr val="tx1"/>
            </a:solidFill>
          </a:ln>
        </p:spPr>
        <p:txBody>
          <a:bodyPr wrap="square" rtlCol="0">
            <a:spAutoFit/>
          </a:bodyPr>
          <a:lstStyle/>
          <a:p>
            <a:r>
              <a:rPr lang="en-US" altLang="zh-CN" sz="1200" dirty="0"/>
              <a:t>A-2: Rel-18 corresponding WI starts</a:t>
            </a:r>
            <a:endParaRPr lang="zh-CN" altLang="en-US" sz="1200" dirty="0"/>
          </a:p>
        </p:txBody>
      </p:sp>
      <p:sp>
        <p:nvSpPr>
          <p:cNvPr id="46" name="文本框 45"/>
          <p:cNvSpPr txBox="1"/>
          <p:nvPr/>
        </p:nvSpPr>
        <p:spPr>
          <a:xfrm>
            <a:off x="3459831" y="3054626"/>
            <a:ext cx="3514307" cy="461665"/>
          </a:xfrm>
          <a:prstGeom prst="rect">
            <a:avLst/>
          </a:prstGeom>
          <a:noFill/>
          <a:ln>
            <a:solidFill>
              <a:schemeClr val="tx1"/>
            </a:solidFill>
          </a:ln>
        </p:spPr>
        <p:txBody>
          <a:bodyPr wrap="square" rtlCol="0">
            <a:spAutoFit/>
          </a:bodyPr>
          <a:lstStyle/>
          <a:p>
            <a:r>
              <a:rPr lang="en-US" altLang="zh-CN" sz="1200" dirty="0"/>
              <a:t>A-3: Close study with no Rel-18 corresponding WI</a:t>
            </a:r>
            <a:endParaRPr lang="zh-CN" altLang="en-US" sz="1200" dirty="0"/>
          </a:p>
        </p:txBody>
      </p:sp>
      <p:sp>
        <p:nvSpPr>
          <p:cNvPr id="47" name="文本框 46"/>
          <p:cNvSpPr txBox="1"/>
          <p:nvPr/>
        </p:nvSpPr>
        <p:spPr>
          <a:xfrm>
            <a:off x="535017" y="3766996"/>
            <a:ext cx="1895071" cy="276999"/>
          </a:xfrm>
          <a:prstGeom prst="rect">
            <a:avLst/>
          </a:prstGeom>
          <a:noFill/>
        </p:spPr>
        <p:txBody>
          <a:bodyPr wrap="none" rtlCol="0">
            <a:spAutoFit/>
          </a:bodyPr>
          <a:lstStyle/>
          <a:p>
            <a:r>
              <a:rPr lang="en-US" altLang="zh-CN" sz="1200" b="1" dirty="0">
                <a:solidFill>
                  <a:srgbClr val="0000FF"/>
                </a:solidFill>
              </a:rPr>
              <a:t>B. Rel-18 approved WIs</a:t>
            </a:r>
            <a:endParaRPr lang="zh-CN" altLang="en-US" sz="1200" b="1" dirty="0">
              <a:solidFill>
                <a:srgbClr val="0000FF"/>
              </a:solidFill>
            </a:endParaRPr>
          </a:p>
        </p:txBody>
      </p:sp>
      <p:cxnSp>
        <p:nvCxnSpPr>
          <p:cNvPr id="48" name="Straight Connector 115"/>
          <p:cNvCxnSpPr>
            <a:cxnSpLocks noChangeShapeType="1"/>
          </p:cNvCxnSpPr>
          <p:nvPr/>
        </p:nvCxnSpPr>
        <p:spPr bwMode="auto">
          <a:xfrm flipH="1">
            <a:off x="6974136" y="1702384"/>
            <a:ext cx="3" cy="3969935"/>
          </a:xfrm>
          <a:prstGeom prst="line">
            <a:avLst/>
          </a:prstGeom>
          <a:noFill/>
          <a:ln w="2857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9" name="文本框 48"/>
          <p:cNvSpPr txBox="1"/>
          <p:nvPr/>
        </p:nvSpPr>
        <p:spPr>
          <a:xfrm>
            <a:off x="6974139" y="3739521"/>
            <a:ext cx="2466099" cy="646331"/>
          </a:xfrm>
          <a:prstGeom prst="rect">
            <a:avLst/>
          </a:prstGeom>
          <a:noFill/>
          <a:ln>
            <a:solidFill>
              <a:schemeClr val="tx1"/>
            </a:solidFill>
          </a:ln>
        </p:spPr>
        <p:txBody>
          <a:bodyPr wrap="square" rtlCol="0">
            <a:spAutoFit/>
          </a:bodyPr>
          <a:lstStyle/>
          <a:p>
            <a:r>
              <a:rPr lang="en-US" altLang="zh-CN" sz="1200" dirty="0"/>
              <a:t>B-1. Objectives which reached consensus, produce Rel-18 specifications, Rel-18 closed</a:t>
            </a:r>
            <a:endParaRPr lang="zh-CN" altLang="en-US" sz="1200" dirty="0"/>
          </a:p>
        </p:txBody>
      </p:sp>
      <p:cxnSp>
        <p:nvCxnSpPr>
          <p:cNvPr id="51" name="肘形连接符 50"/>
          <p:cNvCxnSpPr>
            <a:stCxn id="42" idx="3"/>
            <a:endCxn id="43" idx="1"/>
          </p:cNvCxnSpPr>
          <p:nvPr/>
        </p:nvCxnSpPr>
        <p:spPr bwMode="auto">
          <a:xfrm>
            <a:off x="2386806" y="2183891"/>
            <a:ext cx="1087152" cy="8842"/>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53" name="肘形连接符 52"/>
          <p:cNvCxnSpPr>
            <a:cxnSpLocks/>
            <a:stCxn id="42" idx="3"/>
            <a:endCxn id="44" idx="1"/>
          </p:cNvCxnSpPr>
          <p:nvPr/>
        </p:nvCxnSpPr>
        <p:spPr bwMode="auto">
          <a:xfrm>
            <a:off x="2386806" y="2183891"/>
            <a:ext cx="1087152" cy="489494"/>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55" name="肘形连接符 54"/>
          <p:cNvCxnSpPr>
            <a:cxnSpLocks/>
            <a:stCxn id="42" idx="3"/>
            <a:endCxn id="46" idx="1"/>
          </p:cNvCxnSpPr>
          <p:nvPr/>
        </p:nvCxnSpPr>
        <p:spPr bwMode="auto">
          <a:xfrm>
            <a:off x="2386806" y="2183891"/>
            <a:ext cx="1073025" cy="1101568"/>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56" name="文本框 55"/>
          <p:cNvSpPr txBox="1"/>
          <p:nvPr/>
        </p:nvSpPr>
        <p:spPr>
          <a:xfrm>
            <a:off x="9895475" y="4284736"/>
            <a:ext cx="2040581" cy="276999"/>
          </a:xfrm>
          <a:prstGeom prst="rect">
            <a:avLst/>
          </a:prstGeom>
          <a:noFill/>
        </p:spPr>
        <p:txBody>
          <a:bodyPr wrap="square" rtlCol="0">
            <a:spAutoFit/>
          </a:bodyPr>
          <a:lstStyle/>
          <a:p>
            <a:r>
              <a:rPr lang="en-US" altLang="zh-CN" sz="1200" dirty="0"/>
              <a:t>C. Potential Rel-19 topics</a:t>
            </a:r>
            <a:endParaRPr lang="zh-CN" altLang="en-US" sz="1200" dirty="0"/>
          </a:p>
        </p:txBody>
      </p:sp>
      <p:sp>
        <p:nvSpPr>
          <p:cNvPr id="57" name="矩形 56"/>
          <p:cNvSpPr/>
          <p:nvPr/>
        </p:nvSpPr>
        <p:spPr>
          <a:xfrm>
            <a:off x="6974140" y="4710144"/>
            <a:ext cx="2466084" cy="461665"/>
          </a:xfrm>
          <a:prstGeom prst="rect">
            <a:avLst/>
          </a:prstGeom>
          <a:noFill/>
          <a:ln>
            <a:solidFill>
              <a:schemeClr val="tx1"/>
            </a:solidFill>
          </a:ln>
        </p:spPr>
        <p:txBody>
          <a:bodyPr wrap="square" rtlCol="0">
            <a:spAutoFit/>
          </a:bodyPr>
          <a:lstStyle/>
          <a:p>
            <a:r>
              <a:rPr lang="en-US" altLang="zh-CN" sz="1200" dirty="0"/>
              <a:t>B-2.Objectives which need more time for discussion</a:t>
            </a:r>
            <a:endParaRPr lang="zh-CN" altLang="en-US" sz="1200" dirty="0"/>
          </a:p>
        </p:txBody>
      </p:sp>
      <p:cxnSp>
        <p:nvCxnSpPr>
          <p:cNvPr id="62" name="肘形连接符 61"/>
          <p:cNvCxnSpPr>
            <a:stCxn id="47" idx="3"/>
          </p:cNvCxnSpPr>
          <p:nvPr/>
        </p:nvCxnSpPr>
        <p:spPr bwMode="auto">
          <a:xfrm>
            <a:off x="2430088" y="3905496"/>
            <a:ext cx="4544049" cy="12700"/>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64" name="肘形连接符 63"/>
          <p:cNvCxnSpPr>
            <a:cxnSpLocks/>
            <a:stCxn id="47" idx="3"/>
            <a:endCxn id="57" idx="1"/>
          </p:cNvCxnSpPr>
          <p:nvPr/>
        </p:nvCxnSpPr>
        <p:spPr bwMode="auto">
          <a:xfrm>
            <a:off x="2430088" y="3905496"/>
            <a:ext cx="4544052" cy="103548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66" name="肘形连接符 65"/>
          <p:cNvCxnSpPr>
            <a:cxnSpLocks/>
            <a:stCxn id="57" idx="3"/>
            <a:endCxn id="56" idx="1"/>
          </p:cNvCxnSpPr>
          <p:nvPr/>
        </p:nvCxnSpPr>
        <p:spPr bwMode="auto">
          <a:xfrm flipV="1">
            <a:off x="9440224" y="4423236"/>
            <a:ext cx="455251" cy="51774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70" name="肘形连接符 69"/>
          <p:cNvCxnSpPr>
            <a:cxnSpLocks/>
            <a:stCxn id="43" idx="3"/>
            <a:endCxn id="103" idx="1"/>
          </p:cNvCxnSpPr>
          <p:nvPr/>
        </p:nvCxnSpPr>
        <p:spPr bwMode="auto">
          <a:xfrm>
            <a:off x="6974138" y="2192733"/>
            <a:ext cx="486205" cy="529999"/>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77" name="文本框 76"/>
          <p:cNvSpPr txBox="1"/>
          <p:nvPr/>
        </p:nvSpPr>
        <p:spPr>
          <a:xfrm>
            <a:off x="538874" y="5263821"/>
            <a:ext cx="1885453" cy="276999"/>
          </a:xfrm>
          <a:prstGeom prst="rect">
            <a:avLst/>
          </a:prstGeom>
          <a:noFill/>
        </p:spPr>
        <p:txBody>
          <a:bodyPr wrap="none" rtlCol="0">
            <a:spAutoFit/>
          </a:bodyPr>
          <a:lstStyle/>
          <a:p>
            <a:r>
              <a:rPr lang="en-US" altLang="zh-CN" sz="1200" b="1" dirty="0">
                <a:solidFill>
                  <a:schemeClr val="accent6"/>
                </a:solidFill>
              </a:rPr>
              <a:t>C. New ideas for Rel-19</a:t>
            </a:r>
            <a:endParaRPr lang="zh-CN" altLang="en-US" sz="1200" b="1" dirty="0">
              <a:solidFill>
                <a:schemeClr val="accent6"/>
              </a:solidFill>
            </a:endParaRPr>
          </a:p>
        </p:txBody>
      </p:sp>
      <p:cxnSp>
        <p:nvCxnSpPr>
          <p:cNvPr id="79" name="肘形连接符 78"/>
          <p:cNvCxnSpPr>
            <a:cxnSpLocks/>
            <a:stCxn id="77" idx="3"/>
            <a:endCxn id="56" idx="1"/>
          </p:cNvCxnSpPr>
          <p:nvPr/>
        </p:nvCxnSpPr>
        <p:spPr bwMode="auto">
          <a:xfrm flipV="1">
            <a:off x="2424327" y="4423236"/>
            <a:ext cx="7471148" cy="979085"/>
          </a:xfrm>
          <a:prstGeom prst="bentConnector3">
            <a:avLst>
              <a:gd name="adj1" fmla="val 97047"/>
            </a:avLst>
          </a:prstGeom>
          <a:solidFill>
            <a:schemeClr val="accent1"/>
          </a:solidFill>
          <a:ln w="9525" cap="flat" cmpd="sng" algn="ctr">
            <a:solidFill>
              <a:schemeClr val="tx1"/>
            </a:solidFill>
            <a:prstDash val="solid"/>
            <a:round/>
            <a:headEnd type="none" w="med" len="med"/>
            <a:tailEnd type="triangle"/>
          </a:ln>
          <a:effectLst/>
        </p:spPr>
      </p:cxnSp>
      <p:sp>
        <p:nvSpPr>
          <p:cNvPr id="103" name="文本框 102"/>
          <p:cNvSpPr txBox="1"/>
          <p:nvPr/>
        </p:nvSpPr>
        <p:spPr>
          <a:xfrm>
            <a:off x="7460343" y="2491899"/>
            <a:ext cx="1979876" cy="461665"/>
          </a:xfrm>
          <a:prstGeom prst="rect">
            <a:avLst/>
          </a:prstGeom>
          <a:noFill/>
          <a:ln>
            <a:solidFill>
              <a:schemeClr val="tx1"/>
            </a:solidFill>
          </a:ln>
        </p:spPr>
        <p:txBody>
          <a:bodyPr wrap="square" rtlCol="0">
            <a:spAutoFit/>
          </a:bodyPr>
          <a:lstStyle/>
          <a:p>
            <a:r>
              <a:rPr lang="en-US" altLang="zh-CN" sz="1200" dirty="0"/>
              <a:t>potential R19 topics and join the SA R19 workplan</a:t>
            </a:r>
            <a:endParaRPr lang="zh-CN" altLang="en-US" sz="1200" dirty="0"/>
          </a:p>
        </p:txBody>
      </p:sp>
      <p:cxnSp>
        <p:nvCxnSpPr>
          <p:cNvPr id="30" name="肘形连接符 69">
            <a:extLst>
              <a:ext uri="{FF2B5EF4-FFF2-40B4-BE49-F238E27FC236}">
                <a16:creationId xmlns:a16="http://schemas.microsoft.com/office/drawing/2014/main" id="{7621D9E1-FFD2-4DB1-9688-CAC41D95F5FA}"/>
              </a:ext>
            </a:extLst>
          </p:cNvPr>
          <p:cNvCxnSpPr>
            <a:cxnSpLocks/>
          </p:cNvCxnSpPr>
          <p:nvPr/>
        </p:nvCxnSpPr>
        <p:spPr bwMode="auto">
          <a:xfrm flipV="1">
            <a:off x="5145536" y="2869960"/>
            <a:ext cx="2314806" cy="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50" name="肘形连接符 69">
            <a:extLst>
              <a:ext uri="{FF2B5EF4-FFF2-40B4-BE49-F238E27FC236}">
                <a16:creationId xmlns:a16="http://schemas.microsoft.com/office/drawing/2014/main" id="{1A97C0E6-0B83-48D4-AAB5-1AF561C81976}"/>
              </a:ext>
            </a:extLst>
          </p:cNvPr>
          <p:cNvCxnSpPr>
            <a:cxnSpLocks/>
            <a:stCxn id="103" idx="3"/>
            <a:endCxn id="56" idx="1"/>
          </p:cNvCxnSpPr>
          <p:nvPr/>
        </p:nvCxnSpPr>
        <p:spPr bwMode="auto">
          <a:xfrm>
            <a:off x="9440219" y="2722732"/>
            <a:ext cx="455256" cy="1700504"/>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29" name="文本框 28">
            <a:extLst>
              <a:ext uri="{FF2B5EF4-FFF2-40B4-BE49-F238E27FC236}">
                <a16:creationId xmlns:a16="http://schemas.microsoft.com/office/drawing/2014/main" id="{D9A59746-9E4F-475F-9E0F-9A0E00DD9EB9}"/>
              </a:ext>
            </a:extLst>
          </p:cNvPr>
          <p:cNvSpPr txBox="1"/>
          <p:nvPr/>
        </p:nvSpPr>
        <p:spPr>
          <a:xfrm>
            <a:off x="9410869" y="2438140"/>
            <a:ext cx="351378" cy="292388"/>
          </a:xfrm>
          <a:prstGeom prst="rect">
            <a:avLst/>
          </a:prstGeom>
          <a:noFill/>
        </p:spPr>
        <p:txBody>
          <a:bodyPr wrap="none" rtlCol="0">
            <a:spAutoFit/>
          </a:bodyPr>
          <a:lstStyle/>
          <a:p>
            <a:r>
              <a:rPr lang="zh-CN" altLang="en-US" dirty="0">
                <a:latin typeface="Microsoft YaHei" panose="020B0503020204020204" pitchFamily="34" charset="-122"/>
                <a:ea typeface="Microsoft YaHei" panose="020B0503020204020204" pitchFamily="34" charset="-122"/>
              </a:rPr>
              <a:t>①</a:t>
            </a:r>
            <a:endParaRPr lang="zh-CN" altLang="en-US" dirty="0"/>
          </a:p>
        </p:txBody>
      </p:sp>
      <p:sp>
        <p:nvSpPr>
          <p:cNvPr id="31" name="矩形 30">
            <a:extLst>
              <a:ext uri="{FF2B5EF4-FFF2-40B4-BE49-F238E27FC236}">
                <a16:creationId xmlns:a16="http://schemas.microsoft.com/office/drawing/2014/main" id="{2591ADF8-66EE-464E-B4DA-3F485190B9FD}"/>
              </a:ext>
            </a:extLst>
          </p:cNvPr>
          <p:cNvSpPr/>
          <p:nvPr/>
        </p:nvSpPr>
        <p:spPr>
          <a:xfrm>
            <a:off x="9399105" y="4665326"/>
            <a:ext cx="351378" cy="292388"/>
          </a:xfrm>
          <a:prstGeom prst="rect">
            <a:avLst/>
          </a:prstGeom>
        </p:spPr>
        <p:txBody>
          <a:bodyPr wrap="none">
            <a:spAutoFit/>
          </a:bodyPr>
          <a:lstStyle/>
          <a:p>
            <a:r>
              <a:rPr lang="zh-CN" altLang="en-US" dirty="0">
                <a:latin typeface="Microsoft YaHei" panose="020B0503020204020204" pitchFamily="34" charset="-122"/>
                <a:ea typeface="Microsoft YaHei" panose="020B0503020204020204" pitchFamily="34" charset="-122"/>
              </a:rPr>
              <a:t>②</a:t>
            </a:r>
            <a:endParaRPr lang="zh-CN" altLang="en-US" dirty="0"/>
          </a:p>
        </p:txBody>
      </p:sp>
      <p:sp>
        <p:nvSpPr>
          <p:cNvPr id="32" name="矩形 31">
            <a:extLst>
              <a:ext uri="{FF2B5EF4-FFF2-40B4-BE49-F238E27FC236}">
                <a16:creationId xmlns:a16="http://schemas.microsoft.com/office/drawing/2014/main" id="{C1614071-7F8F-424F-832E-D096AF4670B0}"/>
              </a:ext>
            </a:extLst>
          </p:cNvPr>
          <p:cNvSpPr/>
          <p:nvPr/>
        </p:nvSpPr>
        <p:spPr>
          <a:xfrm>
            <a:off x="9416295" y="5354179"/>
            <a:ext cx="351378" cy="292388"/>
          </a:xfrm>
          <a:prstGeom prst="rect">
            <a:avLst/>
          </a:prstGeom>
        </p:spPr>
        <p:txBody>
          <a:bodyPr wrap="none">
            <a:spAutoFit/>
          </a:bodyPr>
          <a:lstStyle/>
          <a:p>
            <a:r>
              <a:rPr lang="zh-CN" altLang="en-US" dirty="0">
                <a:latin typeface="Microsoft YaHei" panose="020B0503020204020204" pitchFamily="34" charset="-122"/>
                <a:ea typeface="Microsoft YaHei" panose="020B0503020204020204" pitchFamily="34" charset="-122"/>
              </a:rPr>
              <a:t>③</a:t>
            </a:r>
            <a:endParaRPr lang="zh-CN" altLang="en-US" dirty="0"/>
          </a:p>
        </p:txBody>
      </p:sp>
      <p:sp>
        <p:nvSpPr>
          <p:cNvPr id="60" name="标题 1">
            <a:extLst>
              <a:ext uri="{FF2B5EF4-FFF2-40B4-BE49-F238E27FC236}">
                <a16:creationId xmlns:a16="http://schemas.microsoft.com/office/drawing/2014/main" id="{35F35344-E12E-4FEA-9C7A-C835FA1F0B85}"/>
              </a:ext>
            </a:extLst>
          </p:cNvPr>
          <p:cNvSpPr>
            <a:spLocks noGrp="1"/>
          </p:cNvSpPr>
          <p:nvPr>
            <p:ph type="title"/>
          </p:nvPr>
        </p:nvSpPr>
        <p:spPr>
          <a:xfrm>
            <a:off x="68511" y="208012"/>
            <a:ext cx="10177830" cy="817179"/>
          </a:xfrm>
        </p:spPr>
        <p:txBody>
          <a:bodyPr/>
          <a:lstStyle/>
          <a:p>
            <a:pPr algn="l"/>
            <a:r>
              <a:rPr lang="en-US" altLang="zh-CN" sz="3200" dirty="0"/>
              <a:t>Consideration on SA5 OAM R18&amp;R19 time planning(2/2)</a:t>
            </a:r>
            <a:endParaRPr lang="en-US" sz="3200" dirty="0"/>
          </a:p>
        </p:txBody>
      </p:sp>
    </p:spTree>
    <p:extLst>
      <p:ext uri="{BB962C8B-B14F-4D97-AF65-F5344CB8AC3E}">
        <p14:creationId xmlns:p14="http://schemas.microsoft.com/office/powerpoint/2010/main" val="427425206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51794" y="698939"/>
            <a:ext cx="9482376" cy="4974670"/>
          </a:xfrm>
          <a:prstGeom prst="rect">
            <a:avLst/>
          </a:prstGeom>
        </p:spPr>
      </p:pic>
      <p:sp>
        <p:nvSpPr>
          <p:cNvPr id="5" name="矩形 4"/>
          <p:cNvSpPr/>
          <p:nvPr/>
        </p:nvSpPr>
        <p:spPr>
          <a:xfrm>
            <a:off x="979353" y="5951866"/>
            <a:ext cx="3756093" cy="307777"/>
          </a:xfrm>
          <a:prstGeom prst="rect">
            <a:avLst/>
          </a:prstGeom>
          <a:solidFill>
            <a:srgbClr val="00B0F0"/>
          </a:solidFill>
        </p:spPr>
        <p:txBody>
          <a:bodyPr wrap="none">
            <a:spAutoFit/>
          </a:bodyPr>
          <a:lstStyle/>
          <a:p>
            <a:r>
              <a:rPr lang="en-GB" altLang="en-US" sz="1400" dirty="0">
                <a:solidFill>
                  <a:schemeClr val="bg1"/>
                </a:solidFill>
              </a:rPr>
              <a:t>Ref: SA#86 3GPP Newcomer Orientation.pdf</a:t>
            </a:r>
            <a:endParaRPr lang="en-US" sz="1400" dirty="0">
              <a:solidFill>
                <a:schemeClr val="bg1"/>
              </a:solidFill>
            </a:endParaRPr>
          </a:p>
        </p:txBody>
      </p:sp>
    </p:spTree>
    <p:extLst>
      <p:ext uri="{BB962C8B-B14F-4D97-AF65-F5344CB8AC3E}">
        <p14:creationId xmlns:p14="http://schemas.microsoft.com/office/powerpoint/2010/main" val="360287526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69605" y="228600"/>
            <a:ext cx="9585583" cy="1143000"/>
          </a:xfrm>
        </p:spPr>
        <p:txBody>
          <a:bodyPr/>
          <a:lstStyle/>
          <a:p>
            <a:r>
              <a:rPr lang="en-US" altLang="zh-CN" sz="4000" dirty="0"/>
              <a:t>Detailed view of SA5 OAM relation with other groups</a:t>
            </a:r>
            <a:endParaRPr lang="en-US" sz="4000" dirty="0"/>
          </a:p>
        </p:txBody>
      </p:sp>
      <p:sp>
        <p:nvSpPr>
          <p:cNvPr id="3" name="Rounded Rectangle 43"/>
          <p:cNvSpPr/>
          <p:nvPr/>
        </p:nvSpPr>
        <p:spPr>
          <a:xfrm>
            <a:off x="1394366" y="1789389"/>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sp>
        <p:nvSpPr>
          <p:cNvPr id="5" name="Rounded Rectangle 46"/>
          <p:cNvSpPr/>
          <p:nvPr/>
        </p:nvSpPr>
        <p:spPr>
          <a:xfrm>
            <a:off x="1750899" y="4205193"/>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SA2</a:t>
            </a:r>
          </a:p>
          <a:p>
            <a:pPr algn="ctr">
              <a:defRPr/>
            </a:pPr>
            <a:r>
              <a:rPr lang="en-US" dirty="0"/>
              <a:t>Architecture</a:t>
            </a:r>
          </a:p>
        </p:txBody>
      </p:sp>
      <p:sp>
        <p:nvSpPr>
          <p:cNvPr id="6" name="Rounded Rectangle 47"/>
          <p:cNvSpPr/>
          <p:nvPr/>
        </p:nvSpPr>
        <p:spPr>
          <a:xfrm>
            <a:off x="2988876" y="4208407"/>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SA3</a:t>
            </a:r>
          </a:p>
          <a:p>
            <a:pPr algn="ctr"/>
            <a:r>
              <a:rPr lang="en-US" dirty="0"/>
              <a:t>Security</a:t>
            </a:r>
          </a:p>
        </p:txBody>
      </p:sp>
      <p:sp>
        <p:nvSpPr>
          <p:cNvPr id="7" name="Rounded Rectangle 48"/>
          <p:cNvSpPr/>
          <p:nvPr/>
        </p:nvSpPr>
        <p:spPr>
          <a:xfrm>
            <a:off x="4226853" y="4219112"/>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SA4</a:t>
            </a:r>
          </a:p>
          <a:p>
            <a:pPr algn="ctr"/>
            <a:r>
              <a:rPr lang="en-US" dirty="0"/>
              <a:t>Media</a:t>
            </a:r>
          </a:p>
        </p:txBody>
      </p:sp>
      <p:sp>
        <p:nvSpPr>
          <p:cNvPr id="8" name="Rounded Rectangle 49"/>
          <p:cNvSpPr/>
          <p:nvPr/>
        </p:nvSpPr>
        <p:spPr>
          <a:xfrm>
            <a:off x="5754028" y="4205193"/>
            <a:ext cx="1087775" cy="433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3</a:t>
            </a:r>
            <a:endParaRPr lang="en-US" dirty="0"/>
          </a:p>
        </p:txBody>
      </p:sp>
      <p:sp>
        <p:nvSpPr>
          <p:cNvPr id="9" name="Rounded Rectangle 50"/>
          <p:cNvSpPr/>
          <p:nvPr/>
        </p:nvSpPr>
        <p:spPr>
          <a:xfrm>
            <a:off x="7316412" y="4214104"/>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SA6</a:t>
            </a:r>
          </a:p>
          <a:p>
            <a:pPr algn="ctr"/>
            <a:r>
              <a:rPr lang="en-US" dirty="0"/>
              <a:t>Apps/MC</a:t>
            </a:r>
          </a:p>
        </p:txBody>
      </p:sp>
      <p:cxnSp>
        <p:nvCxnSpPr>
          <p:cNvPr id="13" name="Curved Connector 56"/>
          <p:cNvCxnSpPr>
            <a:stCxn id="3" idx="3"/>
            <a:endCxn id="38" idx="0"/>
          </p:cNvCxnSpPr>
          <p:nvPr/>
        </p:nvCxnSpPr>
        <p:spPr>
          <a:xfrm>
            <a:off x="2613845" y="2144596"/>
            <a:ext cx="3657403" cy="3916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75"/>
          <p:cNvSpPr/>
          <p:nvPr/>
        </p:nvSpPr>
        <p:spPr>
          <a:xfrm>
            <a:off x="8631458" y="2933087"/>
            <a:ext cx="969486" cy="2589731"/>
          </a:xfrm>
          <a:prstGeom prst="roundRect">
            <a:avLst/>
          </a:prstGeom>
          <a:solidFill>
            <a:schemeClr val="accent6">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RAN</a:t>
            </a:r>
          </a:p>
          <a:p>
            <a:pPr algn="ctr"/>
            <a:r>
              <a:rPr lang="en-US" dirty="0"/>
              <a:t>Radio Access</a:t>
            </a:r>
          </a:p>
        </p:txBody>
      </p:sp>
      <p:sp>
        <p:nvSpPr>
          <p:cNvPr id="17" name="Rounded Rectangle 117"/>
          <p:cNvSpPr/>
          <p:nvPr/>
        </p:nvSpPr>
        <p:spPr>
          <a:xfrm>
            <a:off x="2278262" y="5178503"/>
            <a:ext cx="6090716" cy="344315"/>
          </a:xfrm>
          <a:prstGeom prst="roundRect">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CT – Protocols &amp;  Coding</a:t>
            </a:r>
          </a:p>
        </p:txBody>
      </p:sp>
      <p:cxnSp>
        <p:nvCxnSpPr>
          <p:cNvPr id="21" name="Curved Connector 132"/>
          <p:cNvCxnSpPr/>
          <p:nvPr/>
        </p:nvCxnSpPr>
        <p:spPr>
          <a:xfrm rot="16200000" flipH="1">
            <a:off x="6057531" y="4907004"/>
            <a:ext cx="460393"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66"/>
          <p:cNvSpPr txBox="1">
            <a:spLocks noChangeArrowheads="1"/>
          </p:cNvSpPr>
          <p:nvPr/>
        </p:nvSpPr>
        <p:spPr bwMode="auto">
          <a:xfrm>
            <a:off x="452436" y="1975127"/>
            <a:ext cx="1006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Arial" panose="020B0604020202020204" pitchFamily="34" charset="0"/>
              </a:rPr>
              <a:t>Stage 1</a:t>
            </a:r>
          </a:p>
        </p:txBody>
      </p:sp>
      <p:sp>
        <p:nvSpPr>
          <p:cNvPr id="25" name="TextBox 137"/>
          <p:cNvSpPr txBox="1">
            <a:spLocks noChangeArrowheads="1"/>
          </p:cNvSpPr>
          <p:nvPr/>
        </p:nvSpPr>
        <p:spPr bwMode="auto">
          <a:xfrm>
            <a:off x="458786" y="3900764"/>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Arial" panose="020B0604020202020204" pitchFamily="34" charset="0"/>
              </a:rPr>
              <a:t>Stage 2</a:t>
            </a:r>
          </a:p>
        </p:txBody>
      </p:sp>
      <p:sp>
        <p:nvSpPr>
          <p:cNvPr id="26" name="TextBox 138"/>
          <p:cNvSpPr txBox="1">
            <a:spLocks noChangeArrowheads="1"/>
          </p:cNvSpPr>
          <p:nvPr/>
        </p:nvSpPr>
        <p:spPr bwMode="auto">
          <a:xfrm>
            <a:off x="495299" y="5054877"/>
            <a:ext cx="1069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Arial" panose="020B0604020202020204" pitchFamily="34" charset="0"/>
              </a:rPr>
              <a:t>Stage 3 </a:t>
            </a:r>
          </a:p>
        </p:txBody>
      </p:sp>
      <p:cxnSp>
        <p:nvCxnSpPr>
          <p:cNvPr id="27" name="Straight Arrow Connector 86"/>
          <p:cNvCxnSpPr/>
          <p:nvPr/>
        </p:nvCxnSpPr>
        <p:spPr>
          <a:xfrm flipH="1">
            <a:off x="239711" y="1789389"/>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TextBox 87"/>
          <p:cNvSpPr txBox="1">
            <a:spLocks noChangeArrowheads="1"/>
          </p:cNvSpPr>
          <p:nvPr/>
        </p:nvSpPr>
        <p:spPr bwMode="auto">
          <a:xfrm rot="16200000">
            <a:off x="-111919" y="1836220"/>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cxnSp>
        <p:nvCxnSpPr>
          <p:cNvPr id="29" name="Curved Connector 56"/>
          <p:cNvCxnSpPr>
            <a:stCxn id="5" idx="0"/>
            <a:endCxn id="39" idx="0"/>
          </p:cNvCxnSpPr>
          <p:nvPr/>
        </p:nvCxnSpPr>
        <p:spPr>
          <a:xfrm rot="5400000" flipH="1" flipV="1">
            <a:off x="3853144" y="1787090"/>
            <a:ext cx="859747" cy="3976461"/>
          </a:xfrm>
          <a:prstGeom prst="curvedConnector3">
            <a:avLst>
              <a:gd name="adj1" fmla="val 126589"/>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urved Connector 56"/>
          <p:cNvCxnSpPr>
            <a:stCxn id="15" idx="0"/>
            <a:endCxn id="39" idx="0"/>
          </p:cNvCxnSpPr>
          <p:nvPr/>
        </p:nvCxnSpPr>
        <p:spPr>
          <a:xfrm rot="16200000" flipH="1" flipV="1">
            <a:off x="7487545" y="1716789"/>
            <a:ext cx="412359" cy="2844953"/>
          </a:xfrm>
          <a:prstGeom prst="curvedConnector3">
            <a:avLst>
              <a:gd name="adj1" fmla="val -23576"/>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ounded Rectangle 49"/>
          <p:cNvSpPr/>
          <p:nvPr/>
        </p:nvSpPr>
        <p:spPr>
          <a:xfrm>
            <a:off x="5727360" y="2536291"/>
            <a:ext cx="1087775" cy="318579"/>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 OAM</a:t>
            </a:r>
          </a:p>
          <a:p>
            <a:pPr algn="ctr">
              <a:defRPr/>
            </a:pPr>
            <a:r>
              <a:rPr lang="en-US" altLang="zh-CN" dirty="0"/>
              <a:t>Stage 1</a:t>
            </a:r>
            <a:endParaRPr lang="en-US" dirty="0"/>
          </a:p>
        </p:txBody>
      </p:sp>
      <p:sp>
        <p:nvSpPr>
          <p:cNvPr id="39" name="Rounded Rectangle 49"/>
          <p:cNvSpPr/>
          <p:nvPr/>
        </p:nvSpPr>
        <p:spPr>
          <a:xfrm>
            <a:off x="5727360" y="3345446"/>
            <a:ext cx="1087775" cy="318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2</a:t>
            </a:r>
            <a:endParaRPr lang="en-US" dirty="0"/>
          </a:p>
        </p:txBody>
      </p:sp>
      <p:cxnSp>
        <p:nvCxnSpPr>
          <p:cNvPr id="47" name="Curved Connector 56"/>
          <p:cNvCxnSpPr>
            <a:stCxn id="38" idx="2"/>
            <a:endCxn id="39" idx="0"/>
          </p:cNvCxnSpPr>
          <p:nvPr/>
        </p:nvCxnSpPr>
        <p:spPr>
          <a:xfrm rot="5400000">
            <a:off x="6025960" y="3100158"/>
            <a:ext cx="490576" cy="127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132"/>
          <p:cNvCxnSpPr>
            <a:stCxn id="39" idx="2"/>
            <a:endCxn id="17" idx="0"/>
          </p:cNvCxnSpPr>
          <p:nvPr/>
        </p:nvCxnSpPr>
        <p:spPr>
          <a:xfrm rot="5400000">
            <a:off x="5040195" y="3947450"/>
            <a:ext cx="1514478" cy="947628"/>
          </a:xfrm>
          <a:prstGeom prst="curvedConnector3">
            <a:avLst>
              <a:gd name="adj1" fmla="val 29330"/>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43"/>
          <p:cNvSpPr/>
          <p:nvPr/>
        </p:nvSpPr>
        <p:spPr>
          <a:xfrm>
            <a:off x="7627015" y="3387857"/>
            <a:ext cx="718060" cy="29980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O-RAN</a:t>
            </a:r>
          </a:p>
        </p:txBody>
      </p:sp>
      <p:sp>
        <p:nvSpPr>
          <p:cNvPr id="82" name="Rounded Rectangle 43"/>
          <p:cNvSpPr/>
          <p:nvPr/>
        </p:nvSpPr>
        <p:spPr>
          <a:xfrm>
            <a:off x="6943553" y="3387857"/>
            <a:ext cx="660998" cy="29980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ONAP</a:t>
            </a:r>
          </a:p>
        </p:txBody>
      </p:sp>
      <p:sp>
        <p:nvSpPr>
          <p:cNvPr id="90" name="Rounded Rectangle 43"/>
          <p:cNvSpPr/>
          <p:nvPr/>
        </p:nvSpPr>
        <p:spPr>
          <a:xfrm>
            <a:off x="6186766" y="1559954"/>
            <a:ext cx="972207" cy="29980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GSMA GST</a:t>
            </a:r>
          </a:p>
        </p:txBody>
      </p:sp>
      <p:sp>
        <p:nvSpPr>
          <p:cNvPr id="91" name="Rounded Rectangle 43"/>
          <p:cNvSpPr/>
          <p:nvPr/>
        </p:nvSpPr>
        <p:spPr>
          <a:xfrm>
            <a:off x="7693724" y="1559954"/>
            <a:ext cx="937734" cy="29980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ETSI ZSM</a:t>
            </a:r>
          </a:p>
        </p:txBody>
      </p:sp>
      <p:cxnSp>
        <p:nvCxnSpPr>
          <p:cNvPr id="92" name="Curved Connector 56"/>
          <p:cNvCxnSpPr>
            <a:stCxn id="91" idx="2"/>
            <a:endCxn id="39" idx="0"/>
          </p:cNvCxnSpPr>
          <p:nvPr/>
        </p:nvCxnSpPr>
        <p:spPr>
          <a:xfrm rot="5400000">
            <a:off x="6474077" y="1656932"/>
            <a:ext cx="1485686" cy="1891343"/>
          </a:xfrm>
          <a:prstGeom prst="curvedConnector3">
            <a:avLst>
              <a:gd name="adj1" fmla="val 6411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56"/>
          <p:cNvCxnSpPr>
            <a:stCxn id="90" idx="2"/>
            <a:endCxn id="38" idx="0"/>
          </p:cNvCxnSpPr>
          <p:nvPr/>
        </p:nvCxnSpPr>
        <p:spPr>
          <a:xfrm rot="5400000">
            <a:off x="6133794" y="1997214"/>
            <a:ext cx="676531" cy="40162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urved Connector 56"/>
          <p:cNvCxnSpPr>
            <a:stCxn id="80" idx="2"/>
            <a:endCxn id="8" idx="0"/>
          </p:cNvCxnSpPr>
          <p:nvPr/>
        </p:nvCxnSpPr>
        <p:spPr>
          <a:xfrm rot="5400000">
            <a:off x="6883216" y="3102364"/>
            <a:ext cx="517530" cy="1688129"/>
          </a:xfrm>
          <a:prstGeom prst="curvedConnector3">
            <a:avLst>
              <a:gd name="adj1" fmla="val 579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urved Connector 56"/>
          <p:cNvCxnSpPr>
            <a:stCxn id="82" idx="2"/>
            <a:endCxn id="8" idx="0"/>
          </p:cNvCxnSpPr>
          <p:nvPr/>
        </p:nvCxnSpPr>
        <p:spPr>
          <a:xfrm rot="5400000">
            <a:off x="6527219" y="3458360"/>
            <a:ext cx="517530" cy="97613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Curved Connector 132"/>
          <p:cNvCxnSpPr/>
          <p:nvPr/>
        </p:nvCxnSpPr>
        <p:spPr>
          <a:xfrm rot="16200000" flipH="1">
            <a:off x="6034658" y="3954324"/>
            <a:ext cx="460393"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56"/>
          <p:cNvCxnSpPr>
            <a:stCxn id="7" idx="0"/>
            <a:endCxn id="39" idx="1"/>
          </p:cNvCxnSpPr>
          <p:nvPr/>
        </p:nvCxnSpPr>
        <p:spPr>
          <a:xfrm rot="5400000" flipH="1" flipV="1">
            <a:off x="4891862" y="3383615"/>
            <a:ext cx="714376" cy="956619"/>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559882" y="1940833"/>
            <a:ext cx="277640" cy="292388"/>
          </a:xfrm>
          <a:prstGeom prst="rect">
            <a:avLst/>
          </a:prstGeom>
          <a:noFill/>
        </p:spPr>
        <p:txBody>
          <a:bodyPr wrap="none" rtlCol="0">
            <a:spAutoFit/>
          </a:bodyPr>
          <a:lstStyle/>
          <a:p>
            <a:r>
              <a:rPr lang="en-US" altLang="zh-CN" dirty="0"/>
              <a:t>1</a:t>
            </a:r>
            <a:endParaRPr lang="zh-CN" altLang="en-US" dirty="0"/>
          </a:p>
        </p:txBody>
      </p:sp>
      <p:sp>
        <p:nvSpPr>
          <p:cNvPr id="37" name="文本框 36"/>
          <p:cNvSpPr txBox="1"/>
          <p:nvPr/>
        </p:nvSpPr>
        <p:spPr>
          <a:xfrm>
            <a:off x="6388477" y="1937975"/>
            <a:ext cx="277640" cy="292388"/>
          </a:xfrm>
          <a:prstGeom prst="rect">
            <a:avLst/>
          </a:prstGeom>
          <a:noFill/>
        </p:spPr>
        <p:txBody>
          <a:bodyPr wrap="none" rtlCol="0">
            <a:spAutoFit/>
          </a:bodyPr>
          <a:lstStyle/>
          <a:p>
            <a:r>
              <a:rPr lang="en-US" altLang="zh-CN" dirty="0"/>
              <a:t>2</a:t>
            </a:r>
            <a:endParaRPr lang="zh-CN" altLang="en-US" dirty="0"/>
          </a:p>
        </p:txBody>
      </p:sp>
      <p:sp>
        <p:nvSpPr>
          <p:cNvPr id="12" name="文本框 11"/>
          <p:cNvSpPr txBox="1"/>
          <p:nvPr/>
        </p:nvSpPr>
        <p:spPr>
          <a:xfrm>
            <a:off x="9761838" y="1426178"/>
            <a:ext cx="2317787" cy="4293483"/>
          </a:xfrm>
          <a:prstGeom prst="rect">
            <a:avLst/>
          </a:prstGeom>
          <a:noFill/>
        </p:spPr>
        <p:txBody>
          <a:bodyPr wrap="square" rtlCol="0">
            <a:spAutoFit/>
          </a:bodyPr>
          <a:lstStyle/>
          <a:p>
            <a:r>
              <a:rPr lang="en-US" altLang="zh-CN" dirty="0"/>
              <a:t>1. SA1 Management requirements refer to SA5 specifications.</a:t>
            </a:r>
          </a:p>
          <a:p>
            <a:r>
              <a:rPr lang="en-US" altLang="zh-CN" dirty="0"/>
              <a:t>2. Take GSMA GST deliverables as input</a:t>
            </a:r>
          </a:p>
          <a:p>
            <a:r>
              <a:rPr lang="en-US" altLang="zh-CN" dirty="0"/>
              <a:t>3. Align the </a:t>
            </a:r>
            <a:r>
              <a:rPr lang="en-US" altLang="zh-CN" dirty="0" err="1"/>
              <a:t>MnS</a:t>
            </a:r>
            <a:r>
              <a:rPr lang="en-US" altLang="zh-CN" dirty="0"/>
              <a:t> with ZSM</a:t>
            </a:r>
          </a:p>
          <a:p>
            <a:r>
              <a:rPr lang="en-US" altLang="zh-CN" dirty="0"/>
              <a:t>4. ONAP reuses SA5 </a:t>
            </a:r>
            <a:r>
              <a:rPr lang="en-US" altLang="zh-CN" dirty="0" err="1"/>
              <a:t>MnS</a:t>
            </a:r>
            <a:endParaRPr lang="en-US" altLang="zh-CN" dirty="0"/>
          </a:p>
          <a:p>
            <a:r>
              <a:rPr lang="en-US" altLang="zh-CN" dirty="0"/>
              <a:t>5. Collaboration with SA2 on architecture and CN management</a:t>
            </a:r>
          </a:p>
          <a:p>
            <a:r>
              <a:rPr lang="en-US" altLang="zh-CN" dirty="0"/>
              <a:t>6. Collaboration with SA4 on </a:t>
            </a:r>
            <a:r>
              <a:rPr lang="en-US" altLang="zh-CN" dirty="0" err="1"/>
              <a:t>QoE</a:t>
            </a:r>
            <a:r>
              <a:rPr lang="en-US" altLang="zh-CN" dirty="0"/>
              <a:t> </a:t>
            </a:r>
          </a:p>
          <a:p>
            <a:r>
              <a:rPr lang="en-US" altLang="zh-CN" dirty="0"/>
              <a:t>7. O-RAN reuse SA5 </a:t>
            </a:r>
            <a:r>
              <a:rPr lang="en-US" altLang="zh-CN" dirty="0" err="1"/>
              <a:t>MnS</a:t>
            </a:r>
            <a:endParaRPr lang="en-US" altLang="zh-CN" dirty="0"/>
          </a:p>
          <a:p>
            <a:r>
              <a:rPr lang="en-US" altLang="zh-CN" dirty="0"/>
              <a:t>8. Provide inputs to CT</a:t>
            </a:r>
          </a:p>
          <a:p>
            <a:r>
              <a:rPr lang="en-US" altLang="zh-CN" dirty="0"/>
              <a:t>9. Collaboration with RAN on RAN management</a:t>
            </a:r>
          </a:p>
          <a:p>
            <a:r>
              <a:rPr lang="en-US" altLang="zh-CN" dirty="0"/>
              <a:t>10. Collaboration with SA6 on exposure and edge computing</a:t>
            </a:r>
          </a:p>
          <a:p>
            <a:r>
              <a:rPr lang="en-US" altLang="zh-CN" dirty="0"/>
              <a:t>11. Collaboration with SA3 on security aspects</a:t>
            </a:r>
            <a:endParaRPr lang="zh-CN" altLang="en-US" dirty="0"/>
          </a:p>
        </p:txBody>
      </p:sp>
      <p:sp>
        <p:nvSpPr>
          <p:cNvPr id="40" name="文本框 39"/>
          <p:cNvSpPr txBox="1"/>
          <p:nvPr/>
        </p:nvSpPr>
        <p:spPr>
          <a:xfrm>
            <a:off x="7710424" y="2250232"/>
            <a:ext cx="277640" cy="292388"/>
          </a:xfrm>
          <a:prstGeom prst="rect">
            <a:avLst/>
          </a:prstGeom>
          <a:noFill/>
        </p:spPr>
        <p:txBody>
          <a:bodyPr wrap="none" rtlCol="0">
            <a:spAutoFit/>
          </a:bodyPr>
          <a:lstStyle/>
          <a:p>
            <a:r>
              <a:rPr lang="en-US" altLang="zh-CN" dirty="0"/>
              <a:t>3</a:t>
            </a:r>
            <a:endParaRPr lang="zh-CN" altLang="en-US" dirty="0"/>
          </a:p>
        </p:txBody>
      </p:sp>
      <p:sp>
        <p:nvSpPr>
          <p:cNvPr id="41" name="文本框 40"/>
          <p:cNvSpPr txBox="1"/>
          <p:nvPr/>
        </p:nvSpPr>
        <p:spPr>
          <a:xfrm>
            <a:off x="6497093" y="3745296"/>
            <a:ext cx="277640" cy="292388"/>
          </a:xfrm>
          <a:prstGeom prst="rect">
            <a:avLst/>
          </a:prstGeom>
          <a:noFill/>
        </p:spPr>
        <p:txBody>
          <a:bodyPr wrap="none" rtlCol="0">
            <a:spAutoFit/>
          </a:bodyPr>
          <a:lstStyle/>
          <a:p>
            <a:r>
              <a:rPr lang="en-US" altLang="zh-CN" dirty="0"/>
              <a:t>4</a:t>
            </a:r>
            <a:endParaRPr lang="zh-CN" altLang="en-US" dirty="0"/>
          </a:p>
        </p:txBody>
      </p:sp>
      <p:sp>
        <p:nvSpPr>
          <p:cNvPr id="42" name="文本框 41"/>
          <p:cNvSpPr txBox="1"/>
          <p:nvPr/>
        </p:nvSpPr>
        <p:spPr>
          <a:xfrm>
            <a:off x="3943295" y="2998642"/>
            <a:ext cx="277640" cy="292388"/>
          </a:xfrm>
          <a:prstGeom prst="rect">
            <a:avLst/>
          </a:prstGeom>
          <a:noFill/>
        </p:spPr>
        <p:txBody>
          <a:bodyPr wrap="none" rtlCol="0">
            <a:spAutoFit/>
          </a:bodyPr>
          <a:lstStyle/>
          <a:p>
            <a:r>
              <a:rPr lang="en-US" altLang="zh-CN" dirty="0"/>
              <a:t>5</a:t>
            </a:r>
            <a:endParaRPr lang="zh-CN" altLang="en-US" dirty="0"/>
          </a:p>
        </p:txBody>
      </p:sp>
      <p:sp>
        <p:nvSpPr>
          <p:cNvPr id="43" name="文本框 42"/>
          <p:cNvSpPr txBox="1"/>
          <p:nvPr/>
        </p:nvSpPr>
        <p:spPr>
          <a:xfrm>
            <a:off x="5051909" y="3510590"/>
            <a:ext cx="277640" cy="292388"/>
          </a:xfrm>
          <a:prstGeom prst="rect">
            <a:avLst/>
          </a:prstGeom>
          <a:noFill/>
        </p:spPr>
        <p:txBody>
          <a:bodyPr wrap="none" rtlCol="0">
            <a:spAutoFit/>
          </a:bodyPr>
          <a:lstStyle/>
          <a:p>
            <a:r>
              <a:rPr lang="en-US" altLang="zh-CN" dirty="0"/>
              <a:t>6</a:t>
            </a:r>
            <a:endParaRPr lang="zh-CN" altLang="en-US" dirty="0"/>
          </a:p>
        </p:txBody>
      </p:sp>
      <p:sp>
        <p:nvSpPr>
          <p:cNvPr id="44" name="文本框 43"/>
          <p:cNvSpPr txBox="1"/>
          <p:nvPr/>
        </p:nvSpPr>
        <p:spPr>
          <a:xfrm>
            <a:off x="7479884" y="3823392"/>
            <a:ext cx="277640" cy="292388"/>
          </a:xfrm>
          <a:prstGeom prst="rect">
            <a:avLst/>
          </a:prstGeom>
          <a:noFill/>
        </p:spPr>
        <p:txBody>
          <a:bodyPr wrap="none" rtlCol="0">
            <a:spAutoFit/>
          </a:bodyPr>
          <a:lstStyle/>
          <a:p>
            <a:r>
              <a:rPr lang="en-US" altLang="zh-CN" dirty="0"/>
              <a:t>7</a:t>
            </a:r>
            <a:endParaRPr lang="zh-CN" altLang="en-US" dirty="0"/>
          </a:p>
        </p:txBody>
      </p:sp>
      <p:sp>
        <p:nvSpPr>
          <p:cNvPr id="45" name="文本框 44"/>
          <p:cNvSpPr txBox="1"/>
          <p:nvPr/>
        </p:nvSpPr>
        <p:spPr>
          <a:xfrm>
            <a:off x="5749434" y="3871965"/>
            <a:ext cx="277640" cy="292388"/>
          </a:xfrm>
          <a:prstGeom prst="rect">
            <a:avLst/>
          </a:prstGeom>
          <a:noFill/>
        </p:spPr>
        <p:txBody>
          <a:bodyPr wrap="none" rtlCol="0">
            <a:spAutoFit/>
          </a:bodyPr>
          <a:lstStyle/>
          <a:p>
            <a:r>
              <a:rPr lang="en-US" altLang="zh-CN" dirty="0"/>
              <a:t>8</a:t>
            </a:r>
            <a:endParaRPr lang="zh-CN" altLang="en-US" dirty="0"/>
          </a:p>
        </p:txBody>
      </p:sp>
      <p:sp>
        <p:nvSpPr>
          <p:cNvPr id="46" name="文本框 45"/>
          <p:cNvSpPr txBox="1"/>
          <p:nvPr/>
        </p:nvSpPr>
        <p:spPr>
          <a:xfrm>
            <a:off x="8170534" y="2623850"/>
            <a:ext cx="277640" cy="292388"/>
          </a:xfrm>
          <a:prstGeom prst="rect">
            <a:avLst/>
          </a:prstGeom>
          <a:noFill/>
        </p:spPr>
        <p:txBody>
          <a:bodyPr wrap="none" rtlCol="0">
            <a:spAutoFit/>
          </a:bodyPr>
          <a:lstStyle/>
          <a:p>
            <a:r>
              <a:rPr lang="en-US" altLang="zh-CN" dirty="0"/>
              <a:t>9</a:t>
            </a:r>
            <a:endParaRPr lang="zh-CN" altLang="en-US" dirty="0"/>
          </a:p>
        </p:txBody>
      </p:sp>
      <p:sp>
        <p:nvSpPr>
          <p:cNvPr id="2" name="文本框 1"/>
          <p:cNvSpPr txBox="1"/>
          <p:nvPr/>
        </p:nvSpPr>
        <p:spPr>
          <a:xfrm>
            <a:off x="7568496" y="5916504"/>
            <a:ext cx="4064895" cy="292388"/>
          </a:xfrm>
          <a:prstGeom prst="rect">
            <a:avLst/>
          </a:prstGeom>
          <a:noFill/>
        </p:spPr>
        <p:txBody>
          <a:bodyPr wrap="none" rtlCol="0">
            <a:spAutoFit/>
          </a:bodyPr>
          <a:lstStyle/>
          <a:p>
            <a:r>
              <a:rPr lang="en-US" altLang="zh-CN" dirty="0"/>
              <a:t>Note: To be updated with working progress in Rel-18</a:t>
            </a:r>
            <a:endParaRPr lang="zh-CN" altLang="en-US" dirty="0"/>
          </a:p>
        </p:txBody>
      </p:sp>
      <p:cxnSp>
        <p:nvCxnSpPr>
          <p:cNvPr id="48" name="Curved Connector 56"/>
          <p:cNvCxnSpPr>
            <a:stCxn id="9" idx="3"/>
            <a:endCxn id="39" idx="0"/>
          </p:cNvCxnSpPr>
          <p:nvPr/>
        </p:nvCxnSpPr>
        <p:spPr>
          <a:xfrm flipH="1" flipV="1">
            <a:off x="6271248" y="3345446"/>
            <a:ext cx="2132939" cy="1085373"/>
          </a:xfrm>
          <a:prstGeom prst="curvedConnector4">
            <a:avLst>
              <a:gd name="adj1" fmla="val -7242"/>
              <a:gd name="adj2" fmla="val 125616"/>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7739740" y="3061774"/>
            <a:ext cx="370614" cy="292388"/>
          </a:xfrm>
          <a:prstGeom prst="rect">
            <a:avLst/>
          </a:prstGeom>
          <a:noFill/>
        </p:spPr>
        <p:txBody>
          <a:bodyPr wrap="none" rtlCol="0">
            <a:spAutoFit/>
          </a:bodyPr>
          <a:lstStyle/>
          <a:p>
            <a:r>
              <a:rPr lang="en-US" altLang="zh-CN" dirty="0"/>
              <a:t>10</a:t>
            </a:r>
            <a:endParaRPr lang="zh-CN" altLang="en-US" dirty="0"/>
          </a:p>
        </p:txBody>
      </p:sp>
      <p:cxnSp>
        <p:nvCxnSpPr>
          <p:cNvPr id="59" name="Curved Connector 56"/>
          <p:cNvCxnSpPr>
            <a:stCxn id="6" idx="0"/>
            <a:endCxn id="39" idx="0"/>
          </p:cNvCxnSpPr>
          <p:nvPr/>
        </p:nvCxnSpPr>
        <p:spPr>
          <a:xfrm rot="5400000" flipH="1" flipV="1">
            <a:off x="4470526" y="2407685"/>
            <a:ext cx="862961" cy="2738484"/>
          </a:xfrm>
          <a:prstGeom prst="curvedConnector3">
            <a:avLst>
              <a:gd name="adj1" fmla="val 11217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3793512" y="3404181"/>
            <a:ext cx="358240" cy="292388"/>
          </a:xfrm>
          <a:prstGeom prst="rect">
            <a:avLst/>
          </a:prstGeom>
          <a:noFill/>
        </p:spPr>
        <p:txBody>
          <a:bodyPr wrap="none" rtlCol="0">
            <a:spAutoFit/>
          </a:bodyPr>
          <a:lstStyle/>
          <a:p>
            <a:r>
              <a:rPr lang="en-US" altLang="zh-CN" dirty="0"/>
              <a:t>11</a:t>
            </a:r>
            <a:endParaRPr lang="zh-CN" altLang="en-US" dirty="0"/>
          </a:p>
        </p:txBody>
      </p:sp>
      <p:sp>
        <p:nvSpPr>
          <p:cNvPr id="52" name="矩形 51">
            <a:extLst>
              <a:ext uri="{FF2B5EF4-FFF2-40B4-BE49-F238E27FC236}">
                <a16:creationId xmlns:a16="http://schemas.microsoft.com/office/drawing/2014/main" id="{7B7FEFE6-CD80-422C-BD54-016C0EB1A629}"/>
              </a:ext>
            </a:extLst>
          </p:cNvPr>
          <p:cNvSpPr/>
          <p:nvPr/>
        </p:nvSpPr>
        <p:spPr>
          <a:xfrm>
            <a:off x="246994" y="5990550"/>
            <a:ext cx="2311338" cy="307777"/>
          </a:xfrm>
          <a:prstGeom prst="rect">
            <a:avLst/>
          </a:prstGeom>
          <a:solidFill>
            <a:srgbClr val="00B0F0"/>
          </a:solidFill>
        </p:spPr>
        <p:txBody>
          <a:bodyPr wrap="none">
            <a:spAutoFit/>
          </a:bodyPr>
          <a:lstStyle/>
          <a:p>
            <a:r>
              <a:rPr lang="en-GB" altLang="en-US" sz="1400" dirty="0">
                <a:solidFill>
                  <a:schemeClr val="bg1"/>
                </a:solidFill>
              </a:rPr>
              <a:t>Ref: SA5#141e S5-221173</a:t>
            </a:r>
            <a:endParaRPr lang="en-US" sz="1400" dirty="0">
              <a:solidFill>
                <a:srgbClr val="0000FF"/>
              </a:solidFill>
            </a:endParaRPr>
          </a:p>
        </p:txBody>
      </p:sp>
    </p:spTree>
    <p:extLst>
      <p:ext uri="{BB962C8B-B14F-4D97-AF65-F5344CB8AC3E}">
        <p14:creationId xmlns:p14="http://schemas.microsoft.com/office/powerpoint/2010/main" val="257093915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652463" y="228600"/>
            <a:ext cx="9102725" cy="1143000"/>
          </a:xfrm>
        </p:spPr>
        <p:txBody>
          <a:bodyPr/>
          <a:lstStyle/>
          <a:p>
            <a:r>
              <a:rPr lang="en-US" dirty="0"/>
              <a:t>Background</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384799" y="1248032"/>
            <a:ext cx="11183938" cy="5144359"/>
          </a:xfrm>
          <a:effectLst/>
        </p:spPr>
        <p:txBody>
          <a:bodyPr/>
          <a:lstStyle/>
          <a:p>
            <a:r>
              <a:rPr lang="en-US" sz="2400" dirty="0"/>
              <a:t>Rel-18 and Rel-19 release schedule was discussed in SA and RAN plenary in </a:t>
            </a:r>
            <a:r>
              <a:rPr lang="en-GB" altLang="zh-CN" sz="2400" dirty="0"/>
              <a:t>SA#99</a:t>
            </a:r>
            <a:r>
              <a:rPr lang="en-US" sz="2400" dirty="0"/>
              <a:t>. We need to align the </a:t>
            </a:r>
            <a:r>
              <a:rPr lang="en-US" altLang="zh-CN" sz="2400" dirty="0"/>
              <a:t>SA5 </a:t>
            </a:r>
            <a:r>
              <a:rPr lang="en-US" sz="2400" dirty="0"/>
              <a:t>work plan with the overall 3GPP release schedule.</a:t>
            </a:r>
          </a:p>
          <a:p>
            <a:r>
              <a:rPr lang="en-US" sz="2400" dirty="0"/>
              <a:t>This </a:t>
            </a:r>
            <a:r>
              <a:rPr lang="en-US" sz="2400" dirty="0" err="1"/>
              <a:t>tdoc</a:t>
            </a:r>
            <a:r>
              <a:rPr lang="en-US" sz="2400" dirty="0"/>
              <a:t> uses the following references:</a:t>
            </a:r>
          </a:p>
          <a:p>
            <a:pPr lvl="1"/>
            <a:r>
              <a:rPr lang="en-GB" altLang="en-US" sz="2000" dirty="0"/>
              <a:t>SA#98</a:t>
            </a:r>
            <a:r>
              <a:rPr lang="en-US" altLang="zh-CN" sz="2000" dirty="0"/>
              <a:t>e</a:t>
            </a:r>
            <a:r>
              <a:rPr lang="en-GB" altLang="en-US" sz="2000" dirty="0"/>
              <a:t>: </a:t>
            </a:r>
            <a:r>
              <a:rPr lang="en-US" altLang="zh-CN" sz="2000" dirty="0"/>
              <a:t>3GPP Work Plan review at Plenary #98e   </a:t>
            </a:r>
            <a:r>
              <a:rPr lang="en-GB" altLang="en-US" sz="2000" dirty="0"/>
              <a:t>(SP-221352) </a:t>
            </a:r>
          </a:p>
          <a:p>
            <a:pPr lvl="1"/>
            <a:r>
              <a:rPr lang="en-GB" altLang="en-US" sz="2000" dirty="0"/>
              <a:t>SA#98</a:t>
            </a:r>
            <a:r>
              <a:rPr lang="en-US" altLang="zh-CN" sz="2000" dirty="0"/>
              <a:t>e</a:t>
            </a:r>
            <a:r>
              <a:rPr lang="en-GB" altLang="en-US" sz="2000" dirty="0"/>
              <a:t>: </a:t>
            </a:r>
            <a:r>
              <a:rPr lang="en-US" altLang="zh-CN" sz="2000" dirty="0"/>
              <a:t>3GPP SA, RAN, CT Rel-18 Timeline</a:t>
            </a:r>
            <a:r>
              <a:rPr lang="en-GB" altLang="en-US" sz="2000" dirty="0"/>
              <a:t> (SP-221317 </a:t>
            </a:r>
            <a:r>
              <a:rPr lang="en-US" altLang="zh-CN" sz="2000" dirty="0"/>
              <a:t>endorsed</a:t>
            </a:r>
            <a:r>
              <a:rPr lang="en-GB" altLang="en-US" sz="2000" dirty="0"/>
              <a:t>)</a:t>
            </a:r>
          </a:p>
          <a:p>
            <a:pPr lvl="1"/>
            <a:r>
              <a:rPr lang="en-GB" altLang="en-US" sz="2000" dirty="0"/>
              <a:t>SA#98</a:t>
            </a:r>
            <a:r>
              <a:rPr lang="en-US" altLang="zh-CN" sz="2000" dirty="0"/>
              <a:t>e</a:t>
            </a:r>
            <a:r>
              <a:rPr lang="en-GB" altLang="en-US" sz="2000" dirty="0"/>
              <a:t>: Rel-19 Planning (SP-221353 </a:t>
            </a:r>
            <a:r>
              <a:rPr lang="en-US" altLang="zh-CN" sz="2000" dirty="0"/>
              <a:t>endorsed</a:t>
            </a:r>
            <a:r>
              <a:rPr lang="en-GB" altLang="en-US" sz="2000" dirty="0"/>
              <a:t>)</a:t>
            </a:r>
          </a:p>
          <a:p>
            <a:pPr lvl="1"/>
            <a:r>
              <a:rPr lang="en-GB" altLang="en-US" sz="2000" dirty="0"/>
              <a:t>SA#86 3GPP Newcomer Orientation.pdf</a:t>
            </a:r>
          </a:p>
          <a:p>
            <a:pPr lvl="1"/>
            <a:r>
              <a:rPr lang="en-GB" altLang="en-US" sz="2000" dirty="0"/>
              <a:t>SA#99 </a:t>
            </a:r>
            <a:r>
              <a:rPr lang="en-US" altLang="en-US" sz="2000" dirty="0"/>
              <a:t>3GPP Work Plan review at Plenary #99 (SP-230382)</a:t>
            </a:r>
            <a:endParaRPr lang="en-GB" altLang="en-US" sz="2000" dirty="0"/>
          </a:p>
        </p:txBody>
      </p:sp>
    </p:spTree>
    <p:extLst>
      <p:ext uri="{BB962C8B-B14F-4D97-AF65-F5344CB8AC3E}">
        <p14:creationId xmlns:p14="http://schemas.microsoft.com/office/powerpoint/2010/main" val="144064040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ECEBEC00-B1F0-49F5-9B45-CD80E017FA2D}"/>
              </a:ext>
            </a:extLst>
          </p:cNvPr>
          <p:cNvSpPr>
            <a:spLocks noGrp="1"/>
          </p:cNvSpPr>
          <p:nvPr>
            <p:ph type="title"/>
          </p:nvPr>
        </p:nvSpPr>
        <p:spPr>
          <a:xfrm>
            <a:off x="117053" y="151761"/>
            <a:ext cx="9585583" cy="817179"/>
          </a:xfrm>
        </p:spPr>
        <p:txBody>
          <a:bodyPr/>
          <a:lstStyle/>
          <a:p>
            <a:pPr algn="l"/>
            <a:r>
              <a:rPr lang="en-US" altLang="zh-CN" sz="2800" dirty="0"/>
              <a:t>Background information from latest 3GPP Work Plan review at Plenary #99</a:t>
            </a:r>
            <a:endParaRPr lang="en-US" sz="2800" dirty="0"/>
          </a:p>
        </p:txBody>
      </p:sp>
      <p:sp>
        <p:nvSpPr>
          <p:cNvPr id="6" name="矩形 51">
            <a:extLst>
              <a:ext uri="{FF2B5EF4-FFF2-40B4-BE49-F238E27FC236}">
                <a16:creationId xmlns:a16="http://schemas.microsoft.com/office/drawing/2014/main" id="{51C8EA5B-BFF2-4D65-B990-8A098C6B5897}"/>
              </a:ext>
            </a:extLst>
          </p:cNvPr>
          <p:cNvSpPr/>
          <p:nvPr/>
        </p:nvSpPr>
        <p:spPr>
          <a:xfrm>
            <a:off x="246994" y="5990550"/>
            <a:ext cx="1757212" cy="307777"/>
          </a:xfrm>
          <a:prstGeom prst="rect">
            <a:avLst/>
          </a:prstGeom>
          <a:solidFill>
            <a:srgbClr val="00B0F0"/>
          </a:solidFill>
        </p:spPr>
        <p:txBody>
          <a:bodyPr wrap="none">
            <a:spAutoFit/>
          </a:bodyPr>
          <a:lstStyle/>
          <a:p>
            <a:r>
              <a:rPr lang="en-GB" altLang="en-US" sz="1400" dirty="0">
                <a:solidFill>
                  <a:schemeClr val="bg1"/>
                </a:solidFill>
              </a:rPr>
              <a:t>Ref: SP-230382.ppt</a:t>
            </a:r>
            <a:endParaRPr lang="en-US" sz="1400" dirty="0">
              <a:solidFill>
                <a:srgbClr val="0000FF"/>
              </a:solidFill>
            </a:endParaRPr>
          </a:p>
        </p:txBody>
      </p:sp>
      <p:sp>
        <p:nvSpPr>
          <p:cNvPr id="8" name="Rectangle 2">
            <a:extLst>
              <a:ext uri="{FF2B5EF4-FFF2-40B4-BE49-F238E27FC236}">
                <a16:creationId xmlns:a16="http://schemas.microsoft.com/office/drawing/2014/main" id="{475B6220-7A39-4B5B-85DA-CFCA7D37E569}"/>
              </a:ext>
            </a:extLst>
          </p:cNvPr>
          <p:cNvSpPr/>
          <p:nvPr/>
        </p:nvSpPr>
        <p:spPr>
          <a:xfrm flipH="1">
            <a:off x="9367293" y="1897122"/>
            <a:ext cx="2577713" cy="4093428"/>
          </a:xfrm>
          <a:prstGeom prst="rect">
            <a:avLst/>
          </a:prstGeom>
        </p:spPr>
        <p:txBody>
          <a:bodyPr wrap="square">
            <a:spAutoFit/>
          </a:bodyPr>
          <a:lstStyle/>
          <a:p>
            <a:r>
              <a:rPr lang="en-US" altLang="zh-CN" b="1" dirty="0"/>
              <a:t>Rel-18 Highlights: </a:t>
            </a:r>
          </a:p>
          <a:p>
            <a:pPr marL="285750" indent="-285750">
              <a:buFont typeface="Wingdings" panose="05000000000000000000" pitchFamily="2" charset="2"/>
              <a:buChar char="Ø"/>
            </a:pPr>
            <a:r>
              <a:rPr lang="en-US" altLang="zh-CN" dirty="0"/>
              <a:t>&lt;Stage2 normative&gt; is planned to be freeze in Jun.2023. </a:t>
            </a:r>
          </a:p>
          <a:p>
            <a:pPr marL="285750" indent="-285750">
              <a:buFont typeface="Wingdings" panose="05000000000000000000" pitchFamily="2" charset="2"/>
              <a:buChar char="Ø"/>
            </a:pPr>
            <a:r>
              <a:rPr lang="en-US" altLang="zh-CN" dirty="0"/>
              <a:t>&lt;Stage 3(CT&amp;SA)&gt; and &lt;RAN completion&gt; are planned to be freeze in Mar.2024.</a:t>
            </a:r>
          </a:p>
          <a:p>
            <a:pPr marL="285750" indent="-285750">
              <a:buFont typeface="Wingdings" panose="05000000000000000000" pitchFamily="2" charset="2"/>
              <a:buChar char="Ø"/>
            </a:pPr>
            <a:endParaRPr lang="en-US" altLang="zh-CN" dirty="0"/>
          </a:p>
          <a:p>
            <a:endParaRPr lang="en-US" altLang="zh-CN" b="1" dirty="0"/>
          </a:p>
          <a:p>
            <a:endParaRPr lang="en-US" altLang="zh-CN" b="1" dirty="0"/>
          </a:p>
          <a:p>
            <a:endParaRPr lang="en-US" altLang="zh-CN" b="1" dirty="0"/>
          </a:p>
          <a:p>
            <a:r>
              <a:rPr lang="en-US" altLang="zh-CN" b="1" dirty="0"/>
              <a:t>Rel-19 Highlights: </a:t>
            </a:r>
            <a:endParaRPr lang="en-US" altLang="zh-CN" dirty="0"/>
          </a:p>
          <a:p>
            <a:pPr marL="285750" indent="-285750">
              <a:buFont typeface="Wingdings" panose="05000000000000000000" pitchFamily="2" charset="2"/>
              <a:buChar char="Ø"/>
            </a:pPr>
            <a:r>
              <a:rPr lang="en-US" altLang="zh-CN" dirty="0"/>
              <a:t>&lt;Stage 2 normative is planned to be freeze in Dec.2024.</a:t>
            </a:r>
          </a:p>
          <a:p>
            <a:pPr marL="285750" indent="-285750">
              <a:buFont typeface="Wingdings" panose="05000000000000000000" pitchFamily="2" charset="2"/>
              <a:buChar char="Ø"/>
            </a:pPr>
            <a:r>
              <a:rPr lang="en-US" altLang="zh-CN" dirty="0"/>
              <a:t>&lt;Stage 3(CT&amp;SA)&gt; and &lt;RAN completion&gt; are planned to be freeze in Sep.2025.</a:t>
            </a:r>
          </a:p>
        </p:txBody>
      </p:sp>
      <p:pic>
        <p:nvPicPr>
          <p:cNvPr id="2" name="图片 1">
            <a:extLst>
              <a:ext uri="{FF2B5EF4-FFF2-40B4-BE49-F238E27FC236}">
                <a16:creationId xmlns:a16="http://schemas.microsoft.com/office/drawing/2014/main" id="{F950FAE9-6C3F-41B7-A8F9-4E68466D6BBB}"/>
              </a:ext>
            </a:extLst>
          </p:cNvPr>
          <p:cNvPicPr>
            <a:picLocks noChangeAspect="1"/>
          </p:cNvPicPr>
          <p:nvPr/>
        </p:nvPicPr>
        <p:blipFill>
          <a:blip r:embed="rId2"/>
          <a:stretch>
            <a:fillRect/>
          </a:stretch>
        </p:blipFill>
        <p:spPr>
          <a:xfrm>
            <a:off x="246994" y="968940"/>
            <a:ext cx="9114310" cy="5188146"/>
          </a:xfrm>
          <a:prstGeom prst="rect">
            <a:avLst/>
          </a:prstGeom>
        </p:spPr>
      </p:pic>
      <p:sp>
        <p:nvSpPr>
          <p:cNvPr id="3" name="矩形 2">
            <a:extLst>
              <a:ext uri="{FF2B5EF4-FFF2-40B4-BE49-F238E27FC236}">
                <a16:creationId xmlns:a16="http://schemas.microsoft.com/office/drawing/2014/main" id="{66E5666D-0A69-4747-B202-18D520BFBA30}"/>
              </a:ext>
            </a:extLst>
          </p:cNvPr>
          <p:cNvSpPr/>
          <p:nvPr/>
        </p:nvSpPr>
        <p:spPr bwMode="auto">
          <a:xfrm>
            <a:off x="69512" y="2540350"/>
            <a:ext cx="3590489" cy="3077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10" name="矩形 9">
            <a:extLst>
              <a:ext uri="{FF2B5EF4-FFF2-40B4-BE49-F238E27FC236}">
                <a16:creationId xmlns:a16="http://schemas.microsoft.com/office/drawing/2014/main" id="{F2C4EBC8-92CA-4D92-BD3C-F77A9E9CC8BE}"/>
              </a:ext>
            </a:extLst>
          </p:cNvPr>
          <p:cNvSpPr/>
          <p:nvPr/>
        </p:nvSpPr>
        <p:spPr bwMode="auto">
          <a:xfrm>
            <a:off x="69512" y="2848128"/>
            <a:ext cx="4580389" cy="59491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9" name="矩形 8">
            <a:extLst>
              <a:ext uri="{FF2B5EF4-FFF2-40B4-BE49-F238E27FC236}">
                <a16:creationId xmlns:a16="http://schemas.microsoft.com/office/drawing/2014/main" id="{9302BE36-5C6D-49FE-B772-D07E4B52A0F3}"/>
              </a:ext>
            </a:extLst>
          </p:cNvPr>
          <p:cNvSpPr/>
          <p:nvPr/>
        </p:nvSpPr>
        <p:spPr bwMode="auto">
          <a:xfrm>
            <a:off x="3510396" y="4798387"/>
            <a:ext cx="2101839" cy="3077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11" name="矩形 10">
            <a:extLst>
              <a:ext uri="{FF2B5EF4-FFF2-40B4-BE49-F238E27FC236}">
                <a16:creationId xmlns:a16="http://schemas.microsoft.com/office/drawing/2014/main" id="{D4A95E07-7EE0-47F9-856B-2216C44AA378}"/>
              </a:ext>
            </a:extLst>
          </p:cNvPr>
          <p:cNvSpPr/>
          <p:nvPr/>
        </p:nvSpPr>
        <p:spPr bwMode="auto">
          <a:xfrm>
            <a:off x="3510396" y="5106164"/>
            <a:ext cx="3083351" cy="55062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9912841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C06711B-C89E-4619-8B2C-C3A9E72EBEA1}"/>
              </a:ext>
            </a:extLst>
          </p:cNvPr>
          <p:cNvSpPr>
            <a:spLocks noGrp="1"/>
          </p:cNvSpPr>
          <p:nvPr>
            <p:ph type="title"/>
          </p:nvPr>
        </p:nvSpPr>
        <p:spPr>
          <a:xfrm>
            <a:off x="117053" y="151761"/>
            <a:ext cx="9585583" cy="817179"/>
          </a:xfrm>
        </p:spPr>
        <p:txBody>
          <a:bodyPr/>
          <a:lstStyle/>
          <a:p>
            <a:pPr algn="l"/>
            <a:r>
              <a:rPr lang="en-US" altLang="zh-CN" sz="2800" dirty="0"/>
              <a:t>Background information from latest 3GPP Work Plan review at Plenary #99- Release 18</a:t>
            </a:r>
            <a:endParaRPr lang="en-US" sz="2800" dirty="0"/>
          </a:p>
        </p:txBody>
      </p:sp>
      <p:sp>
        <p:nvSpPr>
          <p:cNvPr id="6" name="矩形 51">
            <a:extLst>
              <a:ext uri="{FF2B5EF4-FFF2-40B4-BE49-F238E27FC236}">
                <a16:creationId xmlns:a16="http://schemas.microsoft.com/office/drawing/2014/main" id="{27DAF102-B850-4F08-BEC5-0CBAB644E2AE}"/>
              </a:ext>
            </a:extLst>
          </p:cNvPr>
          <p:cNvSpPr/>
          <p:nvPr/>
        </p:nvSpPr>
        <p:spPr>
          <a:xfrm>
            <a:off x="246994" y="5990550"/>
            <a:ext cx="1757212" cy="307777"/>
          </a:xfrm>
          <a:prstGeom prst="rect">
            <a:avLst/>
          </a:prstGeom>
          <a:solidFill>
            <a:srgbClr val="00B0F0"/>
          </a:solidFill>
        </p:spPr>
        <p:txBody>
          <a:bodyPr wrap="none">
            <a:spAutoFit/>
          </a:bodyPr>
          <a:lstStyle/>
          <a:p>
            <a:r>
              <a:rPr lang="en-GB" altLang="en-US" sz="1400" dirty="0">
                <a:solidFill>
                  <a:schemeClr val="bg1"/>
                </a:solidFill>
              </a:rPr>
              <a:t>Ref: SP-230382.ppt</a:t>
            </a:r>
            <a:endParaRPr lang="en-US" sz="1400" dirty="0">
              <a:solidFill>
                <a:srgbClr val="0000FF"/>
              </a:solidFill>
            </a:endParaRPr>
          </a:p>
        </p:txBody>
      </p:sp>
      <p:pic>
        <p:nvPicPr>
          <p:cNvPr id="3" name="图片 2">
            <a:extLst>
              <a:ext uri="{FF2B5EF4-FFF2-40B4-BE49-F238E27FC236}">
                <a16:creationId xmlns:a16="http://schemas.microsoft.com/office/drawing/2014/main" id="{ECFD60C3-05AD-410B-819E-24B0D27252DD}"/>
              </a:ext>
            </a:extLst>
          </p:cNvPr>
          <p:cNvPicPr>
            <a:picLocks noChangeAspect="1"/>
          </p:cNvPicPr>
          <p:nvPr/>
        </p:nvPicPr>
        <p:blipFill>
          <a:blip r:embed="rId2"/>
          <a:stretch>
            <a:fillRect/>
          </a:stretch>
        </p:blipFill>
        <p:spPr>
          <a:xfrm>
            <a:off x="1085765" y="1047452"/>
            <a:ext cx="8174740" cy="4864586"/>
          </a:xfrm>
          <a:prstGeom prst="rect">
            <a:avLst/>
          </a:prstGeom>
        </p:spPr>
      </p:pic>
    </p:spTree>
    <p:extLst>
      <p:ext uri="{BB962C8B-B14F-4D97-AF65-F5344CB8AC3E}">
        <p14:creationId xmlns:p14="http://schemas.microsoft.com/office/powerpoint/2010/main" val="390050656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19">
            <a:extLst>
              <a:ext uri="{FF2B5EF4-FFF2-40B4-BE49-F238E27FC236}">
                <a16:creationId xmlns:a16="http://schemas.microsoft.com/office/drawing/2014/main" id="{BE127356-83C7-4C71-9ECE-ECD8A704D9BD}"/>
              </a:ext>
            </a:extLst>
          </p:cNvPr>
          <p:cNvCxnSpPr/>
          <p:nvPr/>
        </p:nvCxnSpPr>
        <p:spPr bwMode="auto">
          <a:xfrm>
            <a:off x="2103948" y="1007087"/>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8" name="Straight Connector 114">
            <a:extLst>
              <a:ext uri="{FF2B5EF4-FFF2-40B4-BE49-F238E27FC236}">
                <a16:creationId xmlns:a16="http://schemas.microsoft.com/office/drawing/2014/main" id="{B4123E1E-EC48-4908-B7AE-F0E01EA0B7A5}"/>
              </a:ext>
            </a:extLst>
          </p:cNvPr>
          <p:cNvCxnSpPr>
            <a:cxnSpLocks noChangeShapeType="1"/>
          </p:cNvCxnSpPr>
          <p:nvPr/>
        </p:nvCxnSpPr>
        <p:spPr bwMode="auto">
          <a:xfrm>
            <a:off x="7542723" y="1459525"/>
            <a:ext cx="0" cy="3624262"/>
          </a:xfrm>
          <a:prstGeom prst="line">
            <a:avLst/>
          </a:prstGeom>
          <a:noFill/>
          <a:ln w="28575" algn="ctr">
            <a:solidFill>
              <a:schemeClr val="accent3"/>
            </a:solidFill>
            <a:round/>
            <a:headEnd/>
            <a:tailEnd/>
          </a:ln>
        </p:spPr>
      </p:cxnSp>
      <p:cxnSp>
        <p:nvCxnSpPr>
          <p:cNvPr id="69" name="Straight Connector 114">
            <a:extLst>
              <a:ext uri="{FF2B5EF4-FFF2-40B4-BE49-F238E27FC236}">
                <a16:creationId xmlns:a16="http://schemas.microsoft.com/office/drawing/2014/main" id="{41474A5C-B946-4EFA-85AD-451387F50C06}"/>
              </a:ext>
            </a:extLst>
          </p:cNvPr>
          <p:cNvCxnSpPr>
            <a:cxnSpLocks noChangeShapeType="1"/>
          </p:cNvCxnSpPr>
          <p:nvPr/>
        </p:nvCxnSpPr>
        <p:spPr bwMode="auto">
          <a:xfrm>
            <a:off x="4823336" y="1419837"/>
            <a:ext cx="0" cy="3663950"/>
          </a:xfrm>
          <a:prstGeom prst="line">
            <a:avLst/>
          </a:prstGeom>
          <a:noFill/>
          <a:ln w="28575" algn="ctr">
            <a:solidFill>
              <a:schemeClr val="accent3"/>
            </a:solidFill>
            <a:round/>
            <a:headEnd/>
            <a:tailEnd/>
          </a:ln>
        </p:spPr>
      </p:cxnSp>
      <p:cxnSp>
        <p:nvCxnSpPr>
          <p:cNvPr id="70" name="Straight Connector 114">
            <a:extLst>
              <a:ext uri="{FF2B5EF4-FFF2-40B4-BE49-F238E27FC236}">
                <a16:creationId xmlns:a16="http://schemas.microsoft.com/office/drawing/2014/main" id="{4BC95B18-4D03-4A8A-9454-40B343940B2C}"/>
              </a:ext>
            </a:extLst>
          </p:cNvPr>
          <p:cNvCxnSpPr>
            <a:cxnSpLocks noChangeShapeType="1"/>
          </p:cNvCxnSpPr>
          <p:nvPr/>
        </p:nvCxnSpPr>
        <p:spPr bwMode="auto">
          <a:xfrm flipH="1">
            <a:off x="2080136" y="1421425"/>
            <a:ext cx="14287" cy="3662362"/>
          </a:xfrm>
          <a:prstGeom prst="line">
            <a:avLst/>
          </a:prstGeom>
          <a:noFill/>
          <a:ln w="28575" algn="ctr">
            <a:solidFill>
              <a:schemeClr val="accent3"/>
            </a:solidFill>
            <a:round/>
            <a:headEnd/>
            <a:tailEnd/>
          </a:ln>
        </p:spPr>
      </p:cxnSp>
      <p:sp>
        <p:nvSpPr>
          <p:cNvPr id="72" name="TextBox 86">
            <a:extLst>
              <a:ext uri="{FF2B5EF4-FFF2-40B4-BE49-F238E27FC236}">
                <a16:creationId xmlns:a16="http://schemas.microsoft.com/office/drawing/2014/main" id="{7AC703CE-9B5A-4363-AE86-1258F8CD0EE3}"/>
              </a:ext>
            </a:extLst>
          </p:cNvPr>
          <p:cNvSpPr txBox="1">
            <a:spLocks noChangeArrowheads="1"/>
          </p:cNvSpPr>
          <p:nvPr/>
        </p:nvSpPr>
        <p:spPr bwMode="auto">
          <a:xfrm>
            <a:off x="1194311"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TSG#93-e</a:t>
            </a:r>
          </a:p>
        </p:txBody>
      </p:sp>
      <p:sp>
        <p:nvSpPr>
          <p:cNvPr id="73" name="Chevron 60">
            <a:extLst>
              <a:ext uri="{FF2B5EF4-FFF2-40B4-BE49-F238E27FC236}">
                <a16:creationId xmlns:a16="http://schemas.microsoft.com/office/drawing/2014/main" id="{45DB20F6-D310-4C04-9EE2-C7D513D3F0FF}"/>
              </a:ext>
            </a:extLst>
          </p:cNvPr>
          <p:cNvSpPr/>
          <p:nvPr/>
        </p:nvSpPr>
        <p:spPr bwMode="auto">
          <a:xfrm>
            <a:off x="764098" y="1524860"/>
            <a:ext cx="133985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100%</a:t>
            </a:r>
          </a:p>
        </p:txBody>
      </p:sp>
      <p:sp>
        <p:nvSpPr>
          <p:cNvPr id="74" name="Chevron 79">
            <a:extLst>
              <a:ext uri="{FF2B5EF4-FFF2-40B4-BE49-F238E27FC236}">
                <a16:creationId xmlns:a16="http://schemas.microsoft.com/office/drawing/2014/main" id="{47B2C540-24AF-4557-8F3E-6727E9C6BF47}"/>
              </a:ext>
            </a:extLst>
          </p:cNvPr>
          <p:cNvSpPr>
            <a:spLocks noChangeArrowheads="1"/>
          </p:cNvSpPr>
          <p:nvPr/>
        </p:nvSpPr>
        <p:spPr bwMode="auto">
          <a:xfrm>
            <a:off x="8177723" y="4079921"/>
            <a:ext cx="454025" cy="212725"/>
          </a:xfrm>
          <a:prstGeom prst="chevron">
            <a:avLst>
              <a:gd name="adj" fmla="val 50127"/>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500">
                <a:latin typeface="Montserrat" pitchFamily="50" charset="0"/>
                <a:cs typeface="Arial" panose="020B0604020202020204" pitchFamily="34" charset="0"/>
              </a:rPr>
              <a:t>RAN4_Perf </a:t>
            </a:r>
          </a:p>
        </p:txBody>
      </p:sp>
      <p:sp>
        <p:nvSpPr>
          <p:cNvPr id="75" name="Chevron 58">
            <a:extLst>
              <a:ext uri="{FF2B5EF4-FFF2-40B4-BE49-F238E27FC236}">
                <a16:creationId xmlns:a16="http://schemas.microsoft.com/office/drawing/2014/main" id="{3A026DE5-B259-48D2-94D7-8BC23DF0F870}"/>
              </a:ext>
            </a:extLst>
          </p:cNvPr>
          <p:cNvSpPr/>
          <p:nvPr/>
        </p:nvSpPr>
        <p:spPr bwMode="auto">
          <a:xfrm>
            <a:off x="4301048" y="4329158"/>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p>
        </p:txBody>
      </p:sp>
      <p:sp>
        <p:nvSpPr>
          <p:cNvPr id="76" name="Chevron 60">
            <a:extLst>
              <a:ext uri="{FF2B5EF4-FFF2-40B4-BE49-F238E27FC236}">
                <a16:creationId xmlns:a16="http://schemas.microsoft.com/office/drawing/2014/main" id="{205CCBA6-19AF-4486-9BFF-D70A824D16EE}"/>
              </a:ext>
            </a:extLst>
          </p:cNvPr>
          <p:cNvSpPr/>
          <p:nvPr/>
        </p:nvSpPr>
        <p:spPr bwMode="auto">
          <a:xfrm>
            <a:off x="2848486" y="3840208"/>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77" name="Chevron 60">
            <a:extLst>
              <a:ext uri="{FF2B5EF4-FFF2-40B4-BE49-F238E27FC236}">
                <a16:creationId xmlns:a16="http://schemas.microsoft.com/office/drawing/2014/main" id="{21905178-6364-4ABF-8755-5F12C3A73206}"/>
              </a:ext>
            </a:extLst>
          </p:cNvPr>
          <p:cNvSpPr/>
          <p:nvPr/>
        </p:nvSpPr>
        <p:spPr bwMode="auto">
          <a:xfrm>
            <a:off x="1645161" y="2132872"/>
            <a:ext cx="448310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cxnSp>
        <p:nvCxnSpPr>
          <p:cNvPr id="78" name="Straight Connector 115">
            <a:extLst>
              <a:ext uri="{FF2B5EF4-FFF2-40B4-BE49-F238E27FC236}">
                <a16:creationId xmlns:a16="http://schemas.microsoft.com/office/drawing/2014/main" id="{7454C37A-B2B2-48A9-94F4-3DC5F194C44A}"/>
              </a:ext>
            </a:extLst>
          </p:cNvPr>
          <p:cNvCxnSpPr>
            <a:cxnSpLocks noChangeShapeType="1"/>
          </p:cNvCxnSpPr>
          <p:nvPr/>
        </p:nvCxnSpPr>
        <p:spPr bwMode="auto">
          <a:xfrm>
            <a:off x="2767523" y="1459525"/>
            <a:ext cx="0" cy="3724275"/>
          </a:xfrm>
          <a:prstGeom prst="line">
            <a:avLst/>
          </a:prstGeom>
          <a:noFill/>
          <a:ln w="9525" algn="ctr">
            <a:solidFill>
              <a:schemeClr val="accent3"/>
            </a:solidFill>
            <a:prstDash val="dash"/>
            <a:round/>
            <a:headEnd/>
            <a:tailEnd/>
          </a:ln>
        </p:spPr>
      </p:cxnSp>
      <p:cxnSp>
        <p:nvCxnSpPr>
          <p:cNvPr id="79" name="Straight Connector 114">
            <a:extLst>
              <a:ext uri="{FF2B5EF4-FFF2-40B4-BE49-F238E27FC236}">
                <a16:creationId xmlns:a16="http://schemas.microsoft.com/office/drawing/2014/main" id="{77329F2E-AC64-4E3E-A625-BDE30ED1978C}"/>
              </a:ext>
            </a:extLst>
          </p:cNvPr>
          <p:cNvCxnSpPr>
            <a:cxnSpLocks noChangeShapeType="1"/>
          </p:cNvCxnSpPr>
          <p:nvPr/>
        </p:nvCxnSpPr>
        <p:spPr bwMode="auto">
          <a:xfrm>
            <a:off x="9354061" y="1462700"/>
            <a:ext cx="0" cy="3803650"/>
          </a:xfrm>
          <a:prstGeom prst="line">
            <a:avLst/>
          </a:prstGeom>
          <a:noFill/>
          <a:ln w="9525" algn="ctr">
            <a:solidFill>
              <a:schemeClr val="accent3"/>
            </a:solidFill>
            <a:prstDash val="dash"/>
            <a:round/>
            <a:headEnd/>
            <a:tailEnd/>
          </a:ln>
        </p:spPr>
      </p:cxnSp>
      <p:cxnSp>
        <p:nvCxnSpPr>
          <p:cNvPr id="80" name="Straight Connector 114">
            <a:extLst>
              <a:ext uri="{FF2B5EF4-FFF2-40B4-BE49-F238E27FC236}">
                <a16:creationId xmlns:a16="http://schemas.microsoft.com/office/drawing/2014/main" id="{F4F780AE-C521-49F9-8F6A-76930D1CAC19}"/>
              </a:ext>
            </a:extLst>
          </p:cNvPr>
          <p:cNvCxnSpPr>
            <a:cxnSpLocks noChangeShapeType="1"/>
          </p:cNvCxnSpPr>
          <p:nvPr/>
        </p:nvCxnSpPr>
        <p:spPr bwMode="auto">
          <a:xfrm>
            <a:off x="1476886" y="1459525"/>
            <a:ext cx="0" cy="3724275"/>
          </a:xfrm>
          <a:prstGeom prst="line">
            <a:avLst/>
          </a:prstGeom>
          <a:noFill/>
          <a:ln w="9525" algn="ctr">
            <a:solidFill>
              <a:schemeClr val="accent3"/>
            </a:solidFill>
            <a:prstDash val="dash"/>
            <a:round/>
            <a:headEnd/>
            <a:tailEnd/>
          </a:ln>
        </p:spPr>
      </p:cxnSp>
      <p:cxnSp>
        <p:nvCxnSpPr>
          <p:cNvPr id="81" name="Straight Connector 114">
            <a:extLst>
              <a:ext uri="{FF2B5EF4-FFF2-40B4-BE49-F238E27FC236}">
                <a16:creationId xmlns:a16="http://schemas.microsoft.com/office/drawing/2014/main" id="{5980467F-E459-4FE9-9AE3-313DC4C8136C}"/>
              </a:ext>
            </a:extLst>
          </p:cNvPr>
          <p:cNvCxnSpPr>
            <a:cxnSpLocks noChangeShapeType="1"/>
          </p:cNvCxnSpPr>
          <p:nvPr/>
        </p:nvCxnSpPr>
        <p:spPr bwMode="auto">
          <a:xfrm>
            <a:off x="8120573" y="1459525"/>
            <a:ext cx="0" cy="3806825"/>
          </a:xfrm>
          <a:prstGeom prst="line">
            <a:avLst/>
          </a:prstGeom>
          <a:noFill/>
          <a:ln w="9525" algn="ctr">
            <a:solidFill>
              <a:schemeClr val="accent3"/>
            </a:solidFill>
            <a:prstDash val="dash"/>
            <a:round/>
            <a:headEnd/>
            <a:tailEnd/>
          </a:ln>
        </p:spPr>
      </p:cxnSp>
      <p:cxnSp>
        <p:nvCxnSpPr>
          <p:cNvPr id="82" name="Straight Connector 114">
            <a:extLst>
              <a:ext uri="{FF2B5EF4-FFF2-40B4-BE49-F238E27FC236}">
                <a16:creationId xmlns:a16="http://schemas.microsoft.com/office/drawing/2014/main" id="{9486168F-6126-485D-873C-0EA5B2B92864}"/>
              </a:ext>
            </a:extLst>
          </p:cNvPr>
          <p:cNvCxnSpPr>
            <a:cxnSpLocks noChangeShapeType="1"/>
          </p:cNvCxnSpPr>
          <p:nvPr/>
        </p:nvCxnSpPr>
        <p:spPr bwMode="auto">
          <a:xfrm>
            <a:off x="6877561" y="1459525"/>
            <a:ext cx="0" cy="3752850"/>
          </a:xfrm>
          <a:prstGeom prst="line">
            <a:avLst/>
          </a:prstGeom>
          <a:noFill/>
          <a:ln w="9525" algn="ctr">
            <a:solidFill>
              <a:schemeClr val="accent3"/>
            </a:solidFill>
            <a:prstDash val="dash"/>
            <a:round/>
            <a:headEnd/>
            <a:tailEnd/>
          </a:ln>
        </p:spPr>
      </p:cxnSp>
      <p:cxnSp>
        <p:nvCxnSpPr>
          <p:cNvPr id="83" name="Straight Connector 114">
            <a:extLst>
              <a:ext uri="{FF2B5EF4-FFF2-40B4-BE49-F238E27FC236}">
                <a16:creationId xmlns:a16="http://schemas.microsoft.com/office/drawing/2014/main" id="{0906F39A-0F21-43DB-9FB6-351AFAE0BBFB}"/>
              </a:ext>
            </a:extLst>
          </p:cNvPr>
          <p:cNvCxnSpPr>
            <a:cxnSpLocks noChangeShapeType="1"/>
          </p:cNvCxnSpPr>
          <p:nvPr/>
        </p:nvCxnSpPr>
        <p:spPr bwMode="auto">
          <a:xfrm>
            <a:off x="5485323" y="1459525"/>
            <a:ext cx="0" cy="3724275"/>
          </a:xfrm>
          <a:prstGeom prst="line">
            <a:avLst/>
          </a:prstGeom>
          <a:noFill/>
          <a:ln w="9525" algn="ctr">
            <a:solidFill>
              <a:schemeClr val="accent3"/>
            </a:solidFill>
            <a:prstDash val="dash"/>
            <a:round/>
            <a:headEnd/>
            <a:tailEnd/>
          </a:ln>
        </p:spPr>
      </p:cxnSp>
      <p:cxnSp>
        <p:nvCxnSpPr>
          <p:cNvPr id="84" name="Straight Connector 114">
            <a:extLst>
              <a:ext uri="{FF2B5EF4-FFF2-40B4-BE49-F238E27FC236}">
                <a16:creationId xmlns:a16="http://schemas.microsoft.com/office/drawing/2014/main" id="{39268CDE-736B-4A1E-88C4-155DD2744C79}"/>
              </a:ext>
            </a:extLst>
          </p:cNvPr>
          <p:cNvCxnSpPr>
            <a:cxnSpLocks noChangeShapeType="1"/>
          </p:cNvCxnSpPr>
          <p:nvPr/>
        </p:nvCxnSpPr>
        <p:spPr bwMode="auto">
          <a:xfrm>
            <a:off x="6182236" y="1459525"/>
            <a:ext cx="0" cy="3724275"/>
          </a:xfrm>
          <a:prstGeom prst="line">
            <a:avLst/>
          </a:prstGeom>
          <a:noFill/>
          <a:ln w="9525" algn="ctr">
            <a:solidFill>
              <a:schemeClr val="accent3"/>
            </a:solidFill>
            <a:prstDash val="dash"/>
            <a:round/>
            <a:headEnd/>
            <a:tailEnd/>
          </a:ln>
        </p:spPr>
      </p:cxnSp>
      <p:cxnSp>
        <p:nvCxnSpPr>
          <p:cNvPr id="85" name="Straight Connector 114">
            <a:extLst>
              <a:ext uri="{FF2B5EF4-FFF2-40B4-BE49-F238E27FC236}">
                <a16:creationId xmlns:a16="http://schemas.microsoft.com/office/drawing/2014/main" id="{643AE2E3-26D2-4095-9402-A0F98F681ABA}"/>
              </a:ext>
            </a:extLst>
          </p:cNvPr>
          <p:cNvCxnSpPr>
            <a:cxnSpLocks noChangeShapeType="1"/>
          </p:cNvCxnSpPr>
          <p:nvPr/>
        </p:nvCxnSpPr>
        <p:spPr bwMode="auto">
          <a:xfrm>
            <a:off x="4228023" y="1459525"/>
            <a:ext cx="0" cy="3724275"/>
          </a:xfrm>
          <a:prstGeom prst="line">
            <a:avLst/>
          </a:prstGeom>
          <a:noFill/>
          <a:ln w="9525" algn="ctr">
            <a:solidFill>
              <a:schemeClr val="accent3"/>
            </a:solidFill>
            <a:prstDash val="dash"/>
            <a:round/>
            <a:headEnd/>
            <a:tailEnd/>
          </a:ln>
        </p:spPr>
      </p:cxnSp>
      <p:cxnSp>
        <p:nvCxnSpPr>
          <p:cNvPr id="86" name="Straight Connector 114">
            <a:extLst>
              <a:ext uri="{FF2B5EF4-FFF2-40B4-BE49-F238E27FC236}">
                <a16:creationId xmlns:a16="http://schemas.microsoft.com/office/drawing/2014/main" id="{57ECEB7E-2770-4893-A01F-52EE9EC0BFF9}"/>
              </a:ext>
            </a:extLst>
          </p:cNvPr>
          <p:cNvCxnSpPr>
            <a:cxnSpLocks noChangeShapeType="1"/>
          </p:cNvCxnSpPr>
          <p:nvPr/>
        </p:nvCxnSpPr>
        <p:spPr bwMode="auto">
          <a:xfrm>
            <a:off x="3462848" y="1459525"/>
            <a:ext cx="0" cy="3724275"/>
          </a:xfrm>
          <a:prstGeom prst="line">
            <a:avLst/>
          </a:prstGeom>
          <a:noFill/>
          <a:ln w="9525" algn="ctr">
            <a:solidFill>
              <a:schemeClr val="accent3"/>
            </a:solidFill>
            <a:prstDash val="dash"/>
            <a:round/>
            <a:headEnd/>
            <a:tailEnd/>
          </a:ln>
        </p:spPr>
      </p:cxnSp>
      <p:cxnSp>
        <p:nvCxnSpPr>
          <p:cNvPr id="87" name="Straight Connector 114">
            <a:extLst>
              <a:ext uri="{FF2B5EF4-FFF2-40B4-BE49-F238E27FC236}">
                <a16:creationId xmlns:a16="http://schemas.microsoft.com/office/drawing/2014/main" id="{2BC1CE1B-EA0C-42B7-9B35-0CEC8FA17A71}"/>
              </a:ext>
            </a:extLst>
          </p:cNvPr>
          <p:cNvCxnSpPr>
            <a:cxnSpLocks noChangeShapeType="1"/>
          </p:cNvCxnSpPr>
          <p:nvPr/>
        </p:nvCxnSpPr>
        <p:spPr bwMode="auto">
          <a:xfrm>
            <a:off x="8653973" y="1462700"/>
            <a:ext cx="0" cy="3803650"/>
          </a:xfrm>
          <a:prstGeom prst="line">
            <a:avLst/>
          </a:prstGeom>
          <a:noFill/>
          <a:ln w="9525" algn="ctr">
            <a:solidFill>
              <a:schemeClr val="accent3"/>
            </a:solidFill>
            <a:prstDash val="dash"/>
            <a:round/>
            <a:headEnd/>
            <a:tailEnd/>
          </a:ln>
        </p:spPr>
      </p:cxnSp>
      <p:sp>
        <p:nvSpPr>
          <p:cNvPr id="88" name="Chevron 60">
            <a:extLst>
              <a:ext uri="{FF2B5EF4-FFF2-40B4-BE49-F238E27FC236}">
                <a16:creationId xmlns:a16="http://schemas.microsoft.com/office/drawing/2014/main" id="{FF1E84C1-78AB-44F8-B721-7CE480D303D1}"/>
              </a:ext>
            </a:extLst>
          </p:cNvPr>
          <p:cNvSpPr>
            <a:spLocks noChangeArrowheads="1"/>
          </p:cNvSpPr>
          <p:nvPr/>
        </p:nvSpPr>
        <p:spPr bwMode="auto">
          <a:xfrm>
            <a:off x="1865823" y="1804260"/>
            <a:ext cx="890588" cy="280987"/>
          </a:xfrm>
          <a:prstGeom prst="chevron">
            <a:avLst>
              <a:gd name="adj" fmla="val 50081"/>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RAN4 </a:t>
            </a:r>
          </a:p>
          <a:p>
            <a:pPr algn="ctr"/>
            <a:r>
              <a:rPr lang="fr-FR" altLang="en-US" sz="600">
                <a:latin typeface="Montserrat" pitchFamily="50" charset="0"/>
                <a:cs typeface="Arial" panose="020B0604020202020204" pitchFamily="34" charset="0"/>
              </a:rPr>
              <a:t>content def.</a:t>
            </a:r>
          </a:p>
        </p:txBody>
      </p:sp>
      <p:sp>
        <p:nvSpPr>
          <p:cNvPr id="89" name="TextBox 112">
            <a:extLst>
              <a:ext uri="{FF2B5EF4-FFF2-40B4-BE49-F238E27FC236}">
                <a16:creationId xmlns:a16="http://schemas.microsoft.com/office/drawing/2014/main" id="{FFCD15A6-84FB-4CAF-9D37-D879EC926140}"/>
              </a:ext>
            </a:extLst>
          </p:cNvPr>
          <p:cNvSpPr txBox="1">
            <a:spLocks noChangeArrowheads="1"/>
          </p:cNvSpPr>
          <p:nvPr/>
        </p:nvSpPr>
        <p:spPr bwMode="auto">
          <a:xfrm>
            <a:off x="8120573" y="1345472"/>
            <a:ext cx="14335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latin typeface="Montserrat" pitchFamily="50" charset="0"/>
              </a:rPr>
              <a:t>Release 18</a:t>
            </a:r>
            <a:endParaRPr lang="en-GB" altLang="en-US" sz="1600" b="1">
              <a:latin typeface="Montserrat" pitchFamily="50" charset="0"/>
            </a:endParaRPr>
          </a:p>
        </p:txBody>
      </p:sp>
      <p:sp>
        <p:nvSpPr>
          <p:cNvPr id="90" name="TextBox 1">
            <a:extLst>
              <a:ext uri="{FF2B5EF4-FFF2-40B4-BE49-F238E27FC236}">
                <a16:creationId xmlns:a16="http://schemas.microsoft.com/office/drawing/2014/main" id="{9C95EBC7-A4D0-45F0-AA13-712E9BEB9A9C}"/>
              </a:ext>
            </a:extLst>
          </p:cNvPr>
          <p:cNvSpPr txBox="1">
            <a:spLocks noChangeArrowheads="1"/>
          </p:cNvSpPr>
          <p:nvPr/>
        </p:nvSpPr>
        <p:spPr bwMode="auto">
          <a:xfrm>
            <a:off x="757748" y="470278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91" name="TextBox 86">
            <a:extLst>
              <a:ext uri="{FF2B5EF4-FFF2-40B4-BE49-F238E27FC236}">
                <a16:creationId xmlns:a16="http://schemas.microsoft.com/office/drawing/2014/main" id="{C38FF6EC-FE9F-4E5F-86DD-4033B044DACD}"/>
              </a:ext>
            </a:extLst>
          </p:cNvPr>
          <p:cNvSpPr txBox="1">
            <a:spLocks noChangeArrowheads="1"/>
          </p:cNvSpPr>
          <p:nvPr/>
        </p:nvSpPr>
        <p:spPr bwMode="auto">
          <a:xfrm>
            <a:off x="1746761" y="1121387"/>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TSG#94-e</a:t>
            </a:r>
            <a:endParaRPr lang="en-GB" altLang="en-US" sz="400">
              <a:latin typeface="Montserrat" pitchFamily="50" charset="0"/>
            </a:endParaRPr>
          </a:p>
        </p:txBody>
      </p:sp>
      <p:sp>
        <p:nvSpPr>
          <p:cNvPr id="92" name="TextBox 86">
            <a:extLst>
              <a:ext uri="{FF2B5EF4-FFF2-40B4-BE49-F238E27FC236}">
                <a16:creationId xmlns:a16="http://schemas.microsoft.com/office/drawing/2014/main" id="{76B42662-756F-4961-BE06-CE627CFAEC6E}"/>
              </a:ext>
            </a:extLst>
          </p:cNvPr>
          <p:cNvSpPr txBox="1">
            <a:spLocks noChangeArrowheads="1"/>
          </p:cNvSpPr>
          <p:nvPr/>
        </p:nvSpPr>
        <p:spPr bwMode="auto">
          <a:xfrm>
            <a:off x="2424623"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TSG#95-e</a:t>
            </a:r>
            <a:endParaRPr lang="en-GB" altLang="en-US" sz="400">
              <a:latin typeface="Montserrat" pitchFamily="50" charset="0"/>
            </a:endParaRPr>
          </a:p>
        </p:txBody>
      </p:sp>
      <p:sp>
        <p:nvSpPr>
          <p:cNvPr id="93" name="TextBox 86">
            <a:extLst>
              <a:ext uri="{FF2B5EF4-FFF2-40B4-BE49-F238E27FC236}">
                <a16:creationId xmlns:a16="http://schemas.microsoft.com/office/drawing/2014/main" id="{789ADBAF-03A6-4DB9-B677-6297267F3AFA}"/>
              </a:ext>
            </a:extLst>
          </p:cNvPr>
          <p:cNvSpPr txBox="1">
            <a:spLocks noChangeArrowheads="1"/>
          </p:cNvSpPr>
          <p:nvPr/>
        </p:nvSpPr>
        <p:spPr bwMode="auto">
          <a:xfrm>
            <a:off x="3186623"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TSG#96</a:t>
            </a:r>
            <a:endParaRPr lang="en-GB" altLang="en-US" sz="400">
              <a:latin typeface="Montserrat" pitchFamily="50" charset="0"/>
            </a:endParaRPr>
          </a:p>
        </p:txBody>
      </p:sp>
      <p:sp>
        <p:nvSpPr>
          <p:cNvPr id="94" name="TextBox 86">
            <a:extLst>
              <a:ext uri="{FF2B5EF4-FFF2-40B4-BE49-F238E27FC236}">
                <a16:creationId xmlns:a16="http://schemas.microsoft.com/office/drawing/2014/main" id="{11AC30F4-D327-43D8-874A-60D8F37F7660}"/>
              </a:ext>
            </a:extLst>
          </p:cNvPr>
          <p:cNvSpPr txBox="1">
            <a:spLocks noChangeArrowheads="1"/>
          </p:cNvSpPr>
          <p:nvPr/>
        </p:nvSpPr>
        <p:spPr bwMode="auto">
          <a:xfrm>
            <a:off x="3920048"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TSG#97-e</a:t>
            </a:r>
            <a:endParaRPr lang="en-GB" altLang="en-US" sz="400">
              <a:latin typeface="Montserrat" pitchFamily="50" charset="0"/>
            </a:endParaRPr>
          </a:p>
        </p:txBody>
      </p:sp>
      <p:sp>
        <p:nvSpPr>
          <p:cNvPr id="95" name="TextBox 86">
            <a:extLst>
              <a:ext uri="{FF2B5EF4-FFF2-40B4-BE49-F238E27FC236}">
                <a16:creationId xmlns:a16="http://schemas.microsoft.com/office/drawing/2014/main" id="{286FA5EB-1AF3-4029-85D9-010D4506C5A8}"/>
              </a:ext>
            </a:extLst>
          </p:cNvPr>
          <p:cNvSpPr txBox="1">
            <a:spLocks noChangeArrowheads="1"/>
          </p:cNvSpPr>
          <p:nvPr/>
        </p:nvSpPr>
        <p:spPr bwMode="auto">
          <a:xfrm>
            <a:off x="4534411" y="11213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TSG#98</a:t>
            </a:r>
            <a:endParaRPr lang="en-GB" altLang="en-US" sz="400">
              <a:latin typeface="Montserrat" pitchFamily="50" charset="0"/>
            </a:endParaRPr>
          </a:p>
        </p:txBody>
      </p:sp>
      <p:sp>
        <p:nvSpPr>
          <p:cNvPr id="96" name="TextBox 86">
            <a:extLst>
              <a:ext uri="{FF2B5EF4-FFF2-40B4-BE49-F238E27FC236}">
                <a16:creationId xmlns:a16="http://schemas.microsoft.com/office/drawing/2014/main" id="{42212E21-FFB0-4390-B910-66C69BEC234D}"/>
              </a:ext>
            </a:extLst>
          </p:cNvPr>
          <p:cNvSpPr txBox="1">
            <a:spLocks noChangeArrowheads="1"/>
          </p:cNvSpPr>
          <p:nvPr/>
        </p:nvSpPr>
        <p:spPr bwMode="auto">
          <a:xfrm>
            <a:off x="5202748"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TSG#99</a:t>
            </a:r>
            <a:endParaRPr lang="en-GB" altLang="en-US" sz="400">
              <a:latin typeface="Montserrat" pitchFamily="50" charset="0"/>
            </a:endParaRPr>
          </a:p>
        </p:txBody>
      </p:sp>
      <p:sp>
        <p:nvSpPr>
          <p:cNvPr id="97" name="TextBox 86">
            <a:extLst>
              <a:ext uri="{FF2B5EF4-FFF2-40B4-BE49-F238E27FC236}">
                <a16:creationId xmlns:a16="http://schemas.microsoft.com/office/drawing/2014/main" id="{0832B578-E909-4BC0-B6D7-6E67AC4D94D8}"/>
              </a:ext>
            </a:extLst>
          </p:cNvPr>
          <p:cNvSpPr txBox="1">
            <a:spLocks noChangeArrowheads="1"/>
          </p:cNvSpPr>
          <p:nvPr/>
        </p:nvSpPr>
        <p:spPr bwMode="auto">
          <a:xfrm>
            <a:off x="5848861" y="1121387"/>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TSG#100</a:t>
            </a:r>
            <a:endParaRPr lang="en-GB" altLang="en-US" sz="400">
              <a:latin typeface="Montserrat" pitchFamily="50" charset="0"/>
            </a:endParaRPr>
          </a:p>
        </p:txBody>
      </p:sp>
      <p:sp>
        <p:nvSpPr>
          <p:cNvPr id="98" name="TextBox 86">
            <a:extLst>
              <a:ext uri="{FF2B5EF4-FFF2-40B4-BE49-F238E27FC236}">
                <a16:creationId xmlns:a16="http://schemas.microsoft.com/office/drawing/2014/main" id="{8D85F21E-4901-4466-A3F5-994938AAF1CC}"/>
              </a:ext>
            </a:extLst>
          </p:cNvPr>
          <p:cNvSpPr txBox="1">
            <a:spLocks noChangeArrowheads="1"/>
          </p:cNvSpPr>
          <p:nvPr/>
        </p:nvSpPr>
        <p:spPr bwMode="auto">
          <a:xfrm>
            <a:off x="6590223" y="1121387"/>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TSG#101</a:t>
            </a:r>
            <a:endParaRPr lang="en-GB" altLang="en-US" sz="400">
              <a:latin typeface="Montserrat" pitchFamily="50" charset="0"/>
            </a:endParaRPr>
          </a:p>
        </p:txBody>
      </p:sp>
      <p:sp>
        <p:nvSpPr>
          <p:cNvPr id="99" name="TextBox 86">
            <a:extLst>
              <a:ext uri="{FF2B5EF4-FFF2-40B4-BE49-F238E27FC236}">
                <a16:creationId xmlns:a16="http://schemas.microsoft.com/office/drawing/2014/main" id="{5A28A642-7209-484E-B146-F3191F349481}"/>
              </a:ext>
            </a:extLst>
          </p:cNvPr>
          <p:cNvSpPr txBox="1">
            <a:spLocks noChangeArrowheads="1"/>
          </p:cNvSpPr>
          <p:nvPr/>
        </p:nvSpPr>
        <p:spPr bwMode="auto">
          <a:xfrm>
            <a:off x="7209348"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TSG#102</a:t>
            </a:r>
            <a:endParaRPr lang="en-GB" altLang="en-US" sz="400">
              <a:latin typeface="Montserrat" pitchFamily="50" charset="0"/>
            </a:endParaRPr>
          </a:p>
        </p:txBody>
      </p:sp>
      <p:sp>
        <p:nvSpPr>
          <p:cNvPr id="100" name="TextBox 86">
            <a:extLst>
              <a:ext uri="{FF2B5EF4-FFF2-40B4-BE49-F238E27FC236}">
                <a16:creationId xmlns:a16="http://schemas.microsoft.com/office/drawing/2014/main" id="{288D1E34-B215-43E7-B797-A88DDB2281D4}"/>
              </a:ext>
            </a:extLst>
          </p:cNvPr>
          <p:cNvSpPr txBox="1">
            <a:spLocks noChangeArrowheads="1"/>
          </p:cNvSpPr>
          <p:nvPr/>
        </p:nvSpPr>
        <p:spPr bwMode="auto">
          <a:xfrm>
            <a:off x="7758623"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TSG#103</a:t>
            </a:r>
            <a:endParaRPr lang="en-GB" altLang="en-US" sz="400">
              <a:latin typeface="Montserrat" pitchFamily="50" charset="0"/>
            </a:endParaRPr>
          </a:p>
        </p:txBody>
      </p:sp>
      <p:sp>
        <p:nvSpPr>
          <p:cNvPr id="101" name="TextBox 86">
            <a:extLst>
              <a:ext uri="{FF2B5EF4-FFF2-40B4-BE49-F238E27FC236}">
                <a16:creationId xmlns:a16="http://schemas.microsoft.com/office/drawing/2014/main" id="{3633BE85-4BF2-463E-B655-B4ED0F71C431}"/>
              </a:ext>
            </a:extLst>
          </p:cNvPr>
          <p:cNvSpPr txBox="1">
            <a:spLocks noChangeArrowheads="1"/>
          </p:cNvSpPr>
          <p:nvPr/>
        </p:nvSpPr>
        <p:spPr bwMode="auto">
          <a:xfrm>
            <a:off x="8347586" y="1121387"/>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TSG#104</a:t>
            </a:r>
            <a:endParaRPr lang="en-GB" altLang="en-US" sz="400">
              <a:latin typeface="Montserrat" pitchFamily="50" charset="0"/>
            </a:endParaRPr>
          </a:p>
        </p:txBody>
      </p:sp>
      <p:sp>
        <p:nvSpPr>
          <p:cNvPr id="102" name="TextBox 86">
            <a:extLst>
              <a:ext uri="{FF2B5EF4-FFF2-40B4-BE49-F238E27FC236}">
                <a16:creationId xmlns:a16="http://schemas.microsoft.com/office/drawing/2014/main" id="{BE9314E8-2FBF-409E-B1D3-AB2DE28CB03C}"/>
              </a:ext>
            </a:extLst>
          </p:cNvPr>
          <p:cNvSpPr txBox="1">
            <a:spLocks noChangeArrowheads="1"/>
          </p:cNvSpPr>
          <p:nvPr/>
        </p:nvSpPr>
        <p:spPr bwMode="auto">
          <a:xfrm>
            <a:off x="9007986"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TSG#105</a:t>
            </a:r>
            <a:endParaRPr lang="en-GB" altLang="en-US" sz="400">
              <a:latin typeface="Montserrat" pitchFamily="50" charset="0"/>
            </a:endParaRPr>
          </a:p>
        </p:txBody>
      </p:sp>
      <p:sp>
        <p:nvSpPr>
          <p:cNvPr id="103" name="Chevron 60">
            <a:extLst>
              <a:ext uri="{FF2B5EF4-FFF2-40B4-BE49-F238E27FC236}">
                <a16:creationId xmlns:a16="http://schemas.microsoft.com/office/drawing/2014/main" id="{6D520267-C688-4F04-99D3-CDF5948C0A7D}"/>
              </a:ext>
            </a:extLst>
          </p:cNvPr>
          <p:cNvSpPr>
            <a:spLocks noChangeArrowheads="1"/>
          </p:cNvSpPr>
          <p:nvPr/>
        </p:nvSpPr>
        <p:spPr bwMode="auto">
          <a:xfrm>
            <a:off x="743461" y="1804260"/>
            <a:ext cx="13398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900" b="1" dirty="0">
                <a:latin typeface="Montserrat" panose="00000500000000000000" pitchFamily="50" charset="0"/>
                <a:cs typeface="Arial" panose="020B0604020202020204" pitchFamily="34" charset="0"/>
              </a:rPr>
              <a:t> </a:t>
            </a:r>
            <a:r>
              <a:rPr lang="fr-FR" altLang="en-US" sz="900" dirty="0">
                <a:latin typeface="Montserrat" panose="00000500000000000000" pitchFamily="50" charset="0"/>
                <a:cs typeface="Arial" panose="020B0604020202020204" pitchFamily="34" charset="0"/>
              </a:rPr>
              <a:t>RAN Content </a:t>
            </a:r>
            <a:r>
              <a:rPr lang="fr-FR" altLang="en-US" sz="900" dirty="0" err="1">
                <a:latin typeface="Montserrat" panose="00000500000000000000" pitchFamily="50" charset="0"/>
                <a:cs typeface="Arial" panose="020B0604020202020204" pitchFamily="34" charset="0"/>
              </a:rPr>
              <a:t>def</a:t>
            </a:r>
            <a:r>
              <a:rPr lang="fr-FR" altLang="en-US" sz="900" dirty="0">
                <a:latin typeface="Montserrat" panose="00000500000000000000" pitchFamily="50" charset="0"/>
                <a:cs typeface="Arial" panose="020B0604020202020204" pitchFamily="34" charset="0"/>
              </a:rPr>
              <a:t>.</a:t>
            </a:r>
          </a:p>
        </p:txBody>
      </p:sp>
      <p:sp>
        <p:nvSpPr>
          <p:cNvPr id="104" name="Chevron 60">
            <a:extLst>
              <a:ext uri="{FF2B5EF4-FFF2-40B4-BE49-F238E27FC236}">
                <a16:creationId xmlns:a16="http://schemas.microsoft.com/office/drawing/2014/main" id="{0B5DF4AE-8A83-4276-906D-6A857913B743}"/>
              </a:ext>
            </a:extLst>
          </p:cNvPr>
          <p:cNvSpPr/>
          <p:nvPr/>
        </p:nvSpPr>
        <p:spPr bwMode="auto">
          <a:xfrm>
            <a:off x="3515236" y="4076746"/>
            <a:ext cx="4014787"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105" name="TextBox 1">
            <a:extLst>
              <a:ext uri="{FF2B5EF4-FFF2-40B4-BE49-F238E27FC236}">
                <a16:creationId xmlns:a16="http://schemas.microsoft.com/office/drawing/2014/main" id="{42E59EAA-0E03-440E-8C7E-6301B2723C42}"/>
              </a:ext>
            </a:extLst>
          </p:cNvPr>
          <p:cNvSpPr txBox="1"/>
          <p:nvPr/>
        </p:nvSpPr>
        <p:spPr>
          <a:xfrm>
            <a:off x="3213611"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2022</a:t>
            </a:r>
          </a:p>
        </p:txBody>
      </p:sp>
      <p:sp>
        <p:nvSpPr>
          <p:cNvPr id="106" name="TextBox 57">
            <a:extLst>
              <a:ext uri="{FF2B5EF4-FFF2-40B4-BE49-F238E27FC236}">
                <a16:creationId xmlns:a16="http://schemas.microsoft.com/office/drawing/2014/main" id="{F8151D39-2E86-4BAD-8A11-C12D4472FD13}"/>
              </a:ext>
            </a:extLst>
          </p:cNvPr>
          <p:cNvSpPr txBox="1"/>
          <p:nvPr/>
        </p:nvSpPr>
        <p:spPr>
          <a:xfrm>
            <a:off x="5917123"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07" name="TextBox 2">
            <a:extLst>
              <a:ext uri="{FF2B5EF4-FFF2-40B4-BE49-F238E27FC236}">
                <a16:creationId xmlns:a16="http://schemas.microsoft.com/office/drawing/2014/main" id="{C7B70528-1E99-46BE-85D0-DAA5CAD74FC1}"/>
              </a:ext>
            </a:extLst>
          </p:cNvPr>
          <p:cNvSpPr txBox="1">
            <a:spLocks noChangeArrowheads="1"/>
          </p:cNvSpPr>
          <p:nvPr/>
        </p:nvSpPr>
        <p:spPr bwMode="auto">
          <a:xfrm>
            <a:off x="1308611" y="1224575"/>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08" name="TextBox 59">
            <a:extLst>
              <a:ext uri="{FF2B5EF4-FFF2-40B4-BE49-F238E27FC236}">
                <a16:creationId xmlns:a16="http://schemas.microsoft.com/office/drawing/2014/main" id="{CDFAEF7E-FCE0-43D4-BF59-176657950ACC}"/>
              </a:ext>
            </a:extLst>
          </p:cNvPr>
          <p:cNvSpPr txBox="1">
            <a:spLocks noChangeArrowheads="1"/>
          </p:cNvSpPr>
          <p:nvPr/>
        </p:nvSpPr>
        <p:spPr bwMode="auto">
          <a:xfrm>
            <a:off x="2602423" y="1211875"/>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09" name="TextBox 60">
            <a:extLst>
              <a:ext uri="{FF2B5EF4-FFF2-40B4-BE49-F238E27FC236}">
                <a16:creationId xmlns:a16="http://schemas.microsoft.com/office/drawing/2014/main" id="{FF09310B-EB0E-4E30-B4A0-53C7D3AB1758}"/>
              </a:ext>
            </a:extLst>
          </p:cNvPr>
          <p:cNvSpPr txBox="1">
            <a:spLocks noChangeArrowheads="1"/>
          </p:cNvSpPr>
          <p:nvPr/>
        </p:nvSpPr>
        <p:spPr bwMode="auto">
          <a:xfrm>
            <a:off x="7930073" y="1224575"/>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10" name="TextBox 61">
            <a:extLst>
              <a:ext uri="{FF2B5EF4-FFF2-40B4-BE49-F238E27FC236}">
                <a16:creationId xmlns:a16="http://schemas.microsoft.com/office/drawing/2014/main" id="{99BCFE47-EFA9-474E-B50C-13BFD290143D}"/>
              </a:ext>
            </a:extLst>
          </p:cNvPr>
          <p:cNvSpPr txBox="1">
            <a:spLocks noChangeArrowheads="1"/>
          </p:cNvSpPr>
          <p:nvPr/>
        </p:nvSpPr>
        <p:spPr bwMode="auto">
          <a:xfrm>
            <a:off x="5267836" y="1224575"/>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11" name="TextBox 62">
            <a:extLst>
              <a:ext uri="{FF2B5EF4-FFF2-40B4-BE49-F238E27FC236}">
                <a16:creationId xmlns:a16="http://schemas.microsoft.com/office/drawing/2014/main" id="{A0ABE8FA-13AF-4826-9010-D902EE05321A}"/>
              </a:ext>
            </a:extLst>
          </p:cNvPr>
          <p:cNvSpPr txBox="1">
            <a:spLocks noChangeArrowheads="1"/>
          </p:cNvSpPr>
          <p:nvPr/>
        </p:nvSpPr>
        <p:spPr bwMode="auto">
          <a:xfrm>
            <a:off x="3289811" y="1224575"/>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2" name="TextBox 63">
            <a:extLst>
              <a:ext uri="{FF2B5EF4-FFF2-40B4-BE49-F238E27FC236}">
                <a16:creationId xmlns:a16="http://schemas.microsoft.com/office/drawing/2014/main" id="{9D836895-159C-4749-A927-2B039E032853}"/>
              </a:ext>
            </a:extLst>
          </p:cNvPr>
          <p:cNvSpPr txBox="1">
            <a:spLocks noChangeArrowheads="1"/>
          </p:cNvSpPr>
          <p:nvPr/>
        </p:nvSpPr>
        <p:spPr bwMode="auto">
          <a:xfrm>
            <a:off x="60028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3" name="TextBox 64">
            <a:extLst>
              <a:ext uri="{FF2B5EF4-FFF2-40B4-BE49-F238E27FC236}">
                <a16:creationId xmlns:a16="http://schemas.microsoft.com/office/drawing/2014/main" id="{2E6C6848-3FCD-4DF1-94D3-B2412B9A9232}"/>
              </a:ext>
            </a:extLst>
          </p:cNvPr>
          <p:cNvSpPr txBox="1">
            <a:spLocks noChangeArrowheads="1"/>
          </p:cNvSpPr>
          <p:nvPr/>
        </p:nvSpPr>
        <p:spPr bwMode="auto">
          <a:xfrm>
            <a:off x="85047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4" name="TextBox 65">
            <a:extLst>
              <a:ext uri="{FF2B5EF4-FFF2-40B4-BE49-F238E27FC236}">
                <a16:creationId xmlns:a16="http://schemas.microsoft.com/office/drawing/2014/main" id="{60CF51EB-38B8-47F7-A133-88B98F6B5BDE}"/>
              </a:ext>
            </a:extLst>
          </p:cNvPr>
          <p:cNvSpPr txBox="1">
            <a:spLocks noChangeArrowheads="1"/>
          </p:cNvSpPr>
          <p:nvPr/>
        </p:nvSpPr>
        <p:spPr bwMode="auto">
          <a:xfrm>
            <a:off x="4064511" y="1224575"/>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5" name="TextBox 66">
            <a:extLst>
              <a:ext uri="{FF2B5EF4-FFF2-40B4-BE49-F238E27FC236}">
                <a16:creationId xmlns:a16="http://schemas.microsoft.com/office/drawing/2014/main" id="{91510504-D0F3-4F9C-BE45-8BCD1AAAD903}"/>
              </a:ext>
            </a:extLst>
          </p:cNvPr>
          <p:cNvSpPr txBox="1">
            <a:spLocks noChangeArrowheads="1"/>
          </p:cNvSpPr>
          <p:nvPr/>
        </p:nvSpPr>
        <p:spPr bwMode="auto">
          <a:xfrm>
            <a:off x="6714048" y="1224575"/>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6" name="TextBox 67">
            <a:extLst>
              <a:ext uri="{FF2B5EF4-FFF2-40B4-BE49-F238E27FC236}">
                <a16:creationId xmlns:a16="http://schemas.microsoft.com/office/drawing/2014/main" id="{8F1F8E4D-2E92-441A-A882-F8D57B16C3C2}"/>
              </a:ext>
            </a:extLst>
          </p:cNvPr>
          <p:cNvSpPr txBox="1">
            <a:spLocks noChangeArrowheads="1"/>
          </p:cNvSpPr>
          <p:nvPr/>
        </p:nvSpPr>
        <p:spPr bwMode="auto">
          <a:xfrm>
            <a:off x="9169911" y="1224575"/>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7" name="TextBox 69">
            <a:extLst>
              <a:ext uri="{FF2B5EF4-FFF2-40B4-BE49-F238E27FC236}">
                <a16:creationId xmlns:a16="http://schemas.microsoft.com/office/drawing/2014/main" id="{87BC914C-A695-489A-A6C4-36CA90771809}"/>
              </a:ext>
            </a:extLst>
          </p:cNvPr>
          <p:cNvSpPr txBox="1">
            <a:spLocks noChangeArrowheads="1"/>
          </p:cNvSpPr>
          <p:nvPr/>
        </p:nvSpPr>
        <p:spPr bwMode="auto">
          <a:xfrm>
            <a:off x="1905511" y="1224575"/>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18" name="TextBox 70">
            <a:extLst>
              <a:ext uri="{FF2B5EF4-FFF2-40B4-BE49-F238E27FC236}">
                <a16:creationId xmlns:a16="http://schemas.microsoft.com/office/drawing/2014/main" id="{0E0CD202-2106-4A98-9DFC-57474FCDF578}"/>
              </a:ext>
            </a:extLst>
          </p:cNvPr>
          <p:cNvSpPr txBox="1">
            <a:spLocks noChangeArrowheads="1"/>
          </p:cNvSpPr>
          <p:nvPr/>
        </p:nvSpPr>
        <p:spPr bwMode="auto">
          <a:xfrm>
            <a:off x="465664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19" name="TextBox 71">
            <a:extLst>
              <a:ext uri="{FF2B5EF4-FFF2-40B4-BE49-F238E27FC236}">
                <a16:creationId xmlns:a16="http://schemas.microsoft.com/office/drawing/2014/main" id="{C6BCEB86-AF1B-4D1C-A5EA-BC26A71CA4DE}"/>
              </a:ext>
            </a:extLst>
          </p:cNvPr>
          <p:cNvSpPr txBox="1">
            <a:spLocks noChangeArrowheads="1"/>
          </p:cNvSpPr>
          <p:nvPr/>
        </p:nvSpPr>
        <p:spPr bwMode="auto">
          <a:xfrm>
            <a:off x="735539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20" name="TextBox 91">
            <a:extLst>
              <a:ext uri="{FF2B5EF4-FFF2-40B4-BE49-F238E27FC236}">
                <a16:creationId xmlns:a16="http://schemas.microsoft.com/office/drawing/2014/main" id="{0DDA0090-9F22-4275-A5B2-9DF97871D845}"/>
              </a:ext>
            </a:extLst>
          </p:cNvPr>
          <p:cNvSpPr txBox="1"/>
          <p:nvPr/>
        </p:nvSpPr>
        <p:spPr>
          <a:xfrm>
            <a:off x="8411086" y="865800"/>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pic>
        <p:nvPicPr>
          <p:cNvPr id="121" name="Picture 9222" descr="A picture containing text, clipart&#10;&#10;Description automatically generated">
            <a:extLst>
              <a:ext uri="{FF2B5EF4-FFF2-40B4-BE49-F238E27FC236}">
                <a16:creationId xmlns:a16="http://schemas.microsoft.com/office/drawing/2014/main" id="{C6F78E29-F426-4D3B-ACBB-034C1541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48" y="44193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12">
            <a:extLst>
              <a:ext uri="{FF2B5EF4-FFF2-40B4-BE49-F238E27FC236}">
                <a16:creationId xmlns:a16="http://schemas.microsoft.com/office/drawing/2014/main" id="{B165858E-D810-44E7-B3DF-355A14595A45}"/>
              </a:ext>
            </a:extLst>
          </p:cNvPr>
          <p:cNvSpPr>
            <a:spLocks noChangeArrowheads="1"/>
          </p:cNvSpPr>
          <p:nvPr/>
        </p:nvSpPr>
        <p:spPr bwMode="auto">
          <a:xfrm>
            <a:off x="4956684" y="5106072"/>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123" name="Straight Connector 114">
            <a:extLst>
              <a:ext uri="{FF2B5EF4-FFF2-40B4-BE49-F238E27FC236}">
                <a16:creationId xmlns:a16="http://schemas.microsoft.com/office/drawing/2014/main" id="{C15782BA-1524-4298-8346-A4E2AB073A54}"/>
              </a:ext>
            </a:extLst>
          </p:cNvPr>
          <p:cNvCxnSpPr>
            <a:cxnSpLocks noChangeShapeType="1"/>
          </p:cNvCxnSpPr>
          <p:nvPr/>
        </p:nvCxnSpPr>
        <p:spPr bwMode="auto">
          <a:xfrm>
            <a:off x="5485322" y="1392909"/>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24" name="Chevron 60">
            <a:extLst>
              <a:ext uri="{FF2B5EF4-FFF2-40B4-BE49-F238E27FC236}">
                <a16:creationId xmlns:a16="http://schemas.microsoft.com/office/drawing/2014/main" id="{01D1B50C-1C09-4370-A4FA-4FC1B8590D82}"/>
              </a:ext>
            </a:extLst>
          </p:cNvPr>
          <p:cNvSpPr/>
          <p:nvPr/>
        </p:nvSpPr>
        <p:spPr bwMode="auto">
          <a:xfrm>
            <a:off x="6780723" y="3835446"/>
            <a:ext cx="796925"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Maint.</a:t>
            </a:r>
          </a:p>
        </p:txBody>
      </p:sp>
      <p:sp>
        <p:nvSpPr>
          <p:cNvPr id="125" name="Chevron 60">
            <a:extLst>
              <a:ext uri="{FF2B5EF4-FFF2-40B4-BE49-F238E27FC236}">
                <a16:creationId xmlns:a16="http://schemas.microsoft.com/office/drawing/2014/main" id="{BE43642B-BA32-4247-8A5A-1D0121672F33}"/>
              </a:ext>
            </a:extLst>
          </p:cNvPr>
          <p:cNvSpPr/>
          <p:nvPr/>
        </p:nvSpPr>
        <p:spPr bwMode="auto">
          <a:xfrm>
            <a:off x="7412548" y="4081508"/>
            <a:ext cx="796925"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Maint.</a:t>
            </a:r>
          </a:p>
        </p:txBody>
      </p:sp>
      <p:sp>
        <p:nvSpPr>
          <p:cNvPr id="126" name="Chevron 58">
            <a:extLst>
              <a:ext uri="{FF2B5EF4-FFF2-40B4-BE49-F238E27FC236}">
                <a16:creationId xmlns:a16="http://schemas.microsoft.com/office/drawing/2014/main" id="{868C9E3A-CBDA-433D-A633-87501404670B}"/>
              </a:ext>
            </a:extLst>
          </p:cNvPr>
          <p:cNvSpPr/>
          <p:nvPr/>
        </p:nvSpPr>
        <p:spPr bwMode="auto">
          <a:xfrm>
            <a:off x="6263198" y="4638721"/>
            <a:ext cx="2386013" cy="2397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grpSp>
        <p:nvGrpSpPr>
          <p:cNvPr id="127" name="Group 17">
            <a:extLst>
              <a:ext uri="{FF2B5EF4-FFF2-40B4-BE49-F238E27FC236}">
                <a16:creationId xmlns:a16="http://schemas.microsoft.com/office/drawing/2014/main" id="{B80B4192-A53E-4731-A526-0CBFD722E472}"/>
              </a:ext>
            </a:extLst>
          </p:cNvPr>
          <p:cNvGrpSpPr>
            <a:grpSpLocks/>
          </p:cNvGrpSpPr>
          <p:nvPr/>
        </p:nvGrpSpPr>
        <p:grpSpPr bwMode="auto">
          <a:xfrm>
            <a:off x="7614161" y="4633958"/>
            <a:ext cx="947737" cy="482600"/>
            <a:chOff x="7917288" y="3354946"/>
            <a:chExt cx="948590" cy="482958"/>
          </a:xfrm>
        </p:grpSpPr>
        <p:sp>
          <p:nvSpPr>
            <p:cNvPr id="128" name="Diamond 16">
              <a:extLst>
                <a:ext uri="{FF2B5EF4-FFF2-40B4-BE49-F238E27FC236}">
                  <a16:creationId xmlns:a16="http://schemas.microsoft.com/office/drawing/2014/main" id="{0EF95B46-D8DE-4FC8-9375-4F5CF76F1084}"/>
                </a:ext>
              </a:extLst>
            </p:cNvPr>
            <p:cNvSpPr>
              <a:spLocks noChangeArrowheads="1"/>
            </p:cNvSpPr>
            <p:nvPr/>
          </p:nvSpPr>
          <p:spPr bwMode="auto">
            <a:xfrm>
              <a:off x="8113690" y="3354946"/>
              <a:ext cx="573110" cy="482958"/>
            </a:xfrm>
            <a:prstGeom prst="diamond">
              <a:avLst/>
            </a:prstGeom>
            <a:solidFill>
              <a:srgbClr val="31859C"/>
            </a:solidFill>
            <a:ln w="9525" algn="ctr">
              <a:solidFill>
                <a:schemeClr val="tx1"/>
              </a:solidFill>
              <a:round/>
              <a:headEnd/>
              <a:tailEnd/>
            </a:ln>
          </p:spPr>
          <p:txBody>
            <a:bodyPr/>
            <a:lstStyle/>
            <a:p>
              <a:endParaRPr lang="en-US" altLang="en-US"/>
            </a:p>
          </p:txBody>
        </p:sp>
        <p:sp>
          <p:nvSpPr>
            <p:cNvPr id="129" name="Chevron 58">
              <a:extLst>
                <a:ext uri="{FF2B5EF4-FFF2-40B4-BE49-F238E27FC236}">
                  <a16:creationId xmlns:a16="http://schemas.microsoft.com/office/drawing/2014/main" id="{5E85C182-A339-4470-89A8-8F88E132D7BC}"/>
                </a:ext>
              </a:extLst>
            </p:cNvPr>
            <p:cNvSpPr>
              <a:spLocks noChangeArrowheads="1"/>
            </p:cNvSpPr>
            <p:nvPr/>
          </p:nvSpPr>
          <p:spPr bwMode="auto">
            <a:xfrm>
              <a:off x="7917288" y="3439885"/>
              <a:ext cx="948590" cy="375481"/>
            </a:xfrm>
            <a:prstGeom prst="chevron">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ASN.1</a:t>
              </a:r>
            </a:p>
            <a:p>
              <a:pPr algn="ctr"/>
              <a:r>
                <a:rPr lang="fr-FR" altLang="en-US" sz="600">
                  <a:latin typeface="Montserrat" pitchFamily="50" charset="0"/>
                  <a:cs typeface="Arial" panose="020B0604020202020204" pitchFamily="34" charset="0"/>
                </a:rPr>
                <a:t>1st review</a:t>
              </a:r>
            </a:p>
          </p:txBody>
        </p:sp>
      </p:grpSp>
      <p:sp>
        <p:nvSpPr>
          <p:cNvPr id="130" name="Title 1">
            <a:extLst>
              <a:ext uri="{FF2B5EF4-FFF2-40B4-BE49-F238E27FC236}">
                <a16:creationId xmlns:a16="http://schemas.microsoft.com/office/drawing/2014/main" id="{AB671980-3B7B-4804-852C-44DD9639FF7C}"/>
              </a:ext>
            </a:extLst>
          </p:cNvPr>
          <p:cNvSpPr txBox="1">
            <a:spLocks/>
          </p:cNvSpPr>
          <p:nvPr/>
        </p:nvSpPr>
        <p:spPr bwMode="auto">
          <a:xfrm>
            <a:off x="373324" y="132500"/>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dirty="0"/>
              <a:t>Release 18 timeline– figure with SA5 OAM</a:t>
            </a:r>
            <a:endParaRPr lang="en-US" dirty="0"/>
          </a:p>
        </p:txBody>
      </p:sp>
      <p:sp>
        <p:nvSpPr>
          <p:cNvPr id="137" name="Chevron 60">
            <a:extLst>
              <a:ext uri="{FF2B5EF4-FFF2-40B4-BE49-F238E27FC236}">
                <a16:creationId xmlns:a16="http://schemas.microsoft.com/office/drawing/2014/main" id="{A63F40B6-CCAA-4193-813E-9464CC23B986}"/>
              </a:ext>
            </a:extLst>
          </p:cNvPr>
          <p:cNvSpPr/>
          <p:nvPr/>
        </p:nvSpPr>
        <p:spPr bwMode="auto">
          <a:xfrm>
            <a:off x="2773873" y="2554455"/>
            <a:ext cx="3421063"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err="1">
                <a:latin typeface="Montserrat" panose="00000500000000000000" pitchFamily="50" charset="0"/>
                <a:ea typeface="ＭＳ Ｐゴシック" charset="-128"/>
              </a:rPr>
              <a:t>Studies</a:t>
            </a:r>
            <a:r>
              <a:rPr lang="fr-FR" sz="900" dirty="0">
                <a:latin typeface="Montserrat" panose="00000500000000000000" pitchFamily="50" charset="0"/>
                <a:ea typeface="ＭＳ Ｐゴシック" charset="-128"/>
              </a:rPr>
              <a:t> (SA5 OAM)</a:t>
            </a:r>
          </a:p>
        </p:txBody>
      </p:sp>
      <p:sp>
        <p:nvSpPr>
          <p:cNvPr id="138" name="Chevron 60">
            <a:extLst>
              <a:ext uri="{FF2B5EF4-FFF2-40B4-BE49-F238E27FC236}">
                <a16:creationId xmlns:a16="http://schemas.microsoft.com/office/drawing/2014/main" id="{3A66003F-07CF-48C6-8F3D-F59BBE9E9A88}"/>
              </a:ext>
            </a:extLst>
          </p:cNvPr>
          <p:cNvSpPr/>
          <p:nvPr/>
        </p:nvSpPr>
        <p:spPr bwMode="auto">
          <a:xfrm>
            <a:off x="2768637" y="2803863"/>
            <a:ext cx="4094633" cy="20186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rPr>
              <a:t>Stage 1 (SA5 OAM)</a:t>
            </a:r>
          </a:p>
        </p:txBody>
      </p:sp>
      <p:sp>
        <p:nvSpPr>
          <p:cNvPr id="139" name="Chevron 60">
            <a:extLst>
              <a:ext uri="{FF2B5EF4-FFF2-40B4-BE49-F238E27FC236}">
                <a16:creationId xmlns:a16="http://schemas.microsoft.com/office/drawing/2014/main" id="{CF66D53C-6EBA-4C81-A5FD-C8EEC6F18F12}"/>
              </a:ext>
            </a:extLst>
          </p:cNvPr>
          <p:cNvSpPr/>
          <p:nvPr/>
        </p:nvSpPr>
        <p:spPr bwMode="auto">
          <a:xfrm>
            <a:off x="3489041" y="3053650"/>
            <a:ext cx="4040981" cy="32045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(OAM/CN related),</a:t>
            </a:r>
          </a:p>
          <a:p>
            <a:pPr algn="ctr">
              <a:defRPr/>
            </a:pPr>
            <a:r>
              <a:rPr lang="en-US" sz="900" dirty="0">
                <a:latin typeface="Montserrat" panose="00000500000000000000" pitchFamily="50" charset="0"/>
                <a:ea typeface="ＭＳ Ｐゴシック" charset="-128"/>
              </a:rPr>
              <a:t> provide inputs to CT</a:t>
            </a:r>
          </a:p>
        </p:txBody>
      </p:sp>
      <p:sp>
        <p:nvSpPr>
          <p:cNvPr id="140" name="Chevron 60">
            <a:extLst>
              <a:ext uri="{FF2B5EF4-FFF2-40B4-BE49-F238E27FC236}">
                <a16:creationId xmlns:a16="http://schemas.microsoft.com/office/drawing/2014/main" id="{EADCEF38-873E-4FCB-A899-8A00CA330649}"/>
              </a:ext>
            </a:extLst>
          </p:cNvPr>
          <p:cNvSpPr/>
          <p:nvPr/>
        </p:nvSpPr>
        <p:spPr bwMode="auto">
          <a:xfrm>
            <a:off x="3486661" y="3415934"/>
            <a:ext cx="4633911" cy="20731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(RAN related)</a:t>
            </a:r>
          </a:p>
          <a:p>
            <a:pPr algn="ctr">
              <a:defRPr/>
            </a:pPr>
            <a:endParaRPr lang="en-US" sz="900" dirty="0">
              <a:latin typeface="Montserrat" panose="00000500000000000000" pitchFamily="50" charset="0"/>
              <a:ea typeface="ＭＳ Ｐゴシック" charset="-128"/>
            </a:endParaRPr>
          </a:p>
        </p:txBody>
      </p:sp>
      <p:sp>
        <p:nvSpPr>
          <p:cNvPr id="141" name="矩形 1">
            <a:extLst>
              <a:ext uri="{FF2B5EF4-FFF2-40B4-BE49-F238E27FC236}">
                <a16:creationId xmlns:a16="http://schemas.microsoft.com/office/drawing/2014/main" id="{877907D7-C211-4EE8-9E8C-5D4D2BD47A8D}"/>
              </a:ext>
            </a:extLst>
          </p:cNvPr>
          <p:cNvSpPr>
            <a:spLocks noChangeArrowheads="1"/>
          </p:cNvSpPr>
          <p:nvPr/>
        </p:nvSpPr>
        <p:spPr bwMode="auto">
          <a:xfrm>
            <a:off x="875223" y="2503427"/>
            <a:ext cx="7448546"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文本框 2">
            <a:extLst>
              <a:ext uri="{FF2B5EF4-FFF2-40B4-BE49-F238E27FC236}">
                <a16:creationId xmlns:a16="http://schemas.microsoft.com/office/drawing/2014/main" id="{EBD462BF-A58C-461C-9282-5830333D0497}"/>
              </a:ext>
            </a:extLst>
          </p:cNvPr>
          <p:cNvSpPr txBox="1">
            <a:spLocks noChangeArrowheads="1"/>
          </p:cNvSpPr>
          <p:nvPr/>
        </p:nvSpPr>
        <p:spPr bwMode="auto">
          <a:xfrm>
            <a:off x="1084773" y="3189228"/>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71" name="矩形 51">
            <a:extLst>
              <a:ext uri="{FF2B5EF4-FFF2-40B4-BE49-F238E27FC236}">
                <a16:creationId xmlns:a16="http://schemas.microsoft.com/office/drawing/2014/main" id="{EEBED6A4-ADB6-48C0-B6C9-FBE75AC8E6DC}"/>
              </a:ext>
            </a:extLst>
          </p:cNvPr>
          <p:cNvSpPr/>
          <p:nvPr/>
        </p:nvSpPr>
        <p:spPr>
          <a:xfrm>
            <a:off x="246994" y="5990550"/>
            <a:ext cx="2133918" cy="307777"/>
          </a:xfrm>
          <a:prstGeom prst="rect">
            <a:avLst/>
          </a:prstGeom>
          <a:solidFill>
            <a:srgbClr val="00B0F0"/>
          </a:solidFill>
        </p:spPr>
        <p:txBody>
          <a:bodyPr wrap="none">
            <a:spAutoFit/>
          </a:bodyPr>
          <a:lstStyle/>
          <a:p>
            <a:r>
              <a:rPr lang="en-GB" altLang="en-US" sz="1400" dirty="0">
                <a:solidFill>
                  <a:schemeClr val="bg1"/>
                </a:solidFill>
              </a:rPr>
              <a:t>Ref: S5-232763 updated</a:t>
            </a:r>
            <a:endParaRPr lang="en-US" sz="1400" dirty="0">
              <a:solidFill>
                <a:srgbClr val="0000FF"/>
              </a:solidFill>
            </a:endParaRPr>
          </a:p>
        </p:txBody>
      </p:sp>
    </p:spTree>
    <p:extLst>
      <p:ext uri="{BB962C8B-B14F-4D97-AF65-F5344CB8AC3E}">
        <p14:creationId xmlns:p14="http://schemas.microsoft.com/office/powerpoint/2010/main" val="41931718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B8FB1D02-CFC0-4690-B9A8-136BAF479062}"/>
              </a:ext>
            </a:extLst>
          </p:cNvPr>
          <p:cNvSpPr>
            <a:spLocks noGrp="1"/>
          </p:cNvSpPr>
          <p:nvPr>
            <p:ph idx="1"/>
          </p:nvPr>
        </p:nvSpPr>
        <p:spPr>
          <a:xfrm>
            <a:off x="144850" y="1096962"/>
            <a:ext cx="8637587" cy="4664075"/>
          </a:xfrm>
        </p:spPr>
        <p:txBody>
          <a:bodyPr/>
          <a:lstStyle/>
          <a:p>
            <a:pPr marL="341313" indent="-341313">
              <a:defRPr/>
            </a:pPr>
            <a:r>
              <a:rPr lang="en-US" altLang="en-US" sz="1800" dirty="0"/>
              <a:t>Release 18 Freezes and other milestones, sorted by dates :</a:t>
            </a:r>
          </a:p>
          <a:p>
            <a:pPr lvl="1">
              <a:defRPr/>
            </a:pPr>
            <a:r>
              <a:rPr lang="en-GB" altLang="en-US" sz="1400" dirty="0"/>
              <a:t>Sept 2021 (TSG#93): </a:t>
            </a:r>
            <a:r>
              <a:rPr lang="en-GB" altLang="en-US" sz="1100" dirty="0"/>
              <a:t>Stage 1: 80% normative work; SA Workshop; joint SA/RAN/CT meeting</a:t>
            </a:r>
          </a:p>
          <a:p>
            <a:pPr lvl="1">
              <a:defRPr/>
            </a:pPr>
            <a:r>
              <a:rPr lang="en-GB" altLang="en-US" sz="1400" b="1" dirty="0"/>
              <a:t>Dec 2021 (TSG#94): </a:t>
            </a:r>
          </a:p>
          <a:p>
            <a:pPr lvl="2">
              <a:defRPr/>
            </a:pPr>
            <a:r>
              <a:rPr lang="en-GB" altLang="en-US" sz="1050" dirty="0"/>
              <a:t>Stage 1: 100% normative work</a:t>
            </a:r>
          </a:p>
          <a:p>
            <a:pPr lvl="2">
              <a:defRPr/>
            </a:pPr>
            <a:r>
              <a:rPr lang="en-US" altLang="en-US" sz="1050" dirty="0"/>
              <a:t>RAN/SA/CT</a:t>
            </a:r>
            <a:r>
              <a:rPr lang="en-GB" altLang="en-US" sz="1050" dirty="0"/>
              <a:t> joint meeting on Rel-18 content; SA2 Work Items prioritization; RAN Content Definition</a:t>
            </a:r>
          </a:p>
          <a:p>
            <a:pPr lvl="1">
              <a:defRPr/>
            </a:pPr>
            <a:r>
              <a:rPr lang="en-US" altLang="en-US" sz="1400" dirty="0"/>
              <a:t>Mar 2022 (TSG#95): </a:t>
            </a:r>
            <a:r>
              <a:rPr lang="en-US" altLang="en-US" sz="1100" dirty="0"/>
              <a:t>RAN4-lead WIDs specified</a:t>
            </a:r>
          </a:p>
          <a:p>
            <a:pPr lvl="1">
              <a:defRPr/>
            </a:pPr>
            <a:r>
              <a:rPr lang="en-US" altLang="en-US" sz="1200" i="1" dirty="0"/>
              <a:t>June 2022 (#96) till March 2023 (#99)</a:t>
            </a:r>
            <a:r>
              <a:rPr lang="en-GB" altLang="en-US" sz="1200" i="1" dirty="0"/>
              <a:t>: </a:t>
            </a:r>
            <a:r>
              <a:rPr lang="en-US" altLang="en-US" sz="1100" i="1" dirty="0"/>
              <a:t>no specific deadline</a:t>
            </a:r>
            <a:endParaRPr lang="en-US" altLang="en-US" sz="1000" i="1" dirty="0"/>
          </a:p>
          <a:p>
            <a:pPr lvl="1">
              <a:defRPr/>
            </a:pPr>
            <a:r>
              <a:rPr lang="en-US" altLang="en-US" sz="1400" b="1" dirty="0"/>
              <a:t>June 2023 (TSG#100): </a:t>
            </a:r>
            <a:r>
              <a:rPr lang="en-US" altLang="en-US" sz="1100" b="1" dirty="0"/>
              <a:t>Stage 2 Functional work (SA2 and SA6) Freeze</a:t>
            </a:r>
          </a:p>
          <a:p>
            <a:pPr lvl="1">
              <a:defRPr/>
            </a:pPr>
            <a:r>
              <a:rPr lang="en-US" altLang="en-US" sz="1400" dirty="0"/>
              <a:t>Sep 2023 (TSG#101): </a:t>
            </a:r>
          </a:p>
          <a:p>
            <a:pPr lvl="2">
              <a:defRPr/>
            </a:pPr>
            <a:r>
              <a:rPr lang="en-US" altLang="en-US" sz="1100" dirty="0"/>
              <a:t>RAN1 freeze before maintenance</a:t>
            </a:r>
          </a:p>
          <a:p>
            <a:pPr lvl="2">
              <a:defRPr/>
            </a:pPr>
            <a:r>
              <a:rPr lang="en-US" altLang="en-US" sz="1100" dirty="0"/>
              <a:t>Freeze for SA3</a:t>
            </a:r>
          </a:p>
          <a:p>
            <a:pPr lvl="1">
              <a:defRPr/>
            </a:pPr>
            <a:r>
              <a:rPr lang="en-US" altLang="en-US" sz="1400" dirty="0"/>
              <a:t>Dec 2023 (TSG#102):</a:t>
            </a:r>
          </a:p>
          <a:p>
            <a:pPr lvl="2">
              <a:defRPr/>
            </a:pPr>
            <a:r>
              <a:rPr lang="en-US" altLang="en-US" sz="1100" dirty="0"/>
              <a:t>RAN1 freeze after maintenance</a:t>
            </a:r>
          </a:p>
          <a:p>
            <a:pPr lvl="2">
              <a:defRPr/>
            </a:pPr>
            <a:r>
              <a:rPr lang="en-US" altLang="en-US" sz="1100" dirty="0"/>
              <a:t>RAN2, RAN3, RAN4Core freeze before maintenance</a:t>
            </a:r>
          </a:p>
          <a:p>
            <a:pPr lvl="1">
              <a:defRPr/>
            </a:pPr>
            <a:r>
              <a:rPr lang="en-US" altLang="en-US" sz="1400" dirty="0"/>
              <a:t>Mar 2024 (TSG#103):</a:t>
            </a:r>
          </a:p>
          <a:p>
            <a:pPr lvl="2">
              <a:defRPr/>
            </a:pPr>
            <a:r>
              <a:rPr lang="en-US" altLang="en-US" sz="1100" dirty="0"/>
              <a:t>RAN2, RAN3, RAN4Core freeze maintenance</a:t>
            </a:r>
          </a:p>
          <a:p>
            <a:pPr lvl="2">
              <a:defRPr/>
            </a:pPr>
            <a:r>
              <a:rPr lang="en-US" altLang="en-US" sz="1100" dirty="0"/>
              <a:t>Stage 3 (all CT WGs; SA WGs involved with Stage 3) freeze</a:t>
            </a:r>
          </a:p>
          <a:p>
            <a:pPr lvl="2">
              <a:defRPr/>
            </a:pPr>
            <a:r>
              <a:rPr lang="en-US" altLang="en-US" sz="1100" i="1" dirty="0"/>
              <a:t>(also first review of ASN.1)</a:t>
            </a:r>
          </a:p>
          <a:p>
            <a:pPr lvl="1">
              <a:defRPr/>
            </a:pPr>
            <a:r>
              <a:rPr lang="en-US" altLang="en-US" sz="1400" dirty="0"/>
              <a:t>June 2024 (TSG#104):</a:t>
            </a:r>
            <a:r>
              <a:rPr lang="en-GB" altLang="en-US" sz="1100" dirty="0"/>
              <a:t> </a:t>
            </a:r>
          </a:p>
          <a:p>
            <a:pPr lvl="2">
              <a:defRPr/>
            </a:pPr>
            <a:r>
              <a:rPr lang="en-US" altLang="en-US" sz="1100" dirty="0"/>
              <a:t>RAN4Perf freeze</a:t>
            </a:r>
          </a:p>
          <a:p>
            <a:pPr lvl="2">
              <a:defRPr/>
            </a:pPr>
            <a:r>
              <a:rPr lang="en-US" altLang="en-US" sz="1100" dirty="0"/>
              <a:t>“coding freeze”. Freeze of:</a:t>
            </a:r>
            <a:r>
              <a:rPr lang="en-GB" altLang="en-US" sz="1100" dirty="0"/>
              <a:t>ASN-1; Open APIs</a:t>
            </a:r>
          </a:p>
          <a:p>
            <a:pPr lvl="1">
              <a:defRPr/>
            </a:pPr>
            <a:endParaRPr lang="en-US" altLang="en-US" sz="1100" dirty="0"/>
          </a:p>
        </p:txBody>
      </p:sp>
      <p:sp>
        <p:nvSpPr>
          <p:cNvPr id="6" name="Oval 1">
            <a:extLst>
              <a:ext uri="{FF2B5EF4-FFF2-40B4-BE49-F238E27FC236}">
                <a16:creationId xmlns:a16="http://schemas.microsoft.com/office/drawing/2014/main" id="{98DC98DB-58D8-4443-A0ED-12FAFA77FB37}"/>
              </a:ext>
            </a:extLst>
          </p:cNvPr>
          <p:cNvSpPr>
            <a:spLocks noChangeArrowheads="1"/>
          </p:cNvSpPr>
          <p:nvPr/>
        </p:nvSpPr>
        <p:spPr bwMode="auto">
          <a:xfrm>
            <a:off x="657612" y="2551112"/>
            <a:ext cx="4249738" cy="3111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cxnSp>
        <p:nvCxnSpPr>
          <p:cNvPr id="7" name="Straight Arrow Connector 6">
            <a:extLst>
              <a:ext uri="{FF2B5EF4-FFF2-40B4-BE49-F238E27FC236}">
                <a16:creationId xmlns:a16="http://schemas.microsoft.com/office/drawing/2014/main" id="{90A97178-5AC6-4195-8791-B007DBE99919}"/>
              </a:ext>
            </a:extLst>
          </p:cNvPr>
          <p:cNvCxnSpPr>
            <a:cxnSpLocks noChangeShapeType="1"/>
          </p:cNvCxnSpPr>
          <p:nvPr/>
        </p:nvCxnSpPr>
        <p:spPr bwMode="auto">
          <a:xfrm>
            <a:off x="43250" y="2682874"/>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 name="TextBox 6">
            <a:extLst>
              <a:ext uri="{FF2B5EF4-FFF2-40B4-BE49-F238E27FC236}">
                <a16:creationId xmlns:a16="http://schemas.microsoft.com/office/drawing/2014/main" id="{68670BF9-CFF8-4D72-BFF9-A8AEA564D07F}"/>
              </a:ext>
            </a:extLst>
          </p:cNvPr>
          <p:cNvSpPr txBox="1">
            <a:spLocks noChangeArrowheads="1"/>
          </p:cNvSpPr>
          <p:nvPr/>
        </p:nvSpPr>
        <p:spPr bwMode="auto">
          <a:xfrm>
            <a:off x="0" y="2878064"/>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FF0000"/>
                </a:solidFill>
              </a:rPr>
              <a:t>Now</a:t>
            </a:r>
          </a:p>
        </p:txBody>
      </p:sp>
      <p:sp>
        <p:nvSpPr>
          <p:cNvPr id="9" name="标题 1">
            <a:extLst>
              <a:ext uri="{FF2B5EF4-FFF2-40B4-BE49-F238E27FC236}">
                <a16:creationId xmlns:a16="http://schemas.microsoft.com/office/drawing/2014/main" id="{56858734-5EDE-4E59-9870-B4E95D85064C}"/>
              </a:ext>
            </a:extLst>
          </p:cNvPr>
          <p:cNvSpPr txBox="1">
            <a:spLocks/>
          </p:cNvSpPr>
          <p:nvPr/>
        </p:nvSpPr>
        <p:spPr bwMode="auto">
          <a:xfrm>
            <a:off x="117053" y="44669"/>
            <a:ext cx="10773369" cy="81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algn="l"/>
            <a:r>
              <a:rPr lang="en-US" altLang="zh-CN" sz="3600" kern="0" dirty="0"/>
              <a:t>Release 18 timelines – with SA5 OAM text</a:t>
            </a:r>
            <a:endParaRPr lang="en-US" sz="3600" kern="0" dirty="0"/>
          </a:p>
        </p:txBody>
      </p:sp>
      <p:sp>
        <p:nvSpPr>
          <p:cNvPr id="12" name="Content Placeholder 5">
            <a:extLst>
              <a:ext uri="{FF2B5EF4-FFF2-40B4-BE49-F238E27FC236}">
                <a16:creationId xmlns:a16="http://schemas.microsoft.com/office/drawing/2014/main" id="{0392B4D0-88B5-40B2-8954-ED5117764BE3}"/>
              </a:ext>
            </a:extLst>
          </p:cNvPr>
          <p:cNvSpPr txBox="1">
            <a:spLocks/>
          </p:cNvSpPr>
          <p:nvPr/>
        </p:nvSpPr>
        <p:spPr bwMode="auto">
          <a:xfrm>
            <a:off x="6670487" y="2664477"/>
            <a:ext cx="515619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indent="-341313">
              <a:defRPr/>
            </a:pPr>
            <a:r>
              <a:rPr lang="en-US" altLang="en-US" sz="1800" kern="0" dirty="0"/>
              <a:t>SA5 OAM Release 18 Freezes and other milestones, sorted by dates :</a:t>
            </a:r>
          </a:p>
          <a:p>
            <a:pPr lvl="1">
              <a:defRPr/>
            </a:pPr>
            <a:r>
              <a:rPr lang="en-US" altLang="en-US" sz="1400" b="1" kern="0" dirty="0"/>
              <a:t>Mar 2022 (TSG#95): </a:t>
            </a:r>
            <a:r>
              <a:rPr lang="en-US" altLang="en-US" sz="1400" kern="0" dirty="0"/>
              <a:t>SA5 SIDs/WIDs specified</a:t>
            </a:r>
          </a:p>
          <a:p>
            <a:pPr lvl="1">
              <a:defRPr/>
            </a:pPr>
            <a:r>
              <a:rPr lang="en-US" altLang="en-US" sz="1400" b="1" kern="0" dirty="0"/>
              <a:t>Mar 2023 (TSG#99) and Jun 2023(TSG#100): SA5 SID concluded and Rel-18 WID started if needed</a:t>
            </a:r>
          </a:p>
          <a:p>
            <a:pPr lvl="1">
              <a:defRPr/>
            </a:pPr>
            <a:r>
              <a:rPr lang="en-US" altLang="en-US" sz="1400" b="1" kern="0" dirty="0"/>
              <a:t>Sep 2023 (TSG#101): Stage 1 work freeze</a:t>
            </a:r>
          </a:p>
          <a:p>
            <a:pPr lvl="1">
              <a:defRPr/>
            </a:pPr>
            <a:r>
              <a:rPr lang="en-US" altLang="zh-CN" sz="1400" b="1" kern="0" dirty="0"/>
              <a:t>Dec</a:t>
            </a:r>
            <a:r>
              <a:rPr lang="en-US" altLang="en-US" sz="1400" b="1" kern="0" dirty="0"/>
              <a:t> 2023 (TSG#102): </a:t>
            </a:r>
            <a:r>
              <a:rPr lang="en-US" altLang="en-US" sz="1400" kern="0" dirty="0"/>
              <a:t>Stage 2 Functional work Freeze and stage 3(OAM/CN related), provide inputs to CT</a:t>
            </a:r>
          </a:p>
          <a:p>
            <a:pPr lvl="1">
              <a:defRPr/>
            </a:pPr>
            <a:r>
              <a:rPr lang="en-US" altLang="zh-CN" sz="1400" b="1" kern="0" dirty="0"/>
              <a:t>Mar</a:t>
            </a:r>
            <a:r>
              <a:rPr lang="en-US" altLang="en-US" sz="1400" b="1" kern="0" dirty="0"/>
              <a:t> 2024 (TSG#103): </a:t>
            </a:r>
            <a:r>
              <a:rPr lang="en-US" altLang="en-US" sz="1400" kern="0" dirty="0"/>
              <a:t>Stage 2 Functional work Freeze and stage 3 (RAN related)</a:t>
            </a:r>
            <a:endParaRPr lang="en-GB" altLang="en-US" sz="1400" kern="0" dirty="0"/>
          </a:p>
        </p:txBody>
      </p:sp>
      <p:sp>
        <p:nvSpPr>
          <p:cNvPr id="13" name="Rectangle 12">
            <a:extLst>
              <a:ext uri="{FF2B5EF4-FFF2-40B4-BE49-F238E27FC236}">
                <a16:creationId xmlns:a16="http://schemas.microsoft.com/office/drawing/2014/main" id="{027292F1-D319-48CA-B6A9-ED99C2A7DA91}"/>
              </a:ext>
            </a:extLst>
          </p:cNvPr>
          <p:cNvSpPr>
            <a:spLocks noChangeArrowheads="1"/>
          </p:cNvSpPr>
          <p:nvPr/>
        </p:nvSpPr>
        <p:spPr bwMode="auto">
          <a:xfrm>
            <a:off x="7073537" y="3510058"/>
            <a:ext cx="4753148" cy="1755903"/>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cxnSp>
        <p:nvCxnSpPr>
          <p:cNvPr id="14" name="Straight Arrow Connector 6">
            <a:extLst>
              <a:ext uri="{FF2B5EF4-FFF2-40B4-BE49-F238E27FC236}">
                <a16:creationId xmlns:a16="http://schemas.microsoft.com/office/drawing/2014/main" id="{6677735D-5FF1-476F-81E3-69BBC97BE7A6}"/>
              </a:ext>
            </a:extLst>
          </p:cNvPr>
          <p:cNvCxnSpPr>
            <a:cxnSpLocks noChangeShapeType="1"/>
          </p:cNvCxnSpPr>
          <p:nvPr/>
        </p:nvCxnSpPr>
        <p:spPr bwMode="auto">
          <a:xfrm flipH="1" flipV="1">
            <a:off x="9349418" y="5265961"/>
            <a:ext cx="400004" cy="407762"/>
          </a:xfrm>
          <a:prstGeom prst="straightConnector1">
            <a:avLst/>
          </a:prstGeom>
          <a:noFill/>
          <a:ln w="571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5" name="TextBox 12">
            <a:extLst>
              <a:ext uri="{FF2B5EF4-FFF2-40B4-BE49-F238E27FC236}">
                <a16:creationId xmlns:a16="http://schemas.microsoft.com/office/drawing/2014/main" id="{B0F5D306-E1AD-4E73-952A-C3E0B7F5124D}"/>
              </a:ext>
            </a:extLst>
          </p:cNvPr>
          <p:cNvSpPr txBox="1">
            <a:spLocks noChangeArrowheads="1"/>
          </p:cNvSpPr>
          <p:nvPr/>
        </p:nvSpPr>
        <p:spPr bwMode="auto">
          <a:xfrm>
            <a:off x="9127465" y="5668726"/>
            <a:ext cx="1375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400" b="1" dirty="0">
                <a:solidFill>
                  <a:srgbClr val="0000FF"/>
                </a:solidFill>
              </a:rPr>
              <a:t>Updated at SA5#146bis-e</a:t>
            </a:r>
          </a:p>
        </p:txBody>
      </p:sp>
      <p:cxnSp>
        <p:nvCxnSpPr>
          <p:cNvPr id="16" name="直接箭头连接符 13">
            <a:extLst>
              <a:ext uri="{FF2B5EF4-FFF2-40B4-BE49-F238E27FC236}">
                <a16:creationId xmlns:a16="http://schemas.microsoft.com/office/drawing/2014/main" id="{32238234-6A89-48A3-B1D8-D9D0E8F3ED6A}"/>
              </a:ext>
            </a:extLst>
          </p:cNvPr>
          <p:cNvCxnSpPr>
            <a:cxnSpLocks noChangeShapeType="1"/>
          </p:cNvCxnSpPr>
          <p:nvPr/>
        </p:nvCxnSpPr>
        <p:spPr bwMode="auto">
          <a:xfrm flipH="1" flipV="1">
            <a:off x="4907351" y="3002035"/>
            <a:ext cx="2298792" cy="1393553"/>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 name="直接箭头连接符 11">
            <a:extLst>
              <a:ext uri="{FF2B5EF4-FFF2-40B4-BE49-F238E27FC236}">
                <a16:creationId xmlns:a16="http://schemas.microsoft.com/office/drawing/2014/main" id="{A423B560-243C-458D-A653-03DB3F3445DC}"/>
              </a:ext>
            </a:extLst>
          </p:cNvPr>
          <p:cNvCxnSpPr>
            <a:cxnSpLocks noChangeShapeType="1"/>
          </p:cNvCxnSpPr>
          <p:nvPr/>
        </p:nvCxnSpPr>
        <p:spPr bwMode="auto">
          <a:xfrm flipH="1" flipV="1">
            <a:off x="2801924" y="4469068"/>
            <a:ext cx="4314713" cy="367575"/>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sp>
        <p:nvSpPr>
          <p:cNvPr id="18" name="文本框 27">
            <a:extLst>
              <a:ext uri="{FF2B5EF4-FFF2-40B4-BE49-F238E27FC236}">
                <a16:creationId xmlns:a16="http://schemas.microsoft.com/office/drawing/2014/main" id="{0C178EFF-0118-4301-B775-1D9193960FA2}"/>
              </a:ext>
            </a:extLst>
          </p:cNvPr>
          <p:cNvSpPr txBox="1"/>
          <p:nvPr/>
        </p:nvSpPr>
        <p:spPr>
          <a:xfrm>
            <a:off x="4934400" y="3659014"/>
            <a:ext cx="1565257" cy="461665"/>
          </a:xfrm>
          <a:prstGeom prst="rect">
            <a:avLst/>
          </a:prstGeom>
          <a:noFill/>
        </p:spPr>
        <p:txBody>
          <a:bodyPr wrap="square" rtlCol="0">
            <a:spAutoFit/>
          </a:bodyPr>
          <a:lstStyle/>
          <a:p>
            <a:r>
              <a:rPr lang="en-US" altLang="zh-CN" sz="1200" dirty="0">
                <a:solidFill>
                  <a:srgbClr val="00B050"/>
                </a:solidFill>
              </a:rPr>
              <a:t>Support of SA2, provide inputs to CT</a:t>
            </a:r>
            <a:endParaRPr lang="zh-CN" altLang="en-US" sz="1200" dirty="0">
              <a:solidFill>
                <a:srgbClr val="00B050"/>
              </a:solidFill>
            </a:endParaRPr>
          </a:p>
        </p:txBody>
      </p:sp>
      <p:sp>
        <p:nvSpPr>
          <p:cNvPr id="19" name="文本框 28">
            <a:extLst>
              <a:ext uri="{FF2B5EF4-FFF2-40B4-BE49-F238E27FC236}">
                <a16:creationId xmlns:a16="http://schemas.microsoft.com/office/drawing/2014/main" id="{7BB7B406-D148-481F-B802-F2CBE1F42607}"/>
              </a:ext>
            </a:extLst>
          </p:cNvPr>
          <p:cNvSpPr txBox="1"/>
          <p:nvPr/>
        </p:nvSpPr>
        <p:spPr>
          <a:xfrm>
            <a:off x="5220995" y="4760707"/>
            <a:ext cx="1300973" cy="276999"/>
          </a:xfrm>
          <a:prstGeom prst="rect">
            <a:avLst/>
          </a:prstGeom>
          <a:noFill/>
        </p:spPr>
        <p:txBody>
          <a:bodyPr wrap="square" rtlCol="0">
            <a:spAutoFit/>
          </a:bodyPr>
          <a:lstStyle/>
          <a:p>
            <a:r>
              <a:rPr lang="en-US" altLang="zh-CN" sz="1200" dirty="0">
                <a:solidFill>
                  <a:srgbClr val="00B050"/>
                </a:solidFill>
              </a:rPr>
              <a:t>Support of RAN</a:t>
            </a:r>
            <a:endParaRPr lang="zh-CN" altLang="en-US" sz="1200" dirty="0">
              <a:solidFill>
                <a:srgbClr val="00B050"/>
              </a:solidFill>
            </a:endParaRPr>
          </a:p>
        </p:txBody>
      </p:sp>
      <p:cxnSp>
        <p:nvCxnSpPr>
          <p:cNvPr id="24" name="Straight Arrow Connector 6">
            <a:extLst>
              <a:ext uri="{FF2B5EF4-FFF2-40B4-BE49-F238E27FC236}">
                <a16:creationId xmlns:a16="http://schemas.microsoft.com/office/drawing/2014/main" id="{F48B49D4-9A20-4397-88E6-9DD3F65338E9}"/>
              </a:ext>
            </a:extLst>
          </p:cNvPr>
          <p:cNvCxnSpPr>
            <a:cxnSpLocks noChangeShapeType="1"/>
          </p:cNvCxnSpPr>
          <p:nvPr/>
        </p:nvCxnSpPr>
        <p:spPr bwMode="auto">
          <a:xfrm>
            <a:off x="6416700" y="3681748"/>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 name="TextBox 6">
            <a:extLst>
              <a:ext uri="{FF2B5EF4-FFF2-40B4-BE49-F238E27FC236}">
                <a16:creationId xmlns:a16="http://schemas.microsoft.com/office/drawing/2014/main" id="{A85FB4A6-727A-49FD-8B03-BE077DA522C3}"/>
              </a:ext>
            </a:extLst>
          </p:cNvPr>
          <p:cNvSpPr txBox="1">
            <a:spLocks noChangeArrowheads="1"/>
          </p:cNvSpPr>
          <p:nvPr/>
        </p:nvSpPr>
        <p:spPr bwMode="auto">
          <a:xfrm>
            <a:off x="6368421" y="3349395"/>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dirty="0">
                <a:solidFill>
                  <a:srgbClr val="FF0000"/>
                </a:solidFill>
              </a:rPr>
              <a:t>Now</a:t>
            </a:r>
          </a:p>
        </p:txBody>
      </p:sp>
      <p:sp>
        <p:nvSpPr>
          <p:cNvPr id="26" name="矩形 51">
            <a:extLst>
              <a:ext uri="{FF2B5EF4-FFF2-40B4-BE49-F238E27FC236}">
                <a16:creationId xmlns:a16="http://schemas.microsoft.com/office/drawing/2014/main" id="{A618268D-EAD5-4242-848E-D9D405A1AB04}"/>
              </a:ext>
            </a:extLst>
          </p:cNvPr>
          <p:cNvSpPr/>
          <p:nvPr/>
        </p:nvSpPr>
        <p:spPr>
          <a:xfrm>
            <a:off x="246994" y="5990550"/>
            <a:ext cx="4472699" cy="307777"/>
          </a:xfrm>
          <a:prstGeom prst="rect">
            <a:avLst/>
          </a:prstGeom>
          <a:solidFill>
            <a:srgbClr val="00B0F0"/>
          </a:solidFill>
        </p:spPr>
        <p:txBody>
          <a:bodyPr wrap="none">
            <a:spAutoFit/>
          </a:bodyPr>
          <a:lstStyle/>
          <a:p>
            <a:r>
              <a:rPr lang="en-GB" altLang="en-US" sz="1400" dirty="0">
                <a:solidFill>
                  <a:schemeClr val="bg1"/>
                </a:solidFill>
              </a:rPr>
              <a:t>Ref: updated of S5-232763 according to SA#99 inputs</a:t>
            </a:r>
            <a:endParaRPr lang="en-US" sz="1400" dirty="0">
              <a:solidFill>
                <a:srgbClr val="0000FF"/>
              </a:solidFill>
            </a:endParaRPr>
          </a:p>
        </p:txBody>
      </p:sp>
    </p:spTree>
    <p:extLst>
      <p:ext uri="{BB962C8B-B14F-4D97-AF65-F5344CB8AC3E}">
        <p14:creationId xmlns:p14="http://schemas.microsoft.com/office/powerpoint/2010/main" val="167348318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9AD48D3-6330-4144-BDA4-A88648F43FE7}"/>
              </a:ext>
            </a:extLst>
          </p:cNvPr>
          <p:cNvPicPr>
            <a:picLocks noChangeAspect="1"/>
          </p:cNvPicPr>
          <p:nvPr/>
        </p:nvPicPr>
        <p:blipFill>
          <a:blip r:embed="rId2"/>
          <a:stretch>
            <a:fillRect/>
          </a:stretch>
        </p:blipFill>
        <p:spPr>
          <a:xfrm>
            <a:off x="836684" y="1048061"/>
            <a:ext cx="9531278" cy="4432360"/>
          </a:xfrm>
          <a:prstGeom prst="rect">
            <a:avLst/>
          </a:prstGeom>
        </p:spPr>
      </p:pic>
      <p:sp>
        <p:nvSpPr>
          <p:cNvPr id="7" name="标题 1">
            <a:extLst>
              <a:ext uri="{FF2B5EF4-FFF2-40B4-BE49-F238E27FC236}">
                <a16:creationId xmlns:a16="http://schemas.microsoft.com/office/drawing/2014/main" id="{6DB7D737-8661-4588-976F-753E79ABA1C4}"/>
              </a:ext>
            </a:extLst>
          </p:cNvPr>
          <p:cNvSpPr>
            <a:spLocks noGrp="1"/>
          </p:cNvSpPr>
          <p:nvPr>
            <p:ph type="title"/>
          </p:nvPr>
        </p:nvSpPr>
        <p:spPr>
          <a:xfrm>
            <a:off x="117053" y="151761"/>
            <a:ext cx="9585583" cy="817179"/>
          </a:xfrm>
        </p:spPr>
        <p:txBody>
          <a:bodyPr/>
          <a:lstStyle/>
          <a:p>
            <a:pPr algn="l"/>
            <a:r>
              <a:rPr lang="en-US" altLang="zh-CN" sz="3200" dirty="0"/>
              <a:t>Background information from endorsed Rel-19 planning workshop at Plenary #98e</a:t>
            </a:r>
            <a:endParaRPr lang="en-US" sz="3200" dirty="0"/>
          </a:p>
        </p:txBody>
      </p:sp>
      <p:sp>
        <p:nvSpPr>
          <p:cNvPr id="8" name="Rectangle: Rounded Corners 1">
            <a:extLst>
              <a:ext uri="{FF2B5EF4-FFF2-40B4-BE49-F238E27FC236}">
                <a16:creationId xmlns:a16="http://schemas.microsoft.com/office/drawing/2014/main" id="{35F99641-33A8-4160-9FAE-AC74D11EBE28}"/>
              </a:ext>
            </a:extLst>
          </p:cNvPr>
          <p:cNvSpPr/>
          <p:nvPr/>
        </p:nvSpPr>
        <p:spPr bwMode="auto">
          <a:xfrm>
            <a:off x="749501" y="2175769"/>
            <a:ext cx="6145417" cy="114929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9" name="Rectangle: Rounded Corners 1">
            <a:extLst>
              <a:ext uri="{FF2B5EF4-FFF2-40B4-BE49-F238E27FC236}">
                <a16:creationId xmlns:a16="http://schemas.microsoft.com/office/drawing/2014/main" id="{1DDF3D72-3C62-4D37-BC83-BDCD7E5CE4EE}"/>
              </a:ext>
            </a:extLst>
          </p:cNvPr>
          <p:cNvSpPr/>
          <p:nvPr/>
        </p:nvSpPr>
        <p:spPr bwMode="auto">
          <a:xfrm>
            <a:off x="749501" y="4860247"/>
            <a:ext cx="9618461" cy="62017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10" name="矩形 51">
            <a:extLst>
              <a:ext uri="{FF2B5EF4-FFF2-40B4-BE49-F238E27FC236}">
                <a16:creationId xmlns:a16="http://schemas.microsoft.com/office/drawing/2014/main" id="{172A8E34-7A13-40DE-BAB4-EFD5CED0ECCD}"/>
              </a:ext>
            </a:extLst>
          </p:cNvPr>
          <p:cNvSpPr/>
          <p:nvPr/>
        </p:nvSpPr>
        <p:spPr>
          <a:xfrm>
            <a:off x="246994" y="5990550"/>
            <a:ext cx="1459054" cy="307777"/>
          </a:xfrm>
          <a:prstGeom prst="rect">
            <a:avLst/>
          </a:prstGeom>
          <a:solidFill>
            <a:srgbClr val="00B0F0"/>
          </a:solidFill>
        </p:spPr>
        <p:txBody>
          <a:bodyPr wrap="none">
            <a:spAutoFit/>
          </a:bodyPr>
          <a:lstStyle/>
          <a:p>
            <a:r>
              <a:rPr lang="en-GB" altLang="en-US" sz="1400" dirty="0">
                <a:solidFill>
                  <a:schemeClr val="bg1"/>
                </a:solidFill>
              </a:rPr>
              <a:t>Ref: SP-221353</a:t>
            </a:r>
            <a:endParaRPr lang="en-US" sz="1400" dirty="0">
              <a:solidFill>
                <a:srgbClr val="0000FF"/>
              </a:solidFill>
            </a:endParaRPr>
          </a:p>
        </p:txBody>
      </p:sp>
    </p:spTree>
    <p:extLst>
      <p:ext uri="{BB962C8B-B14F-4D97-AF65-F5344CB8AC3E}">
        <p14:creationId xmlns:p14="http://schemas.microsoft.com/office/powerpoint/2010/main" val="37129867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图片 78">
            <a:extLst>
              <a:ext uri="{FF2B5EF4-FFF2-40B4-BE49-F238E27FC236}">
                <a16:creationId xmlns:a16="http://schemas.microsoft.com/office/drawing/2014/main" id="{F73C1F59-22F2-4AB6-AB57-0128F90E3FFF}"/>
              </a:ext>
            </a:extLst>
          </p:cNvPr>
          <p:cNvPicPr>
            <a:picLocks noChangeAspect="1"/>
          </p:cNvPicPr>
          <p:nvPr/>
        </p:nvPicPr>
        <p:blipFill>
          <a:blip r:embed="rId2"/>
          <a:stretch>
            <a:fillRect/>
          </a:stretch>
        </p:blipFill>
        <p:spPr>
          <a:xfrm>
            <a:off x="1182935" y="733007"/>
            <a:ext cx="9806643" cy="5080564"/>
          </a:xfrm>
          <a:prstGeom prst="rect">
            <a:avLst/>
          </a:prstGeom>
        </p:spPr>
      </p:pic>
      <p:sp>
        <p:nvSpPr>
          <p:cNvPr id="62" name="Title 1">
            <a:extLst>
              <a:ext uri="{FF2B5EF4-FFF2-40B4-BE49-F238E27FC236}">
                <a16:creationId xmlns:a16="http://schemas.microsoft.com/office/drawing/2014/main" id="{DDC3537D-3EE3-46EF-9305-48AAB3087E46}"/>
              </a:ext>
            </a:extLst>
          </p:cNvPr>
          <p:cNvSpPr txBox="1">
            <a:spLocks/>
          </p:cNvSpPr>
          <p:nvPr/>
        </p:nvSpPr>
        <p:spPr bwMode="auto">
          <a:xfrm>
            <a:off x="401140" y="193044"/>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dirty="0"/>
              <a:t>Release 19 timeline– figure with SA5 OAM</a:t>
            </a:r>
            <a:endParaRPr lang="en-US" dirty="0"/>
          </a:p>
        </p:txBody>
      </p:sp>
      <p:sp>
        <p:nvSpPr>
          <p:cNvPr id="2" name="TextBox 1">
            <a:extLst>
              <a:ext uri="{FF2B5EF4-FFF2-40B4-BE49-F238E27FC236}">
                <a16:creationId xmlns:a16="http://schemas.microsoft.com/office/drawing/2014/main" id="{F0D776E8-59C8-4FD0-B7EE-478E5ECEA93F}"/>
              </a:ext>
            </a:extLst>
          </p:cNvPr>
          <p:cNvSpPr txBox="1"/>
          <p:nvPr/>
        </p:nvSpPr>
        <p:spPr>
          <a:xfrm>
            <a:off x="1367473" y="5874605"/>
            <a:ext cx="6608348" cy="292388"/>
          </a:xfrm>
          <a:prstGeom prst="rect">
            <a:avLst/>
          </a:prstGeom>
          <a:noFill/>
        </p:spPr>
        <p:txBody>
          <a:bodyPr wrap="none" rtlCol="0">
            <a:spAutoFit/>
          </a:bodyPr>
          <a:lstStyle/>
          <a:p>
            <a:r>
              <a:rPr lang="en-US" altLang="zh-CN" dirty="0"/>
              <a:t>SA5 will collect the potential work area and provide inputs to SA workshop in Jun.2023 </a:t>
            </a:r>
            <a:endParaRPr lang="zh-CN" altLang="en-US" dirty="0"/>
          </a:p>
        </p:txBody>
      </p:sp>
      <p:sp>
        <p:nvSpPr>
          <p:cNvPr id="70" name="Chevron 60">
            <a:extLst>
              <a:ext uri="{FF2B5EF4-FFF2-40B4-BE49-F238E27FC236}">
                <a16:creationId xmlns:a16="http://schemas.microsoft.com/office/drawing/2014/main" id="{F8C7F165-C610-416C-9892-BDCCA0AC2B5C}"/>
              </a:ext>
            </a:extLst>
          </p:cNvPr>
          <p:cNvSpPr/>
          <p:nvPr/>
        </p:nvSpPr>
        <p:spPr bwMode="auto">
          <a:xfrm>
            <a:off x="5124415" y="4026203"/>
            <a:ext cx="2462934" cy="20801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altLang="en-US" sz="900" b="1" dirty="0">
                <a:solidFill>
                  <a:srgbClr val="0000FF"/>
                </a:solidFill>
              </a:rPr>
              <a:t>Rel-19 planning</a:t>
            </a:r>
          </a:p>
        </p:txBody>
      </p:sp>
      <p:sp>
        <p:nvSpPr>
          <p:cNvPr id="71" name="矩形 1">
            <a:extLst>
              <a:ext uri="{FF2B5EF4-FFF2-40B4-BE49-F238E27FC236}">
                <a16:creationId xmlns:a16="http://schemas.microsoft.com/office/drawing/2014/main" id="{C12F587A-3536-4E8E-A874-546BA216844C}"/>
              </a:ext>
            </a:extLst>
          </p:cNvPr>
          <p:cNvSpPr>
            <a:spLocks noChangeArrowheads="1"/>
          </p:cNvSpPr>
          <p:nvPr/>
        </p:nvSpPr>
        <p:spPr bwMode="auto">
          <a:xfrm>
            <a:off x="919849" y="3971772"/>
            <a:ext cx="3962544" cy="1781242"/>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Isosceles Triangle 62">
            <a:extLst>
              <a:ext uri="{FF2B5EF4-FFF2-40B4-BE49-F238E27FC236}">
                <a16:creationId xmlns:a16="http://schemas.microsoft.com/office/drawing/2014/main" id="{B0F503D8-C5E8-42A6-BA91-E7577D950E73}"/>
              </a:ext>
            </a:extLst>
          </p:cNvPr>
          <p:cNvSpPr/>
          <p:nvPr/>
        </p:nvSpPr>
        <p:spPr bwMode="auto">
          <a:xfrm>
            <a:off x="2163700" y="4357243"/>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73" name="TextBox 63">
            <a:extLst>
              <a:ext uri="{FF2B5EF4-FFF2-40B4-BE49-F238E27FC236}">
                <a16:creationId xmlns:a16="http://schemas.microsoft.com/office/drawing/2014/main" id="{3CA1AF55-AD32-4B4C-9BD7-6941A8CCB9B2}"/>
              </a:ext>
            </a:extLst>
          </p:cNvPr>
          <p:cNvSpPr txBox="1"/>
          <p:nvPr/>
        </p:nvSpPr>
        <p:spPr>
          <a:xfrm>
            <a:off x="1889529" y="4656209"/>
            <a:ext cx="878821" cy="400110"/>
          </a:xfrm>
          <a:prstGeom prst="rect">
            <a:avLst/>
          </a:prstGeom>
          <a:noFill/>
        </p:spPr>
        <p:txBody>
          <a:bodyPr wrap="square" rtlCol="0">
            <a:spAutoFit/>
          </a:bodyPr>
          <a:lstStyle/>
          <a:p>
            <a:r>
              <a:rPr lang="en-US" altLang="zh-CN" sz="1000" dirty="0">
                <a:solidFill>
                  <a:srgbClr val="FF3300"/>
                </a:solidFill>
              </a:rPr>
              <a:t>SA Rel-19 workshop</a:t>
            </a:r>
            <a:endParaRPr lang="zh-CN" altLang="en-US" sz="1000" dirty="0">
              <a:solidFill>
                <a:srgbClr val="FF3300"/>
              </a:solidFill>
            </a:endParaRPr>
          </a:p>
        </p:txBody>
      </p:sp>
      <p:sp>
        <p:nvSpPr>
          <p:cNvPr id="74" name="Isosceles Triangle 64">
            <a:extLst>
              <a:ext uri="{FF2B5EF4-FFF2-40B4-BE49-F238E27FC236}">
                <a16:creationId xmlns:a16="http://schemas.microsoft.com/office/drawing/2014/main" id="{627FFE2D-9834-477B-BACB-C29D9517B026}"/>
              </a:ext>
            </a:extLst>
          </p:cNvPr>
          <p:cNvSpPr/>
          <p:nvPr/>
        </p:nvSpPr>
        <p:spPr bwMode="auto">
          <a:xfrm>
            <a:off x="2768350" y="4596619"/>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75" name="TextBox 65">
            <a:extLst>
              <a:ext uri="{FF2B5EF4-FFF2-40B4-BE49-F238E27FC236}">
                <a16:creationId xmlns:a16="http://schemas.microsoft.com/office/drawing/2014/main" id="{860BB1D8-3710-4767-9E60-397A395CCA58}"/>
              </a:ext>
            </a:extLst>
          </p:cNvPr>
          <p:cNvSpPr txBox="1"/>
          <p:nvPr/>
        </p:nvSpPr>
        <p:spPr>
          <a:xfrm>
            <a:off x="2531443" y="4872689"/>
            <a:ext cx="838691" cy="400110"/>
          </a:xfrm>
          <a:prstGeom prst="rect">
            <a:avLst/>
          </a:prstGeom>
          <a:solidFill>
            <a:schemeClr val="bg1"/>
          </a:solidFill>
        </p:spPr>
        <p:txBody>
          <a:bodyPr wrap="none" rtlCol="0">
            <a:spAutoFit/>
          </a:bodyPr>
          <a:lstStyle/>
          <a:p>
            <a:r>
              <a:rPr lang="en-US" altLang="zh-CN" sz="1000" dirty="0">
                <a:solidFill>
                  <a:srgbClr val="FF3300"/>
                </a:solidFill>
              </a:rPr>
              <a:t>SA stage2 </a:t>
            </a:r>
          </a:p>
          <a:p>
            <a:r>
              <a:rPr lang="en-US" altLang="zh-CN" sz="1000" dirty="0">
                <a:solidFill>
                  <a:srgbClr val="FF3300"/>
                </a:solidFill>
              </a:rPr>
              <a:t>1</a:t>
            </a:r>
            <a:r>
              <a:rPr lang="en-US" altLang="zh-CN" sz="1000" baseline="30000" dirty="0">
                <a:solidFill>
                  <a:srgbClr val="FF3300"/>
                </a:solidFill>
              </a:rPr>
              <a:t>st</a:t>
            </a:r>
            <a:r>
              <a:rPr lang="en-US" altLang="zh-CN" sz="1000" dirty="0">
                <a:solidFill>
                  <a:srgbClr val="FF3300"/>
                </a:solidFill>
              </a:rPr>
              <a:t> package</a:t>
            </a:r>
            <a:endParaRPr lang="zh-CN" altLang="en-US" sz="1000" dirty="0">
              <a:solidFill>
                <a:srgbClr val="FF3300"/>
              </a:solidFill>
            </a:endParaRPr>
          </a:p>
        </p:txBody>
      </p:sp>
      <p:sp>
        <p:nvSpPr>
          <p:cNvPr id="76" name="Isosceles Triangle 66">
            <a:extLst>
              <a:ext uri="{FF2B5EF4-FFF2-40B4-BE49-F238E27FC236}">
                <a16:creationId xmlns:a16="http://schemas.microsoft.com/office/drawing/2014/main" id="{751CA678-337A-49C6-8463-1F1DF30D0EE3}"/>
              </a:ext>
            </a:extLst>
          </p:cNvPr>
          <p:cNvSpPr/>
          <p:nvPr/>
        </p:nvSpPr>
        <p:spPr bwMode="auto">
          <a:xfrm>
            <a:off x="3428751" y="4622415"/>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77" name="TextBox 67">
            <a:extLst>
              <a:ext uri="{FF2B5EF4-FFF2-40B4-BE49-F238E27FC236}">
                <a16:creationId xmlns:a16="http://schemas.microsoft.com/office/drawing/2014/main" id="{F79024D9-351B-4514-9893-C1CF29C7EA85}"/>
              </a:ext>
            </a:extLst>
          </p:cNvPr>
          <p:cNvSpPr txBox="1"/>
          <p:nvPr/>
        </p:nvSpPr>
        <p:spPr>
          <a:xfrm>
            <a:off x="3190314" y="5351341"/>
            <a:ext cx="934871" cy="400110"/>
          </a:xfrm>
          <a:prstGeom prst="rect">
            <a:avLst/>
          </a:prstGeom>
          <a:noFill/>
        </p:spPr>
        <p:txBody>
          <a:bodyPr wrap="none" rtlCol="0">
            <a:spAutoFit/>
          </a:bodyPr>
          <a:lstStyle/>
          <a:p>
            <a:r>
              <a:rPr lang="en-US" altLang="zh-CN" sz="1000" dirty="0">
                <a:solidFill>
                  <a:srgbClr val="FF3300"/>
                </a:solidFill>
              </a:rPr>
              <a:t>SA stage2</a:t>
            </a:r>
          </a:p>
          <a:p>
            <a:r>
              <a:rPr lang="en-US" altLang="zh-CN" sz="1000" dirty="0">
                <a:solidFill>
                  <a:srgbClr val="FF3300"/>
                </a:solidFill>
              </a:rPr>
              <a:t>final package</a:t>
            </a:r>
            <a:endParaRPr lang="zh-CN" altLang="en-US" sz="1000" dirty="0">
              <a:solidFill>
                <a:srgbClr val="FF3300"/>
              </a:solidFill>
            </a:endParaRPr>
          </a:p>
        </p:txBody>
      </p:sp>
      <p:sp>
        <p:nvSpPr>
          <p:cNvPr id="78" name="文本框 2">
            <a:extLst>
              <a:ext uri="{FF2B5EF4-FFF2-40B4-BE49-F238E27FC236}">
                <a16:creationId xmlns:a16="http://schemas.microsoft.com/office/drawing/2014/main" id="{EE7B0111-66EE-44B1-B303-C0FC8CD2887E}"/>
              </a:ext>
            </a:extLst>
          </p:cNvPr>
          <p:cNvSpPr txBox="1">
            <a:spLocks noChangeArrowheads="1"/>
          </p:cNvSpPr>
          <p:nvPr/>
        </p:nvSpPr>
        <p:spPr bwMode="auto">
          <a:xfrm>
            <a:off x="926173" y="4067237"/>
            <a:ext cx="24593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Rel-19 preparation</a:t>
            </a:r>
            <a:endParaRPr lang="zh-CN" altLang="en-US" b="1" dirty="0">
              <a:solidFill>
                <a:srgbClr val="0000FF"/>
              </a:solidFill>
            </a:endParaRPr>
          </a:p>
        </p:txBody>
      </p:sp>
    </p:spTree>
    <p:extLst>
      <p:ext uri="{BB962C8B-B14F-4D97-AF65-F5344CB8AC3E}">
        <p14:creationId xmlns:p14="http://schemas.microsoft.com/office/powerpoint/2010/main" val="21670869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68D7F2-0DB8-4E61-BCBD-B98CCF212097}"/>
              </a:ext>
            </a:extLst>
          </p:cNvPr>
          <p:cNvPicPr>
            <a:picLocks noChangeAspect="1"/>
          </p:cNvPicPr>
          <p:nvPr/>
        </p:nvPicPr>
        <p:blipFill>
          <a:blip r:embed="rId2"/>
          <a:stretch>
            <a:fillRect/>
          </a:stretch>
        </p:blipFill>
        <p:spPr>
          <a:xfrm>
            <a:off x="1249958" y="1086946"/>
            <a:ext cx="8858693" cy="4903604"/>
          </a:xfrm>
          <a:prstGeom prst="rect">
            <a:avLst/>
          </a:prstGeom>
        </p:spPr>
      </p:pic>
      <p:sp>
        <p:nvSpPr>
          <p:cNvPr id="7" name="矩形 51">
            <a:extLst>
              <a:ext uri="{FF2B5EF4-FFF2-40B4-BE49-F238E27FC236}">
                <a16:creationId xmlns:a16="http://schemas.microsoft.com/office/drawing/2014/main" id="{BF8323CA-510C-48DA-A0FA-6A6439770C47}"/>
              </a:ext>
            </a:extLst>
          </p:cNvPr>
          <p:cNvSpPr/>
          <p:nvPr/>
        </p:nvSpPr>
        <p:spPr>
          <a:xfrm>
            <a:off x="246994" y="5990550"/>
            <a:ext cx="1757212" cy="307777"/>
          </a:xfrm>
          <a:prstGeom prst="rect">
            <a:avLst/>
          </a:prstGeom>
          <a:solidFill>
            <a:srgbClr val="00B0F0"/>
          </a:solidFill>
        </p:spPr>
        <p:txBody>
          <a:bodyPr wrap="none">
            <a:spAutoFit/>
          </a:bodyPr>
          <a:lstStyle/>
          <a:p>
            <a:r>
              <a:rPr lang="en-GB" altLang="en-US" sz="1400" dirty="0">
                <a:solidFill>
                  <a:schemeClr val="bg1"/>
                </a:solidFill>
              </a:rPr>
              <a:t>Ref: SP-230382.ppt</a:t>
            </a:r>
            <a:endParaRPr lang="en-US" sz="1400" dirty="0">
              <a:solidFill>
                <a:srgbClr val="0000FF"/>
              </a:solidFill>
            </a:endParaRPr>
          </a:p>
        </p:txBody>
      </p:sp>
      <p:sp>
        <p:nvSpPr>
          <p:cNvPr id="10" name="标题 1">
            <a:extLst>
              <a:ext uri="{FF2B5EF4-FFF2-40B4-BE49-F238E27FC236}">
                <a16:creationId xmlns:a16="http://schemas.microsoft.com/office/drawing/2014/main" id="{BFEEB56A-02DB-4540-9B57-B5AC3DB7378C}"/>
              </a:ext>
            </a:extLst>
          </p:cNvPr>
          <p:cNvSpPr>
            <a:spLocks noGrp="1"/>
          </p:cNvSpPr>
          <p:nvPr>
            <p:ph type="title"/>
          </p:nvPr>
        </p:nvSpPr>
        <p:spPr>
          <a:xfrm>
            <a:off x="117053" y="151761"/>
            <a:ext cx="9585583" cy="817179"/>
          </a:xfrm>
        </p:spPr>
        <p:txBody>
          <a:bodyPr/>
          <a:lstStyle/>
          <a:p>
            <a:pPr algn="l"/>
            <a:r>
              <a:rPr lang="en-US" altLang="zh-CN" sz="2800" dirty="0"/>
              <a:t>Background information from latest 3GPP Work Plan review at Plenary #99 - Release 19 (1/2)</a:t>
            </a:r>
            <a:endParaRPr lang="en-US" sz="2800" dirty="0"/>
          </a:p>
        </p:txBody>
      </p:sp>
    </p:spTree>
    <p:extLst>
      <p:ext uri="{BB962C8B-B14F-4D97-AF65-F5344CB8AC3E}">
        <p14:creationId xmlns:p14="http://schemas.microsoft.com/office/powerpoint/2010/main" val="389387838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143401</TotalTime>
  <Words>2860</Words>
  <Application>Microsoft Office PowerPoint</Application>
  <PresentationFormat>Widescreen</PresentationFormat>
  <Paragraphs>379</Paragraphs>
  <Slides>19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Microsoft YaHei UI</vt:lpstr>
      <vt:lpstr>Montserrat</vt:lpstr>
      <vt:lpstr>MS PGothic</vt:lpstr>
      <vt:lpstr>MS PGothic</vt:lpstr>
      <vt:lpstr>宋体</vt:lpstr>
      <vt:lpstr>Microsoft YaHei</vt:lpstr>
      <vt:lpstr>Arial</vt:lpstr>
      <vt:lpstr>Calibri</vt:lpstr>
      <vt:lpstr>Times New Roman</vt:lpstr>
      <vt:lpstr>Wingdings</vt:lpstr>
      <vt:lpstr>Office Theme</vt:lpstr>
      <vt:lpstr>   Release-18/19 Time Plan Proposal for OAM SA5#148e, 17 April – 25 April, 2023 </vt:lpstr>
      <vt:lpstr>Background</vt:lpstr>
      <vt:lpstr>Background information from latest 3GPP Work Plan review at Plenary #99</vt:lpstr>
      <vt:lpstr>Background information from latest 3GPP Work Plan review at Plenary #99- Release 18</vt:lpstr>
      <vt:lpstr>PowerPoint Presentation</vt:lpstr>
      <vt:lpstr>PowerPoint Presentation</vt:lpstr>
      <vt:lpstr>Background information from endorsed Rel-19 planning workshop at Plenary #98e</vt:lpstr>
      <vt:lpstr>PowerPoint Presentation</vt:lpstr>
      <vt:lpstr>Background information from latest 3GPP Work Plan review at Plenary #99 - Release 19 (1/2)</vt:lpstr>
      <vt:lpstr>Background information from latest 3GPP Work Plan review at Plenary #99 – Release 19 (2/2)</vt:lpstr>
      <vt:lpstr>PowerPoint Presentation</vt:lpstr>
      <vt:lpstr>PowerPoint Presentation</vt:lpstr>
      <vt:lpstr>Leaders’ recommendation for SA5 OAM time planning  for endorsement</vt:lpstr>
      <vt:lpstr>Change History</vt:lpstr>
      <vt:lpstr>Thank you!</vt:lpstr>
      <vt:lpstr>Consideration on SA5 OAM R18&amp;R19 time planning(1/2)</vt:lpstr>
      <vt:lpstr>Consideration on SA5 OAM R18&amp;R19 time planning(2/2)</vt:lpstr>
      <vt:lpstr>PowerPoint Presentation</vt:lpstr>
      <vt:lpstr>Detailed view of SA5 OAM relation with other groups</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0424</cp:lastModifiedBy>
  <cp:revision>3504</cp:revision>
  <dcterms:created xsi:type="dcterms:W3CDTF">2008-08-30T09:32:10Z</dcterms:created>
  <dcterms:modified xsi:type="dcterms:W3CDTF">2023-04-24T08:41:29Z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(3)1QUkbJH6KCq891N8lVGHmlsCAkjvzfPWJx1cT9Ev9WDnSELiZ7LGS9ojMFJwWJAa3cREjjtH
D0pyHqBZgOiOP1vi/GWAC3o0I2CjfffWhhvHcAkPJxXzwMu10WvAHRcsaPHXT0k4Wyq//YYT
H5ua2SQGPziNDQ1gjZy+VL0xI+m8o3wvSZwZIIxmPmTSFKnS57zvOINcp5NUFPG94kbB+SYg
+rlmnNMRw4dngQeruv</vt:lpwstr>
  </property>
  <property fmtid="{D5CDD505-2E9C-101B-9397-08002B2CF9AE}" pid="3" name="_2015_ms_pID_7253431">
    <vt:lpwstr>bXpvokqAjmGjmF1MBzV3DC2q1aXIfI91z0g7T90e310dLMxPBeXIQN
thBCNT07g4GzZa4zql/nI5Q51g4Qi3VZgr/QSaFechGAyVSC1eGTpGdqwDdWRnxlMezwlIqr
e0tYbChsI5Jjb2c2umcMd2aoeOytRX6P4fmWbFo5+MAj+8qFjBVXLfwm4st1N07V2u7zbJ7V
voLV1pxpSE6C1QjPncrG2XScbUOkC/Pahi/n</vt:lpwstr>
  </property>
  <property fmtid="{D5CDD505-2E9C-101B-9397-08002B2CF9AE}" pid="4" name="_2015_ms_pID_7253432">
    <vt:lpwstr>JA==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1680831801</vt:lpwstr>
  </property>
</Properties>
</file>