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60" r:id="rId1"/>
    <p:sldMasterId id="2147483664" r:id="rId2"/>
  </p:sldMasterIdLst>
  <p:notesMasterIdLst>
    <p:notesMasterId r:id="rId13"/>
  </p:notesMasterIdLst>
  <p:sldIdLst>
    <p:sldId id="270" r:id="rId3"/>
    <p:sldId id="273" r:id="rId4"/>
    <p:sldId id="272" r:id="rId5"/>
    <p:sldId id="269" r:id="rId6"/>
    <p:sldId id="274" r:id="rId7"/>
    <p:sldId id="266" r:id="rId8"/>
    <p:sldId id="275" r:id="rId9"/>
    <p:sldId id="276" r:id="rId10"/>
    <p:sldId id="268" r:id="rId11"/>
    <p:sldId id="277"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53"/>
    <p:restoredTop sz="94666"/>
  </p:normalViewPr>
  <p:slideViewPr>
    <p:cSldViewPr snapToGrid="0">
      <p:cViewPr varScale="1">
        <p:scale>
          <a:sx n="115" d="100"/>
          <a:sy n="115" d="100"/>
        </p:scale>
        <p:origin x="91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FC83F-9C0D-4E77-97CC-8C2A70F9E3B9}" type="datetimeFigureOut">
              <a:rPr lang="zh-CN" altLang="en-US" smtClean="0"/>
              <a:t>2022/8/18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CB24A-2020-468A-88E0-E7F80E27F500}" type="slidenum">
              <a:rPr lang="zh-CN" altLang="en-US" smtClean="0"/>
              <a:t>‹#›</a:t>
            </a:fld>
            <a:endParaRPr lang="zh-CN" altLang="en-US"/>
          </a:p>
        </p:txBody>
      </p:sp>
    </p:spTree>
    <p:extLst>
      <p:ext uri="{BB962C8B-B14F-4D97-AF65-F5344CB8AC3E}">
        <p14:creationId xmlns:p14="http://schemas.microsoft.com/office/powerpoint/2010/main" val="18811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fld id="{E31A0830-7958-478F-A687-980EFBB47EC2}"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30275"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4907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5B8CB24A-2020-468A-88E0-E7F80E27F500}" type="slidenum">
              <a:rPr lang="zh-CN" altLang="en-US" smtClean="0"/>
              <a:t>3</a:t>
            </a:fld>
            <a:endParaRPr lang="zh-CN" altLang="en-US"/>
          </a:p>
        </p:txBody>
      </p:sp>
    </p:spTree>
    <p:extLst>
      <p:ext uri="{BB962C8B-B14F-4D97-AF65-F5344CB8AC3E}">
        <p14:creationId xmlns:p14="http://schemas.microsoft.com/office/powerpoint/2010/main" val="2595373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8CB24A-2020-468A-88E0-E7F80E27F500}" type="slidenum">
              <a:rPr lang="zh-CN" altLang="en-US" smtClean="0"/>
              <a:t>4</a:t>
            </a:fld>
            <a:endParaRPr lang="zh-CN" altLang="en-US"/>
          </a:p>
        </p:txBody>
      </p:sp>
    </p:spTree>
    <p:extLst>
      <p:ext uri="{BB962C8B-B14F-4D97-AF65-F5344CB8AC3E}">
        <p14:creationId xmlns:p14="http://schemas.microsoft.com/office/powerpoint/2010/main" val="4213766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27BB3565-DE1F-45E8-8B92-B6CEF3A5A934}"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3027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56962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27BB3565-DE1F-45E8-8B92-B6CEF3A5A934}"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30275"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331088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27BB3565-DE1F-45E8-8B92-B6CEF3A5A934}"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30275"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937807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27BB3565-DE1F-45E8-8B92-B6CEF3A5A934}"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30275"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29031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27BB3565-DE1F-45E8-8B92-B6CEF3A5A934}"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30275"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179312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114891077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226843400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9100" y="1579034"/>
            <a:ext cx="11353800" cy="4487333"/>
          </a:xfrm>
        </p:spPr>
        <p:txBody>
          <a:bodyPr/>
          <a:lstStyle>
            <a:lvl1pPr>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lvl6pPr>
          </a:lstStyle>
          <a:p>
            <a:pPr lvl="0"/>
            <a:r>
              <a:rPr lang="fr-FR" noProof="0" dirty="0"/>
              <a:t>Cliquez pour modifier le texte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a:p>
            <a:pPr lvl="5"/>
            <a:r>
              <a:rPr lang="fr-FR" noProof="0" dirty="0"/>
              <a:t>Sixième niveau</a:t>
            </a:r>
          </a:p>
        </p:txBody>
      </p:sp>
      <p:sp>
        <p:nvSpPr>
          <p:cNvPr id="4" name="Title 3"/>
          <p:cNvSpPr>
            <a:spLocks noGrp="1"/>
          </p:cNvSpPr>
          <p:nvPr>
            <p:ph type="title" hasCustomPrompt="1"/>
          </p:nvPr>
        </p:nvSpPr>
        <p:spPr/>
        <p:txBody>
          <a:bodyPr/>
          <a:lstStyle/>
          <a:p>
            <a:r>
              <a:rPr lang="fr-FR" noProof="0" dirty="0"/>
              <a:t>Cliquez pour modifier le titre</a:t>
            </a:r>
            <a:endParaRPr lang="en-GB" dirty="0"/>
          </a:p>
        </p:txBody>
      </p:sp>
    </p:spTree>
    <p:extLst>
      <p:ext uri="{BB962C8B-B14F-4D97-AF65-F5344CB8AC3E}">
        <p14:creationId xmlns:p14="http://schemas.microsoft.com/office/powerpoint/2010/main" val="381071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1574965732"/>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309478926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a:t>Click to edit Master title style</a:t>
            </a:r>
            <a:endParaRPr lang="en-IE"/>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8B78E712-7E90-46AF-8873-540771249AD5}" type="slidenum">
              <a:rPr kumimoji="0" lang="en-GB" sz="1300" b="0" i="0" u="none" strike="noStrike" kern="1200" cap="none" spc="0" normalizeH="0" baseline="0" noProof="0">
                <a:ln>
                  <a:noFill/>
                </a:ln>
                <a:solidFill>
                  <a:prstClr val="black"/>
                </a:solidFill>
                <a:effectLst/>
                <a:uLnTx/>
                <a:uFillTx/>
                <a:latin typeface="Arial" charset="0"/>
                <a:ea typeface="+mn-ea"/>
                <a:cs typeface="Arial" charset="0"/>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GB" sz="13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989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 Id="rId9" Type="http://schemas.openxmlformats.org/officeDocument/2006/relationships/image" Target="../media/image5.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2.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075646" y="6376873"/>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85354" y="64638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zh-CN"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t>
            </a:r>
            <a:r>
              <a:rPr kumimoji="0" lang="en-US" altLang="zh-CN"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5-225215rev2,</a:t>
            </a:r>
            <a:r>
              <a:rPr kumimoji="0" lang="en-GB" altLang="zh-CN"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SA5#145e, </a:t>
            </a:r>
            <a:r>
              <a:rPr kumimoji="0" lang="en-US" altLang="zh-CN"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a:t>
            </a:r>
            <a:r>
              <a:rPr kumimoji="0" lang="en-GB" altLang="zh-CN"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altLang="zh-CN"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a:t>
            </a:r>
            <a:r>
              <a:rPr kumimoji="0" lang="en-GB" altLang="zh-CN"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August</a:t>
            </a:r>
            <a:r>
              <a:rPr kumimoji="0" lang="en-US" altLang="zh-CN"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altLang="zh-CN"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2022</a:t>
            </a: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3GPP 2012</a:t>
            </a:r>
            <a:endPar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3GPP 2022</a:t>
            </a:r>
          </a:p>
        </p:txBody>
      </p:sp>
      <p:pic>
        <p:nvPicPr>
          <p:cNvPr id="11" name="Picture 13" descr="green2.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81467" y="6423704"/>
            <a:ext cx="3651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bwMode="auto">
          <a:xfrm>
            <a:off x="11157629" y="6330667"/>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435BA645-663C-49B9-8214-3A0DBAD6F1FF}" type="slidenum">
              <a:rPr kumimoji="0" lang="en-GB" altLang="en-US" sz="1333"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GB" altLang="en-US" sz="1333"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5597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7"/>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8"/>
        </a:buBlip>
        <a:defRPr sz="3200">
          <a:solidFill>
            <a:schemeClr val="tx1"/>
          </a:solidFill>
          <a:latin typeface="+mn-lt"/>
        </a:defRPr>
      </a:lvl2pPr>
      <a:lvl3pPr marL="1522413" indent="-303213" algn="l" rtl="0" eaLnBrk="0" fontAlgn="base" hangingPunct="0">
        <a:spcBef>
          <a:spcPct val="20000"/>
        </a:spcBef>
        <a:spcAft>
          <a:spcPct val="0"/>
        </a:spcAft>
        <a:buBlip>
          <a:blip r:embed="rId9"/>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630172" y="6376873"/>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767489" y="6423704"/>
            <a:ext cx="7950201" cy="323171"/>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S5-225215rev</a:t>
            </a:r>
            <a:r>
              <a:rPr kumimoji="0" lang="en-US" altLang="zh-CN"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GB"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,SA5#145e, </a:t>
            </a:r>
            <a:r>
              <a:rPr kumimoji="0" lang="en-US" altLang="zh-CN"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a:t>
            </a:r>
            <a:r>
              <a:rPr kumimoji="0" lang="en-GB"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altLang="zh-CN"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a:t>
            </a:r>
            <a:r>
              <a:rPr kumimoji="0" lang="en-GB"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August</a:t>
            </a:r>
            <a:r>
              <a:rPr kumimoji="0" lang="en-US" altLang="zh-CN"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2022</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67" b="1" i="0" u="none" strike="noStrike" kern="1200" cap="none" spc="4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3GPP 2012</a:t>
            </a:r>
            <a:endPar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3GPP 2022</a:t>
            </a:r>
          </a:p>
        </p:txBody>
      </p:sp>
      <p:pic>
        <p:nvPicPr>
          <p:cNvPr id="11" name="Picture 13" descr="green2.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81467" y="6423704"/>
            <a:ext cx="3651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bwMode="auto">
          <a:xfrm>
            <a:off x="11157629" y="6330667"/>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435BA645-663C-49B9-8214-3A0DBAD6F1FF}" type="slidenum">
              <a:rPr kumimoji="0" lang="en-GB" altLang="en-US" sz="1333"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GB" altLang="en-US" sz="1333"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384928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7"/>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8"/>
        </a:buBlip>
        <a:defRPr sz="3200">
          <a:solidFill>
            <a:schemeClr val="tx1"/>
          </a:solidFill>
          <a:latin typeface="+mn-lt"/>
        </a:defRPr>
      </a:lvl2pPr>
      <a:lvl3pPr marL="1522413" indent="-303213" algn="l" rtl="0" eaLnBrk="0" fontAlgn="base" hangingPunct="0">
        <a:spcBef>
          <a:spcPct val="20000"/>
        </a:spcBef>
        <a:spcAft>
          <a:spcPct val="0"/>
        </a:spcAft>
        <a:buBlip>
          <a:blip r:embed="rId9"/>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344696" y="2300141"/>
            <a:ext cx="7789118" cy="2054729"/>
          </a:xfrm>
        </p:spPr>
        <p:txBody>
          <a:bodyPr>
            <a:noAutofit/>
          </a:bodyPr>
          <a:lstStyle/>
          <a:p>
            <a:pPr>
              <a:defRPr/>
            </a:pPr>
            <a:r>
              <a:rPr lang="en-GB" sz="4800" b="1" i="1" dirty="0">
                <a:effectLst>
                  <a:outerShdw blurRad="38100" dist="38100" dir="2700000" algn="tl">
                    <a:srgbClr val="C0C0C0"/>
                  </a:outerShdw>
                </a:effectLst>
              </a:rPr>
              <a:t>  </a:t>
            </a:r>
            <a:r>
              <a:rPr lang="en-GB" sz="4800" dirty="0"/>
              <a:t> Discussion Paper on</a:t>
            </a:r>
            <a:br>
              <a:rPr lang="en-GB" sz="4800" dirty="0"/>
            </a:br>
            <a:r>
              <a:rPr lang="en-GB" sz="4800" dirty="0"/>
              <a:t>Relationship with CAMARA and related definition</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br>
              <a:rPr lang="en-US" altLang="en-US" sz="2667" dirty="0"/>
            </a:br>
            <a:r>
              <a:rPr lang="fr-FR" sz="2400" u="sng" dirty="0">
                <a:latin typeface="Arial" charset="0"/>
              </a:rPr>
              <a:t>Source</a:t>
            </a:r>
            <a:r>
              <a:rPr lang="fr-FR" sz="2400" dirty="0">
                <a:latin typeface="Arial" charset="0"/>
              </a:rPr>
              <a:t>: </a:t>
            </a:r>
            <a:r>
              <a:rPr lang="en-US" altLang="zh-CN" sz="2400" dirty="0">
                <a:latin typeface="Arial" charset="0"/>
              </a:rPr>
              <a:t>Alibaba</a:t>
            </a:r>
            <a:endParaRPr lang="en-US" altLang="en-US" sz="2667" dirty="0">
              <a:latin typeface="Arial" panose="020B0604020202020204" pitchFamily="34" charset="0"/>
            </a:endParaRPr>
          </a:p>
          <a:p>
            <a:pPr>
              <a:lnSpc>
                <a:spcPct val="80000"/>
              </a:lnSpc>
              <a:defRPr/>
            </a:pPr>
            <a:endParaRPr lang="en-GB" altLang="en-US" sz="2667" dirty="0">
              <a:latin typeface="Arial" panose="020B0604020202020204" pitchFamily="34" charset="0"/>
            </a:endParaRPr>
          </a:p>
        </p:txBody>
      </p:sp>
      <p:sp>
        <p:nvSpPr>
          <p:cNvPr id="2" name="文本框 1">
            <a:extLst>
              <a:ext uri="{FF2B5EF4-FFF2-40B4-BE49-F238E27FC236}">
                <a16:creationId xmlns:a16="http://schemas.microsoft.com/office/drawing/2014/main" id="{8B8DC9D2-8990-2C04-D1E9-12D7EB13BC17}"/>
              </a:ext>
            </a:extLst>
          </p:cNvPr>
          <p:cNvSpPr txBox="1"/>
          <p:nvPr/>
        </p:nvSpPr>
        <p:spPr>
          <a:xfrm>
            <a:off x="3365500" y="65405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8625098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19FF29-F343-45CB-88FD-0A3669F73BF9}"/>
              </a:ext>
            </a:extLst>
          </p:cNvPr>
          <p:cNvSpPr>
            <a:spLocks noGrp="1"/>
          </p:cNvSpPr>
          <p:nvPr>
            <p:ph type="title"/>
          </p:nvPr>
        </p:nvSpPr>
        <p:spPr>
          <a:xfrm>
            <a:off x="1794983" y="165539"/>
            <a:ext cx="7559221" cy="927537"/>
          </a:xfrm>
        </p:spPr>
        <p:txBody>
          <a:bodyPr/>
          <a:lstStyle/>
          <a:p>
            <a:r>
              <a:rPr lang="fr-FR" dirty="0" err="1"/>
              <a:t>Proposal</a:t>
            </a:r>
            <a:endParaRPr lang="fr-FR" dirty="0"/>
          </a:p>
        </p:txBody>
      </p:sp>
      <p:sp>
        <p:nvSpPr>
          <p:cNvPr id="7" name="Espace réservé du contenu 5">
            <a:extLst>
              <a:ext uri="{FF2B5EF4-FFF2-40B4-BE49-F238E27FC236}">
                <a16:creationId xmlns:a16="http://schemas.microsoft.com/office/drawing/2014/main" id="{193CBBF0-3EEA-5343-9388-ACEDBB7A2564}"/>
              </a:ext>
            </a:extLst>
          </p:cNvPr>
          <p:cNvSpPr txBox="1">
            <a:spLocks/>
          </p:cNvSpPr>
          <p:nvPr/>
        </p:nvSpPr>
        <p:spPr>
          <a:xfrm>
            <a:off x="468485" y="1685691"/>
            <a:ext cx="10898754" cy="400110"/>
          </a:xfrm>
          <a:prstGeom prst="rect">
            <a:avLst/>
          </a:prstGeom>
        </p:spPr>
        <p:txBody>
          <a:bodyPr/>
          <a:lstStyle>
            <a:lvl1pPr marL="608013" indent="-608013" algn="l" rtl="0" eaLnBrk="0" fontAlgn="base" hangingPunct="0">
              <a:spcBef>
                <a:spcPct val="20000"/>
              </a:spcBef>
              <a:spcAft>
                <a:spcPct val="0"/>
              </a:spcAft>
              <a:buBlip>
                <a:blip r:embed="rId3"/>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4"/>
              </a:buBlip>
              <a:defRPr sz="3200">
                <a:solidFill>
                  <a:schemeClr val="tx1"/>
                </a:solidFill>
                <a:latin typeface="+mn-lt"/>
              </a:defRPr>
            </a:lvl2pPr>
            <a:lvl3pPr marL="1522413" indent="-303213" algn="l" rtl="0" eaLnBrk="0" fontAlgn="base" hangingPunct="0">
              <a:spcBef>
                <a:spcPct val="20000"/>
              </a:spcBef>
              <a:spcAft>
                <a:spcPct val="0"/>
              </a:spcAft>
              <a:buBlip>
                <a:blip r:embed="rId5"/>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464013" lvl="1" indent="-464013">
              <a:buBlip>
                <a:blip r:embed="rId3"/>
              </a:buBlip>
            </a:pPr>
            <a:r>
              <a:rPr lang="en-US" altLang="zh-CN" sz="2000" dirty="0">
                <a:solidFill>
                  <a:prstClr val="black"/>
                </a:solidFill>
              </a:rPr>
              <a:t>Definition of Exposure Governance, Translation, </a:t>
            </a:r>
            <a:r>
              <a:rPr lang="en-US" altLang="zh-CN" sz="2000" dirty="0"/>
              <a:t>Simplification,</a:t>
            </a:r>
            <a:r>
              <a:rPr lang="zh-CN" altLang="en-US" sz="2000" dirty="0"/>
              <a:t> </a:t>
            </a:r>
            <a:r>
              <a:rPr lang="en-US" altLang="zh-CN" sz="2000" dirty="0"/>
              <a:t>Filtering and Granular</a:t>
            </a:r>
            <a:r>
              <a:rPr lang="zh-CN" altLang="en-US" sz="2000" dirty="0"/>
              <a:t> </a:t>
            </a:r>
            <a:r>
              <a:rPr lang="en-US" altLang="zh-CN" sz="2000" dirty="0"/>
              <a:t>access;</a:t>
            </a:r>
          </a:p>
          <a:p>
            <a:pPr marL="464013" lvl="1" indent="-464013">
              <a:buBlip>
                <a:blip r:embed="rId3"/>
              </a:buBlip>
            </a:pPr>
            <a:endParaRPr lang="en-US" altLang="zh-CN" sz="1800" dirty="0"/>
          </a:p>
          <a:p>
            <a:pPr marL="464013" lvl="1" indent="-464013">
              <a:buBlip>
                <a:blip r:embed="rId3"/>
              </a:buBlip>
            </a:pPr>
            <a:endParaRPr lang="zh-CN" altLang="zh-CN" sz="1700" dirty="0">
              <a:solidFill>
                <a:prstClr val="black"/>
              </a:solidFill>
            </a:endParaRPr>
          </a:p>
        </p:txBody>
      </p:sp>
      <p:sp>
        <p:nvSpPr>
          <p:cNvPr id="4" name="文本框 3">
            <a:extLst>
              <a:ext uri="{FF2B5EF4-FFF2-40B4-BE49-F238E27FC236}">
                <a16:creationId xmlns:a16="http://schemas.microsoft.com/office/drawing/2014/main" id="{A5B92835-8975-B131-ADA8-D36540508C13}"/>
              </a:ext>
            </a:extLst>
          </p:cNvPr>
          <p:cNvSpPr txBox="1"/>
          <p:nvPr/>
        </p:nvSpPr>
        <p:spPr>
          <a:xfrm>
            <a:off x="315317" y="1158056"/>
            <a:ext cx="6217368" cy="430887"/>
          </a:xfrm>
          <a:prstGeom prst="rect">
            <a:avLst/>
          </a:prstGeom>
          <a:noFill/>
        </p:spPr>
        <p:txBody>
          <a:bodyPr wrap="square">
            <a:spAutoFit/>
          </a:bodyPr>
          <a:lstStyle/>
          <a:p>
            <a:r>
              <a:rPr lang="en-US" sz="2200" dirty="0"/>
              <a:t>The contribution proposes to endorse the following</a:t>
            </a:r>
          </a:p>
        </p:txBody>
      </p:sp>
      <p:sp>
        <p:nvSpPr>
          <p:cNvPr id="3" name="Espace réservé du contenu 5">
            <a:extLst>
              <a:ext uri="{FF2B5EF4-FFF2-40B4-BE49-F238E27FC236}">
                <a16:creationId xmlns:a16="http://schemas.microsoft.com/office/drawing/2014/main" id="{78DDE96D-D291-11F6-5953-C2E72582837F}"/>
              </a:ext>
            </a:extLst>
          </p:cNvPr>
          <p:cNvSpPr txBox="1">
            <a:spLocks/>
          </p:cNvSpPr>
          <p:nvPr/>
        </p:nvSpPr>
        <p:spPr>
          <a:xfrm>
            <a:off x="468485" y="2160406"/>
            <a:ext cx="3150614" cy="400110"/>
          </a:xfrm>
          <a:prstGeom prst="rect">
            <a:avLst/>
          </a:prstGeom>
        </p:spPr>
        <p:txBody>
          <a:bodyPr/>
          <a:lstStyle>
            <a:lvl1pPr marL="608013" indent="-608013" algn="l" rtl="0" eaLnBrk="0" fontAlgn="base" hangingPunct="0">
              <a:spcBef>
                <a:spcPct val="20000"/>
              </a:spcBef>
              <a:spcAft>
                <a:spcPct val="0"/>
              </a:spcAft>
              <a:buBlip>
                <a:blip r:embed="rId3"/>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4"/>
              </a:buBlip>
              <a:defRPr sz="3200">
                <a:solidFill>
                  <a:schemeClr val="tx1"/>
                </a:solidFill>
                <a:latin typeface="+mn-lt"/>
              </a:defRPr>
            </a:lvl2pPr>
            <a:lvl3pPr marL="1522413" indent="-303213" algn="l" rtl="0" eaLnBrk="0" fontAlgn="base" hangingPunct="0">
              <a:spcBef>
                <a:spcPct val="20000"/>
              </a:spcBef>
              <a:spcAft>
                <a:spcPct val="0"/>
              </a:spcAft>
              <a:buBlip>
                <a:blip r:embed="rId5"/>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464013" lvl="1" indent="-464013">
              <a:buBlip>
                <a:blip r:embed="rId3"/>
              </a:buBlip>
            </a:pPr>
            <a:r>
              <a:rPr lang="en-US" altLang="zh-CN" sz="2000" dirty="0">
                <a:solidFill>
                  <a:prstClr val="black"/>
                </a:solidFill>
              </a:rPr>
              <a:t>Relations with CAMARA</a:t>
            </a:r>
            <a:endParaRPr lang="zh-CN" altLang="zh-CN" sz="2000" dirty="0">
              <a:solidFill>
                <a:prstClr val="black"/>
              </a:solidFill>
            </a:endParaRPr>
          </a:p>
        </p:txBody>
      </p:sp>
      <p:sp>
        <p:nvSpPr>
          <p:cNvPr id="12" name="文本框 11">
            <a:extLst>
              <a:ext uri="{FF2B5EF4-FFF2-40B4-BE49-F238E27FC236}">
                <a16:creationId xmlns:a16="http://schemas.microsoft.com/office/drawing/2014/main" id="{8B247C8A-B8B2-A8B6-6063-E6D9A15CC1C6}"/>
              </a:ext>
            </a:extLst>
          </p:cNvPr>
          <p:cNvSpPr txBox="1"/>
          <p:nvPr/>
        </p:nvSpPr>
        <p:spPr>
          <a:xfrm>
            <a:off x="610231" y="2639914"/>
            <a:ext cx="7898500" cy="384721"/>
          </a:xfrm>
          <a:prstGeom prst="rect">
            <a:avLst/>
          </a:prstGeom>
          <a:noFill/>
        </p:spPr>
        <p:txBody>
          <a:bodyPr wrap="square" rtlCol="0">
            <a:spAutoFit/>
          </a:bodyPr>
          <a:lstStyle/>
          <a:p>
            <a:pPr marL="773013" lvl="1" indent="-379413" eaLnBrk="0" fontAlgn="base" hangingPunct="0">
              <a:spcBef>
                <a:spcPct val="20000"/>
              </a:spcBef>
              <a:spcAft>
                <a:spcPct val="0"/>
              </a:spcAft>
              <a:buClr>
                <a:srgbClr val="C00000"/>
              </a:buClr>
              <a:buBlip>
                <a:blip r:embed="rId4"/>
              </a:buBlip>
            </a:pPr>
            <a:r>
              <a:rPr lang="en-US" altLang="zh-CN" sz="1900" dirty="0">
                <a:solidFill>
                  <a:prstClr val="black"/>
                </a:solidFill>
              </a:rPr>
              <a:t>CAMARA covers the abstraction, which also covers the translation.</a:t>
            </a:r>
          </a:p>
        </p:txBody>
      </p:sp>
      <p:sp>
        <p:nvSpPr>
          <p:cNvPr id="16" name="文本框 15">
            <a:extLst>
              <a:ext uri="{FF2B5EF4-FFF2-40B4-BE49-F238E27FC236}">
                <a16:creationId xmlns:a16="http://schemas.microsoft.com/office/drawing/2014/main" id="{D3DB2B21-86DE-9337-D091-4297F8E2D811}"/>
              </a:ext>
            </a:extLst>
          </p:cNvPr>
          <p:cNvSpPr txBox="1"/>
          <p:nvPr/>
        </p:nvSpPr>
        <p:spPr>
          <a:xfrm>
            <a:off x="610231" y="3075158"/>
            <a:ext cx="10632076" cy="692497"/>
          </a:xfrm>
          <a:prstGeom prst="rect">
            <a:avLst/>
          </a:prstGeom>
          <a:noFill/>
        </p:spPr>
        <p:txBody>
          <a:bodyPr wrap="square" rtlCol="0">
            <a:spAutoFit/>
          </a:bodyPr>
          <a:lstStyle/>
          <a:p>
            <a:pPr marL="773013" lvl="1" indent="-379413" eaLnBrk="0" fontAlgn="base" hangingPunct="0">
              <a:spcBef>
                <a:spcPct val="20000"/>
              </a:spcBef>
              <a:spcAft>
                <a:spcPct val="0"/>
              </a:spcAft>
              <a:buClr>
                <a:srgbClr val="C00000"/>
              </a:buClr>
              <a:buBlip>
                <a:blip r:embed="rId4"/>
              </a:buBlip>
            </a:pPr>
            <a:r>
              <a:rPr lang="en-US" altLang="zh-CN" sz="1900" dirty="0">
                <a:solidFill>
                  <a:prstClr val="black"/>
                </a:solidFill>
              </a:rPr>
              <a:t>FS_NSCE focuses on </a:t>
            </a:r>
            <a:r>
              <a:rPr lang="en" altLang="zh-CN" sz="2000" dirty="0"/>
              <a:t>exposure governance, including </a:t>
            </a:r>
            <a:r>
              <a:rPr lang="en-US" altLang="zh-CN" sz="1900" dirty="0">
                <a:solidFill>
                  <a:prstClr val="black"/>
                </a:solidFill>
              </a:rPr>
              <a:t>Granular</a:t>
            </a:r>
            <a:r>
              <a:rPr lang="zh-CN" altLang="en-US" sz="1900" dirty="0">
                <a:solidFill>
                  <a:prstClr val="black"/>
                </a:solidFill>
              </a:rPr>
              <a:t> </a:t>
            </a:r>
            <a:r>
              <a:rPr lang="en-US" altLang="zh-CN" sz="1900" dirty="0">
                <a:solidFill>
                  <a:prstClr val="black"/>
                </a:solidFill>
              </a:rPr>
              <a:t>access</a:t>
            </a:r>
            <a:r>
              <a:rPr lang="zh-CN" altLang="en-US" sz="1900" dirty="0">
                <a:solidFill>
                  <a:prstClr val="black"/>
                </a:solidFill>
              </a:rPr>
              <a:t> </a:t>
            </a:r>
            <a:r>
              <a:rPr lang="en-US" altLang="zh-CN" sz="1900" dirty="0">
                <a:solidFill>
                  <a:prstClr val="black"/>
                </a:solidFill>
              </a:rPr>
              <a:t>control, Simplification, Filtering.</a:t>
            </a:r>
          </a:p>
        </p:txBody>
      </p:sp>
    </p:spTree>
    <p:extLst>
      <p:ext uri="{BB962C8B-B14F-4D97-AF65-F5344CB8AC3E}">
        <p14:creationId xmlns:p14="http://schemas.microsoft.com/office/powerpoint/2010/main" val="105049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6424" y="22684"/>
            <a:ext cx="9102725" cy="1143000"/>
          </a:xfrm>
        </p:spPr>
        <p:txBody>
          <a:bodyPr/>
          <a:lstStyle/>
          <a:p>
            <a:r>
              <a:rPr lang="en-US" altLang="zh-CN" dirty="0"/>
              <a:t>Background</a:t>
            </a:r>
            <a:endParaRPr lang="zh-CN" altLang="en-US" dirty="0"/>
          </a:p>
        </p:txBody>
      </p:sp>
      <p:sp>
        <p:nvSpPr>
          <p:cNvPr id="13" name="文本框 12"/>
          <p:cNvSpPr txBox="1"/>
          <p:nvPr/>
        </p:nvSpPr>
        <p:spPr>
          <a:xfrm>
            <a:off x="450523" y="1417498"/>
            <a:ext cx="11093777" cy="1015663"/>
          </a:xfrm>
          <a:prstGeom prst="rect">
            <a:avLst/>
          </a:prstGeom>
          <a:noFill/>
        </p:spPr>
        <p:txBody>
          <a:bodyPr wrap="square" rtlCol="0">
            <a:spAutoFit/>
          </a:bodyPr>
          <a:lstStyle/>
          <a:p>
            <a:pPr marL="536013" lvl="1" indent="-536013">
              <a:buBlip>
                <a:blip r:embed="rId2"/>
              </a:buBlip>
            </a:pPr>
            <a:r>
              <a:rPr lang="en-US" altLang="zh-CN" sz="2000" dirty="0"/>
              <a:t>On Rapporteur call 144e.1, several issues regarding exposure governance, Translation,  filtering, abstraction, unique granular access have been discussed. It was suggested to figure out the relation with CAMARA and the definition of the aforementioned terms.</a:t>
            </a:r>
          </a:p>
        </p:txBody>
      </p:sp>
      <p:sp>
        <p:nvSpPr>
          <p:cNvPr id="8" name="文本框 7">
            <a:extLst>
              <a:ext uri="{FF2B5EF4-FFF2-40B4-BE49-F238E27FC236}">
                <a16:creationId xmlns:a16="http://schemas.microsoft.com/office/drawing/2014/main" id="{D272847C-8457-2348-8964-03D275FDE78B}"/>
              </a:ext>
            </a:extLst>
          </p:cNvPr>
          <p:cNvSpPr txBox="1"/>
          <p:nvPr/>
        </p:nvSpPr>
        <p:spPr>
          <a:xfrm>
            <a:off x="458337" y="2894917"/>
            <a:ext cx="11335511" cy="707886"/>
          </a:xfrm>
          <a:prstGeom prst="rect">
            <a:avLst/>
          </a:prstGeom>
          <a:noFill/>
        </p:spPr>
        <p:txBody>
          <a:bodyPr wrap="square" rtlCol="0">
            <a:spAutoFit/>
          </a:bodyPr>
          <a:lstStyle/>
          <a:p>
            <a:pPr marL="536013" lvl="1" indent="-536013">
              <a:buBlip>
                <a:blip r:embed="rId2"/>
              </a:buBlip>
            </a:pPr>
            <a:r>
              <a:rPr lang="en-US" altLang="zh-CN" sz="2000" dirty="0"/>
              <a:t>This discussion paper propose to figure out the relation with CAMARA and provide definition of the terms exposure governance, Translation, filtering, abstraction, unique granular access.</a:t>
            </a:r>
          </a:p>
        </p:txBody>
      </p:sp>
    </p:spTree>
    <p:extLst>
      <p:ext uri="{BB962C8B-B14F-4D97-AF65-F5344CB8AC3E}">
        <p14:creationId xmlns:p14="http://schemas.microsoft.com/office/powerpoint/2010/main" val="132538889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82103" y="121654"/>
            <a:ext cx="6011884" cy="722034"/>
          </a:xfrm>
        </p:spPr>
        <p:txBody>
          <a:bodyPr/>
          <a:lstStyle/>
          <a:p>
            <a:r>
              <a:rPr lang="en-US" altLang="zh-CN" dirty="0"/>
              <a:t>Overview of CAMARA(1/2)</a:t>
            </a:r>
            <a:endParaRPr lang="zh-CN" altLang="en-US" dirty="0"/>
          </a:p>
        </p:txBody>
      </p:sp>
      <p:sp>
        <p:nvSpPr>
          <p:cNvPr id="13" name="文本框 12"/>
          <p:cNvSpPr txBox="1"/>
          <p:nvPr/>
        </p:nvSpPr>
        <p:spPr>
          <a:xfrm>
            <a:off x="0" y="1783221"/>
            <a:ext cx="5453860" cy="2536079"/>
          </a:xfrm>
          <a:prstGeom prst="rect">
            <a:avLst/>
          </a:prstGeom>
          <a:noFill/>
        </p:spPr>
        <p:txBody>
          <a:bodyPr wrap="square" rtlCol="0">
            <a:spAutoFit/>
          </a:bodyPr>
          <a:lstStyle/>
          <a:p>
            <a:pPr marL="356013" lvl="1" indent="-428013">
              <a:buBlip>
                <a:blip r:embed="rId3"/>
              </a:buBlip>
            </a:pPr>
            <a:r>
              <a:rPr lang="en-US" altLang="zh-CN" sz="2000" dirty="0"/>
              <a:t>CAMARA proposes to provide abstraction from Network APIs to Service APIs</a:t>
            </a:r>
          </a:p>
          <a:p>
            <a:pPr marL="773013" lvl="1" indent="-379413" eaLnBrk="0" fontAlgn="base" hangingPunct="0">
              <a:spcBef>
                <a:spcPct val="20000"/>
              </a:spcBef>
              <a:spcAft>
                <a:spcPct val="0"/>
              </a:spcAft>
              <a:buClr>
                <a:srgbClr val="C00000"/>
              </a:buClr>
              <a:buBlip>
                <a:blip r:embed="rId4"/>
              </a:buBlip>
            </a:pPr>
            <a:r>
              <a:rPr lang="en" altLang="zh-CN" dirty="0"/>
              <a:t>To hide telco complexity making APIs easy to consume for customers with no telco expertise (user-friendly APIs)</a:t>
            </a:r>
            <a:r>
              <a:rPr lang="en-US" altLang="zh-CN" sz="1600" dirty="0">
                <a:solidFill>
                  <a:prstClr val="black"/>
                </a:solidFill>
              </a:rPr>
              <a:t>.</a:t>
            </a:r>
          </a:p>
          <a:p>
            <a:pPr marL="773013" lvl="1" indent="-379413" eaLnBrk="0" fontAlgn="base" hangingPunct="0">
              <a:spcBef>
                <a:spcPct val="20000"/>
              </a:spcBef>
              <a:spcAft>
                <a:spcPct val="0"/>
              </a:spcAft>
              <a:buClr>
                <a:srgbClr val="C00000"/>
              </a:buClr>
              <a:buBlip>
                <a:blip r:embed="rId4"/>
              </a:buBlip>
            </a:pPr>
            <a:r>
              <a:rPr lang="en" altLang="zh-CN" dirty="0"/>
              <a:t>To fulfil data privacy and regulatory requirements</a:t>
            </a:r>
          </a:p>
          <a:p>
            <a:pPr marL="773013" lvl="1" indent="-379413" algn="just" eaLnBrk="0" fontAlgn="base" hangingPunct="0">
              <a:spcBef>
                <a:spcPct val="20000"/>
              </a:spcBef>
              <a:spcAft>
                <a:spcPct val="0"/>
              </a:spcAft>
              <a:buClr>
                <a:srgbClr val="C00000"/>
              </a:buClr>
              <a:buBlip>
                <a:blip r:embed="rId4"/>
              </a:buBlip>
            </a:pPr>
            <a:r>
              <a:rPr lang="en" altLang="zh-CN" dirty="0"/>
              <a:t>To facilitate application to network integration</a:t>
            </a:r>
          </a:p>
        </p:txBody>
      </p:sp>
      <p:pic>
        <p:nvPicPr>
          <p:cNvPr id="1026" name="Picture 2" descr="Service API Architecture">
            <a:extLst>
              <a:ext uri="{FF2B5EF4-FFF2-40B4-BE49-F238E27FC236}">
                <a16:creationId xmlns:a16="http://schemas.microsoft.com/office/drawing/2014/main" id="{5A1D0075-C3EB-C0B8-4CFC-1474D1C5B5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1247" y="1622381"/>
            <a:ext cx="6324599" cy="33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35998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2FE6E03F-3C4A-317A-3575-25643CA4094B}"/>
              </a:ext>
            </a:extLst>
          </p:cNvPr>
          <p:cNvSpPr txBox="1">
            <a:spLocks/>
          </p:cNvSpPr>
          <p:nvPr/>
        </p:nvSpPr>
        <p:spPr bwMode="auto">
          <a:xfrm>
            <a:off x="2382103" y="100634"/>
            <a:ext cx="6011884" cy="72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kern="0" dirty="0"/>
              <a:t>Overview of CAMARA(2/2)</a:t>
            </a:r>
            <a:endParaRPr lang="zh-CN" altLang="en-US" kern="0" dirty="0"/>
          </a:p>
        </p:txBody>
      </p:sp>
      <p:sp>
        <p:nvSpPr>
          <p:cNvPr id="8" name="文本框 7">
            <a:extLst>
              <a:ext uri="{FF2B5EF4-FFF2-40B4-BE49-F238E27FC236}">
                <a16:creationId xmlns:a16="http://schemas.microsoft.com/office/drawing/2014/main" id="{15754C04-9ED0-C30A-F723-4F8B8B332F23}"/>
              </a:ext>
            </a:extLst>
          </p:cNvPr>
          <p:cNvSpPr txBox="1"/>
          <p:nvPr/>
        </p:nvSpPr>
        <p:spPr>
          <a:xfrm>
            <a:off x="952500" y="1818195"/>
            <a:ext cx="10109200" cy="2277547"/>
          </a:xfrm>
          <a:prstGeom prst="rect">
            <a:avLst/>
          </a:prstGeom>
          <a:noFill/>
        </p:spPr>
        <p:txBody>
          <a:bodyPr wrap="square" rtlCol="0">
            <a:spAutoFit/>
          </a:bodyPr>
          <a:lstStyle/>
          <a:p>
            <a:pPr marL="356013" lvl="1" indent="-428013">
              <a:buBlip>
                <a:blip r:embed="rId3"/>
              </a:buBlip>
            </a:pPr>
            <a:r>
              <a:rPr lang="en" altLang="zh-CN" sz="2200" dirty="0"/>
              <a:t>The scope of the CAMARA Project is limited to the following activities</a:t>
            </a:r>
            <a:endParaRPr lang="en-US" altLang="zh-CN" sz="2200" dirty="0"/>
          </a:p>
          <a:p>
            <a:pPr marL="773013" lvl="1" indent="-379413" eaLnBrk="0" fontAlgn="base" hangingPunct="0">
              <a:spcBef>
                <a:spcPct val="20000"/>
              </a:spcBef>
              <a:spcAft>
                <a:spcPct val="0"/>
              </a:spcAft>
              <a:buClr>
                <a:srgbClr val="C00000"/>
              </a:buClr>
              <a:buBlip>
                <a:blip r:embed="rId4"/>
              </a:buBlip>
            </a:pPr>
            <a:r>
              <a:rPr lang="en" altLang="zh-CN" sz="2000" dirty="0"/>
              <a:t>Collect API requirements from GSMA Operator Platform Group and other sources</a:t>
            </a:r>
            <a:r>
              <a:rPr lang="en-US" altLang="zh-CN" sz="2000" dirty="0">
                <a:solidFill>
                  <a:prstClr val="black"/>
                </a:solidFill>
              </a:rPr>
              <a:t>.</a:t>
            </a:r>
          </a:p>
          <a:p>
            <a:pPr marL="773013" lvl="1" indent="-379413" eaLnBrk="0" fontAlgn="base" hangingPunct="0">
              <a:spcBef>
                <a:spcPct val="20000"/>
              </a:spcBef>
              <a:spcAft>
                <a:spcPct val="0"/>
              </a:spcAft>
              <a:buClr>
                <a:srgbClr val="C00000"/>
              </a:buClr>
              <a:buBlip>
                <a:blip r:embed="rId4"/>
              </a:buBlip>
            </a:pPr>
            <a:r>
              <a:rPr lang="en" altLang="zh-CN" sz="2000" dirty="0"/>
              <a:t>Define Service APIs.</a:t>
            </a:r>
          </a:p>
          <a:p>
            <a:pPr marL="773013" lvl="1" indent="-379413" algn="just" eaLnBrk="0" fontAlgn="base" hangingPunct="0">
              <a:spcBef>
                <a:spcPct val="20000"/>
              </a:spcBef>
              <a:spcAft>
                <a:spcPct val="0"/>
              </a:spcAft>
              <a:buClr>
                <a:srgbClr val="C00000"/>
              </a:buClr>
              <a:buBlip>
                <a:blip r:embed="rId4"/>
              </a:buBlip>
            </a:pPr>
            <a:r>
              <a:rPr lang="en" altLang="zh-CN" sz="2000" dirty="0"/>
              <a:t>Create test plan / cases / tools from an API consumer perspective</a:t>
            </a:r>
          </a:p>
          <a:p>
            <a:pPr marL="773013" lvl="1" indent="-379413" algn="just" eaLnBrk="0" fontAlgn="base" hangingPunct="0">
              <a:spcBef>
                <a:spcPct val="20000"/>
              </a:spcBef>
              <a:spcAft>
                <a:spcPct val="0"/>
              </a:spcAft>
              <a:buClr>
                <a:srgbClr val="C00000"/>
              </a:buClr>
              <a:buBlip>
                <a:blip r:embed="rId4"/>
              </a:buBlip>
            </a:pPr>
            <a:r>
              <a:rPr lang="en" altLang="zh-CN" sz="2000" dirty="0"/>
              <a:t>Develop and test Service APIs</a:t>
            </a:r>
          </a:p>
          <a:p>
            <a:pPr marL="773013" lvl="1" indent="-379413" algn="just" eaLnBrk="0" fontAlgn="base" hangingPunct="0">
              <a:spcBef>
                <a:spcPct val="20000"/>
              </a:spcBef>
              <a:spcAft>
                <a:spcPct val="0"/>
              </a:spcAft>
              <a:buClr>
                <a:srgbClr val="C00000"/>
              </a:buClr>
              <a:buBlip>
                <a:blip r:embed="rId4"/>
              </a:buBlip>
            </a:pPr>
            <a:r>
              <a:rPr lang="en" altLang="zh-CN" sz="2000" dirty="0"/>
              <a:t>Create developer friendly documentation for service APIs</a:t>
            </a:r>
          </a:p>
        </p:txBody>
      </p:sp>
    </p:spTree>
    <p:extLst>
      <p:ext uri="{BB962C8B-B14F-4D97-AF65-F5344CB8AC3E}">
        <p14:creationId xmlns:p14="http://schemas.microsoft.com/office/powerpoint/2010/main" val="210389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4401" y="177799"/>
            <a:ext cx="7244644" cy="872065"/>
          </a:xfrm>
        </p:spPr>
        <p:txBody>
          <a:bodyPr/>
          <a:lstStyle/>
          <a:p>
            <a:pPr>
              <a:lnSpc>
                <a:spcPct val="85000"/>
              </a:lnSpc>
            </a:pPr>
            <a:r>
              <a:rPr lang="en-US" altLang="zh-CN" sz="3500" dirty="0"/>
              <a:t>CAMARA API backlog which is related to management service(1/2)</a:t>
            </a:r>
            <a:endParaRPr lang="zh-CN" altLang="en-US" sz="3500" dirty="0"/>
          </a:p>
        </p:txBody>
      </p:sp>
      <p:graphicFrame>
        <p:nvGraphicFramePr>
          <p:cNvPr id="2" name="表格 3">
            <a:extLst>
              <a:ext uri="{FF2B5EF4-FFF2-40B4-BE49-F238E27FC236}">
                <a16:creationId xmlns:a16="http://schemas.microsoft.com/office/drawing/2014/main" id="{EEE8065B-8493-B31F-9A52-8CF9966D4241}"/>
              </a:ext>
            </a:extLst>
          </p:cNvPr>
          <p:cNvGraphicFramePr>
            <a:graphicFrameLocks noGrp="1"/>
          </p:cNvGraphicFramePr>
          <p:nvPr>
            <p:extLst>
              <p:ext uri="{D42A27DB-BD31-4B8C-83A1-F6EECF244321}">
                <p14:modId xmlns:p14="http://schemas.microsoft.com/office/powerpoint/2010/main" val="3021266148"/>
              </p:ext>
            </p:extLst>
          </p:nvPr>
        </p:nvGraphicFramePr>
        <p:xfrm>
          <a:off x="355600" y="2065868"/>
          <a:ext cx="11353801" cy="4015740"/>
        </p:xfrm>
        <a:graphic>
          <a:graphicData uri="http://schemas.openxmlformats.org/drawingml/2006/table">
            <a:tbl>
              <a:tblPr firstRow="1" bandRow="1">
                <a:tableStyleId>{5C22544A-7EE6-4342-B048-85BDC9FD1C3A}</a:tableStyleId>
              </a:tblPr>
              <a:tblGrid>
                <a:gridCol w="1700260">
                  <a:extLst>
                    <a:ext uri="{9D8B030D-6E8A-4147-A177-3AD203B41FA5}">
                      <a16:colId xmlns:a16="http://schemas.microsoft.com/office/drawing/2014/main" val="3002544769"/>
                    </a:ext>
                  </a:extLst>
                </a:gridCol>
                <a:gridCol w="1792240">
                  <a:extLst>
                    <a:ext uri="{9D8B030D-6E8A-4147-A177-3AD203B41FA5}">
                      <a16:colId xmlns:a16="http://schemas.microsoft.com/office/drawing/2014/main" val="3004449503"/>
                    </a:ext>
                  </a:extLst>
                </a:gridCol>
                <a:gridCol w="5008799">
                  <a:extLst>
                    <a:ext uri="{9D8B030D-6E8A-4147-A177-3AD203B41FA5}">
                      <a16:colId xmlns:a16="http://schemas.microsoft.com/office/drawing/2014/main" val="1267881972"/>
                    </a:ext>
                  </a:extLst>
                </a:gridCol>
                <a:gridCol w="2852502">
                  <a:extLst>
                    <a:ext uri="{9D8B030D-6E8A-4147-A177-3AD203B41FA5}">
                      <a16:colId xmlns:a16="http://schemas.microsoft.com/office/drawing/2014/main" val="129477104"/>
                    </a:ext>
                  </a:extLst>
                </a:gridCol>
              </a:tblGrid>
              <a:tr h="228038">
                <a:tc>
                  <a:txBody>
                    <a:bodyPr/>
                    <a:lstStyle/>
                    <a:p>
                      <a:pPr algn="ctr"/>
                      <a:r>
                        <a:rPr lang="en-US" sz="1600" dirty="0"/>
                        <a:t>API family</a:t>
                      </a:r>
                    </a:p>
                  </a:txBody>
                  <a:tcPr anchor="ctr"/>
                </a:tc>
                <a:tc>
                  <a:txBody>
                    <a:bodyPr/>
                    <a:lstStyle/>
                    <a:p>
                      <a:pPr algn="ctr"/>
                      <a:r>
                        <a:rPr lang="en-US" sz="1600" b="1" kern="1200" dirty="0">
                          <a:solidFill>
                            <a:schemeClr val="lt1"/>
                          </a:solidFill>
                          <a:latin typeface="+mn-lt"/>
                          <a:ea typeface="+mn-ea"/>
                          <a:cs typeface="+mn-cs"/>
                        </a:rPr>
                        <a:t>Tags</a:t>
                      </a:r>
                    </a:p>
                  </a:txBody>
                  <a:tcPr anchor="ctr"/>
                </a:tc>
                <a:tc>
                  <a:txBody>
                    <a:bodyPr/>
                    <a:lstStyle/>
                    <a:p>
                      <a:pPr marL="0" algn="ctr" defTabSz="1219170" rtl="0" eaLnBrk="1" latinLnBrk="0" hangingPunct="1"/>
                      <a:r>
                        <a:rPr lang="en" sz="1600" b="1" kern="1200" dirty="0">
                          <a:solidFill>
                            <a:schemeClr val="lt1"/>
                          </a:solidFill>
                          <a:latin typeface="+mn-lt"/>
                          <a:ea typeface="+mn-ea"/>
                          <a:cs typeface="+mn-cs"/>
                        </a:rPr>
                        <a:t>Description of API family</a:t>
                      </a:r>
                    </a:p>
                  </a:txBody>
                  <a:tcPr marL="123825" marR="123825" marT="57150" marB="57150" anchor="ctr"/>
                </a:tc>
                <a:tc>
                  <a:txBody>
                    <a:bodyPr/>
                    <a:lstStyle/>
                    <a:p>
                      <a:pPr marL="0" algn="ctr" defTabSz="1219170" rtl="0" eaLnBrk="1" latinLnBrk="0" hangingPunct="1"/>
                      <a:r>
                        <a:rPr lang="en" sz="1600" b="1" kern="1200" dirty="0">
                          <a:solidFill>
                            <a:schemeClr val="lt1"/>
                          </a:solidFill>
                          <a:latin typeface="+mn-lt"/>
                          <a:ea typeface="+mn-ea"/>
                          <a:cs typeface="+mn-cs"/>
                        </a:rPr>
                        <a:t>Supporting capabilities</a:t>
                      </a:r>
                    </a:p>
                  </a:txBody>
                  <a:tcPr marL="123825" marR="123825" marT="57150" marB="57150" anchor="ctr"/>
                </a:tc>
                <a:extLst>
                  <a:ext uri="{0D108BD9-81ED-4DB2-BD59-A6C34878D82A}">
                    <a16:rowId xmlns:a16="http://schemas.microsoft.com/office/drawing/2014/main" val="2463330519"/>
                  </a:ext>
                </a:extLst>
              </a:tr>
              <a:tr h="2328894">
                <a:tc>
                  <a:txBody>
                    <a:bodyPr/>
                    <a:lstStyle/>
                    <a:p>
                      <a:pPr marL="0" algn="ctr" defTabSz="1219170" rtl="0" eaLnBrk="1" latinLnBrk="0" hangingPunct="1"/>
                      <a:r>
                        <a:rPr lang="en" altLang="zh-CN" sz="1600" b="0" kern="1200" dirty="0">
                          <a:solidFill>
                            <a:schemeClr val="tx1"/>
                          </a:solidFill>
                          <a:latin typeface="+mn-lt"/>
                          <a:ea typeface="+mn-ea"/>
                          <a:cs typeface="+mn-cs"/>
                        </a:rPr>
                        <a:t>Baseline OAM</a:t>
                      </a:r>
                      <a:endParaRPr lang="en-US" sz="1600" b="0" kern="1200" dirty="0">
                        <a:solidFill>
                          <a:schemeClr val="tx1"/>
                        </a:solidFill>
                        <a:latin typeface="+mn-lt"/>
                        <a:ea typeface="+mn-ea"/>
                        <a:cs typeface="+mn-cs"/>
                      </a:endParaRPr>
                    </a:p>
                  </a:txBody>
                  <a:tcPr anchor="ctr"/>
                </a:tc>
                <a:tc>
                  <a:txBody>
                    <a:bodyPr/>
                    <a:lstStyle/>
                    <a:p>
                      <a:r>
                        <a:rPr lang="en" altLang="zh-CN" sz="1600" b="0" kern="1200" dirty="0">
                          <a:solidFill>
                            <a:schemeClr val="tx1"/>
                          </a:solidFill>
                          <a:latin typeface="+mn-lt"/>
                          <a:ea typeface="+mn-ea"/>
                          <a:cs typeface="+mn-cs"/>
                        </a:rPr>
                        <a:t>CRA: Administrator, Business manager</a:t>
                      </a:r>
                      <a:br>
                        <a:rPr lang="en" altLang="zh-CN" sz="1600" b="0" kern="1200" dirty="0">
                          <a:solidFill>
                            <a:schemeClr val="tx1"/>
                          </a:solidFill>
                          <a:latin typeface="+mn-lt"/>
                          <a:ea typeface="+mn-ea"/>
                          <a:cs typeface="+mn-cs"/>
                        </a:rPr>
                      </a:br>
                      <a:br>
                        <a:rPr lang="en" altLang="zh-CN" sz="1600" b="0" kern="1200" dirty="0">
                          <a:solidFill>
                            <a:schemeClr val="tx1"/>
                          </a:solidFill>
                          <a:latin typeface="+mn-lt"/>
                          <a:ea typeface="+mn-ea"/>
                          <a:cs typeface="+mn-cs"/>
                        </a:rPr>
                      </a:br>
                      <a:r>
                        <a:rPr lang="en" altLang="zh-CN" sz="1600" b="0" kern="1200" dirty="0">
                          <a:solidFill>
                            <a:schemeClr val="tx1"/>
                          </a:solidFill>
                          <a:latin typeface="+mn-lt"/>
                          <a:ea typeface="+mn-ea"/>
                          <a:cs typeface="+mn-cs"/>
                        </a:rPr>
                        <a:t>TMF: Design, P2O, T2R</a:t>
                      </a:r>
                      <a:br>
                        <a:rPr lang="en" altLang="zh-CN" sz="1600" b="0" kern="1200" dirty="0">
                          <a:solidFill>
                            <a:schemeClr val="tx1"/>
                          </a:solidFill>
                          <a:latin typeface="+mn-lt"/>
                          <a:ea typeface="+mn-ea"/>
                          <a:cs typeface="+mn-cs"/>
                        </a:rPr>
                      </a:br>
                      <a:br>
                        <a:rPr lang="en" altLang="zh-CN" sz="1600" b="0" kern="1200" dirty="0">
                          <a:solidFill>
                            <a:schemeClr val="tx1"/>
                          </a:solidFill>
                          <a:latin typeface="+mn-lt"/>
                          <a:ea typeface="+mn-ea"/>
                          <a:cs typeface="+mn-cs"/>
                        </a:rPr>
                      </a:br>
                      <a:r>
                        <a:rPr lang="en" altLang="zh-CN" sz="1600" b="0" kern="1200" dirty="0">
                          <a:solidFill>
                            <a:schemeClr val="tx1"/>
                          </a:solidFill>
                          <a:latin typeface="+mn-lt"/>
                          <a:ea typeface="+mn-ea"/>
                          <a:cs typeface="+mn-cs"/>
                        </a:rPr>
                        <a:t>MAPE: MA</a:t>
                      </a:r>
                      <a:endParaRPr lang="en-US" sz="1600" b="0" kern="1200" dirty="0">
                        <a:solidFill>
                          <a:schemeClr val="tx1"/>
                        </a:solidFill>
                        <a:latin typeface="+mn-lt"/>
                        <a:ea typeface="+mn-ea"/>
                        <a:cs typeface="+mn-cs"/>
                      </a:endParaRPr>
                    </a:p>
                  </a:txBody>
                  <a:tcPr/>
                </a:tc>
                <a:tc>
                  <a:txBody>
                    <a:bodyPr/>
                    <a:lstStyle/>
                    <a:p>
                      <a:r>
                        <a:rPr lang="en" altLang="zh-CN" sz="1600" b="0" kern="1200" dirty="0">
                          <a:solidFill>
                            <a:schemeClr val="tx1"/>
                          </a:solidFill>
                          <a:latin typeface="+mn-lt"/>
                          <a:ea typeface="+mn-ea"/>
                          <a:cs typeface="+mn-cs"/>
                        </a:rPr>
                        <a:t>It provides the customer with the ability to:</a:t>
                      </a:r>
                    </a:p>
                    <a:p>
                      <a:r>
                        <a:rPr lang="en" altLang="zh-CN" sz="1600" b="0" kern="1200" dirty="0">
                          <a:solidFill>
                            <a:schemeClr val="tx1"/>
                          </a:solidFill>
                          <a:latin typeface="+mn-lt"/>
                          <a:ea typeface="+mn-ea"/>
                          <a:cs typeface="+mn-cs"/>
                        </a:rPr>
                        <a:t>- consume management data, including business related data (e.g., SLA, subscriber data, customer profile), and operation related data (e.g. PM/FM data, logs, trace, analytics reports, event notifications).</a:t>
                      </a:r>
                    </a:p>
                    <a:p>
                      <a:pPr marL="0" algn="l" defTabSz="1219170" rtl="0" eaLnBrk="1" latinLnBrk="0" hangingPunct="1"/>
                      <a:r>
                        <a:rPr lang="en" altLang="zh-CN" sz="1400" b="0" kern="1200" dirty="0">
                          <a:solidFill>
                            <a:schemeClr val="tx1"/>
                          </a:solidFill>
                          <a:latin typeface="+mn-lt"/>
                          <a:ea typeface="+mn-ea"/>
                          <a:cs typeface="+mn-cs"/>
                        </a:rPr>
                        <a:t>NOTE 1: The management data feeds customer owned systems, and can be used for internal consumption (B2B) or made available to their own customers (B2B2X, e.g. </a:t>
                      </a:r>
                      <a:r>
                        <a:rPr lang="en" altLang="zh-CN" sz="1400" b="0" kern="1200" dirty="0" err="1">
                          <a:solidFill>
                            <a:schemeClr val="tx1"/>
                          </a:solidFill>
                          <a:latin typeface="+mn-lt"/>
                          <a:ea typeface="+mn-ea"/>
                          <a:cs typeface="+mn-cs"/>
                        </a:rPr>
                        <a:t>hyperscaler</a:t>
                      </a:r>
                      <a:r>
                        <a:rPr lang="en" altLang="zh-CN" sz="1400" b="0" kern="1200" dirty="0">
                          <a:solidFill>
                            <a:schemeClr val="tx1"/>
                          </a:solidFill>
                          <a:latin typeface="+mn-lt"/>
                          <a:ea typeface="+mn-ea"/>
                          <a:cs typeface="+mn-cs"/>
                        </a:rPr>
                        <a:t> enriches management data with additional information, and exposes them to their own customers via proprietary APIs).</a:t>
                      </a:r>
                      <a:br>
                        <a:rPr lang="en" altLang="zh-CN" dirty="0"/>
                      </a:br>
                      <a:endParaRPr lang="en" altLang="zh-CN" dirty="0"/>
                    </a:p>
                    <a:p>
                      <a:pPr marL="0" algn="l" defTabSz="1219170" rtl="0" eaLnBrk="1" latinLnBrk="0" hangingPunct="1"/>
                      <a:r>
                        <a:rPr lang="en" altLang="zh-CN" sz="1600" b="0" kern="1200" dirty="0">
                          <a:solidFill>
                            <a:schemeClr val="tx1"/>
                          </a:solidFill>
                          <a:latin typeface="+mn-lt"/>
                          <a:ea typeface="+mn-ea"/>
                          <a:cs typeface="+mn-cs"/>
                        </a:rPr>
                        <a:t>- gain access to Customer-Facing Service (CFS) catalog and inventory.</a:t>
                      </a:r>
                    </a:p>
                    <a:p>
                      <a:pPr marL="0" algn="l" defTabSz="1219170" rtl="0" eaLnBrk="1" latinLnBrk="0" hangingPunct="1"/>
                      <a:r>
                        <a:rPr lang="en" altLang="zh-CN" sz="1400" b="0" kern="1200" dirty="0">
                          <a:solidFill>
                            <a:schemeClr val="tx1"/>
                          </a:solidFill>
                          <a:latin typeface="+mn-lt"/>
                          <a:ea typeface="+mn-ea"/>
                          <a:cs typeface="+mn-cs"/>
                        </a:rPr>
                        <a:t>NOTE 2: This includes catalog of APIs and inventory of edge nodes (features, location, availability)</a:t>
                      </a:r>
                    </a:p>
                  </a:txBody>
                  <a:tcPr/>
                </a:tc>
                <a:tc>
                  <a:txBody>
                    <a:bodyPr/>
                    <a:lstStyle/>
                    <a:p>
                      <a:pPr marL="0" algn="l" defTabSz="1219170" rtl="0" eaLnBrk="1" latinLnBrk="0" hangingPunct="1"/>
                      <a:r>
                        <a:rPr lang="en" altLang="zh-CN" sz="1600" b="0" kern="1200" dirty="0">
                          <a:solidFill>
                            <a:schemeClr val="tx1"/>
                          </a:solidFill>
                          <a:latin typeface="+mn-lt"/>
                          <a:ea typeface="+mn-ea"/>
                          <a:cs typeface="+mn-cs"/>
                        </a:rPr>
                        <a:t>- BSS (Rel-15, M): configuration of business related data.</a:t>
                      </a:r>
                    </a:p>
                    <a:p>
                      <a:r>
                        <a:rPr lang="en" altLang="zh-CN" sz="1600" b="0" kern="1200" dirty="0">
                          <a:solidFill>
                            <a:schemeClr val="tx1"/>
                          </a:solidFill>
                          <a:latin typeface="+mn-lt"/>
                          <a:ea typeface="+mn-ea"/>
                          <a:cs typeface="+mn-cs"/>
                        </a:rPr>
                        <a:t>- OSS w/o slicing (Rel-15/16, M): configuration of operational related data, including batch format (file based reporting/streaming reporting) and reporting period. Availability of catalog and inventory following </a:t>
                      </a:r>
                      <a:r>
                        <a:rPr lang="en" altLang="zh-CN" sz="1600" b="0" kern="1200" dirty="0" err="1">
                          <a:solidFill>
                            <a:schemeClr val="tx1"/>
                          </a:solidFill>
                          <a:latin typeface="+mn-lt"/>
                          <a:ea typeface="+mn-ea"/>
                          <a:cs typeface="+mn-cs"/>
                        </a:rPr>
                        <a:t>TMForum</a:t>
                      </a:r>
                      <a:r>
                        <a:rPr lang="en" altLang="zh-CN" sz="1600" b="0" kern="1200" dirty="0">
                          <a:solidFill>
                            <a:schemeClr val="tx1"/>
                          </a:solidFill>
                          <a:latin typeface="+mn-lt"/>
                          <a:ea typeface="+mn-ea"/>
                          <a:cs typeface="+mn-cs"/>
                        </a:rPr>
                        <a:t> Open Digital Architecture (ODA).</a:t>
                      </a:r>
                    </a:p>
                    <a:p>
                      <a:pPr marL="0" algn="l" defTabSz="1219170" rtl="0" eaLnBrk="1" latinLnBrk="0" hangingPunct="1"/>
                      <a:r>
                        <a:rPr lang="en" altLang="zh-CN" sz="1600" b="0" kern="1200" dirty="0">
                          <a:solidFill>
                            <a:schemeClr val="tx1"/>
                          </a:solidFill>
                          <a:latin typeface="+mn-lt"/>
                          <a:ea typeface="+mn-ea"/>
                          <a:cs typeface="+mn-cs"/>
                        </a:rPr>
                        <a:t>- OSS w/ slicing (Rel-17, O): provide operational related at network slice (subnet) level.</a:t>
                      </a:r>
                    </a:p>
                  </a:txBody>
                  <a:tcPr/>
                </a:tc>
                <a:extLst>
                  <a:ext uri="{0D108BD9-81ED-4DB2-BD59-A6C34878D82A}">
                    <a16:rowId xmlns:a16="http://schemas.microsoft.com/office/drawing/2014/main" val="1807037235"/>
                  </a:ext>
                </a:extLst>
              </a:tr>
            </a:tbl>
          </a:graphicData>
        </a:graphic>
      </p:graphicFrame>
      <p:sp>
        <p:nvSpPr>
          <p:cNvPr id="5" name="文本框 4">
            <a:extLst>
              <a:ext uri="{FF2B5EF4-FFF2-40B4-BE49-F238E27FC236}">
                <a16:creationId xmlns:a16="http://schemas.microsoft.com/office/drawing/2014/main" id="{A4332043-FD93-3293-A436-C54A3104AA8F}"/>
              </a:ext>
            </a:extLst>
          </p:cNvPr>
          <p:cNvSpPr txBox="1"/>
          <p:nvPr/>
        </p:nvSpPr>
        <p:spPr>
          <a:xfrm>
            <a:off x="601130" y="1313932"/>
            <a:ext cx="10981267" cy="646331"/>
          </a:xfrm>
          <a:prstGeom prst="rect">
            <a:avLst/>
          </a:prstGeom>
          <a:noFill/>
        </p:spPr>
        <p:txBody>
          <a:bodyPr wrap="square">
            <a:spAutoFit/>
          </a:bodyPr>
          <a:lstStyle/>
          <a:p>
            <a:pPr marL="285750" indent="-285750">
              <a:buFont typeface="Arial" panose="020B0604020202020204" pitchFamily="34" charset="0"/>
              <a:buChar char="•"/>
            </a:pPr>
            <a:r>
              <a:rPr lang="en-US" altLang="zh-CN" sz="1800" dirty="0"/>
              <a:t>CAMARA</a:t>
            </a:r>
            <a:r>
              <a:rPr lang="zh-CN" altLang="en-US" sz="1800" dirty="0"/>
              <a:t> </a:t>
            </a:r>
            <a:r>
              <a:rPr lang="en-US" altLang="zh-CN" sz="1800" dirty="0"/>
              <a:t>targets at providing service API based on the existing capability offered by 3GPP, the capabilities related to OAM are listed below:</a:t>
            </a:r>
            <a:endParaRPr lang="en-US" dirty="0"/>
          </a:p>
        </p:txBody>
      </p:sp>
    </p:spTree>
    <p:extLst>
      <p:ext uri="{BB962C8B-B14F-4D97-AF65-F5344CB8AC3E}">
        <p14:creationId xmlns:p14="http://schemas.microsoft.com/office/powerpoint/2010/main" val="247244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3">
            <a:extLst>
              <a:ext uri="{FF2B5EF4-FFF2-40B4-BE49-F238E27FC236}">
                <a16:creationId xmlns:a16="http://schemas.microsoft.com/office/drawing/2014/main" id="{AC6B9888-8108-9B06-2D39-1AB8C011ED7C}"/>
              </a:ext>
            </a:extLst>
          </p:cNvPr>
          <p:cNvGraphicFramePr>
            <a:graphicFrameLocks noGrp="1"/>
          </p:cNvGraphicFramePr>
          <p:nvPr>
            <p:extLst>
              <p:ext uri="{D42A27DB-BD31-4B8C-83A1-F6EECF244321}">
                <p14:modId xmlns:p14="http://schemas.microsoft.com/office/powerpoint/2010/main" val="1741478010"/>
              </p:ext>
            </p:extLst>
          </p:nvPr>
        </p:nvGraphicFramePr>
        <p:xfrm>
          <a:off x="355600" y="1782233"/>
          <a:ext cx="11353801" cy="2065020"/>
        </p:xfrm>
        <a:graphic>
          <a:graphicData uri="http://schemas.openxmlformats.org/drawingml/2006/table">
            <a:tbl>
              <a:tblPr firstRow="1" bandRow="1">
                <a:tableStyleId>{5C22544A-7EE6-4342-B048-85BDC9FD1C3A}</a:tableStyleId>
              </a:tblPr>
              <a:tblGrid>
                <a:gridCol w="1700260">
                  <a:extLst>
                    <a:ext uri="{9D8B030D-6E8A-4147-A177-3AD203B41FA5}">
                      <a16:colId xmlns:a16="http://schemas.microsoft.com/office/drawing/2014/main" val="3002544769"/>
                    </a:ext>
                  </a:extLst>
                </a:gridCol>
                <a:gridCol w="1792240">
                  <a:extLst>
                    <a:ext uri="{9D8B030D-6E8A-4147-A177-3AD203B41FA5}">
                      <a16:colId xmlns:a16="http://schemas.microsoft.com/office/drawing/2014/main" val="3004449503"/>
                    </a:ext>
                  </a:extLst>
                </a:gridCol>
                <a:gridCol w="5008799">
                  <a:extLst>
                    <a:ext uri="{9D8B030D-6E8A-4147-A177-3AD203B41FA5}">
                      <a16:colId xmlns:a16="http://schemas.microsoft.com/office/drawing/2014/main" val="1267881972"/>
                    </a:ext>
                  </a:extLst>
                </a:gridCol>
                <a:gridCol w="2852502">
                  <a:extLst>
                    <a:ext uri="{9D8B030D-6E8A-4147-A177-3AD203B41FA5}">
                      <a16:colId xmlns:a16="http://schemas.microsoft.com/office/drawing/2014/main" val="129477104"/>
                    </a:ext>
                  </a:extLst>
                </a:gridCol>
              </a:tblGrid>
              <a:tr h="0">
                <a:tc>
                  <a:txBody>
                    <a:bodyPr/>
                    <a:lstStyle/>
                    <a:p>
                      <a:pPr algn="ctr"/>
                      <a:r>
                        <a:rPr lang="en-US" sz="1600" dirty="0"/>
                        <a:t>API family</a:t>
                      </a:r>
                    </a:p>
                  </a:txBody>
                  <a:tcPr anchor="ctr"/>
                </a:tc>
                <a:tc>
                  <a:txBody>
                    <a:bodyPr/>
                    <a:lstStyle/>
                    <a:p>
                      <a:pPr algn="ctr"/>
                      <a:r>
                        <a:rPr lang="en-US" sz="1600" b="1" kern="1200" dirty="0">
                          <a:solidFill>
                            <a:schemeClr val="lt1"/>
                          </a:solidFill>
                          <a:latin typeface="+mn-lt"/>
                          <a:ea typeface="+mn-ea"/>
                          <a:cs typeface="+mn-cs"/>
                        </a:rPr>
                        <a:t>Tags</a:t>
                      </a:r>
                    </a:p>
                  </a:txBody>
                  <a:tcPr anchor="ctr"/>
                </a:tc>
                <a:tc>
                  <a:txBody>
                    <a:bodyPr/>
                    <a:lstStyle/>
                    <a:p>
                      <a:pPr marL="0" algn="ctr" defTabSz="1219170" rtl="0" eaLnBrk="1" latinLnBrk="0" hangingPunct="1"/>
                      <a:r>
                        <a:rPr lang="en" sz="1600" b="1" kern="1200" dirty="0">
                          <a:solidFill>
                            <a:schemeClr val="lt1"/>
                          </a:solidFill>
                          <a:latin typeface="+mn-lt"/>
                          <a:ea typeface="+mn-ea"/>
                          <a:cs typeface="+mn-cs"/>
                        </a:rPr>
                        <a:t>Description of API family</a:t>
                      </a:r>
                    </a:p>
                  </a:txBody>
                  <a:tcPr marL="123825" marR="123825" marT="57150" marB="57150" anchor="ctr"/>
                </a:tc>
                <a:tc>
                  <a:txBody>
                    <a:bodyPr/>
                    <a:lstStyle/>
                    <a:p>
                      <a:pPr marL="0" algn="ctr" defTabSz="1219170" rtl="0" eaLnBrk="1" latinLnBrk="0" hangingPunct="1"/>
                      <a:r>
                        <a:rPr lang="en" sz="1600" b="1" kern="1200" dirty="0">
                          <a:solidFill>
                            <a:schemeClr val="lt1"/>
                          </a:solidFill>
                          <a:latin typeface="+mn-lt"/>
                          <a:ea typeface="+mn-ea"/>
                          <a:cs typeface="+mn-cs"/>
                        </a:rPr>
                        <a:t>Supporting capabilities</a:t>
                      </a:r>
                    </a:p>
                  </a:txBody>
                  <a:tcPr marL="123825" marR="123825" marT="57150" marB="57150" anchor="ctr"/>
                </a:tc>
                <a:extLst>
                  <a:ext uri="{0D108BD9-81ED-4DB2-BD59-A6C34878D82A}">
                    <a16:rowId xmlns:a16="http://schemas.microsoft.com/office/drawing/2014/main" val="2463330519"/>
                  </a:ext>
                </a:extLst>
              </a:tr>
              <a:tr h="333588">
                <a:tc>
                  <a:txBody>
                    <a:bodyPr/>
                    <a:lstStyle/>
                    <a:p>
                      <a:pPr marL="0" algn="ctr" defTabSz="1219170" rtl="0" eaLnBrk="1" latinLnBrk="0" hangingPunct="1"/>
                      <a:r>
                        <a:rPr lang="en" altLang="zh-CN" sz="1600" b="0" kern="1200" dirty="0">
                          <a:solidFill>
                            <a:schemeClr val="tx1"/>
                          </a:solidFill>
                          <a:latin typeface="+mn-lt"/>
                          <a:ea typeface="+mn-ea"/>
                          <a:cs typeface="+mn-cs"/>
                        </a:rPr>
                        <a:t>Advanced OAM</a:t>
                      </a:r>
                      <a:endParaRPr lang="en-US" sz="1600" b="0" kern="1200" dirty="0">
                        <a:solidFill>
                          <a:schemeClr val="tx1"/>
                        </a:solidFill>
                        <a:latin typeface="+mn-lt"/>
                        <a:ea typeface="+mn-ea"/>
                        <a:cs typeface="+mn-cs"/>
                      </a:endParaRPr>
                    </a:p>
                  </a:txBody>
                  <a:tcPr anchor="ctr"/>
                </a:tc>
                <a:tc>
                  <a:txBody>
                    <a:bodyPr/>
                    <a:lstStyle/>
                    <a:p>
                      <a:r>
                        <a:rPr lang="en" altLang="zh-CN" sz="1600" b="0" kern="1200" dirty="0">
                          <a:solidFill>
                            <a:schemeClr val="tx1"/>
                          </a:solidFill>
                          <a:latin typeface="+mn-lt"/>
                          <a:ea typeface="+mn-ea"/>
                          <a:cs typeface="+mn-cs"/>
                        </a:rPr>
                        <a:t>CRA: Administrator</a:t>
                      </a:r>
                      <a:br>
                        <a:rPr lang="en" altLang="zh-CN" sz="1600" b="0" kern="1200" dirty="0">
                          <a:solidFill>
                            <a:schemeClr val="tx1"/>
                          </a:solidFill>
                          <a:latin typeface="+mn-lt"/>
                          <a:ea typeface="+mn-ea"/>
                          <a:cs typeface="+mn-cs"/>
                        </a:rPr>
                      </a:br>
                      <a:br>
                        <a:rPr lang="en" altLang="zh-CN" sz="1600" b="0" kern="1200" dirty="0">
                          <a:solidFill>
                            <a:schemeClr val="tx1"/>
                          </a:solidFill>
                          <a:latin typeface="+mn-lt"/>
                          <a:ea typeface="+mn-ea"/>
                          <a:cs typeface="+mn-cs"/>
                        </a:rPr>
                      </a:br>
                      <a:r>
                        <a:rPr lang="en" altLang="zh-CN" sz="1600" b="0" kern="1200" dirty="0">
                          <a:solidFill>
                            <a:schemeClr val="tx1"/>
                          </a:solidFill>
                          <a:latin typeface="+mn-lt"/>
                          <a:ea typeface="+mn-ea"/>
                          <a:cs typeface="+mn-cs"/>
                        </a:rPr>
                        <a:t>TMF: T2R</a:t>
                      </a:r>
                      <a:br>
                        <a:rPr lang="en" altLang="zh-CN" sz="1600" b="0" kern="1200" dirty="0">
                          <a:solidFill>
                            <a:schemeClr val="tx1"/>
                          </a:solidFill>
                          <a:latin typeface="+mn-lt"/>
                          <a:ea typeface="+mn-ea"/>
                          <a:cs typeface="+mn-cs"/>
                        </a:rPr>
                      </a:br>
                      <a:br>
                        <a:rPr lang="en" altLang="zh-CN" sz="1600" b="0" kern="1200" dirty="0">
                          <a:solidFill>
                            <a:schemeClr val="tx1"/>
                          </a:solidFill>
                          <a:latin typeface="+mn-lt"/>
                          <a:ea typeface="+mn-ea"/>
                          <a:cs typeface="+mn-cs"/>
                        </a:rPr>
                      </a:br>
                      <a:r>
                        <a:rPr lang="en" altLang="zh-CN" sz="1600" b="0" kern="1200" dirty="0">
                          <a:solidFill>
                            <a:schemeClr val="tx1"/>
                          </a:solidFill>
                          <a:latin typeface="+mn-lt"/>
                          <a:ea typeface="+mn-ea"/>
                          <a:cs typeface="+mn-cs"/>
                        </a:rPr>
                        <a:t>MAPE: ME</a:t>
                      </a:r>
                      <a:endParaRPr lang="en-US" sz="1600" b="0" kern="1200" dirty="0">
                        <a:solidFill>
                          <a:schemeClr val="tx1"/>
                        </a:solidFill>
                        <a:latin typeface="+mn-lt"/>
                        <a:ea typeface="+mn-ea"/>
                        <a:cs typeface="+mn-cs"/>
                      </a:endParaRPr>
                    </a:p>
                  </a:txBody>
                  <a:tcPr/>
                </a:tc>
                <a:tc>
                  <a:txBody>
                    <a:bodyPr/>
                    <a:lstStyle/>
                    <a:p>
                      <a:r>
                        <a:rPr lang="en" altLang="zh-CN" sz="1600" b="0" kern="1200" dirty="0">
                          <a:solidFill>
                            <a:schemeClr val="tx1"/>
                          </a:solidFill>
                          <a:latin typeface="+mn-lt"/>
                          <a:ea typeface="+mn-ea"/>
                          <a:cs typeface="+mn-cs"/>
                        </a:rPr>
                        <a:t>It provides the customer the ability to trigger day-2 activities, e.g. scaling in/out, policy injection for data collection, etc.</a:t>
                      </a:r>
                      <a:br>
                        <a:rPr lang="en" altLang="zh-CN" sz="1600" dirty="0"/>
                      </a:br>
                      <a:br>
                        <a:rPr lang="en" altLang="zh-CN" sz="1600" dirty="0"/>
                      </a:br>
                      <a:r>
                        <a:rPr lang="en" altLang="zh-CN" sz="1400" b="0" kern="1200" dirty="0">
                          <a:solidFill>
                            <a:schemeClr val="tx1"/>
                          </a:solidFill>
                          <a:latin typeface="+mn-lt"/>
                          <a:ea typeface="+mn-ea"/>
                          <a:cs typeface="+mn-cs"/>
                        </a:rPr>
                        <a:t>NOTE: The operator always acts on behalf of the customer (customer is not granted with direct access to operator OSS capabilities).</a:t>
                      </a:r>
                    </a:p>
                  </a:txBody>
                  <a:tcPr/>
                </a:tc>
                <a:tc>
                  <a:txBody>
                    <a:bodyPr/>
                    <a:lstStyle/>
                    <a:p>
                      <a:r>
                        <a:rPr lang="en-US" altLang="zh-CN" sz="1600" b="0" kern="1200" dirty="0">
                          <a:solidFill>
                            <a:schemeClr val="tx1"/>
                          </a:solidFill>
                          <a:latin typeface="+mn-lt"/>
                          <a:ea typeface="+mn-ea"/>
                          <a:cs typeface="+mn-cs"/>
                        </a:rPr>
                        <a:t>-</a:t>
                      </a:r>
                      <a:r>
                        <a:rPr lang="zh-CN" altLang="en-US" sz="1600" b="0" kern="1200" dirty="0">
                          <a:solidFill>
                            <a:schemeClr val="tx1"/>
                          </a:solidFill>
                          <a:latin typeface="+mn-lt"/>
                          <a:ea typeface="+mn-ea"/>
                          <a:cs typeface="+mn-cs"/>
                        </a:rPr>
                        <a:t>  </a:t>
                      </a:r>
                      <a:r>
                        <a:rPr lang="en" altLang="zh-CN" sz="1600" b="0" kern="1200" dirty="0">
                          <a:solidFill>
                            <a:schemeClr val="tx1"/>
                          </a:solidFill>
                          <a:latin typeface="+mn-lt"/>
                          <a:ea typeface="+mn-ea"/>
                          <a:cs typeface="+mn-cs"/>
                        </a:rPr>
                        <a:t>Baseline OAM availability</a:t>
                      </a:r>
                    </a:p>
                    <a:p>
                      <a:r>
                        <a:rPr lang="en-US" altLang="zh-CN" sz="1600" b="0" kern="1200" dirty="0">
                          <a:solidFill>
                            <a:schemeClr val="tx1"/>
                          </a:solidFill>
                          <a:latin typeface="+mn-lt"/>
                          <a:ea typeface="+mn-ea"/>
                          <a:cs typeface="+mn-cs"/>
                        </a:rPr>
                        <a:t>-</a:t>
                      </a:r>
                      <a:r>
                        <a:rPr lang="zh-CN" altLang="en-US" sz="1600" b="0" kern="1200" dirty="0">
                          <a:solidFill>
                            <a:schemeClr val="tx1"/>
                          </a:solidFill>
                          <a:latin typeface="+mn-lt"/>
                          <a:ea typeface="+mn-ea"/>
                          <a:cs typeface="+mn-cs"/>
                        </a:rPr>
                        <a:t> </a:t>
                      </a:r>
                      <a:r>
                        <a:rPr lang="en" altLang="zh-CN" sz="1600" b="0" kern="1200" dirty="0">
                          <a:solidFill>
                            <a:schemeClr val="tx1"/>
                          </a:solidFill>
                          <a:latin typeface="+mn-lt"/>
                          <a:ea typeface="+mn-ea"/>
                          <a:cs typeface="+mn-cs"/>
                        </a:rPr>
                        <a:t>OSS Access control (Rel-18, M), enhancing OSS with authentication, authorization and audit capabilities</a:t>
                      </a:r>
                    </a:p>
                    <a:p>
                      <a:pPr marL="0" algn="l" defTabSz="1219170" rtl="0" eaLnBrk="1" latinLnBrk="0" hangingPunct="1"/>
                      <a:endParaRPr lang="en" altLang="zh-CN" sz="1600" b="0" kern="1200" dirty="0">
                        <a:solidFill>
                          <a:schemeClr val="tx1"/>
                        </a:solidFill>
                        <a:latin typeface="+mn-lt"/>
                        <a:ea typeface="+mn-ea"/>
                        <a:cs typeface="+mn-cs"/>
                      </a:endParaRPr>
                    </a:p>
                  </a:txBody>
                  <a:tcPr/>
                </a:tc>
                <a:extLst>
                  <a:ext uri="{0D108BD9-81ED-4DB2-BD59-A6C34878D82A}">
                    <a16:rowId xmlns:a16="http://schemas.microsoft.com/office/drawing/2014/main" val="1807037235"/>
                  </a:ext>
                </a:extLst>
              </a:tr>
            </a:tbl>
          </a:graphicData>
        </a:graphic>
      </p:graphicFrame>
      <p:sp>
        <p:nvSpPr>
          <p:cNvPr id="5" name="标题 2">
            <a:extLst>
              <a:ext uri="{FF2B5EF4-FFF2-40B4-BE49-F238E27FC236}">
                <a16:creationId xmlns:a16="http://schemas.microsoft.com/office/drawing/2014/main" id="{C7C422E2-58B0-0AB9-1E1B-2BB035379851}"/>
              </a:ext>
            </a:extLst>
          </p:cNvPr>
          <p:cNvSpPr>
            <a:spLocks noGrp="1"/>
          </p:cNvSpPr>
          <p:nvPr>
            <p:ph type="title"/>
          </p:nvPr>
        </p:nvSpPr>
        <p:spPr>
          <a:xfrm>
            <a:off x="2184401" y="177799"/>
            <a:ext cx="7244644" cy="872065"/>
          </a:xfrm>
        </p:spPr>
        <p:txBody>
          <a:bodyPr/>
          <a:lstStyle/>
          <a:p>
            <a:pPr>
              <a:lnSpc>
                <a:spcPct val="85000"/>
              </a:lnSpc>
            </a:pPr>
            <a:r>
              <a:rPr lang="en-US" altLang="zh-CN" sz="3500" dirty="0"/>
              <a:t>CAMARA API backlog which is related to management service(2/2)</a:t>
            </a:r>
            <a:endParaRPr lang="zh-CN" altLang="en-US" sz="3500" dirty="0"/>
          </a:p>
        </p:txBody>
      </p:sp>
    </p:spTree>
    <p:extLst>
      <p:ext uri="{BB962C8B-B14F-4D97-AF65-F5344CB8AC3E}">
        <p14:creationId xmlns:p14="http://schemas.microsoft.com/office/powerpoint/2010/main" val="364771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AF96D53F-EDEC-A17A-BDBA-B1BB12923D1F}"/>
              </a:ext>
            </a:extLst>
          </p:cNvPr>
          <p:cNvSpPr>
            <a:spLocks noGrp="1"/>
          </p:cNvSpPr>
          <p:nvPr>
            <p:ph type="title"/>
          </p:nvPr>
        </p:nvSpPr>
        <p:spPr>
          <a:xfrm>
            <a:off x="749301" y="304800"/>
            <a:ext cx="9270999" cy="672704"/>
          </a:xfrm>
          <a:solidFill>
            <a:schemeClr val="bg1"/>
          </a:solidFill>
        </p:spPr>
        <p:txBody>
          <a:bodyPr/>
          <a:lstStyle/>
          <a:p>
            <a:pPr>
              <a:lnSpc>
                <a:spcPct val="80000"/>
              </a:lnSpc>
            </a:pPr>
            <a:r>
              <a:rPr lang="en-US" altLang="zh-CN" dirty="0"/>
              <a:t>Potential supporting capabilities from FS_NSCE</a:t>
            </a:r>
            <a:endParaRPr lang="zh-CN" altLang="en-US" dirty="0"/>
          </a:p>
        </p:txBody>
      </p:sp>
      <p:sp>
        <p:nvSpPr>
          <p:cNvPr id="4" name="文本框 3">
            <a:extLst>
              <a:ext uri="{FF2B5EF4-FFF2-40B4-BE49-F238E27FC236}">
                <a16:creationId xmlns:a16="http://schemas.microsoft.com/office/drawing/2014/main" id="{C5ECCA3A-3846-01C4-1A0E-0F20AE3928D2}"/>
              </a:ext>
            </a:extLst>
          </p:cNvPr>
          <p:cNvSpPr txBox="1"/>
          <p:nvPr/>
        </p:nvSpPr>
        <p:spPr>
          <a:xfrm>
            <a:off x="482600" y="1754695"/>
            <a:ext cx="8427224" cy="1538883"/>
          </a:xfrm>
          <a:prstGeom prst="rect">
            <a:avLst/>
          </a:prstGeom>
          <a:noFill/>
        </p:spPr>
        <p:txBody>
          <a:bodyPr wrap="square" rtlCol="0">
            <a:spAutoFit/>
          </a:bodyPr>
          <a:lstStyle/>
          <a:p>
            <a:pPr marL="356013" lvl="1" indent="-428013">
              <a:buBlip>
                <a:blip r:embed="rId3"/>
              </a:buBlip>
            </a:pPr>
            <a:r>
              <a:rPr lang="en" altLang="zh-CN" sz="2200" dirty="0"/>
              <a:t>Potential supporting capability from FS_NSCE</a:t>
            </a:r>
            <a:endParaRPr lang="en-US" altLang="zh-CN" sz="2200" dirty="0"/>
          </a:p>
          <a:p>
            <a:pPr marL="773013" lvl="1" indent="-379413" eaLnBrk="0" fontAlgn="base" hangingPunct="0">
              <a:spcBef>
                <a:spcPct val="20000"/>
              </a:spcBef>
              <a:spcAft>
                <a:spcPct val="0"/>
              </a:spcAft>
              <a:buClr>
                <a:srgbClr val="C00000"/>
              </a:buClr>
              <a:buBlip>
                <a:blip r:embed="rId4"/>
              </a:buBlip>
            </a:pPr>
            <a:r>
              <a:rPr lang="en" altLang="zh-CN" sz="2000" dirty="0" err="1">
                <a:solidFill>
                  <a:prstClr val="black"/>
                </a:solidFill>
              </a:rPr>
              <a:t>MnS</a:t>
            </a:r>
            <a:r>
              <a:rPr lang="en" altLang="zh-CN" sz="2000" dirty="0">
                <a:solidFill>
                  <a:prstClr val="black"/>
                </a:solidFill>
              </a:rPr>
              <a:t> discovery service for NSC</a:t>
            </a:r>
            <a:r>
              <a:rPr lang="en-US" altLang="zh-CN" sz="2000" dirty="0">
                <a:solidFill>
                  <a:prstClr val="black"/>
                </a:solidFill>
              </a:rPr>
              <a:t>.</a:t>
            </a:r>
          </a:p>
          <a:p>
            <a:pPr marL="773013" lvl="1" indent="-379413" eaLnBrk="0" fontAlgn="base" hangingPunct="0">
              <a:spcBef>
                <a:spcPct val="20000"/>
              </a:spcBef>
              <a:spcAft>
                <a:spcPct val="0"/>
              </a:spcAft>
              <a:buClr>
                <a:srgbClr val="C00000"/>
              </a:buClr>
              <a:buBlip>
                <a:blip r:embed="rId4"/>
              </a:buBlip>
            </a:pPr>
            <a:r>
              <a:rPr lang="en" altLang="zh-CN" sz="2000" dirty="0"/>
              <a:t>Authorization procedure and provisioning of granular access.</a:t>
            </a:r>
          </a:p>
          <a:p>
            <a:pPr marL="773013" lvl="1" indent="-379413" algn="just" eaLnBrk="0" fontAlgn="base" hangingPunct="0">
              <a:spcBef>
                <a:spcPct val="20000"/>
              </a:spcBef>
              <a:spcAft>
                <a:spcPct val="0"/>
              </a:spcAft>
              <a:buClr>
                <a:srgbClr val="C00000"/>
              </a:buClr>
              <a:buBlip>
                <a:blip r:embed="rId4"/>
              </a:buBlip>
            </a:pPr>
            <a:r>
              <a:rPr lang="en" altLang="zh-CN" sz="2000" dirty="0"/>
              <a:t>Filtering.</a:t>
            </a:r>
          </a:p>
        </p:txBody>
      </p:sp>
      <p:sp>
        <p:nvSpPr>
          <p:cNvPr id="5" name="文本框 4">
            <a:extLst>
              <a:ext uri="{FF2B5EF4-FFF2-40B4-BE49-F238E27FC236}">
                <a16:creationId xmlns:a16="http://schemas.microsoft.com/office/drawing/2014/main" id="{D60D9E9E-732C-9895-68A6-36ACE4AC22CF}"/>
              </a:ext>
            </a:extLst>
          </p:cNvPr>
          <p:cNvSpPr txBox="1"/>
          <p:nvPr/>
        </p:nvSpPr>
        <p:spPr>
          <a:xfrm>
            <a:off x="749301" y="4070769"/>
            <a:ext cx="9097432" cy="400110"/>
          </a:xfrm>
          <a:prstGeom prst="rect">
            <a:avLst/>
          </a:prstGeom>
          <a:noFill/>
        </p:spPr>
        <p:txBody>
          <a:bodyPr wrap="square">
            <a:spAutoFit/>
          </a:bodyPr>
          <a:lstStyle/>
          <a:p>
            <a:r>
              <a:rPr lang="en-US" sz="2000" dirty="0">
                <a:solidFill>
                  <a:prstClr val="black"/>
                </a:solidFill>
              </a:rPr>
              <a:t>NOTE: Exposure governance may include granular access and filtering.</a:t>
            </a:r>
          </a:p>
        </p:txBody>
      </p:sp>
    </p:spTree>
    <p:extLst>
      <p:ext uri="{BB962C8B-B14F-4D97-AF65-F5344CB8AC3E}">
        <p14:creationId xmlns:p14="http://schemas.microsoft.com/office/powerpoint/2010/main" val="179840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AF96D53F-EDEC-A17A-BDBA-B1BB12923D1F}"/>
              </a:ext>
            </a:extLst>
          </p:cNvPr>
          <p:cNvSpPr>
            <a:spLocks noGrp="1"/>
          </p:cNvSpPr>
          <p:nvPr>
            <p:ph type="title"/>
          </p:nvPr>
        </p:nvSpPr>
        <p:spPr>
          <a:xfrm>
            <a:off x="2273299" y="304800"/>
            <a:ext cx="6429265" cy="672704"/>
          </a:xfrm>
          <a:solidFill>
            <a:schemeClr val="bg1"/>
          </a:solidFill>
        </p:spPr>
        <p:txBody>
          <a:bodyPr/>
          <a:lstStyle/>
          <a:p>
            <a:pPr>
              <a:lnSpc>
                <a:spcPct val="80000"/>
              </a:lnSpc>
            </a:pPr>
            <a:r>
              <a:rPr lang="en-US" altLang="zh-CN" dirty="0"/>
              <a:t>Relation with CAMARA </a:t>
            </a:r>
            <a:endParaRPr lang="zh-CN" altLang="en-US" dirty="0"/>
          </a:p>
        </p:txBody>
      </p:sp>
      <p:sp>
        <p:nvSpPr>
          <p:cNvPr id="7" name="文本框 6">
            <a:extLst>
              <a:ext uri="{FF2B5EF4-FFF2-40B4-BE49-F238E27FC236}">
                <a16:creationId xmlns:a16="http://schemas.microsoft.com/office/drawing/2014/main" id="{60762394-9CE5-085C-F3D7-8446E45DA0D8}"/>
              </a:ext>
            </a:extLst>
          </p:cNvPr>
          <p:cNvSpPr txBox="1"/>
          <p:nvPr/>
        </p:nvSpPr>
        <p:spPr>
          <a:xfrm>
            <a:off x="211524" y="1495911"/>
            <a:ext cx="5474573" cy="2302169"/>
          </a:xfrm>
          <a:prstGeom prst="rect">
            <a:avLst/>
          </a:prstGeom>
          <a:noFill/>
        </p:spPr>
        <p:txBody>
          <a:bodyPr wrap="square" rtlCol="0">
            <a:spAutoFit/>
          </a:bodyPr>
          <a:lstStyle/>
          <a:p>
            <a:pPr marL="356013" lvl="1" indent="-428013">
              <a:buBlip>
                <a:blip r:embed="rId3"/>
              </a:buBlip>
            </a:pPr>
            <a:r>
              <a:rPr lang="en" altLang="zh-CN" sz="2200" dirty="0"/>
              <a:t>CAMARA</a:t>
            </a:r>
            <a:r>
              <a:rPr lang="zh-CN" altLang="en-US" sz="2200" dirty="0"/>
              <a:t> </a:t>
            </a:r>
            <a:r>
              <a:rPr lang="en-US" altLang="zh-CN" sz="2200" dirty="0"/>
              <a:t>focuses</a:t>
            </a:r>
            <a:r>
              <a:rPr lang="zh-CN" altLang="en-US" sz="2200" dirty="0"/>
              <a:t> </a:t>
            </a:r>
            <a:r>
              <a:rPr lang="en-US" altLang="zh-CN" sz="2200" dirty="0"/>
              <a:t>on</a:t>
            </a:r>
            <a:r>
              <a:rPr lang="zh-CN" altLang="en-US" sz="2200" dirty="0"/>
              <a:t> </a:t>
            </a:r>
            <a:r>
              <a:rPr lang="en-US" altLang="zh-CN" sz="2200" dirty="0"/>
              <a:t>abstraction,</a:t>
            </a:r>
          </a:p>
          <a:p>
            <a:pPr marL="773013" lvl="1" indent="-379413" eaLnBrk="0" fontAlgn="base" hangingPunct="0">
              <a:spcBef>
                <a:spcPct val="20000"/>
              </a:spcBef>
              <a:spcAft>
                <a:spcPct val="0"/>
              </a:spcAft>
              <a:buClr>
                <a:srgbClr val="C00000"/>
              </a:buClr>
              <a:buBlip>
                <a:blip r:embed="rId4"/>
              </a:buBlip>
            </a:pPr>
            <a:r>
              <a:rPr lang="en-US" altLang="zh-CN" sz="1900" dirty="0">
                <a:solidFill>
                  <a:prstClr val="black"/>
                </a:solidFill>
              </a:rPr>
              <a:t>1)</a:t>
            </a:r>
            <a:r>
              <a:rPr lang="zh-CN" altLang="en-US" sz="1900" dirty="0">
                <a:solidFill>
                  <a:prstClr val="black"/>
                </a:solidFill>
              </a:rPr>
              <a:t> </a:t>
            </a:r>
            <a:r>
              <a:rPr lang="en-US" altLang="zh-CN" sz="1900" dirty="0">
                <a:solidFill>
                  <a:prstClr val="black"/>
                </a:solidFill>
              </a:rPr>
              <a:t>hide</a:t>
            </a:r>
            <a:r>
              <a:rPr lang="zh-CN" altLang="en-US" sz="1900" dirty="0">
                <a:solidFill>
                  <a:prstClr val="black"/>
                </a:solidFill>
              </a:rPr>
              <a:t> </a:t>
            </a:r>
            <a:r>
              <a:rPr lang="en-US" altLang="zh-CN" sz="1900" dirty="0">
                <a:solidFill>
                  <a:prstClr val="black"/>
                </a:solidFill>
              </a:rPr>
              <a:t>telco</a:t>
            </a:r>
            <a:r>
              <a:rPr lang="zh-CN" altLang="en-US" sz="1900" dirty="0">
                <a:solidFill>
                  <a:prstClr val="black"/>
                </a:solidFill>
              </a:rPr>
              <a:t> </a:t>
            </a:r>
            <a:r>
              <a:rPr lang="en-US" altLang="zh-CN" sz="1900" dirty="0">
                <a:solidFill>
                  <a:prstClr val="black"/>
                </a:solidFill>
              </a:rPr>
              <a:t>complexity making API easy to consume for customer with no telco expertise, 2) fulfil data privacy and regulatory requirement, 3) to facilitate application to network</a:t>
            </a:r>
          </a:p>
          <a:p>
            <a:pPr marL="773013" lvl="1" indent="-379413" eaLnBrk="0" fontAlgn="base" hangingPunct="0">
              <a:spcBef>
                <a:spcPct val="20000"/>
              </a:spcBef>
              <a:spcAft>
                <a:spcPct val="0"/>
              </a:spcAft>
              <a:buClr>
                <a:srgbClr val="C00000"/>
              </a:buClr>
              <a:buBlip>
                <a:blip r:embed="rId4"/>
              </a:buBlip>
            </a:pPr>
            <a:r>
              <a:rPr lang="en-US" altLang="zh-CN" sz="1900" dirty="0">
                <a:solidFill>
                  <a:prstClr val="black"/>
                </a:solidFill>
              </a:rPr>
              <a:t>Translation is covered by abstraction.</a:t>
            </a:r>
          </a:p>
        </p:txBody>
      </p:sp>
      <p:sp>
        <p:nvSpPr>
          <p:cNvPr id="8" name="文本框 7">
            <a:extLst>
              <a:ext uri="{FF2B5EF4-FFF2-40B4-BE49-F238E27FC236}">
                <a16:creationId xmlns:a16="http://schemas.microsoft.com/office/drawing/2014/main" id="{0B674FC7-3347-70F3-5088-AE0B97BA93F3}"/>
              </a:ext>
            </a:extLst>
          </p:cNvPr>
          <p:cNvSpPr txBox="1"/>
          <p:nvPr/>
        </p:nvSpPr>
        <p:spPr>
          <a:xfrm>
            <a:off x="211525" y="4294327"/>
            <a:ext cx="5787831" cy="1471172"/>
          </a:xfrm>
          <a:prstGeom prst="rect">
            <a:avLst/>
          </a:prstGeom>
          <a:noFill/>
        </p:spPr>
        <p:txBody>
          <a:bodyPr wrap="square" rtlCol="0">
            <a:spAutoFit/>
          </a:bodyPr>
          <a:lstStyle/>
          <a:p>
            <a:pPr marL="356013" lvl="1" indent="-428013">
              <a:buBlip>
                <a:blip r:embed="rId3"/>
              </a:buBlip>
            </a:pPr>
            <a:r>
              <a:rPr lang="en" altLang="zh-CN" sz="2200" dirty="0"/>
              <a:t>FS_NSCE focuses on exposure governance, including</a:t>
            </a:r>
            <a:r>
              <a:rPr lang="en-US" altLang="zh-CN" sz="2200" dirty="0"/>
              <a:t>,</a:t>
            </a:r>
          </a:p>
          <a:p>
            <a:pPr marL="773013" lvl="1" indent="-379413" eaLnBrk="0" fontAlgn="base" hangingPunct="0">
              <a:spcBef>
                <a:spcPct val="20000"/>
              </a:spcBef>
              <a:spcAft>
                <a:spcPct val="0"/>
              </a:spcAft>
              <a:buClr>
                <a:srgbClr val="C00000"/>
              </a:buClr>
              <a:buBlip>
                <a:blip r:embed="rId4"/>
              </a:buBlip>
            </a:pPr>
            <a:r>
              <a:rPr lang="en-US" altLang="zh-CN" sz="1900" dirty="0">
                <a:solidFill>
                  <a:prstClr val="black"/>
                </a:solidFill>
              </a:rPr>
              <a:t>Granular</a:t>
            </a:r>
            <a:r>
              <a:rPr lang="zh-CN" altLang="en-US" sz="1900" dirty="0">
                <a:solidFill>
                  <a:prstClr val="black"/>
                </a:solidFill>
              </a:rPr>
              <a:t> </a:t>
            </a:r>
            <a:r>
              <a:rPr lang="en-US" altLang="zh-CN" sz="1900" dirty="0">
                <a:solidFill>
                  <a:prstClr val="black"/>
                </a:solidFill>
              </a:rPr>
              <a:t>access</a:t>
            </a:r>
            <a:r>
              <a:rPr lang="zh-CN" altLang="en-US" sz="1900" dirty="0">
                <a:solidFill>
                  <a:prstClr val="black"/>
                </a:solidFill>
              </a:rPr>
              <a:t> </a:t>
            </a:r>
            <a:r>
              <a:rPr lang="en-US" altLang="zh-CN" sz="1900" dirty="0">
                <a:solidFill>
                  <a:prstClr val="black"/>
                </a:solidFill>
              </a:rPr>
              <a:t>control,</a:t>
            </a:r>
          </a:p>
          <a:p>
            <a:pPr marL="773013" lvl="1" indent="-379413" eaLnBrk="0" fontAlgn="base" hangingPunct="0">
              <a:spcBef>
                <a:spcPct val="20000"/>
              </a:spcBef>
              <a:spcAft>
                <a:spcPct val="0"/>
              </a:spcAft>
              <a:buClr>
                <a:srgbClr val="C00000"/>
              </a:buClr>
              <a:buBlip>
                <a:blip r:embed="rId4"/>
              </a:buBlip>
            </a:pPr>
            <a:r>
              <a:rPr lang="en-US" altLang="zh-CN" sz="1900" dirty="0">
                <a:solidFill>
                  <a:prstClr val="black"/>
                </a:solidFill>
              </a:rPr>
              <a:t>Filtering,</a:t>
            </a:r>
          </a:p>
        </p:txBody>
      </p:sp>
      <p:pic>
        <p:nvPicPr>
          <p:cNvPr id="10" name="Picture 7">
            <a:extLst>
              <a:ext uri="{FF2B5EF4-FFF2-40B4-BE49-F238E27FC236}">
                <a16:creationId xmlns:a16="http://schemas.microsoft.com/office/drawing/2014/main" id="{87519BCA-CC88-6FA4-26B0-ECE6502BC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1660634"/>
            <a:ext cx="5958492" cy="3877476"/>
          </a:xfrm>
          <a:prstGeom prst="rect">
            <a:avLst/>
          </a:prstGeom>
        </p:spPr>
      </p:pic>
    </p:spTree>
    <p:extLst>
      <p:ext uri="{BB962C8B-B14F-4D97-AF65-F5344CB8AC3E}">
        <p14:creationId xmlns:p14="http://schemas.microsoft.com/office/powerpoint/2010/main" val="109126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19FF29-F343-45CB-88FD-0A3669F73BF9}"/>
              </a:ext>
            </a:extLst>
          </p:cNvPr>
          <p:cNvSpPr>
            <a:spLocks noGrp="1"/>
          </p:cNvSpPr>
          <p:nvPr>
            <p:ph type="title"/>
          </p:nvPr>
        </p:nvSpPr>
        <p:spPr>
          <a:xfrm>
            <a:off x="1794983" y="165539"/>
            <a:ext cx="7559221" cy="927537"/>
          </a:xfrm>
        </p:spPr>
        <p:txBody>
          <a:bodyPr/>
          <a:lstStyle/>
          <a:p>
            <a:r>
              <a:rPr lang="en-GB" sz="4400" dirty="0"/>
              <a:t>D</a:t>
            </a:r>
            <a:r>
              <a:rPr lang="en-GB" altLang="zh-CN" sz="4400" dirty="0"/>
              <a:t>efinition</a:t>
            </a:r>
            <a:endParaRPr lang="fr-FR" dirty="0"/>
          </a:p>
        </p:txBody>
      </p:sp>
      <p:sp>
        <p:nvSpPr>
          <p:cNvPr id="7" name="Espace réservé du contenu 5">
            <a:extLst>
              <a:ext uri="{FF2B5EF4-FFF2-40B4-BE49-F238E27FC236}">
                <a16:creationId xmlns:a16="http://schemas.microsoft.com/office/drawing/2014/main" id="{193CBBF0-3EEA-5343-9388-ACEDBB7A2564}"/>
              </a:ext>
            </a:extLst>
          </p:cNvPr>
          <p:cNvSpPr txBox="1">
            <a:spLocks/>
          </p:cNvSpPr>
          <p:nvPr/>
        </p:nvSpPr>
        <p:spPr>
          <a:xfrm>
            <a:off x="389357" y="1522441"/>
            <a:ext cx="6950557" cy="456776"/>
          </a:xfrm>
          <a:prstGeom prst="rect">
            <a:avLst/>
          </a:prstGeom>
        </p:spPr>
        <p:txBody>
          <a:bodyPr/>
          <a:lstStyle>
            <a:lvl1pPr marL="608013" indent="-608013" algn="l" rtl="0" eaLnBrk="0" fontAlgn="base" hangingPunct="0">
              <a:spcBef>
                <a:spcPct val="20000"/>
              </a:spcBef>
              <a:spcAft>
                <a:spcPct val="0"/>
              </a:spcAft>
              <a:buBlip>
                <a:blip r:embed="rId3"/>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4"/>
              </a:buBlip>
              <a:defRPr sz="3200">
                <a:solidFill>
                  <a:schemeClr val="tx1"/>
                </a:solidFill>
                <a:latin typeface="+mn-lt"/>
              </a:defRPr>
            </a:lvl2pPr>
            <a:lvl3pPr marL="1522413" indent="-303213" algn="l" rtl="0" eaLnBrk="0" fontAlgn="base" hangingPunct="0">
              <a:spcBef>
                <a:spcPct val="20000"/>
              </a:spcBef>
              <a:spcAft>
                <a:spcPct val="0"/>
              </a:spcAft>
              <a:buBlip>
                <a:blip r:embed="rId5"/>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464013" lvl="1" indent="-464013">
              <a:buBlip>
                <a:blip r:embed="rId3"/>
              </a:buBlip>
            </a:pPr>
            <a:r>
              <a:rPr lang="en-US" altLang="zh-CN" sz="1700" dirty="0">
                <a:solidFill>
                  <a:prstClr val="black"/>
                </a:solidFill>
              </a:rPr>
              <a:t>Perform access control including Filtering and Granular access.</a:t>
            </a:r>
            <a:endParaRPr lang="zh-CN" altLang="zh-CN" sz="1700" dirty="0">
              <a:solidFill>
                <a:prstClr val="black"/>
              </a:solidFill>
            </a:endParaRPr>
          </a:p>
        </p:txBody>
      </p:sp>
      <p:sp>
        <p:nvSpPr>
          <p:cNvPr id="4" name="文本框 3">
            <a:extLst>
              <a:ext uri="{FF2B5EF4-FFF2-40B4-BE49-F238E27FC236}">
                <a16:creationId xmlns:a16="http://schemas.microsoft.com/office/drawing/2014/main" id="{A5B92835-8975-B131-ADA8-D36540508C13}"/>
              </a:ext>
            </a:extLst>
          </p:cNvPr>
          <p:cNvSpPr txBox="1"/>
          <p:nvPr/>
        </p:nvSpPr>
        <p:spPr>
          <a:xfrm>
            <a:off x="315317" y="1114096"/>
            <a:ext cx="2669621" cy="400110"/>
          </a:xfrm>
          <a:prstGeom prst="rect">
            <a:avLst/>
          </a:prstGeom>
          <a:noFill/>
        </p:spPr>
        <p:txBody>
          <a:bodyPr wrap="square">
            <a:spAutoFit/>
          </a:bodyPr>
          <a:lstStyle/>
          <a:p>
            <a:r>
              <a:rPr lang="en-US" altLang="zh-CN" sz="2000" dirty="0"/>
              <a:t>Exposure governance</a:t>
            </a:r>
            <a:endParaRPr lang="en-US" sz="2000" dirty="0"/>
          </a:p>
        </p:txBody>
      </p:sp>
      <p:sp>
        <p:nvSpPr>
          <p:cNvPr id="5" name="Espace réservé du contenu 5">
            <a:extLst>
              <a:ext uri="{FF2B5EF4-FFF2-40B4-BE49-F238E27FC236}">
                <a16:creationId xmlns:a16="http://schemas.microsoft.com/office/drawing/2014/main" id="{DC12693D-1888-2A57-3791-56E3007BD28F}"/>
              </a:ext>
            </a:extLst>
          </p:cNvPr>
          <p:cNvSpPr txBox="1">
            <a:spLocks/>
          </p:cNvSpPr>
          <p:nvPr/>
        </p:nvSpPr>
        <p:spPr>
          <a:xfrm>
            <a:off x="394613" y="2364762"/>
            <a:ext cx="11198298" cy="656898"/>
          </a:xfrm>
          <a:prstGeom prst="rect">
            <a:avLst/>
          </a:prstGeom>
        </p:spPr>
        <p:txBody>
          <a:bodyPr/>
          <a:lstStyle>
            <a:lvl1pPr marL="608013" indent="-608013" algn="l" rtl="0" eaLnBrk="0" fontAlgn="base" hangingPunct="0">
              <a:spcBef>
                <a:spcPct val="20000"/>
              </a:spcBef>
              <a:spcAft>
                <a:spcPct val="0"/>
              </a:spcAft>
              <a:buBlip>
                <a:blip r:embed="rId3"/>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4"/>
              </a:buBlip>
              <a:defRPr sz="3200">
                <a:solidFill>
                  <a:schemeClr val="tx1"/>
                </a:solidFill>
                <a:latin typeface="+mn-lt"/>
              </a:defRPr>
            </a:lvl2pPr>
            <a:lvl3pPr marL="1522413" indent="-303213" algn="l" rtl="0" eaLnBrk="0" fontAlgn="base" hangingPunct="0">
              <a:spcBef>
                <a:spcPct val="20000"/>
              </a:spcBef>
              <a:spcAft>
                <a:spcPct val="0"/>
              </a:spcAft>
              <a:buBlip>
                <a:blip r:embed="rId5"/>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464013" lvl="1" indent="-464013">
              <a:buBlip>
                <a:blip r:embed="rId3"/>
              </a:buBlip>
            </a:pPr>
            <a:r>
              <a:rPr lang="en-US" altLang="zh-CN" sz="1700" dirty="0">
                <a:solidFill>
                  <a:prstClr val="black"/>
                </a:solidFill>
              </a:rPr>
              <a:t>Translate certain information element within MnS into something which is more easier to understand for the external customer.</a:t>
            </a:r>
            <a:endParaRPr lang="zh-CN" altLang="zh-CN" sz="1700" dirty="0">
              <a:solidFill>
                <a:prstClr val="black"/>
              </a:solidFill>
            </a:endParaRPr>
          </a:p>
        </p:txBody>
      </p:sp>
      <p:sp>
        <p:nvSpPr>
          <p:cNvPr id="6" name="文本框 5">
            <a:extLst>
              <a:ext uri="{FF2B5EF4-FFF2-40B4-BE49-F238E27FC236}">
                <a16:creationId xmlns:a16="http://schemas.microsoft.com/office/drawing/2014/main" id="{75C3AA90-34F2-42A2-FAB1-63E4B41F87B2}"/>
              </a:ext>
            </a:extLst>
          </p:cNvPr>
          <p:cNvSpPr txBox="1"/>
          <p:nvPr/>
        </p:nvSpPr>
        <p:spPr>
          <a:xfrm>
            <a:off x="320574" y="1991641"/>
            <a:ext cx="1474410" cy="400110"/>
          </a:xfrm>
          <a:prstGeom prst="rect">
            <a:avLst/>
          </a:prstGeom>
          <a:noFill/>
        </p:spPr>
        <p:txBody>
          <a:bodyPr wrap="square">
            <a:spAutoFit/>
          </a:bodyPr>
          <a:lstStyle/>
          <a:p>
            <a:r>
              <a:rPr lang="en-US" sz="2000" dirty="0"/>
              <a:t>Translation</a:t>
            </a:r>
          </a:p>
        </p:txBody>
      </p:sp>
      <p:sp>
        <p:nvSpPr>
          <p:cNvPr id="10" name="Espace réservé du contenu 5">
            <a:extLst>
              <a:ext uri="{FF2B5EF4-FFF2-40B4-BE49-F238E27FC236}">
                <a16:creationId xmlns:a16="http://schemas.microsoft.com/office/drawing/2014/main" id="{787C23BF-8D70-BD40-95E4-B7AD80CD8A14}"/>
              </a:ext>
            </a:extLst>
          </p:cNvPr>
          <p:cNvSpPr txBox="1">
            <a:spLocks/>
          </p:cNvSpPr>
          <p:nvPr/>
        </p:nvSpPr>
        <p:spPr>
          <a:xfrm>
            <a:off x="389356" y="3500408"/>
            <a:ext cx="11198298" cy="400110"/>
          </a:xfrm>
          <a:prstGeom prst="rect">
            <a:avLst/>
          </a:prstGeom>
        </p:spPr>
        <p:txBody>
          <a:bodyPr/>
          <a:lstStyle>
            <a:lvl1pPr marL="608013" indent="-608013" algn="l" rtl="0" eaLnBrk="0" fontAlgn="base" hangingPunct="0">
              <a:spcBef>
                <a:spcPct val="20000"/>
              </a:spcBef>
              <a:spcAft>
                <a:spcPct val="0"/>
              </a:spcAft>
              <a:buBlip>
                <a:blip r:embed="rId3"/>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4"/>
              </a:buBlip>
              <a:defRPr sz="3200">
                <a:solidFill>
                  <a:schemeClr val="tx1"/>
                </a:solidFill>
                <a:latin typeface="+mn-lt"/>
              </a:defRPr>
            </a:lvl2pPr>
            <a:lvl3pPr marL="1522413" indent="-303213" algn="l" rtl="0" eaLnBrk="0" fontAlgn="base" hangingPunct="0">
              <a:spcBef>
                <a:spcPct val="20000"/>
              </a:spcBef>
              <a:spcAft>
                <a:spcPct val="0"/>
              </a:spcAft>
              <a:buBlip>
                <a:blip r:embed="rId5"/>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464013" lvl="1" indent="-464013">
              <a:buBlip>
                <a:blip r:embed="rId3"/>
              </a:buBlip>
            </a:pPr>
            <a:r>
              <a:rPr lang="en-US" altLang="zh-CN" sz="1700" dirty="0">
                <a:solidFill>
                  <a:prstClr val="black"/>
                </a:solidFill>
              </a:rPr>
              <a:t>Hide certain information elements of </a:t>
            </a:r>
            <a:r>
              <a:rPr lang="en-US" altLang="zh-CN" sz="1700" dirty="0" err="1">
                <a:solidFill>
                  <a:prstClr val="black"/>
                </a:solidFill>
              </a:rPr>
              <a:t>MnS</a:t>
            </a:r>
            <a:r>
              <a:rPr lang="en-US" altLang="zh-CN" sz="1700" dirty="0">
                <a:solidFill>
                  <a:prstClr val="black"/>
                </a:solidFill>
              </a:rPr>
              <a:t> which is not authorized or </a:t>
            </a:r>
            <a:r>
              <a:rPr lang="en-US" altLang="zh-CN" sz="1700">
                <a:solidFill>
                  <a:prstClr val="black"/>
                </a:solidFill>
              </a:rPr>
              <a:t>not interested to </a:t>
            </a:r>
            <a:r>
              <a:rPr lang="en-US" altLang="zh-CN" sz="1700" dirty="0">
                <a:solidFill>
                  <a:prstClr val="black"/>
                </a:solidFill>
              </a:rPr>
              <a:t>the customer.</a:t>
            </a:r>
            <a:endParaRPr lang="zh-CN" altLang="zh-CN" sz="1700" dirty="0">
              <a:solidFill>
                <a:prstClr val="black"/>
              </a:solidFill>
            </a:endParaRPr>
          </a:p>
        </p:txBody>
      </p:sp>
      <p:sp>
        <p:nvSpPr>
          <p:cNvPr id="11" name="文本框 10">
            <a:extLst>
              <a:ext uri="{FF2B5EF4-FFF2-40B4-BE49-F238E27FC236}">
                <a16:creationId xmlns:a16="http://schemas.microsoft.com/office/drawing/2014/main" id="{A9BAEE7A-1BA4-3D43-3D61-194DCEC91437}"/>
              </a:ext>
            </a:extLst>
          </p:cNvPr>
          <p:cNvSpPr txBox="1"/>
          <p:nvPr/>
        </p:nvSpPr>
        <p:spPr>
          <a:xfrm>
            <a:off x="315316" y="3116777"/>
            <a:ext cx="1240215" cy="400110"/>
          </a:xfrm>
          <a:prstGeom prst="rect">
            <a:avLst/>
          </a:prstGeom>
          <a:noFill/>
        </p:spPr>
        <p:txBody>
          <a:bodyPr wrap="square">
            <a:spAutoFit/>
          </a:bodyPr>
          <a:lstStyle/>
          <a:p>
            <a:r>
              <a:rPr lang="en-US" sz="2000" dirty="0"/>
              <a:t>Filtering</a:t>
            </a:r>
          </a:p>
        </p:txBody>
      </p:sp>
      <p:sp>
        <p:nvSpPr>
          <p:cNvPr id="13" name="Espace réservé du contenu 5">
            <a:extLst>
              <a:ext uri="{FF2B5EF4-FFF2-40B4-BE49-F238E27FC236}">
                <a16:creationId xmlns:a16="http://schemas.microsoft.com/office/drawing/2014/main" id="{3590F68C-2707-BC67-B06E-4DFDA0A8BDE1}"/>
              </a:ext>
            </a:extLst>
          </p:cNvPr>
          <p:cNvSpPr txBox="1">
            <a:spLocks/>
          </p:cNvSpPr>
          <p:nvPr/>
        </p:nvSpPr>
        <p:spPr>
          <a:xfrm>
            <a:off x="389356" y="4392030"/>
            <a:ext cx="11198298" cy="656898"/>
          </a:xfrm>
          <a:prstGeom prst="rect">
            <a:avLst/>
          </a:prstGeom>
        </p:spPr>
        <p:txBody>
          <a:bodyPr/>
          <a:lstStyle>
            <a:lvl1pPr marL="608013" indent="-608013" algn="l" rtl="0" eaLnBrk="0" fontAlgn="base" hangingPunct="0">
              <a:spcBef>
                <a:spcPct val="20000"/>
              </a:spcBef>
              <a:spcAft>
                <a:spcPct val="0"/>
              </a:spcAft>
              <a:buBlip>
                <a:blip r:embed="rId3"/>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4"/>
              </a:buBlip>
              <a:defRPr sz="3200">
                <a:solidFill>
                  <a:schemeClr val="tx1"/>
                </a:solidFill>
                <a:latin typeface="+mn-lt"/>
              </a:defRPr>
            </a:lvl2pPr>
            <a:lvl3pPr marL="1522413" indent="-303213" algn="l" rtl="0" eaLnBrk="0" fontAlgn="base" hangingPunct="0">
              <a:spcBef>
                <a:spcPct val="20000"/>
              </a:spcBef>
              <a:spcAft>
                <a:spcPct val="0"/>
              </a:spcAft>
              <a:buBlip>
                <a:blip r:embed="rId5"/>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464013" lvl="1" indent="-464013">
              <a:buBlip>
                <a:blip r:embed="rId3"/>
              </a:buBlip>
            </a:pPr>
            <a:r>
              <a:rPr lang="en-US" altLang="zh-CN" sz="1700" dirty="0">
                <a:solidFill>
                  <a:prstClr val="black"/>
                </a:solidFill>
              </a:rPr>
              <a:t>Access permission which is specifically for a respective external customer. For example, the permission of Read, write, the acquisition of notification for certain </a:t>
            </a:r>
            <a:r>
              <a:rPr lang="en-US" altLang="zh-CN" sz="1700" dirty="0" err="1">
                <a:solidFill>
                  <a:prstClr val="black"/>
                </a:solidFill>
              </a:rPr>
              <a:t>MnSs</a:t>
            </a:r>
            <a:r>
              <a:rPr lang="en-US" altLang="zh-CN" sz="1700" dirty="0">
                <a:solidFill>
                  <a:prstClr val="black"/>
                </a:solidFill>
              </a:rPr>
              <a:t>.</a:t>
            </a:r>
            <a:r>
              <a:rPr lang="zh-CN" altLang="en-US" sz="1700" dirty="0">
                <a:solidFill>
                  <a:prstClr val="black"/>
                </a:solidFill>
              </a:rPr>
              <a:t> </a:t>
            </a:r>
            <a:r>
              <a:rPr lang="en-US" altLang="zh-CN" sz="1700" dirty="0">
                <a:solidFill>
                  <a:prstClr val="black"/>
                </a:solidFill>
              </a:rPr>
              <a:t>The Granular Access can be used to support Filtering.</a:t>
            </a:r>
            <a:r>
              <a:rPr lang="zh-CN" altLang="zh-CN" sz="1700" dirty="0">
                <a:solidFill>
                  <a:prstClr val="black"/>
                </a:solidFill>
              </a:rPr>
              <a:t> </a:t>
            </a:r>
          </a:p>
        </p:txBody>
      </p:sp>
      <p:sp>
        <p:nvSpPr>
          <p:cNvPr id="14" name="文本框 13">
            <a:extLst>
              <a:ext uri="{FF2B5EF4-FFF2-40B4-BE49-F238E27FC236}">
                <a16:creationId xmlns:a16="http://schemas.microsoft.com/office/drawing/2014/main" id="{18AACCBA-5267-3E63-82B4-8BA25CC0224B}"/>
              </a:ext>
            </a:extLst>
          </p:cNvPr>
          <p:cNvSpPr txBox="1"/>
          <p:nvPr/>
        </p:nvSpPr>
        <p:spPr>
          <a:xfrm>
            <a:off x="315316" y="4029419"/>
            <a:ext cx="2144105" cy="400110"/>
          </a:xfrm>
          <a:prstGeom prst="rect">
            <a:avLst/>
          </a:prstGeom>
          <a:noFill/>
        </p:spPr>
        <p:txBody>
          <a:bodyPr wrap="square">
            <a:spAutoFit/>
          </a:bodyPr>
          <a:lstStyle/>
          <a:p>
            <a:r>
              <a:rPr lang="en-US" sz="2000" dirty="0"/>
              <a:t>Granular</a:t>
            </a:r>
            <a:r>
              <a:rPr lang="zh-CN" altLang="en-US" sz="2000" dirty="0"/>
              <a:t> </a:t>
            </a:r>
            <a:r>
              <a:rPr lang="en-US" altLang="zh-CN" sz="2000" dirty="0"/>
              <a:t>access</a:t>
            </a:r>
            <a:endParaRPr lang="en-US" sz="2000" dirty="0"/>
          </a:p>
        </p:txBody>
      </p:sp>
    </p:spTree>
    <p:extLst>
      <p:ext uri="{BB962C8B-B14F-4D97-AF65-F5344CB8AC3E}">
        <p14:creationId xmlns:p14="http://schemas.microsoft.com/office/powerpoint/2010/main" val="256602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855</Words>
  <Application>Microsoft Macintosh PowerPoint</Application>
  <PresentationFormat>宽屏</PresentationFormat>
  <Paragraphs>79</Paragraphs>
  <Slides>10</Slides>
  <Notes>8</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10</vt:i4>
      </vt:variant>
    </vt:vector>
  </HeadingPairs>
  <TitlesOfParts>
    <vt:vector size="16" baseType="lpstr">
      <vt:lpstr>等线</vt:lpstr>
      <vt:lpstr>Arial</vt:lpstr>
      <vt:lpstr>Calibri</vt:lpstr>
      <vt:lpstr>Times New Roman</vt:lpstr>
      <vt:lpstr>Office Theme</vt:lpstr>
      <vt:lpstr>1_Office Theme</vt:lpstr>
      <vt:lpstr>   Discussion Paper on Relationship with CAMARA and related definition</vt:lpstr>
      <vt:lpstr>Background</vt:lpstr>
      <vt:lpstr>Overview of CAMARA(1/2)</vt:lpstr>
      <vt:lpstr>PowerPoint 演示文稿</vt:lpstr>
      <vt:lpstr>CAMARA API backlog which is related to management service(1/2)</vt:lpstr>
      <vt:lpstr>CAMARA API backlog which is related to management service(2/2)</vt:lpstr>
      <vt:lpstr>Potential supporting capabilities from FS_NSCE</vt:lpstr>
      <vt:lpstr>Relation with CAMARA </vt:lpstr>
      <vt:lpstr>Definition</vt:lpstr>
      <vt:lpstr>Proposal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AsiaInfo</dc:creator>
  <cp:lastModifiedBy>2205559r01</cp:lastModifiedBy>
  <cp:revision>64</cp:revision>
  <dcterms:created xsi:type="dcterms:W3CDTF">2022-03-24T05:27:22Z</dcterms:created>
  <dcterms:modified xsi:type="dcterms:W3CDTF">2022-08-18T06:38:59Z</dcterms:modified>
</cp:coreProperties>
</file>