
<file path=[Content_Types].xml><?xml version="1.0" encoding="utf-8"?>
<Types xmlns="http://schemas.openxmlformats.org/package/2006/content-types">
  <Default Extension="doc" ContentType="application/msword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6"/>
    <p:sldMasterId id="2147483940" r:id="rId7"/>
  </p:sldMasterIdLst>
  <p:notesMasterIdLst>
    <p:notesMasterId r:id="rId25"/>
  </p:notesMasterIdLst>
  <p:handoutMasterIdLst>
    <p:handoutMasterId r:id="rId26"/>
  </p:handoutMasterIdLst>
  <p:sldIdLst>
    <p:sldId id="303" r:id="rId8"/>
    <p:sldId id="726" r:id="rId9"/>
    <p:sldId id="668" r:id="rId10"/>
    <p:sldId id="670" r:id="rId11"/>
    <p:sldId id="930" r:id="rId12"/>
    <p:sldId id="635" r:id="rId13"/>
    <p:sldId id="953" r:id="rId14"/>
    <p:sldId id="931" r:id="rId15"/>
    <p:sldId id="955" r:id="rId16"/>
    <p:sldId id="960" r:id="rId17"/>
    <p:sldId id="958" r:id="rId18"/>
    <p:sldId id="956" r:id="rId19"/>
    <p:sldId id="957" r:id="rId20"/>
    <p:sldId id="959" r:id="rId21"/>
    <p:sldId id="634" r:id="rId22"/>
    <p:sldId id="936" r:id="rId23"/>
    <p:sldId id="704" r:id="rId24"/>
  </p:sldIdLst>
  <p:sldSz cx="12192000" cy="6858000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608013" indent="-150813" algn="l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1217613" indent="-303213" algn="l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827213" indent="-455613" algn="l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2436813" indent="-608013" algn="l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TRIXX Software" initials="GG" lastIdx="1" clrIdx="0">
    <p:extLst>
      <p:ext uri="{19B8F6BF-5375-455C-9EA6-DF929625EA0E}">
        <p15:presenceInfo xmlns:p15="http://schemas.microsoft.com/office/powerpoint/2012/main" userId="MATRIXX Software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72AF2F"/>
    <a:srgbClr val="5C88D0"/>
    <a:srgbClr val="FFFFCC"/>
    <a:srgbClr val="C1E442"/>
    <a:srgbClr val="FFFF99"/>
    <a:srgbClr val="C6D254"/>
    <a:srgbClr val="000000"/>
    <a:srgbClr val="2A6EA8"/>
    <a:srgbClr val="B1D254"/>
    <a:srgbClr val="7273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000" autoAdjust="0"/>
    <p:restoredTop sz="92197" autoAdjust="0"/>
  </p:normalViewPr>
  <p:slideViewPr>
    <p:cSldViewPr snapToGrid="0">
      <p:cViewPr varScale="1">
        <p:scale>
          <a:sx n="79" d="100"/>
          <a:sy n="79" d="100"/>
        </p:scale>
        <p:origin x="1085" y="6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>
      <p:cViewPr varScale="1">
        <p:scale>
          <a:sx n="79" d="100"/>
          <a:sy n="79" d="100"/>
        </p:scale>
        <p:origin x="3954" y="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4.xml"/><Relationship Id="rId7" Type="http://schemas.openxmlformats.org/officeDocument/2006/relationships/slideMaster" Target="slideMasters/slideMaster2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4.xml"/><Relationship Id="rId24" Type="http://schemas.openxmlformats.org/officeDocument/2006/relationships/slide" Target="slides/slide17.xml"/><Relationship Id="rId5" Type="http://schemas.openxmlformats.org/officeDocument/2006/relationships/customXml" Target="../customXml/item5.xml"/><Relationship Id="rId15" Type="http://schemas.openxmlformats.org/officeDocument/2006/relationships/slide" Target="slides/slide8.xml"/><Relationship Id="rId23" Type="http://schemas.openxmlformats.org/officeDocument/2006/relationships/slide" Target="slides/slide16.xml"/><Relationship Id="rId28" Type="http://schemas.openxmlformats.org/officeDocument/2006/relationships/presProps" Target="presProps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31" Type="http://schemas.openxmlformats.org/officeDocument/2006/relationships/tableStyles" Target="tableStyles.xml"/><Relationship Id="rId4" Type="http://schemas.openxmlformats.org/officeDocument/2006/relationships/customXml" Target="../customXml/item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slide" Target="slides/slide15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AA78BAD3-FC21-4679-B770-3EA085F20603}" type="datetime1">
              <a:rPr lang="en-US"/>
              <a:pPr>
                <a:defRPr/>
              </a:pPr>
              <a:t>8/24/2022</a:t>
            </a:fld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17FF792-3EB9-44FA-9386-5606498586B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522078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BE730920-F8FB-4BAB-A0E2-B112E44812FA}" type="datetime1">
              <a:rPr lang="en-US"/>
              <a:pPr>
                <a:defRPr/>
              </a:pPr>
              <a:t>8/24/2022</a:t>
            </a:fld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8900" y="742950"/>
            <a:ext cx="6619875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27BB3565-DE1F-45E8-8B92-B6CEF3A5A93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564593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608013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1217613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827213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2436813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3047924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pPr>
                <a:spcBef>
                  <a:spcPct val="0"/>
                </a:spcBef>
              </a:pPr>
              <a:t>1</a:t>
            </a:fld>
            <a:endParaRPr lang="en-GB" altLang="en-US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" y="742950"/>
            <a:ext cx="6621463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613128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08145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33366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05063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bubbles_ppt_cover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013" y="0"/>
            <a:ext cx="5145087" cy="633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30"/>
            <a:ext cx="103632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10043" y="3839308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609585" indent="0" algn="ctr">
              <a:buNone/>
              <a:defRPr/>
            </a:lvl2pPr>
            <a:lvl3pPr marL="1219170" indent="0" algn="ctr">
              <a:buNone/>
              <a:defRPr/>
            </a:lvl3pPr>
            <a:lvl4pPr marL="1828754" indent="0" algn="ctr">
              <a:buNone/>
              <a:defRPr/>
            </a:lvl4pPr>
            <a:lvl5pPr marL="2438339" indent="0" algn="ctr">
              <a:buNone/>
              <a:defRPr/>
            </a:lvl5pPr>
            <a:lvl6pPr marL="3047924" indent="0" algn="ctr">
              <a:buNone/>
              <a:defRPr/>
            </a:lvl6pPr>
            <a:lvl7pPr marL="3657509" indent="0" algn="ctr">
              <a:buNone/>
              <a:defRPr/>
            </a:lvl7pPr>
            <a:lvl8pPr marL="4267093" indent="0" algn="ctr">
              <a:buNone/>
              <a:defRPr/>
            </a:lvl8pPr>
            <a:lvl9pPr marL="4876678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0231849"/>
      </p:ext>
    </p:extLst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3DEB1-7EBD-41E7-8CD2-408332011F25}" type="datetimeFigureOut">
              <a:rPr lang="zh-CN" altLang="en-US" smtClean="0"/>
              <a:t>2022/8/24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EB1C0-2C64-43F8-B525-11F2A3E82CA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17220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3DEB1-7EBD-41E7-8CD2-408332011F25}" type="datetimeFigureOut">
              <a:rPr lang="zh-CN" altLang="en-US" smtClean="0"/>
              <a:t>2022/8/24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EB1C0-2C64-43F8-B525-11F2A3E82CA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012189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3DEB1-7EBD-41E7-8CD2-408332011F25}" type="datetimeFigureOut">
              <a:rPr lang="zh-CN" altLang="en-US" smtClean="0"/>
              <a:t>2022/8/24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EB1C0-2C64-43F8-B525-11F2A3E82CA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189195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3DEB1-7EBD-41E7-8CD2-408332011F25}" type="datetimeFigureOut">
              <a:rPr lang="zh-CN" altLang="en-US" smtClean="0"/>
              <a:t>2022/8/24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EB1C0-2C64-43F8-B525-11F2A3E82CA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887024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3DEB1-7EBD-41E7-8CD2-408332011F25}" type="datetimeFigureOut">
              <a:rPr lang="zh-CN" altLang="en-US" smtClean="0"/>
              <a:t>2022/8/24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EB1C0-2C64-43F8-B525-11F2A3E82CA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041468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3DEB1-7EBD-41E7-8CD2-408332011F25}" type="datetimeFigureOut">
              <a:rPr lang="zh-CN" altLang="en-US" smtClean="0"/>
              <a:t>2022/8/24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EB1C0-2C64-43F8-B525-11F2A3E82CA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83691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3DEB1-7EBD-41E7-8CD2-408332011F25}" type="datetimeFigureOut">
              <a:rPr lang="zh-CN" altLang="en-US" smtClean="0"/>
              <a:t>2022/8/24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EB1C0-2C64-43F8-B525-11F2A3E82CA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051798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609585" indent="-609585">
              <a:buFontTx/>
              <a:buBlip>
                <a:blip r:embed="rId2"/>
              </a:buBlip>
              <a:defRPr/>
            </a:lvl1pPr>
          </a:lstStyle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623381228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pPr lvl="0"/>
            <a:endParaRPr lang="en-IE" noProof="0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11410952" y="6483350"/>
            <a:ext cx="527049" cy="222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8B78E712-7E90-46AF-8873-540771249AD5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标题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19130468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1925610684"/>
      </p:ext>
    </p:extLst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9303506"/>
      </p:ext>
    </p:extLst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3DEB1-7EBD-41E7-8CD2-408332011F25}" type="datetimeFigureOut">
              <a:rPr lang="zh-CN" altLang="en-US" smtClean="0"/>
              <a:t>2022/8/24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EB1C0-2C64-43F8-B525-11F2A3E82CA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478313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3DEB1-7EBD-41E7-8CD2-408332011F25}" type="datetimeFigureOut">
              <a:rPr lang="zh-CN" altLang="en-US" smtClean="0"/>
              <a:t>2022/8/24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EB1C0-2C64-43F8-B525-11F2A3E82CA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413304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3DEB1-7EBD-41E7-8CD2-408332011F25}" type="datetimeFigureOut">
              <a:rPr lang="zh-CN" altLang="en-US" smtClean="0"/>
              <a:t>2022/8/24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EB1C0-2C64-43F8-B525-11F2A3E82CA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282274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3DEB1-7EBD-41E7-8CD2-408332011F25}" type="datetimeFigureOut">
              <a:rPr lang="zh-CN" altLang="en-US" smtClean="0"/>
              <a:t>2022/8/24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EB1C0-2C64-43F8-B525-11F2A3E82CA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615169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11" Type="http://schemas.openxmlformats.org/officeDocument/2006/relationships/image" Target="../media/image5.jpe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4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15.xml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938327" y="6413501"/>
            <a:ext cx="8224837" cy="333374"/>
          </a:xfrm>
          <a:prstGeom prst="homePlate">
            <a:avLst>
              <a:gd name="adj" fmla="val 91600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sz="1333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652463" y="228600"/>
            <a:ext cx="910272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47700" y="1454150"/>
            <a:ext cx="11183938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1054702" y="6459171"/>
            <a:ext cx="7950201" cy="234950"/>
          </a:xfrm>
          <a:prstGeom prst="rect">
            <a:avLst/>
          </a:prstGeom>
          <a:noFill/>
        </p:spPr>
        <p:txBody>
          <a:bodyPr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133" spc="400" dirty="0">
                <a:solidFill>
                  <a:schemeClr val="bg1"/>
                </a:solidFill>
              </a:rPr>
              <a:t> </a:t>
            </a:r>
            <a:r>
              <a:rPr lang="en-GB" sz="1100" b="1" spc="300" dirty="0">
                <a:ea typeface="+mn-ea"/>
                <a:cs typeface="Arial" panose="020B0604020202020204" pitchFamily="34" charset="0"/>
              </a:rPr>
              <a:t>S5-225009 CH exec report from SA5#145e</a:t>
            </a:r>
          </a:p>
        </p:txBody>
      </p:sp>
      <p:sp>
        <p:nvSpPr>
          <p:cNvPr id="1030" name="Rectangle 15"/>
          <p:cNvSpPr>
            <a:spLocks noChangeArrowheads="1"/>
          </p:cNvSpPr>
          <p:nvPr userDrawn="1"/>
        </p:nvSpPr>
        <p:spPr bwMode="auto">
          <a:xfrm>
            <a:off x="5448300" y="3303588"/>
            <a:ext cx="1238250" cy="29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333">
                <a:solidFill>
                  <a:schemeClr val="bg1"/>
                </a:solidFill>
              </a:rPr>
              <a:t>© 3GPP 2012</a:t>
            </a:r>
            <a:endParaRPr lang="en-GB" altLang="en-US" sz="1333"/>
          </a:p>
        </p:txBody>
      </p:sp>
      <p:pic>
        <p:nvPicPr>
          <p:cNvPr id="1031" name="Picture 10" descr="3GPP_TM_RD.jpg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8088" y="306388"/>
            <a:ext cx="1584325" cy="92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9918700" y="6462713"/>
            <a:ext cx="1027845" cy="256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067" dirty="0"/>
              <a:t>© 3GPP 2022</a:t>
            </a:r>
          </a:p>
        </p:txBody>
      </p:sp>
      <p:pic>
        <p:nvPicPr>
          <p:cNvPr id="11" name="Picture 13" descr="green2.jpg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81467" y="6423704"/>
            <a:ext cx="365125" cy="23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Oval 11"/>
          <p:cNvSpPr/>
          <p:nvPr userDrawn="1"/>
        </p:nvSpPr>
        <p:spPr bwMode="auto">
          <a:xfrm>
            <a:off x="11157629" y="6330667"/>
            <a:ext cx="812800" cy="419100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435BA645-663C-49B9-8214-3A0DBAD6F1FF}" type="slidenum">
              <a:rPr lang="en-GB" altLang="en-US" sz="1333" b="1" smtClean="0"/>
              <a:pPr algn="ctr">
                <a:defRPr/>
              </a:pPr>
              <a:t>‹#›</a:t>
            </a:fld>
            <a:endParaRPr lang="en-GB" altLang="en-US" sz="1333" b="1" dirty="0"/>
          </a:p>
          <a:p>
            <a:pPr>
              <a:defRPr/>
            </a:pPr>
            <a:endParaRPr lang="en-GB" altLang="en-US" sz="1333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8" r:id="rId1"/>
    <p:sldLayoutId id="2147483936" r:id="rId2"/>
    <p:sldLayoutId id="2147483939" r:id="rId3"/>
    <p:sldLayoutId id="2147483952" r:id="rId4"/>
    <p:sldLayoutId id="2147483953" r:id="rId5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200">
          <a:solidFill>
            <a:srgbClr val="FF0000"/>
          </a:solidFill>
          <a:latin typeface="Calibri" pitchFamily="34" charset="0"/>
        </a:defRPr>
      </a:lvl5pPr>
      <a:lvl6pPr marL="609585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6pPr>
      <a:lvl7pPr marL="1219170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7pPr>
      <a:lvl8pPr marL="1828754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8pPr>
      <a:lvl9pPr marL="2438339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9pPr>
    </p:titleStyle>
    <p:bodyStyle>
      <a:lvl1pPr marL="608013" indent="-608013" algn="l" rtl="0" eaLnBrk="0" fontAlgn="base" hangingPunct="0">
        <a:spcBef>
          <a:spcPct val="20000"/>
        </a:spcBef>
        <a:spcAft>
          <a:spcPct val="0"/>
        </a:spcAft>
        <a:buBlip>
          <a:blip r:embed="rId9"/>
        </a:buBlip>
        <a:defRPr sz="3700">
          <a:solidFill>
            <a:schemeClr val="tx1"/>
          </a:solidFill>
          <a:latin typeface="+mn-lt"/>
          <a:ea typeface="+mn-ea"/>
          <a:cs typeface="+mn-cs"/>
        </a:defRPr>
      </a:lvl1pPr>
      <a:lvl2pPr marL="989013" indent="-379413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Blip>
          <a:blip r:embed="rId10"/>
        </a:buBlip>
        <a:defRPr sz="3200">
          <a:solidFill>
            <a:schemeClr val="tx1"/>
          </a:solidFill>
          <a:latin typeface="+mn-lt"/>
        </a:defRPr>
      </a:lvl2pPr>
      <a:lvl3pPr marL="1522413" indent="-303213" algn="l" rtl="0" eaLnBrk="0" fontAlgn="base" hangingPunct="0">
        <a:spcBef>
          <a:spcPct val="20000"/>
        </a:spcBef>
        <a:spcAft>
          <a:spcPct val="0"/>
        </a:spcAft>
        <a:buBlip>
          <a:blip r:embed="rId11"/>
        </a:buBlip>
        <a:defRPr sz="2600">
          <a:solidFill>
            <a:schemeClr val="tx1"/>
          </a:solidFill>
          <a:latin typeface="+mn-lt"/>
        </a:defRPr>
      </a:lvl3pPr>
      <a:lvl4pPr marL="2132013" indent="-3032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600">
          <a:solidFill>
            <a:schemeClr val="tx1"/>
          </a:solidFill>
          <a:latin typeface="+mn-lt"/>
        </a:defRPr>
      </a:lvl4pPr>
      <a:lvl5pPr marL="2741613" indent="-3032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100">
          <a:solidFill>
            <a:schemeClr val="tx1"/>
          </a:solidFill>
          <a:latin typeface="+mn-lt"/>
        </a:defRPr>
      </a:lvl5pPr>
      <a:lvl6pPr marL="3352716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6pPr>
      <a:lvl7pPr marL="3962301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7pPr>
      <a:lvl8pPr marL="4571886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8pPr>
      <a:lvl9pPr marL="5181470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B3DEB1-7EBD-41E7-8CD2-408332011F25}" type="datetimeFigureOut">
              <a:rPr lang="zh-CN" altLang="en-US" smtClean="0"/>
              <a:t>2022/8/24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6EB1C0-2C64-43F8-B525-11F2A3E82CA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303521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1" r:id="rId1"/>
    <p:sldLayoutId id="2147483942" r:id="rId2"/>
    <p:sldLayoutId id="2147483943" r:id="rId3"/>
    <p:sldLayoutId id="2147483944" r:id="rId4"/>
    <p:sldLayoutId id="2147483945" r:id="rId5"/>
    <p:sldLayoutId id="2147483946" r:id="rId6"/>
    <p:sldLayoutId id="2147483947" r:id="rId7"/>
    <p:sldLayoutId id="2147483948" r:id="rId8"/>
    <p:sldLayoutId id="2147483949" r:id="rId9"/>
    <p:sldLayoutId id="2147483950" r:id="rId10"/>
    <p:sldLayoutId id="214748395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oleObject" Target="../embeddings/Microsoft_Word_97_-_2003_Document.doc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ftp://ftp.3gpp.org/information/WorkPlan" TargetMode="Externa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2551671"/>
            <a:ext cx="10363200" cy="1470025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GB" sz="4800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br>
              <a:rPr lang="en-GB" sz="4800" dirty="0"/>
            </a:br>
            <a:br>
              <a:rPr lang="en-GB" sz="4800" dirty="0"/>
            </a:br>
            <a:r>
              <a:rPr lang="en-GB" altLang="zh-CN" sz="4800" b="1" dirty="0"/>
              <a:t>Exec Report SA5#145e</a:t>
            </a:r>
            <a:br>
              <a:rPr lang="en-GB" sz="4800" b="1" i="1" dirty="0"/>
            </a:br>
            <a:r>
              <a:rPr lang="en-GB" sz="4800" dirty="0">
                <a:latin typeface="Arial" pitchFamily="34" charset="0"/>
              </a:rPr>
              <a:t> </a:t>
            </a:r>
            <a:r>
              <a:rPr lang="en-GB" altLang="zh-CN" sz="3200" b="1" dirty="0"/>
              <a:t>Charging Management (CH)</a:t>
            </a:r>
            <a:br>
              <a:rPr lang="en-GB" altLang="zh-CN" sz="3200" b="1" dirty="0"/>
            </a:br>
            <a:br>
              <a:rPr lang="en-US" sz="4800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en-GB" sz="48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47" name="Subtitle 6"/>
          <p:cNvSpPr>
            <a:spLocks noGrp="1"/>
          </p:cNvSpPr>
          <p:nvPr>
            <p:ph type="subTitle" idx="1"/>
          </p:nvPr>
        </p:nvSpPr>
        <p:spPr>
          <a:xfrm>
            <a:off x="2019300" y="4328507"/>
            <a:ext cx="8534400" cy="1752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GB" altLang="zh-CN" sz="2400" dirty="0">
                <a:latin typeface="Arial" charset="0"/>
              </a:rPr>
              <a:t>Gerald G</a:t>
            </a:r>
            <a:r>
              <a:rPr lang="en-US" sz="2400" dirty="0">
                <a:latin typeface="Arial" charset="0"/>
              </a:rPr>
              <a:t>ö</a:t>
            </a:r>
            <a:r>
              <a:rPr lang="en-GB" altLang="zh-CN" sz="2400" dirty="0">
                <a:latin typeface="Arial" charset="0"/>
              </a:rPr>
              <a:t>rmer</a:t>
            </a:r>
            <a:r>
              <a:rPr lang="de-DE" altLang="de-DE" sz="2400" dirty="0">
                <a:latin typeface="Arial" charset="0"/>
              </a:rPr>
              <a:t> SA5 Vice Chair, MATRIXX Software</a:t>
            </a:r>
            <a:endParaRPr lang="en-GB" sz="2400" dirty="0">
              <a:latin typeface="Arial" charset="0"/>
            </a:endParaRPr>
          </a:p>
        </p:txBody>
      </p:sp>
    </p:spTree>
  </p:cSld>
  <p:clrMapOvr>
    <a:masterClrMapping/>
  </p:clrMapOvr>
  <p:transition spd="slow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-352338" y="0"/>
            <a:ext cx="10989578" cy="1143000"/>
          </a:xfrm>
        </p:spPr>
        <p:txBody>
          <a:bodyPr/>
          <a:lstStyle/>
          <a:p>
            <a:r>
              <a:rPr lang="en-GB" altLang="en-US" b="1" dirty="0"/>
              <a:t>Rel-18 Study (FS_NETSLICE_CH_Ph2)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8097760"/>
              </p:ext>
            </p:extLst>
          </p:nvPr>
        </p:nvGraphicFramePr>
        <p:xfrm>
          <a:off x="402167" y="1716618"/>
          <a:ext cx="11311467" cy="715434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6635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568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893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7649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2538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8981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0828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0401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09768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0898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UID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Name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Acronym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 err="1"/>
                        <a:t>Rel</a:t>
                      </a:r>
                      <a:endParaRPr lang="en-GB" sz="1200" dirty="0"/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WG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Target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Old %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solidFill>
                            <a:srgbClr val="FF0000"/>
                          </a:solidFill>
                        </a:rPr>
                        <a:t>New %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solidFill>
                            <a:srgbClr val="FF0000"/>
                          </a:solidFill>
                        </a:rPr>
                        <a:t>Change or comment</a:t>
                      </a:r>
                    </a:p>
                  </a:txBody>
                  <a:tcPr marL="48003" marR="48003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6451"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920023</a:t>
                      </a:r>
                    </a:p>
                  </a:txBody>
                  <a:tcPr marL="12700" marR="12700" marT="12703" marB="0" anchor="ctr"/>
                </a:tc>
                <a:tc>
                  <a:txBody>
                    <a:bodyPr/>
                    <a:lstStyle/>
                    <a:p>
                      <a:pPr marL="0" indent="0" algn="l" defTabSz="1219170" rtl="0" eaLnBrk="1" fontAlgn="t" latinLnBrk="0" hangingPunct="1">
                        <a:spcAft>
                          <a:spcPts val="0"/>
                        </a:spcAft>
                      </a:pPr>
                      <a:r>
                        <a:rPr lang="en-US" sz="1000" b="1" i="0" u="none" strike="noStrike" kern="1200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Study on charging aspects for enhancements of Network Slicing Phase 2</a:t>
                      </a:r>
                      <a:endParaRPr lang="fr-FR" sz="1000" b="1" i="0" u="none" strike="noStrike" kern="1200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algn="l" defTabSz="1219170" rtl="0" eaLnBrk="1" fontAlgn="t" latinLnBrk="0" hangingPunct="1">
                        <a:spcAft>
                          <a:spcPts val="0"/>
                        </a:spcAft>
                      </a:pPr>
                      <a:r>
                        <a:rPr lang="en-US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FS_NETSLICE_CH_Ph2</a:t>
                      </a:r>
                      <a:endParaRPr lang="fr-FR" sz="9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Rel-18</a:t>
                      </a:r>
                    </a:p>
                  </a:txBody>
                  <a:tcPr marL="12700" marR="12700" marT="12703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altLang="zh-CN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S5</a:t>
                      </a:r>
                    </a:p>
                  </a:txBody>
                  <a:tcPr marL="12700" marR="12700" marT="12703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altLang="zh-CN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Mar-2023</a:t>
                      </a:r>
                    </a:p>
                  </a:txBody>
                  <a:tcPr marL="12700" marR="12700" marT="12703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75</a:t>
                      </a:r>
                      <a:r>
                        <a:rPr lang="en-GB" altLang="zh-CN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%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700" marR="12700" marT="12703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b="0" i="0" u="none" strike="noStrike" kern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85 %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300" dirty="0">
                        <a:solidFill>
                          <a:srgbClr val="FF0000"/>
                        </a:solidFill>
                      </a:endParaRPr>
                    </a:p>
                  </a:txBody>
                  <a:tcPr marL="48003" marR="48003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Content Placeholder 7"/>
          <p:cNvSpPr txBox="1">
            <a:spLocks/>
          </p:cNvSpPr>
          <p:nvPr/>
        </p:nvSpPr>
        <p:spPr>
          <a:xfrm>
            <a:off x="402167" y="2730499"/>
            <a:ext cx="11000316" cy="3390900"/>
          </a:xfrm>
          <a:prstGeom prst="rect">
            <a:avLst/>
          </a:prstGeom>
        </p:spPr>
        <p:txBody>
          <a:bodyPr/>
          <a:lstStyle>
            <a:lvl1pPr marL="341313" indent="-341313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8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ＭＳ Ｐゴシック" charset="0"/>
              </a:defRPr>
            </a:lvl1pPr>
            <a:lvl2pPr marL="741363" indent="-2841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2pPr>
            <a:lvl3pPr marL="1141413" indent="-2270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3pPr>
            <a:lvl4pPr marL="1598613" indent="-2270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4pPr>
            <a:lvl5pPr marL="2055813" indent="-2270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5pPr>
            <a:lvl6pPr marL="2514314" indent="-22857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462" indent="-22857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8610" indent="-22857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5758" indent="-22857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de-DE" altLang="de-DE" sz="2000" kern="0" dirty="0"/>
              <a:t>Progress since SA#96:</a:t>
            </a:r>
          </a:p>
          <a:p>
            <a:pPr lvl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400" kern="0" dirty="0">
                <a:solidFill>
                  <a:srgbClr val="00B050"/>
                </a:solidFill>
              </a:rPr>
              <a:t>12 pCRs for TR 32.847 were approved covering</a:t>
            </a:r>
          </a:p>
          <a:p>
            <a:pPr lvl="2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400" kern="0" dirty="0">
                <a:solidFill>
                  <a:srgbClr val="00B050"/>
                </a:solidFill>
              </a:rPr>
              <a:t>Clarify Potential requirements in Key issues#1 and #2</a:t>
            </a:r>
          </a:p>
          <a:p>
            <a:pPr lvl="2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400" kern="0" dirty="0">
                <a:solidFill>
                  <a:srgbClr val="00B050"/>
                </a:solidFill>
              </a:rPr>
              <a:t>New NSACF (CTF) - NS quota management solution for Key issue#2 </a:t>
            </a:r>
          </a:p>
          <a:p>
            <a:pPr lvl="2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400" kern="0" dirty="0">
                <a:solidFill>
                  <a:srgbClr val="00B050"/>
                </a:solidFill>
              </a:rPr>
              <a:t>Solve Editors Notes on solutions#1.1, solutions#1.3 and solutions#6.2, clause 4.1 and Key Issue #5 </a:t>
            </a:r>
          </a:p>
          <a:p>
            <a:pPr lvl="2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400" kern="0" dirty="0">
                <a:solidFill>
                  <a:srgbClr val="00B050"/>
                </a:solidFill>
              </a:rPr>
              <a:t>Evaluation and conclusion for Key issue#1 and #2 </a:t>
            </a:r>
          </a:p>
          <a:p>
            <a:pPr lvl="2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400" kern="0" dirty="0">
                <a:solidFill>
                  <a:srgbClr val="00B050"/>
                </a:solidFill>
              </a:rPr>
              <a:t>Remove Key issue#4</a:t>
            </a:r>
          </a:p>
          <a:p>
            <a:pPr lvl="2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400" kern="0" dirty="0">
                <a:solidFill>
                  <a:srgbClr val="00B050"/>
                </a:solidFill>
              </a:rPr>
              <a:t>Convert the Key issue#9 into background </a:t>
            </a:r>
          </a:p>
          <a:p>
            <a:pPr lvl="2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400" dirty="0">
                <a:latin typeface="Calibri" pitchFamily="34" charset="0"/>
                <a:ea typeface="宋体" pitchFamily="2" charset="-122"/>
                <a:cs typeface="Arial" charset="0"/>
              </a:rPr>
              <a:t>Draft TR 32.847 (</a:t>
            </a:r>
            <a:r>
              <a:rPr lang="en-US" altLang="zh-CN" sz="1400" dirty="0">
                <a:solidFill>
                  <a:srgbClr val="00B0F0"/>
                </a:solidFill>
                <a:latin typeface="Calibri" pitchFamily="34" charset="0"/>
                <a:ea typeface="宋体" pitchFamily="2" charset="-122"/>
                <a:cs typeface="Arial" charset="0"/>
              </a:rPr>
              <a:t>email approval </a:t>
            </a:r>
            <a:r>
              <a:rPr lang="en-US" altLang="zh-CN" sz="1400" dirty="0">
                <a:latin typeface="Calibri" pitchFamily="34" charset="0"/>
                <a:ea typeface="宋体" pitchFamily="2" charset="-122"/>
                <a:cs typeface="Arial" charset="0"/>
              </a:rPr>
              <a:t>S5‑225715)</a:t>
            </a:r>
          </a:p>
          <a:p>
            <a:pPr marL="457189" lvl="1" indent="0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altLang="zh-CN" sz="1400" kern="0" dirty="0"/>
              <a:t> </a:t>
            </a: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kern="0" dirty="0"/>
              <a:t>RAN impacts and dependencies:</a:t>
            </a:r>
            <a:endParaRPr lang="de-DE" sz="2000" kern="0" dirty="0"/>
          </a:p>
          <a:p>
            <a:pPr lvl="1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400" kern="0" dirty="0"/>
              <a:t>None identified</a:t>
            </a: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de-DE" sz="2000" kern="0" dirty="0"/>
              <a:t>Next steps:</a:t>
            </a:r>
          </a:p>
          <a:p>
            <a:pPr lvl="1">
              <a:defRPr/>
            </a:pPr>
            <a:r>
              <a:rPr lang="en-US" altLang="zh-CN" sz="1400" dirty="0"/>
              <a:t>Add more </a:t>
            </a:r>
            <a:r>
              <a:rPr lang="en-US" altLang="zh-CN" sz="1400" kern="0" dirty="0"/>
              <a:t>evaluation and conclusion </a:t>
            </a:r>
            <a:r>
              <a:rPr lang="en-US" altLang="zh-CN" sz="1400" dirty="0"/>
              <a:t>of the study</a:t>
            </a:r>
            <a:endParaRPr lang="en-US" sz="1400" kern="0" dirty="0"/>
          </a:p>
        </p:txBody>
      </p:sp>
    </p:spTree>
    <p:extLst>
      <p:ext uri="{BB962C8B-B14F-4D97-AF65-F5344CB8AC3E}">
        <p14:creationId xmlns:p14="http://schemas.microsoft.com/office/powerpoint/2010/main" val="2614985368"/>
      </p:ext>
    </p:extLst>
  </p:cSld>
  <p:clrMapOvr>
    <a:masterClrMapping/>
  </p:clrMapOvr>
  <p:transition spd="slow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-352338" y="0"/>
            <a:ext cx="10989578" cy="1143000"/>
          </a:xfrm>
        </p:spPr>
        <p:txBody>
          <a:bodyPr/>
          <a:lstStyle/>
          <a:p>
            <a:r>
              <a:rPr lang="en-GB" altLang="en-US" b="1" dirty="0"/>
              <a:t>Rel-18 Study (FS_NCHF_Ph2)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7241127"/>
              </p:ext>
            </p:extLst>
          </p:nvPr>
        </p:nvGraphicFramePr>
        <p:xfrm>
          <a:off x="402167" y="1716618"/>
          <a:ext cx="11311467" cy="715434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6635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384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77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7649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2538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8981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0828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0897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09272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0898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UID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Name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Acronym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 err="1"/>
                        <a:t>Rel</a:t>
                      </a:r>
                      <a:endParaRPr lang="en-GB" sz="1200" dirty="0"/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WG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Target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Old %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solidFill>
                            <a:srgbClr val="FF0000"/>
                          </a:solidFill>
                        </a:rPr>
                        <a:t>New %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solidFill>
                            <a:srgbClr val="FF0000"/>
                          </a:solidFill>
                        </a:rPr>
                        <a:t>Change or comment</a:t>
                      </a:r>
                    </a:p>
                  </a:txBody>
                  <a:tcPr marL="48003" marR="48003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6451"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920020</a:t>
                      </a:r>
                    </a:p>
                  </a:txBody>
                  <a:tcPr marL="12700" marR="12700" marT="12703" marB="0" anchor="ctr"/>
                </a:tc>
                <a:tc>
                  <a:txBody>
                    <a:bodyPr/>
                    <a:lstStyle/>
                    <a:p>
                      <a:pPr marL="0" indent="0" algn="l" defTabSz="1219170" rtl="0" eaLnBrk="1" fontAlgn="t" latinLnBrk="0" hangingPunct="1">
                        <a:spcAft>
                          <a:spcPts val="0"/>
                        </a:spcAft>
                      </a:pPr>
                      <a:r>
                        <a:rPr lang="en-US" sz="1200" b="1" i="0" u="none" strike="noStrike" kern="1200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Study on </a:t>
                      </a:r>
                      <a:r>
                        <a:rPr lang="en-US" sz="1200" b="1" i="0" u="none" strike="noStrike" kern="1200" dirty="0" err="1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Nchf</a:t>
                      </a:r>
                      <a:r>
                        <a:rPr lang="en-US" sz="1200" b="1" i="0" u="none" strike="noStrike" kern="1200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charging services phase 2</a:t>
                      </a:r>
                      <a:endParaRPr lang="fr-FR" sz="1200" b="1" i="0" u="none" strike="noStrike" kern="1200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algn="l" defTabSz="1219170" rtl="0" eaLnBrk="1" fontAlgn="t" latinLnBrk="0" hangingPunct="1">
                        <a:spcAft>
                          <a:spcPts val="0"/>
                        </a:spcAft>
                      </a:pPr>
                      <a:r>
                        <a:rPr lang="en-US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FS_NCHF_Ph2</a:t>
                      </a:r>
                      <a:endParaRPr lang="fr-FR" sz="9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Rel-18</a:t>
                      </a:r>
                    </a:p>
                  </a:txBody>
                  <a:tcPr marL="12700" marR="12700" marT="12703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altLang="zh-CN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S5</a:t>
                      </a:r>
                    </a:p>
                  </a:txBody>
                  <a:tcPr marL="12700" marR="12700" marT="12703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altLang="zh-CN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Mar-2023</a:t>
                      </a:r>
                    </a:p>
                  </a:txBody>
                  <a:tcPr marL="12700" marR="12700" marT="12703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70</a:t>
                      </a:r>
                      <a:r>
                        <a:rPr lang="en-GB" altLang="zh-CN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%</a:t>
                      </a:r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700" marR="12700" marT="12703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dirty="0">
                          <a:solidFill>
                            <a:srgbClr val="FF0000"/>
                          </a:solidFill>
                        </a:rPr>
                        <a:t>70</a:t>
                      </a:r>
                      <a:r>
                        <a:rPr lang="en-US" altLang="zh-CN" sz="1100" dirty="0">
                          <a:solidFill>
                            <a:srgbClr val="FF0000"/>
                          </a:solidFill>
                        </a:rPr>
                        <a:t>%</a:t>
                      </a:r>
                      <a:endParaRPr lang="en-GB" sz="1100" dirty="0">
                        <a:solidFill>
                          <a:srgbClr val="FF0000"/>
                        </a:solidFill>
                      </a:endParaRP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300" dirty="0">
                        <a:solidFill>
                          <a:srgbClr val="FF0000"/>
                        </a:solidFill>
                      </a:endParaRPr>
                    </a:p>
                  </a:txBody>
                  <a:tcPr marL="48003" marR="48003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Content Placeholder 7"/>
          <p:cNvSpPr txBox="1">
            <a:spLocks/>
          </p:cNvSpPr>
          <p:nvPr/>
        </p:nvSpPr>
        <p:spPr>
          <a:xfrm>
            <a:off x="586318" y="2836334"/>
            <a:ext cx="11000316" cy="3390900"/>
          </a:xfrm>
          <a:prstGeom prst="rect">
            <a:avLst/>
          </a:prstGeom>
        </p:spPr>
        <p:txBody>
          <a:bodyPr/>
          <a:lstStyle>
            <a:lvl1pPr marL="341313" indent="-341313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8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ＭＳ Ｐゴシック" charset="0"/>
              </a:defRPr>
            </a:lvl1pPr>
            <a:lvl2pPr marL="741363" indent="-2841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2pPr>
            <a:lvl3pPr marL="1141413" indent="-2270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3pPr>
            <a:lvl4pPr marL="1598613" indent="-2270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4pPr>
            <a:lvl5pPr marL="2055813" indent="-2270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5pPr>
            <a:lvl6pPr marL="2514314" indent="-22857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462" indent="-22857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8610" indent="-22857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5758" indent="-22857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de-DE" altLang="de-DE" sz="2000" kern="0" dirty="0"/>
              <a:t>Progress since SA#96:</a:t>
            </a:r>
          </a:p>
          <a:p>
            <a:pPr lvl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400" kern="0" dirty="0"/>
              <a:t>10 pCRs (</a:t>
            </a:r>
            <a:r>
              <a:rPr lang="en-US" altLang="zh-CN" sz="1400" kern="0" dirty="0">
                <a:solidFill>
                  <a:srgbClr val="00B050"/>
                </a:solidFill>
              </a:rPr>
              <a:t>2 pCRs at SA5#145e</a:t>
            </a:r>
            <a:r>
              <a:rPr lang="en-US" altLang="zh-CN" sz="1400" kern="0" dirty="0"/>
              <a:t>) for TR 28.826 were approved covering</a:t>
            </a:r>
          </a:p>
          <a:p>
            <a:pPr lvl="2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400" kern="0" dirty="0"/>
              <a:t>New issue for non-blocking mode</a:t>
            </a:r>
          </a:p>
          <a:p>
            <a:pPr lvl="2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400" kern="0" dirty="0"/>
              <a:t>New solutions for enhancement of reservations, non-blocking mode, and handling of failed events</a:t>
            </a:r>
          </a:p>
          <a:p>
            <a:pPr lvl="2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400" kern="0" dirty="0">
                <a:solidFill>
                  <a:srgbClr val="00B050"/>
                </a:solidFill>
              </a:rPr>
              <a:t>Solution for non-blocking mode and locating cancel failed events</a:t>
            </a:r>
          </a:p>
          <a:p>
            <a:pPr lvl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400" dirty="0">
                <a:latin typeface="Calibri" pitchFamily="34" charset="0"/>
                <a:ea typeface="宋体" pitchFamily="2" charset="-122"/>
                <a:cs typeface="Arial" charset="0"/>
              </a:rPr>
              <a:t>Draft TR 28.826 (</a:t>
            </a:r>
            <a:r>
              <a:rPr lang="en-US" altLang="zh-CN" sz="1400" dirty="0">
                <a:solidFill>
                  <a:srgbClr val="00B0F0"/>
                </a:solidFill>
                <a:latin typeface="Calibri" pitchFamily="34" charset="0"/>
                <a:ea typeface="宋体" pitchFamily="2" charset="-122"/>
                <a:cs typeface="Arial" charset="0"/>
              </a:rPr>
              <a:t>email approval </a:t>
            </a:r>
            <a:r>
              <a:rPr lang="en-US" altLang="zh-CN" sz="1400" dirty="0">
                <a:latin typeface="Calibri" pitchFamily="34" charset="0"/>
                <a:ea typeface="宋体" pitchFamily="2" charset="-122"/>
                <a:cs typeface="Arial" charset="0"/>
              </a:rPr>
              <a:t>S5‑225716)</a:t>
            </a:r>
          </a:p>
          <a:p>
            <a:pPr marL="457189" lvl="1" indent="0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altLang="zh-CN" sz="1400" kern="0" dirty="0"/>
              <a:t> </a:t>
            </a: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kern="0" dirty="0"/>
              <a:t>RAN impacts and dependencies:</a:t>
            </a:r>
            <a:endParaRPr lang="de-DE" sz="2000" kern="0" dirty="0"/>
          </a:p>
          <a:p>
            <a:pPr lvl="1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400" kern="0" dirty="0"/>
              <a:t>None identified</a:t>
            </a:r>
          </a:p>
          <a:p>
            <a:pPr marL="457189" lvl="1" indent="0">
              <a:spcBef>
                <a:spcPts val="0"/>
              </a:spcBef>
              <a:spcAft>
                <a:spcPts val="600"/>
              </a:spcAft>
              <a:buNone/>
              <a:defRPr/>
            </a:pPr>
            <a:endParaRPr lang="en-US" sz="1400" kern="0" dirty="0"/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de-DE" sz="2000" kern="0" dirty="0"/>
              <a:t>Next steps:</a:t>
            </a:r>
          </a:p>
          <a:p>
            <a:pPr lvl="1">
              <a:defRPr/>
            </a:pPr>
            <a:r>
              <a:rPr lang="en-US" altLang="zh-CN" sz="1400" dirty="0"/>
              <a:t>Add more solutions and evaluations of the study</a:t>
            </a:r>
            <a:endParaRPr lang="en-US" sz="1400" kern="0" dirty="0"/>
          </a:p>
        </p:txBody>
      </p:sp>
    </p:spTree>
    <p:extLst>
      <p:ext uri="{BB962C8B-B14F-4D97-AF65-F5344CB8AC3E}">
        <p14:creationId xmlns:p14="http://schemas.microsoft.com/office/powerpoint/2010/main" val="423414090"/>
      </p:ext>
    </p:extLst>
  </p:cSld>
  <p:clrMapOvr>
    <a:masterClrMapping/>
  </p:clrMapOvr>
  <p:transition spd="slow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02725" cy="1143000"/>
          </a:xfrm>
        </p:spPr>
        <p:txBody>
          <a:bodyPr/>
          <a:lstStyle/>
          <a:p>
            <a:r>
              <a:rPr lang="en-GB" altLang="en-US" b="1" dirty="0"/>
              <a:t>Rel-18 Study (FS_CHROAM)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2506070"/>
              </p:ext>
            </p:extLst>
          </p:nvPr>
        </p:nvGraphicFramePr>
        <p:xfrm>
          <a:off x="339822" y="1311372"/>
          <a:ext cx="11311467" cy="715434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6635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384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77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7649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2538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8981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0828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0897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09272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0898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UID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Name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Acronym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 err="1"/>
                        <a:t>Rel</a:t>
                      </a:r>
                      <a:endParaRPr lang="en-GB" sz="1200" dirty="0"/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WG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Target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Old %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solidFill>
                            <a:srgbClr val="FF0000"/>
                          </a:solidFill>
                        </a:rPr>
                        <a:t>New %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solidFill>
                            <a:srgbClr val="FF0000"/>
                          </a:solidFill>
                        </a:rPr>
                        <a:t>Change or comment</a:t>
                      </a:r>
                    </a:p>
                  </a:txBody>
                  <a:tcPr marL="48003" marR="48003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6451"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920021</a:t>
                      </a:r>
                    </a:p>
                  </a:txBody>
                  <a:tcPr marL="12700" marR="12700" marT="12703" marB="0" anchor="ctr"/>
                </a:tc>
                <a:tc>
                  <a:txBody>
                    <a:bodyPr/>
                    <a:lstStyle/>
                    <a:p>
                      <a:pPr marL="0" indent="0" algn="l" defTabSz="1219170" rtl="0" eaLnBrk="1" fontAlgn="t" latinLnBrk="0" hangingPunct="1">
                        <a:spcAft>
                          <a:spcPts val="0"/>
                        </a:spcAft>
                      </a:pPr>
                      <a:r>
                        <a:rPr lang="en-US" sz="1200" b="1" i="0" u="none" strike="noStrike" kern="1200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Study on 5G roaming charging architecture for wholesale and retail scenarios</a:t>
                      </a:r>
                      <a:endParaRPr lang="fr-FR" sz="1200" b="1" i="0" u="none" strike="noStrike" kern="1200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algn="l" defTabSz="1219170" rtl="0" eaLnBrk="1" fontAlgn="t" latinLnBrk="0" hangingPunct="1">
                        <a:spcAft>
                          <a:spcPts val="0"/>
                        </a:spcAft>
                      </a:pPr>
                      <a:r>
                        <a:rPr lang="en-US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FS_CHROAM</a:t>
                      </a:r>
                      <a:endParaRPr lang="fr-FR" sz="9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Rel-18</a:t>
                      </a:r>
                    </a:p>
                  </a:txBody>
                  <a:tcPr marL="12700" marR="12700" marT="12703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S5</a:t>
                      </a:r>
                      <a:endParaRPr lang="en-GB" altLang="zh-CN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700" marR="12700" marT="12703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Mar-2023</a:t>
                      </a:r>
                      <a:endParaRPr lang="en-GB" altLang="zh-CN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700" marR="12700" marT="12703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80</a:t>
                      </a:r>
                      <a:r>
                        <a:rPr lang="en-GB" altLang="zh-CN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%</a:t>
                      </a:r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700" marR="12700" marT="12703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dirty="0">
                          <a:solidFill>
                            <a:srgbClr val="FF0000"/>
                          </a:solidFill>
                        </a:rPr>
                        <a:t>85%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300" dirty="0">
                        <a:solidFill>
                          <a:srgbClr val="FF0000"/>
                        </a:solidFill>
                      </a:endParaRPr>
                    </a:p>
                  </a:txBody>
                  <a:tcPr marL="48003" marR="48003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Content Placeholder 7"/>
          <p:cNvSpPr txBox="1">
            <a:spLocks/>
          </p:cNvSpPr>
          <p:nvPr/>
        </p:nvSpPr>
        <p:spPr>
          <a:xfrm>
            <a:off x="339822" y="2026805"/>
            <a:ext cx="11000316" cy="4228521"/>
          </a:xfrm>
          <a:prstGeom prst="rect">
            <a:avLst/>
          </a:prstGeom>
        </p:spPr>
        <p:txBody>
          <a:bodyPr/>
          <a:lstStyle>
            <a:lvl1pPr marL="341313" indent="-341313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8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ＭＳ Ｐゴシック" charset="0"/>
              </a:defRPr>
            </a:lvl1pPr>
            <a:lvl2pPr marL="741363" indent="-2841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2pPr>
            <a:lvl3pPr marL="1141413" indent="-2270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3pPr>
            <a:lvl4pPr marL="1598613" indent="-2270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4pPr>
            <a:lvl5pPr marL="2055813" indent="-2270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5pPr>
            <a:lvl6pPr marL="2514314" indent="-22857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462" indent="-22857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8610" indent="-22857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5758" indent="-22857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de-DE" altLang="de-DE" sz="2000" kern="0" dirty="0"/>
              <a:t>Progress since SA#96:</a:t>
            </a:r>
          </a:p>
          <a:p>
            <a:pPr lvl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400" kern="0" dirty="0"/>
              <a:t>24 pCRs (</a:t>
            </a:r>
            <a:r>
              <a:rPr lang="en-US" altLang="zh-CN" sz="1400" kern="0" dirty="0">
                <a:solidFill>
                  <a:srgbClr val="00B050"/>
                </a:solidFill>
              </a:rPr>
              <a:t>9 pCRs at SA5#145e</a:t>
            </a:r>
            <a:r>
              <a:rPr lang="en-US" altLang="zh-CN" sz="1400" kern="0" dirty="0"/>
              <a:t>) for TR 28.827 were approved covering</a:t>
            </a:r>
          </a:p>
          <a:p>
            <a:pPr lvl="2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400" kern="0" dirty="0"/>
              <a:t>Corrections of message flows</a:t>
            </a:r>
          </a:p>
          <a:p>
            <a:pPr lvl="2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400" kern="0" dirty="0"/>
              <a:t>Mapping of requirements and solutions</a:t>
            </a:r>
          </a:p>
          <a:p>
            <a:pPr lvl="2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400" kern="0" dirty="0"/>
              <a:t>New issues for QoS flow level trigger settings and negotiation of triggers for FBC and QBC</a:t>
            </a:r>
          </a:p>
          <a:p>
            <a:pPr lvl="2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400" kern="0" dirty="0"/>
              <a:t>New solutions for roaming charging profile use in home routed and local break out scenarios, visited MNO doing wholesale charging of home MNO, and CHF to CHF communication.</a:t>
            </a:r>
          </a:p>
          <a:p>
            <a:pPr lvl="2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400" kern="0" dirty="0">
                <a:solidFill>
                  <a:srgbClr val="00B050"/>
                </a:solidFill>
              </a:rPr>
              <a:t>Mapping of requirements and correction of terms used for NFs</a:t>
            </a:r>
          </a:p>
          <a:p>
            <a:pPr lvl="2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400" kern="0" dirty="0">
                <a:solidFill>
                  <a:srgbClr val="00B050"/>
                </a:solidFill>
              </a:rPr>
              <a:t>New use case where the additional actor is a wholesaler</a:t>
            </a:r>
          </a:p>
          <a:p>
            <a:pPr lvl="2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400" kern="0" dirty="0">
                <a:solidFill>
                  <a:srgbClr val="00B050"/>
                </a:solidFill>
              </a:rPr>
              <a:t>Update of business roles</a:t>
            </a:r>
          </a:p>
          <a:p>
            <a:pPr lvl="2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400" kern="0" dirty="0">
                <a:solidFill>
                  <a:srgbClr val="00B050"/>
                </a:solidFill>
              </a:rPr>
              <a:t>Solutions of V-SMF using single or double connect to V-CHF</a:t>
            </a:r>
          </a:p>
          <a:p>
            <a:pPr lvl="2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400" kern="0" dirty="0">
                <a:solidFill>
                  <a:srgbClr val="00B050"/>
                </a:solidFill>
              </a:rPr>
              <a:t>Solutions where either V-SMF or V-CHF controls the reporting to the H-CHF</a:t>
            </a:r>
          </a:p>
          <a:p>
            <a:pPr lvl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400" dirty="0">
                <a:latin typeface="Calibri" pitchFamily="34" charset="0"/>
                <a:ea typeface="宋体" pitchFamily="2" charset="-122"/>
                <a:cs typeface="Arial" charset="0"/>
              </a:rPr>
              <a:t>Draft TR 28.827 (</a:t>
            </a:r>
            <a:r>
              <a:rPr lang="en-US" altLang="zh-CN" sz="1400" dirty="0">
                <a:solidFill>
                  <a:srgbClr val="00B0F0"/>
                </a:solidFill>
                <a:latin typeface="Calibri" pitchFamily="34" charset="0"/>
                <a:ea typeface="宋体" pitchFamily="2" charset="-122"/>
                <a:cs typeface="Arial" charset="0"/>
              </a:rPr>
              <a:t>email approval </a:t>
            </a:r>
            <a:r>
              <a:rPr lang="en-US" altLang="zh-CN" sz="1400" dirty="0">
                <a:latin typeface="Calibri" pitchFamily="34" charset="0"/>
                <a:ea typeface="宋体" pitchFamily="2" charset="-122"/>
                <a:cs typeface="Arial" charset="0"/>
              </a:rPr>
              <a:t>S5‑225717)</a:t>
            </a:r>
            <a:endParaRPr lang="en-US" altLang="zh-CN" sz="1400" kern="0" dirty="0"/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kern="0" dirty="0"/>
              <a:t>RAN impacts and dependencies:</a:t>
            </a:r>
            <a:endParaRPr lang="de-DE" sz="2000" kern="0" dirty="0"/>
          </a:p>
          <a:p>
            <a:pPr lvl="1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400" kern="0" dirty="0"/>
              <a:t>None identified</a:t>
            </a: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de-DE" sz="2000" kern="0" dirty="0"/>
              <a:t>Next steps:</a:t>
            </a:r>
          </a:p>
          <a:p>
            <a:pPr lvl="1">
              <a:defRPr/>
            </a:pPr>
            <a:r>
              <a:rPr lang="en-US" altLang="zh-CN" sz="1400" dirty="0"/>
              <a:t>Add more </a:t>
            </a:r>
            <a:r>
              <a:rPr lang="en-US" altLang="zh-CN" sz="1400" kern="0" dirty="0"/>
              <a:t>evaluation and conclusion </a:t>
            </a:r>
            <a:r>
              <a:rPr lang="en-US" altLang="zh-CN" sz="1400" dirty="0"/>
              <a:t>of the study</a:t>
            </a:r>
            <a:endParaRPr lang="en-US" sz="1400" kern="0" dirty="0"/>
          </a:p>
        </p:txBody>
      </p:sp>
    </p:spTree>
    <p:extLst>
      <p:ext uri="{BB962C8B-B14F-4D97-AF65-F5344CB8AC3E}">
        <p14:creationId xmlns:p14="http://schemas.microsoft.com/office/powerpoint/2010/main" val="2215623811"/>
      </p:ext>
    </p:extLst>
  </p:cSld>
  <p:clrMapOvr>
    <a:masterClrMapping/>
  </p:clrMapOvr>
  <p:transition spd="slow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02725" cy="1143000"/>
          </a:xfrm>
        </p:spPr>
        <p:txBody>
          <a:bodyPr/>
          <a:lstStyle/>
          <a:p>
            <a:r>
              <a:rPr lang="en-GB" altLang="en-US" b="1" dirty="0"/>
              <a:t>Rel-18 Study (</a:t>
            </a:r>
            <a:r>
              <a:rPr lang="en-GB" altLang="en-US" b="1" dirty="0" err="1"/>
              <a:t>FS_eNPN_CH</a:t>
            </a:r>
            <a:r>
              <a:rPr lang="en-GB" altLang="en-US" b="1" dirty="0"/>
              <a:t>)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7512709"/>
              </p:ext>
            </p:extLst>
          </p:nvPr>
        </p:nvGraphicFramePr>
        <p:xfrm>
          <a:off x="363747" y="1470728"/>
          <a:ext cx="11311467" cy="715434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6635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384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77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7649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2538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8981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0828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0897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09272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0898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UID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Name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Acronym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 err="1"/>
                        <a:t>Rel</a:t>
                      </a:r>
                      <a:endParaRPr lang="en-GB" sz="1200" dirty="0"/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WG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Target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Old %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solidFill>
                            <a:srgbClr val="FF0000"/>
                          </a:solidFill>
                        </a:rPr>
                        <a:t>New %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solidFill>
                            <a:srgbClr val="FF0000"/>
                          </a:solidFill>
                        </a:rPr>
                        <a:t>Change or comment</a:t>
                      </a:r>
                    </a:p>
                  </a:txBody>
                  <a:tcPr marL="48003" marR="48003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6451"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940043</a:t>
                      </a:r>
                    </a:p>
                  </a:txBody>
                  <a:tcPr marL="12700" marR="12700" marT="12703" marB="0" anchor="ctr"/>
                </a:tc>
                <a:tc>
                  <a:txBody>
                    <a:bodyPr/>
                    <a:lstStyle/>
                    <a:p>
                      <a:pPr marL="0" indent="0" algn="l" defTabSz="1219170" rtl="0" eaLnBrk="1" fontAlgn="t" latinLnBrk="0" hangingPunct="1"/>
                      <a:r>
                        <a:rPr lang="en-GB" sz="1200" b="1" i="0" u="none" strike="noStrike" kern="1200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Study on Charging Aspects for Enhanced support of Non-Public Networks </a:t>
                      </a:r>
                      <a:endParaRPr lang="en-US" sz="1200" b="1" i="0" u="none" strike="noStrike" kern="1200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algn="l" defTabSz="1219170" rtl="0" eaLnBrk="1" fontAlgn="t" latinLnBrk="0" hangingPunct="1"/>
                      <a:r>
                        <a:rPr lang="en-US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FS_eNPN_CH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Rel-18</a:t>
                      </a:r>
                    </a:p>
                  </a:txBody>
                  <a:tcPr marL="12700" marR="12700" marT="12703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altLang="zh-CN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S5</a:t>
                      </a:r>
                    </a:p>
                  </a:txBody>
                  <a:tcPr marL="12700" marR="12700" marT="12703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altLang="zh-CN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Mar-2023</a:t>
                      </a:r>
                    </a:p>
                  </a:txBody>
                  <a:tcPr marL="12700" marR="12700" marT="12703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</a:t>
                      </a:r>
                      <a:r>
                        <a:rPr lang="en-GB" altLang="zh-CN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%</a:t>
                      </a:r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700" marR="12700" marT="12703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dirty="0">
                          <a:solidFill>
                            <a:srgbClr val="FF0000"/>
                          </a:solidFill>
                        </a:rPr>
                        <a:t>60%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300" dirty="0">
                        <a:solidFill>
                          <a:srgbClr val="FF0000"/>
                        </a:solidFill>
                      </a:endParaRPr>
                    </a:p>
                  </a:txBody>
                  <a:tcPr marL="48003" marR="48003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Content Placeholder 7"/>
          <p:cNvSpPr txBox="1">
            <a:spLocks/>
          </p:cNvSpPr>
          <p:nvPr/>
        </p:nvSpPr>
        <p:spPr>
          <a:xfrm>
            <a:off x="380682" y="2186162"/>
            <a:ext cx="11000316" cy="4141902"/>
          </a:xfrm>
          <a:prstGeom prst="rect">
            <a:avLst/>
          </a:prstGeom>
        </p:spPr>
        <p:txBody>
          <a:bodyPr/>
          <a:lstStyle>
            <a:lvl1pPr marL="341313" indent="-341313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8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ＭＳ Ｐゴシック" charset="0"/>
              </a:defRPr>
            </a:lvl1pPr>
            <a:lvl2pPr marL="741363" indent="-2841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2pPr>
            <a:lvl3pPr marL="1141413" indent="-2270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3pPr>
            <a:lvl4pPr marL="1598613" indent="-2270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4pPr>
            <a:lvl5pPr marL="2055813" indent="-2270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5pPr>
            <a:lvl6pPr marL="2514314" indent="-22857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462" indent="-22857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8610" indent="-22857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5758" indent="-22857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de-DE" altLang="de-DE" sz="2000" kern="0" dirty="0"/>
              <a:t>Progress since SA#96:</a:t>
            </a:r>
          </a:p>
          <a:p>
            <a:pPr lvl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400" kern="0" dirty="0"/>
              <a:t>14 pCRs (</a:t>
            </a:r>
            <a:r>
              <a:rPr lang="en-US" altLang="zh-CN" sz="1400" kern="0" dirty="0">
                <a:solidFill>
                  <a:srgbClr val="00B050"/>
                </a:solidFill>
              </a:rPr>
              <a:t>10 pCRs at SA5#145e</a:t>
            </a:r>
            <a:r>
              <a:rPr lang="en-US" altLang="zh-CN" sz="1400" kern="0" dirty="0"/>
              <a:t>) for TR 28.828 were approved for introduction of: </a:t>
            </a:r>
          </a:p>
          <a:p>
            <a:pPr lvl="2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400" kern="0" dirty="0"/>
              <a:t>New topic about access to PLMN services via SNPN </a:t>
            </a:r>
          </a:p>
          <a:p>
            <a:pPr lvl="2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400" kern="0" dirty="0"/>
              <a:t>Solution for end user charging for PNI-NPN network access and usage </a:t>
            </a:r>
          </a:p>
          <a:p>
            <a:pPr lvl="2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400" kern="0" dirty="0"/>
              <a:t>Charging scenarios and key issues for PNI-NPN in topic 1 </a:t>
            </a:r>
          </a:p>
          <a:p>
            <a:pPr lvl="2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400" kern="0" dirty="0"/>
              <a:t>Solution for converged charging for number of UEs </a:t>
            </a:r>
          </a:p>
          <a:p>
            <a:pPr marR="0" lvl="2">
              <a:spcBef>
                <a:spcPts val="0"/>
              </a:spcBef>
              <a:spcAft>
                <a:spcPts val="0"/>
              </a:spcAft>
              <a:buSzPts val="1000"/>
              <a:tabLst>
                <a:tab pos="2286000" algn="l"/>
              </a:tabLst>
              <a:defRPr/>
            </a:pPr>
            <a:r>
              <a:rPr lang="en-US" sz="1400" kern="0" dirty="0">
                <a:solidFill>
                  <a:srgbClr val="00B050"/>
                </a:solidFill>
              </a:rPr>
              <a:t>End user charging solution to SNPN network access and usage</a:t>
            </a:r>
          </a:p>
          <a:p>
            <a:pPr marR="0" lvl="2">
              <a:spcBef>
                <a:spcPts val="0"/>
              </a:spcBef>
              <a:spcAft>
                <a:spcPts val="0"/>
              </a:spcAft>
              <a:buSzPts val="1000"/>
              <a:tabLst>
                <a:tab pos="2286000" algn="l"/>
              </a:tabLst>
              <a:defRPr/>
            </a:pPr>
            <a:r>
              <a:rPr lang="en-US" sz="1400" kern="0" dirty="0">
                <a:solidFill>
                  <a:srgbClr val="00B050"/>
                </a:solidFill>
              </a:rPr>
              <a:t>Use case and solution on number of PDU sessions for PNI-NPN and for SNPN </a:t>
            </a:r>
          </a:p>
          <a:p>
            <a:pPr marR="0" lvl="2">
              <a:spcBef>
                <a:spcPts val="0"/>
              </a:spcBef>
              <a:spcAft>
                <a:spcPts val="0"/>
              </a:spcAft>
              <a:buSzPts val="1000"/>
              <a:tabLst>
                <a:tab pos="2286000" algn="l"/>
              </a:tabLst>
              <a:defRPr/>
            </a:pPr>
            <a:r>
              <a:rPr lang="en-US" sz="1400" kern="0" dirty="0">
                <a:solidFill>
                  <a:srgbClr val="00B050"/>
                </a:solidFill>
              </a:rPr>
              <a:t>Converged charging using separate CCS </a:t>
            </a:r>
          </a:p>
          <a:p>
            <a:pPr marR="0" lvl="2">
              <a:spcBef>
                <a:spcPts val="0"/>
              </a:spcBef>
              <a:spcAft>
                <a:spcPts val="0"/>
              </a:spcAft>
              <a:buSzPts val="1000"/>
              <a:tabLst>
                <a:tab pos="2286000" algn="l"/>
              </a:tabLst>
              <a:defRPr/>
            </a:pPr>
            <a:r>
              <a:rPr lang="en-US" sz="1400" kern="0" dirty="0">
                <a:solidFill>
                  <a:srgbClr val="00B050"/>
                </a:solidFill>
              </a:rPr>
              <a:t>Solution for SNPN access the PLMN services </a:t>
            </a:r>
          </a:p>
          <a:p>
            <a:pPr marR="0" lvl="2">
              <a:spcBef>
                <a:spcPts val="0"/>
              </a:spcBef>
              <a:spcAft>
                <a:spcPts val="0"/>
              </a:spcAft>
              <a:buSzPts val="1000"/>
              <a:tabLst>
                <a:tab pos="2286000" algn="l"/>
              </a:tabLst>
              <a:defRPr/>
            </a:pPr>
            <a:r>
              <a:rPr lang="en-US" sz="1400" kern="0" dirty="0">
                <a:solidFill>
                  <a:srgbClr val="00B050"/>
                </a:solidFill>
              </a:rPr>
              <a:t>Correction on use case description in topic 1 and topic 3</a:t>
            </a:r>
          </a:p>
          <a:p>
            <a:pPr lvl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400" dirty="0">
                <a:latin typeface="Calibri" pitchFamily="34" charset="0"/>
                <a:ea typeface="宋体" pitchFamily="2" charset="-122"/>
                <a:cs typeface="Arial" charset="0"/>
              </a:rPr>
              <a:t>Draft TR 28.828 (</a:t>
            </a:r>
            <a:r>
              <a:rPr lang="en-US" altLang="zh-CN" sz="1400" dirty="0">
                <a:solidFill>
                  <a:srgbClr val="00B0F0"/>
                </a:solidFill>
                <a:latin typeface="Calibri" pitchFamily="34" charset="0"/>
                <a:ea typeface="宋体" pitchFamily="2" charset="-122"/>
                <a:cs typeface="Arial" charset="0"/>
              </a:rPr>
              <a:t>email approval </a:t>
            </a:r>
            <a:r>
              <a:rPr lang="en-US" altLang="zh-CN" sz="1400" dirty="0">
                <a:latin typeface="Calibri" pitchFamily="34" charset="0"/>
                <a:ea typeface="宋体" pitchFamily="2" charset="-122"/>
                <a:cs typeface="Arial" charset="0"/>
              </a:rPr>
              <a:t>S5‑225718)</a:t>
            </a:r>
          </a:p>
          <a:p>
            <a:pPr lvl="1">
              <a:spcBef>
                <a:spcPts val="0"/>
              </a:spcBef>
              <a:spcAft>
                <a:spcPts val="0"/>
              </a:spcAft>
              <a:defRPr/>
            </a:pPr>
            <a:endParaRPr lang="en-US" altLang="zh-CN" sz="1400" kern="0" dirty="0"/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kern="0" dirty="0"/>
              <a:t>RAN impacts and dependencies:</a:t>
            </a:r>
            <a:endParaRPr lang="de-DE" sz="2000" kern="0" dirty="0"/>
          </a:p>
          <a:p>
            <a:pPr lvl="1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400" kern="0" dirty="0"/>
              <a:t>None identified</a:t>
            </a: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de-DE" sz="2000" kern="0" dirty="0"/>
              <a:t>Next steps:</a:t>
            </a:r>
          </a:p>
          <a:p>
            <a:pPr lvl="1">
              <a:defRPr/>
            </a:pPr>
            <a:r>
              <a:rPr lang="en-US" altLang="zh-CN" sz="1400" dirty="0"/>
              <a:t>Add more solutions and start with evaluations of the study</a:t>
            </a:r>
            <a:endParaRPr lang="en-US" altLang="zh-CN" sz="1400" kern="0" dirty="0"/>
          </a:p>
        </p:txBody>
      </p:sp>
    </p:spTree>
    <p:extLst>
      <p:ext uri="{BB962C8B-B14F-4D97-AF65-F5344CB8AC3E}">
        <p14:creationId xmlns:p14="http://schemas.microsoft.com/office/powerpoint/2010/main" val="3318425226"/>
      </p:ext>
    </p:extLst>
  </p:cSld>
  <p:clrMapOvr>
    <a:masterClrMapping/>
  </p:clrMapOvr>
  <p:transition spd="slow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02725" cy="1143000"/>
          </a:xfrm>
        </p:spPr>
        <p:txBody>
          <a:bodyPr/>
          <a:lstStyle/>
          <a:p>
            <a:r>
              <a:rPr lang="en-GB" altLang="en-US" b="1" dirty="0"/>
              <a:t>Rel-18 Study (FS_TSNCH)</a:t>
            </a:r>
            <a:br>
              <a:rPr lang="en-GB" altLang="en-US" b="1" dirty="0"/>
            </a:br>
            <a:r>
              <a:rPr lang="en-US" sz="2000" b="1" i="0" u="none" strike="noStrike" kern="1200" dirty="0"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  <a:ea typeface="+mn-ea"/>
                <a:cs typeface="+mn-cs"/>
              </a:rPr>
              <a:t>(</a:t>
            </a:r>
            <a:r>
              <a:rPr lang="en-US" sz="2000" b="1" i="0" u="none" strike="noStrike" kern="1200" dirty="0" err="1"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  <a:ea typeface="+mn-ea"/>
                <a:cs typeface="+mn-cs"/>
              </a:rPr>
              <a:t>prel</a:t>
            </a:r>
            <a:r>
              <a:rPr lang="en-US" sz="2000" b="1" i="0" u="none" strike="noStrike" kern="1200" dirty="0"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  <a:ea typeface="+mn-ea"/>
                <a:cs typeface="+mn-cs"/>
              </a:rPr>
              <a:t>. work before SA approval) </a:t>
            </a:r>
            <a:endParaRPr lang="en-GB" altLang="en-US" sz="2000" b="1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0981004"/>
              </p:ext>
            </p:extLst>
          </p:nvPr>
        </p:nvGraphicFramePr>
        <p:xfrm>
          <a:off x="363747" y="1470728"/>
          <a:ext cx="11311467" cy="715434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6635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384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77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7649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2538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8981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0828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0897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09272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0898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UID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Name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Acronym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 err="1"/>
                        <a:t>Rel</a:t>
                      </a:r>
                      <a:endParaRPr lang="en-GB" sz="1200" dirty="0"/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WG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Target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Old %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solidFill>
                            <a:srgbClr val="FF0000"/>
                          </a:solidFill>
                        </a:rPr>
                        <a:t>New %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solidFill>
                            <a:srgbClr val="FF0000"/>
                          </a:solidFill>
                        </a:rPr>
                        <a:t>Change or comment</a:t>
                      </a:r>
                    </a:p>
                  </a:txBody>
                  <a:tcPr marL="48003" marR="48003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6451"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940043</a:t>
                      </a:r>
                    </a:p>
                  </a:txBody>
                  <a:tcPr marL="12700" marR="12700" marT="12703" marB="0" anchor="ctr"/>
                </a:tc>
                <a:tc>
                  <a:txBody>
                    <a:bodyPr/>
                    <a:lstStyle/>
                    <a:p>
                      <a:pPr marL="0" indent="0" algn="l" defTabSz="1219170" rtl="0" eaLnBrk="1" fontAlgn="t" latinLnBrk="0" hangingPunct="1"/>
                      <a:r>
                        <a:rPr lang="en-GB" sz="1200" b="1" i="0" u="none" strike="noStrike" kern="1200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Study on Time Sensitive Networking charging </a:t>
                      </a:r>
                    </a:p>
                    <a:p>
                      <a:pPr marL="0" indent="0" algn="l" defTabSz="1219170" rtl="0" eaLnBrk="1" fontAlgn="t" latinLnBrk="0" hangingPunct="1"/>
                      <a:r>
                        <a:rPr lang="en-GB" sz="1200" b="1" i="0" u="none" strike="noStrike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(</a:t>
                      </a:r>
                      <a:r>
                        <a:rPr lang="en-US" sz="1200" b="1" i="0" u="none" strike="noStrike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preliminary work before SA approval)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algn="l" defTabSz="1219170" rtl="0" eaLnBrk="1" fontAlgn="t" latinLnBrk="0" hangingPunct="1"/>
                      <a:r>
                        <a:rPr lang="en-US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FS_TSNCH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Rel-18</a:t>
                      </a:r>
                    </a:p>
                  </a:txBody>
                  <a:tcPr marL="12700" marR="12700" marT="12703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altLang="zh-CN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S5</a:t>
                      </a:r>
                    </a:p>
                  </a:txBody>
                  <a:tcPr marL="12700" marR="12700" marT="12703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altLang="zh-CN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Jun-2023</a:t>
                      </a:r>
                    </a:p>
                  </a:txBody>
                  <a:tcPr marL="12700" marR="12700" marT="12703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-----</a:t>
                      </a:r>
                    </a:p>
                  </a:txBody>
                  <a:tcPr marL="12700" marR="12700" marT="12703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dirty="0">
                          <a:solidFill>
                            <a:srgbClr val="FF0000"/>
                          </a:solidFill>
                        </a:rPr>
                        <a:t>5%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300" dirty="0">
                          <a:solidFill>
                            <a:srgbClr val="FF0000"/>
                          </a:solidFill>
                        </a:rPr>
                        <a:t>New SID</a:t>
                      </a:r>
                    </a:p>
                  </a:txBody>
                  <a:tcPr marL="48003" marR="48003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Content Placeholder 7"/>
          <p:cNvSpPr txBox="1">
            <a:spLocks/>
          </p:cNvSpPr>
          <p:nvPr/>
        </p:nvSpPr>
        <p:spPr>
          <a:xfrm>
            <a:off x="432637" y="2382976"/>
            <a:ext cx="11000316" cy="3764251"/>
          </a:xfrm>
          <a:prstGeom prst="rect">
            <a:avLst/>
          </a:prstGeom>
        </p:spPr>
        <p:txBody>
          <a:bodyPr/>
          <a:lstStyle>
            <a:lvl1pPr marL="341313" indent="-341313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8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ＭＳ Ｐゴシック" charset="0"/>
              </a:defRPr>
            </a:lvl1pPr>
            <a:lvl2pPr marL="741363" indent="-2841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2pPr>
            <a:lvl3pPr marL="1141413" indent="-2270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3pPr>
            <a:lvl4pPr marL="1598613" indent="-2270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4pPr>
            <a:lvl5pPr marL="2055813" indent="-2270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5pPr>
            <a:lvl6pPr marL="2514314" indent="-22857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462" indent="-22857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8610" indent="-22857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5758" indent="-22857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de-DE" altLang="de-DE" sz="2000" kern="0" dirty="0"/>
              <a:t>Progress since SA#96:</a:t>
            </a:r>
          </a:p>
          <a:p>
            <a:pPr lvl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400" kern="0" dirty="0">
                <a:solidFill>
                  <a:srgbClr val="00B050"/>
                </a:solidFill>
              </a:rPr>
              <a:t>3 pCRs for TR 28.xxx were approved for introduction of: </a:t>
            </a:r>
          </a:p>
          <a:p>
            <a:pPr lvl="2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400" kern="0" dirty="0">
                <a:solidFill>
                  <a:srgbClr val="00B050"/>
                </a:solidFill>
              </a:rPr>
              <a:t>Scope and reference </a:t>
            </a:r>
          </a:p>
          <a:p>
            <a:pPr lvl="2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400" kern="0" dirty="0">
                <a:solidFill>
                  <a:srgbClr val="00B050"/>
                </a:solidFill>
              </a:rPr>
              <a:t>Skeleton of TR </a:t>
            </a:r>
          </a:p>
          <a:p>
            <a:pPr lvl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400" dirty="0">
                <a:latin typeface="Calibri" pitchFamily="34" charset="0"/>
                <a:ea typeface="宋体" pitchFamily="2" charset="-122"/>
                <a:cs typeface="Arial" charset="0"/>
              </a:rPr>
              <a:t>Draft TR 28.xxx (</a:t>
            </a:r>
            <a:r>
              <a:rPr lang="en-US" altLang="zh-CN" sz="1400" dirty="0">
                <a:solidFill>
                  <a:srgbClr val="00B0F0"/>
                </a:solidFill>
                <a:latin typeface="Calibri" pitchFamily="34" charset="0"/>
                <a:ea typeface="宋体" pitchFamily="2" charset="-122"/>
                <a:cs typeface="Arial" charset="0"/>
              </a:rPr>
              <a:t>email approval </a:t>
            </a:r>
            <a:r>
              <a:rPr lang="en-US" altLang="zh-CN" sz="1400" dirty="0">
                <a:latin typeface="Calibri" pitchFamily="34" charset="0"/>
                <a:ea typeface="宋体" pitchFamily="2" charset="-122"/>
                <a:cs typeface="Arial" charset="0"/>
              </a:rPr>
              <a:t>S5‑225719)</a:t>
            </a:r>
            <a:endParaRPr lang="en-US" altLang="zh-CN" sz="1400" kern="0" dirty="0"/>
          </a:p>
          <a:p>
            <a:pPr marL="457189" lvl="1" indent="0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altLang="zh-CN" sz="1400" kern="0" dirty="0"/>
              <a:t> </a:t>
            </a: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kern="0" dirty="0"/>
              <a:t>RAN impacts and dependencies:</a:t>
            </a:r>
            <a:endParaRPr lang="de-DE" sz="2000" kern="0" dirty="0"/>
          </a:p>
          <a:p>
            <a:pPr lvl="1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400" kern="0" dirty="0"/>
              <a:t>None identified</a:t>
            </a:r>
          </a:p>
          <a:p>
            <a:pPr marL="457189" lvl="1" indent="0">
              <a:spcBef>
                <a:spcPts val="0"/>
              </a:spcBef>
              <a:spcAft>
                <a:spcPts val="600"/>
              </a:spcAft>
              <a:buNone/>
              <a:defRPr/>
            </a:pPr>
            <a:endParaRPr lang="en-US" sz="1400" kern="0" dirty="0"/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de-DE" sz="2000" kern="0" dirty="0"/>
              <a:t>Next steps:</a:t>
            </a:r>
          </a:p>
          <a:p>
            <a:pPr lvl="1">
              <a:defRPr/>
            </a:pPr>
            <a:r>
              <a:rPr lang="en-US" altLang="zh-CN" sz="1400" dirty="0"/>
              <a:t>Add use cases and solutions of the study</a:t>
            </a:r>
            <a:endParaRPr lang="en-US" altLang="zh-CN" sz="1400" kern="0" dirty="0"/>
          </a:p>
        </p:txBody>
      </p:sp>
    </p:spTree>
    <p:extLst>
      <p:ext uri="{BB962C8B-B14F-4D97-AF65-F5344CB8AC3E}">
        <p14:creationId xmlns:p14="http://schemas.microsoft.com/office/powerpoint/2010/main" val="2321971264"/>
      </p:ext>
    </p:extLst>
  </p:cSld>
  <p:clrMapOvr>
    <a:masterClrMapping/>
  </p:clrMapOvr>
  <p:transition spd="slow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ChangeArrowheads="1"/>
          </p:cNvSpPr>
          <p:nvPr/>
        </p:nvSpPr>
        <p:spPr bwMode="auto">
          <a:xfrm>
            <a:off x="1636523" y="670114"/>
            <a:ext cx="7362825" cy="685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 anchor="ctr"/>
          <a:lstStyle/>
          <a:p>
            <a:pPr algn="ctr">
              <a:defRPr/>
            </a:pPr>
            <a:r>
              <a:rPr lang="en-GB" altLang="zh-CN" sz="3200" kern="0" dirty="0">
                <a:solidFill>
                  <a:srgbClr val="FF0000"/>
                </a:solidFill>
                <a:latin typeface="Calibri"/>
                <a:cs typeface="+mj-cs"/>
              </a:rPr>
              <a:t>Charging TSs &amp; TRs </a:t>
            </a:r>
            <a:r>
              <a:rPr lang="en-US" altLang="zh-CN" sz="3200" kern="0" dirty="0">
                <a:solidFill>
                  <a:srgbClr val="FF0000"/>
                </a:solidFill>
                <a:latin typeface="Calibri"/>
                <a:cs typeface="+mj-cs"/>
              </a:rPr>
              <a:t>to be sent to SA#97e</a:t>
            </a:r>
            <a:endParaRPr lang="en-GB" altLang="zh-CN" sz="3200" dirty="0">
              <a:solidFill>
                <a:srgbClr val="FF0000"/>
              </a:solidFill>
              <a:latin typeface="Calibri"/>
              <a:cs typeface="Times New Roman" pitchFamily="18" charset="0"/>
            </a:endParaRPr>
          </a:p>
        </p:txBody>
      </p:sp>
      <p:graphicFrame>
        <p:nvGraphicFramePr>
          <p:cNvPr id="6" name="Group 7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04117599"/>
              </p:ext>
            </p:extLst>
          </p:nvPr>
        </p:nvGraphicFramePr>
        <p:xfrm>
          <a:off x="661595" y="2131921"/>
          <a:ext cx="10651674" cy="1926162"/>
        </p:xfrm>
        <a:graphic>
          <a:graphicData uri="http://schemas.openxmlformats.org/drawingml/2006/table">
            <a:tbl>
              <a:tblPr/>
              <a:tblGrid>
                <a:gridCol w="12806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7999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71081">
                  <a:extLst>
                    <a:ext uri="{9D8B030D-6E8A-4147-A177-3AD203B41FA5}">
                      <a16:colId xmlns:a16="http://schemas.microsoft.com/office/drawing/2014/main" val="1307580657"/>
                    </a:ext>
                  </a:extLst>
                </a:gridCol>
              </a:tblGrid>
              <a:tr h="4631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CN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Arial" charset="0"/>
                        </a:rPr>
                        <a:t>Number</a:t>
                      </a:r>
                    </a:p>
                  </a:txBody>
                  <a:tcPr marL="1440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CN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Arial" charset="0"/>
                        </a:rPr>
                        <a:t>Title</a:t>
                      </a:r>
                    </a:p>
                  </a:txBody>
                  <a:tcPr marL="1440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CN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Arial" charset="0"/>
                        </a:rPr>
                        <a:t>For</a:t>
                      </a:r>
                    </a:p>
                  </a:txBody>
                  <a:tcPr marL="1440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6137">
                <a:tc>
                  <a:txBody>
                    <a:bodyPr/>
                    <a:lstStyle/>
                    <a:p>
                      <a:pPr marL="0" marR="0" algn="ctr" defTabSz="121917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6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S5-225733</a:t>
                      </a:r>
                    </a:p>
                    <a:p>
                      <a:pPr marL="0" marR="0" algn="ctr" defTabSz="121917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B0F0"/>
                          </a:solidFill>
                          <a:latin typeface="Calibri" pitchFamily="34" charset="0"/>
                          <a:ea typeface="宋体" pitchFamily="2" charset="-122"/>
                          <a:cs typeface="Arial" charset="0"/>
                        </a:rPr>
                        <a:t>{e-mail approval)</a:t>
                      </a:r>
                      <a:endParaRPr kumimoji="0" lang="en-US" sz="16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Presentation of TR 28.826 for Information</a:t>
                      </a:r>
                      <a:endParaRPr lang="fr-FR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fr-FR" sz="16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Information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43823583"/>
                  </a:ext>
                </a:extLst>
              </a:tr>
              <a:tr h="486137">
                <a:tc>
                  <a:txBody>
                    <a:bodyPr/>
                    <a:lstStyle/>
                    <a:p>
                      <a:pPr marL="0" marR="0" algn="ctr" defTabSz="121917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6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S5-225758</a:t>
                      </a:r>
                    </a:p>
                    <a:p>
                      <a:pPr marL="0" marR="0" algn="ctr" defTabSz="121917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B0F0"/>
                          </a:solidFill>
                          <a:latin typeface="Calibri" pitchFamily="34" charset="0"/>
                          <a:ea typeface="宋体" pitchFamily="2" charset="-122"/>
                          <a:cs typeface="Arial" charset="0"/>
                        </a:rPr>
                        <a:t>{e-mail approval)</a:t>
                      </a:r>
                      <a:endParaRPr kumimoji="0" lang="en-US" sz="16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Presentation of TR 28.828 for Information</a:t>
                      </a:r>
                      <a:endParaRPr lang="fr-FR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fr-FR" sz="16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Information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092411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5739943"/>
      </p:ext>
    </p:extLst>
  </p:cSld>
  <p:clrMapOvr>
    <a:masterClrMapping/>
  </p:clrMapOvr>
  <p:transition spd="slow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9A4462-8410-4856-8E91-37BCEC64D8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5718" y="145473"/>
            <a:ext cx="9725891" cy="1143000"/>
          </a:xfrm>
        </p:spPr>
        <p:txBody>
          <a:bodyPr/>
          <a:lstStyle/>
          <a:p>
            <a:r>
              <a:rPr lang="en-US" sz="3200" dirty="0">
                <a:ea typeface="+mn-ea"/>
                <a:cs typeface="Arial" panose="020B0604020202020204" pitchFamily="34" charset="0"/>
              </a:rPr>
              <a:t>Charging CRs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6A0F4C-1F3F-4B7E-AB9C-EEE50D4A05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9076" y="1643974"/>
            <a:ext cx="10240729" cy="4059458"/>
          </a:xfrm>
        </p:spPr>
        <p:txBody>
          <a:bodyPr/>
          <a:lstStyle/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pPr marL="0" indent="0">
              <a:buNone/>
            </a:pPr>
            <a:endParaRPr lang="en-US" sz="2800" dirty="0"/>
          </a:p>
          <a:p>
            <a:r>
              <a:rPr lang="en-US" sz="2800" dirty="0"/>
              <a:t>MMS_CH_SBI CRs</a:t>
            </a:r>
          </a:p>
          <a:p>
            <a:r>
              <a:rPr lang="en-US" sz="2800" dirty="0"/>
              <a:t>Maintenance and Rel-18 small Enhancements</a:t>
            </a:r>
          </a:p>
          <a:p>
            <a:pPr marL="0" indent="0">
              <a:buNone/>
            </a:pPr>
            <a:endParaRPr lang="en-US" sz="2800" dirty="0"/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F4E3345B-39AA-0BA2-621C-3287F669214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99672238"/>
              </p:ext>
            </p:extLst>
          </p:nvPr>
        </p:nvGraphicFramePr>
        <p:xfrm>
          <a:off x="6556442" y="1718411"/>
          <a:ext cx="2976664" cy="25787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showAsIcon="1" r:id="rId2" imgW="914282" imgH="792515" progId="Word.Document.8">
                  <p:embed/>
                </p:oleObj>
              </mc:Choice>
              <mc:Fallback>
                <p:oleObj name="Document" showAsIcon="1" r:id="rId2" imgW="914282" imgH="792515" progId="Word.Documen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6556442" y="1718411"/>
                        <a:ext cx="2976664" cy="257874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82765894"/>
      </p:ext>
    </p:extLst>
  </p:cSld>
  <p:clrMapOvr>
    <a:masterClrMapping/>
  </p:clrMapOvr>
  <p:transition spd="slow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815" y="2879729"/>
            <a:ext cx="8221835" cy="519616"/>
          </a:xfrm>
        </p:spPr>
        <p:txBody>
          <a:bodyPr/>
          <a:lstStyle/>
          <a:p>
            <a:r>
              <a:rPr lang="sv-SE" sz="6000" dirty="0"/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11954805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8800" y="1240743"/>
            <a:ext cx="10363200" cy="1470025"/>
          </a:xfrm>
        </p:spPr>
        <p:txBody>
          <a:bodyPr/>
          <a:lstStyle/>
          <a:p>
            <a:r>
              <a:rPr lang="en-GB" altLang="zh-CN" sz="4400" dirty="0"/>
              <a:t>Administrative aspects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2728857" y="2360487"/>
            <a:ext cx="9188823" cy="3938713"/>
          </a:xfrm>
        </p:spPr>
        <p:txBody>
          <a:bodyPr/>
          <a:lstStyle/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en-US" sz="2400" dirty="0"/>
              <a:t>Next meetings</a:t>
            </a:r>
          </a:p>
          <a:p>
            <a:pPr marL="952485" lvl="1" indent="-342900" algn="l">
              <a:buFont typeface="Arial" panose="020B0604020202020204" pitchFamily="34" charset="0"/>
              <a:buChar char="•"/>
            </a:pPr>
            <a:r>
              <a:rPr lang="en-US" sz="2000" dirty="0"/>
              <a:t>SA5#146</a:t>
            </a:r>
            <a:r>
              <a:rPr lang="fr-FR" sz="2000" dirty="0"/>
              <a:t> CH meeting schedule (14th – 18th November) will be held as a regular f2f meeting </a:t>
            </a:r>
            <a:r>
              <a:rPr lang="fr-FR" sz="2000" dirty="0" err="1"/>
              <a:t>tbd</a:t>
            </a:r>
            <a:r>
              <a:rPr lang="fr-FR" sz="2000" dirty="0"/>
              <a:t> by EF3</a:t>
            </a:r>
          </a:p>
          <a:p>
            <a:pPr marL="952485" lvl="1" indent="-342900" algn="l">
              <a:buFont typeface="Arial" panose="020B0604020202020204" pitchFamily="34" charset="0"/>
              <a:buChar char="•"/>
            </a:pPr>
            <a:r>
              <a:rPr lang="fr-FR" sz="2000" dirty="0"/>
              <a:t>SA5#146-bis ad-hoc (16th-19th January) as online meeting</a:t>
            </a:r>
            <a:endParaRPr lang="fr-FR" sz="2400" dirty="0"/>
          </a:p>
          <a:p>
            <a:pPr marL="342900" lvl="1" indent="-342900" algn="l">
              <a:buClrTx/>
              <a:buFont typeface="Wingdings" panose="05000000000000000000" pitchFamily="2" charset="2"/>
              <a:buChar char="Ø"/>
            </a:pPr>
            <a:r>
              <a:rPr lang="en-US" sz="2400" dirty="0">
                <a:ea typeface="+mn-ea"/>
                <a:cs typeface="+mn-cs"/>
              </a:rPr>
              <a:t>Rapporteur call plan for September/October: </a:t>
            </a:r>
          </a:p>
          <a:p>
            <a:pPr marL="952485" lvl="1" indent="-342900" algn="l">
              <a:buFont typeface="Arial" panose="020B0604020202020204" pitchFamily="34" charset="0"/>
              <a:buChar char="•"/>
            </a:pPr>
            <a:r>
              <a:rPr lang="en-US" altLang="zh-CN" sz="2000" dirty="0"/>
              <a:t>Schedule 1</a:t>
            </a:r>
            <a:r>
              <a:rPr lang="en-US" altLang="zh-CN" sz="2000" baseline="30000" dirty="0"/>
              <a:t>st</a:t>
            </a:r>
            <a:r>
              <a:rPr lang="en-US" altLang="zh-CN" sz="2000" dirty="0"/>
              <a:t> Rapporteur Call (27</a:t>
            </a:r>
            <a:r>
              <a:rPr lang="en-US" altLang="zh-CN" sz="2000" baseline="30000" dirty="0"/>
              <a:t>th</a:t>
            </a:r>
            <a:r>
              <a:rPr lang="en-US" altLang="zh-CN" sz="2000" dirty="0"/>
              <a:t> September)</a:t>
            </a:r>
          </a:p>
          <a:p>
            <a:pPr marL="952485" lvl="1" indent="-342900" algn="l">
              <a:buFont typeface="Arial" panose="020B0604020202020204" pitchFamily="34" charset="0"/>
              <a:buChar char="•"/>
            </a:pPr>
            <a:r>
              <a:rPr lang="en-US" altLang="zh-CN" sz="2000" dirty="0"/>
              <a:t>Schedule 2</a:t>
            </a:r>
            <a:r>
              <a:rPr lang="en-US" altLang="zh-CN" sz="2000" baseline="30000" dirty="0"/>
              <a:t>nd</a:t>
            </a:r>
            <a:r>
              <a:rPr lang="en-US" altLang="zh-CN" sz="2000" dirty="0"/>
              <a:t> Rapporteur Call (18</a:t>
            </a:r>
            <a:r>
              <a:rPr lang="en-US" altLang="zh-CN" sz="2000" baseline="30000" dirty="0"/>
              <a:t>th</a:t>
            </a:r>
            <a:r>
              <a:rPr lang="en-US" altLang="zh-CN" sz="2000" dirty="0"/>
              <a:t> October)</a:t>
            </a:r>
          </a:p>
          <a:p>
            <a:pPr marL="342900" lvl="1" indent="-342900" algn="l">
              <a:buClrTx/>
              <a:buFont typeface="Wingdings" panose="05000000000000000000" pitchFamily="2" charset="2"/>
              <a:buChar char="Ø"/>
            </a:pPr>
            <a:r>
              <a:rPr lang="en-US" sz="2400" dirty="0">
                <a:ea typeface="+mn-ea"/>
                <a:cs typeface="+mn-cs"/>
              </a:rPr>
              <a:t>3GPP Forge</a:t>
            </a:r>
            <a:r>
              <a:rPr lang="zh-CN" altLang="en-US" sz="2400" dirty="0">
                <a:ea typeface="+mn-ea"/>
                <a:cs typeface="+mn-cs"/>
              </a:rPr>
              <a:t>： </a:t>
            </a:r>
            <a:endParaRPr lang="en-US" altLang="zh-CN" sz="2400" dirty="0">
              <a:ea typeface="+mn-ea"/>
              <a:cs typeface="+mn-cs"/>
            </a:endParaRPr>
          </a:p>
          <a:p>
            <a:pPr marL="952485" lvl="1" indent="-342900" algn="l">
              <a:buFont typeface="Arial" panose="020B0604020202020204" pitchFamily="34" charset="0"/>
              <a:buChar char="•"/>
            </a:pPr>
            <a:r>
              <a:rPr lang="en-US" altLang="zh-CN" sz="2000" dirty="0"/>
              <a:t>Further discussion on work procedures about 3GPP Forge process for SA5 Charging Open API and ASN.1 with start scheduled at </a:t>
            </a:r>
            <a:r>
              <a:rPr lang="fr-FR" sz="2000" dirty="0"/>
              <a:t>SA5#146-bis ad-hoc </a:t>
            </a:r>
          </a:p>
        </p:txBody>
      </p:sp>
    </p:spTree>
    <p:extLst>
      <p:ext uri="{BB962C8B-B14F-4D97-AF65-F5344CB8AC3E}">
        <p14:creationId xmlns:p14="http://schemas.microsoft.com/office/powerpoint/2010/main" val="3524770648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2067" y="410966"/>
            <a:ext cx="8973312" cy="768101"/>
          </a:xfrm>
        </p:spPr>
        <p:txBody>
          <a:bodyPr/>
          <a:lstStyle/>
          <a:p>
            <a:r>
              <a:rPr lang="sv-SE" dirty="0"/>
              <a:t>Incoming LSs</a:t>
            </a:r>
          </a:p>
        </p:txBody>
      </p:sp>
      <p:graphicFrame>
        <p:nvGraphicFramePr>
          <p:cNvPr id="6" name="Table Placeholder 4">
            <a:extLst>
              <a:ext uri="{FF2B5EF4-FFF2-40B4-BE49-F238E27FC236}">
                <a16:creationId xmlns:a16="http://schemas.microsoft.com/office/drawing/2014/main" id="{81E1A320-EF42-4A25-A368-F111EC773BB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04691609"/>
              </p:ext>
            </p:extLst>
          </p:nvPr>
        </p:nvGraphicFramePr>
        <p:xfrm>
          <a:off x="702067" y="1939341"/>
          <a:ext cx="10787865" cy="16400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1313">
                  <a:extLst>
                    <a:ext uri="{9D8B030D-6E8A-4147-A177-3AD203B41FA5}">
                      <a16:colId xmlns:a16="http://schemas.microsoft.com/office/drawing/2014/main" val="570476699"/>
                    </a:ext>
                  </a:extLst>
                </a:gridCol>
                <a:gridCol w="6186328">
                  <a:extLst>
                    <a:ext uri="{9D8B030D-6E8A-4147-A177-3AD203B41FA5}">
                      <a16:colId xmlns:a16="http://schemas.microsoft.com/office/drawing/2014/main" val="2618836924"/>
                    </a:ext>
                  </a:extLst>
                </a:gridCol>
                <a:gridCol w="1057835">
                  <a:extLst>
                    <a:ext uri="{9D8B030D-6E8A-4147-A177-3AD203B41FA5}">
                      <a16:colId xmlns:a16="http://schemas.microsoft.com/office/drawing/2014/main" val="3016348962"/>
                    </a:ext>
                  </a:extLst>
                </a:gridCol>
                <a:gridCol w="1021159">
                  <a:extLst>
                    <a:ext uri="{9D8B030D-6E8A-4147-A177-3AD203B41FA5}">
                      <a16:colId xmlns:a16="http://schemas.microsoft.com/office/drawing/2014/main" val="3690116950"/>
                    </a:ext>
                  </a:extLst>
                </a:gridCol>
                <a:gridCol w="1281230">
                  <a:extLst>
                    <a:ext uri="{9D8B030D-6E8A-4147-A177-3AD203B41FA5}">
                      <a16:colId xmlns:a16="http://schemas.microsoft.com/office/drawing/2014/main" val="2952368263"/>
                    </a:ext>
                  </a:extLst>
                </a:gridCol>
              </a:tblGrid>
              <a:tr h="1152381">
                <a:tc>
                  <a:txBody>
                    <a:bodyPr/>
                    <a:lstStyle/>
                    <a:p>
                      <a:pPr algn="ctr"/>
                      <a:r>
                        <a:rPr lang="sv-SE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Tdoc</a:t>
                      </a:r>
                      <a:endParaRPr lang="sv-SE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Title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Source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Decision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Reply In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3687663"/>
                  </a:ext>
                </a:extLst>
              </a:tr>
              <a:tr h="38082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6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S5-225016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6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Resubmitted Reply LS on Enhancement on Charging Identifier Uniqueness Mechanism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6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C3-223669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Replied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S5-225445</a:t>
                      </a:r>
                      <a:endParaRPr lang="sv-SE" sz="16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75230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638350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680" y="116142"/>
            <a:ext cx="9112251" cy="1143000"/>
          </a:xfrm>
        </p:spPr>
        <p:txBody>
          <a:bodyPr/>
          <a:lstStyle/>
          <a:p>
            <a:r>
              <a:rPr lang="sv-SE" dirty="0"/>
              <a:t>Outgoing LSs</a:t>
            </a:r>
          </a:p>
        </p:txBody>
      </p:sp>
      <p:graphicFrame>
        <p:nvGraphicFramePr>
          <p:cNvPr id="5" name="Table Placeholder 4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2280354148"/>
              </p:ext>
            </p:extLst>
          </p:nvPr>
        </p:nvGraphicFramePr>
        <p:xfrm>
          <a:off x="748145" y="1828506"/>
          <a:ext cx="10233891" cy="20659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1860">
                  <a:extLst>
                    <a:ext uri="{9D8B030D-6E8A-4147-A177-3AD203B41FA5}">
                      <a16:colId xmlns:a16="http://schemas.microsoft.com/office/drawing/2014/main" val="570476699"/>
                    </a:ext>
                  </a:extLst>
                </a:gridCol>
                <a:gridCol w="5234887">
                  <a:extLst>
                    <a:ext uri="{9D8B030D-6E8A-4147-A177-3AD203B41FA5}">
                      <a16:colId xmlns:a16="http://schemas.microsoft.com/office/drawing/2014/main" val="2618836924"/>
                    </a:ext>
                  </a:extLst>
                </a:gridCol>
                <a:gridCol w="979960">
                  <a:extLst>
                    <a:ext uri="{9D8B030D-6E8A-4147-A177-3AD203B41FA5}">
                      <a16:colId xmlns:a16="http://schemas.microsoft.com/office/drawing/2014/main" val="3016348962"/>
                    </a:ext>
                  </a:extLst>
                </a:gridCol>
                <a:gridCol w="1010277">
                  <a:extLst>
                    <a:ext uri="{9D8B030D-6E8A-4147-A177-3AD203B41FA5}">
                      <a16:colId xmlns:a16="http://schemas.microsoft.com/office/drawing/2014/main" val="3690116950"/>
                    </a:ext>
                  </a:extLst>
                </a:gridCol>
                <a:gridCol w="1896907">
                  <a:extLst>
                    <a:ext uri="{9D8B030D-6E8A-4147-A177-3AD203B41FA5}">
                      <a16:colId xmlns:a16="http://schemas.microsoft.com/office/drawing/2014/main" val="2952368263"/>
                    </a:ext>
                  </a:extLst>
                </a:gridCol>
              </a:tblGrid>
              <a:tr h="131538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Tdoc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Title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sv-SE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Cc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Reply To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3687663"/>
                  </a:ext>
                </a:extLst>
              </a:tr>
              <a:tr h="247912"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6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S5-225445</a:t>
                      </a:r>
                      <a:endParaRPr kumimoji="0" lang="en-US" sz="16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  <a:p>
                      <a:pPr algn="l" fontAlgn="t"/>
                      <a:endParaRPr lang="en-US" sz="16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6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Reply on the LS in about Charging Identifier Uniqueness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fr-FR" sz="16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CT3, CT4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-</a:t>
                      </a: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6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S5-225016</a:t>
                      </a:r>
                    </a:p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6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(C3-223669)</a:t>
                      </a:r>
                      <a:endParaRPr lang="fr-FR" sz="16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7730782"/>
                  </a:ext>
                </a:extLst>
              </a:tr>
              <a:tr h="12535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S5-225775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6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LS on Reference point allocation to support charging services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fr-FR" sz="16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SA2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-</a:t>
                      </a: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3724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976364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78C1BF-313B-4838-85C8-7573D7717E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6001" y="2454388"/>
            <a:ext cx="9102725" cy="1143000"/>
          </a:xfrm>
        </p:spPr>
        <p:txBody>
          <a:bodyPr/>
          <a:lstStyle/>
          <a:p>
            <a:r>
              <a:rPr lang="sv-SE" dirty="0"/>
              <a:t>Charging (CH) WIs/SIs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35062416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ChangeArrowheads="1"/>
          </p:cNvSpPr>
          <p:nvPr/>
        </p:nvSpPr>
        <p:spPr bwMode="auto">
          <a:xfrm>
            <a:off x="1847849" y="541566"/>
            <a:ext cx="7362825" cy="685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 anchor="ctr"/>
          <a:lstStyle/>
          <a:p>
            <a:pPr algn="ctr" eaLnBrk="0" hangingPunct="0">
              <a:defRPr/>
            </a:pPr>
            <a:r>
              <a:rPr lang="en-GB" altLang="zh-CN" sz="3200" kern="0" dirty="0">
                <a:solidFill>
                  <a:srgbClr val="FF0000"/>
                </a:solidFill>
                <a:latin typeface="Calibri"/>
                <a:cs typeface="+mj-cs"/>
              </a:rPr>
              <a:t>New or Revised Charging SIDs/WIDs</a:t>
            </a:r>
            <a:endParaRPr lang="en-GB" altLang="zh-CN" sz="3200" dirty="0">
              <a:solidFill>
                <a:srgbClr val="FF0000"/>
              </a:solidFill>
              <a:latin typeface="Calibri"/>
              <a:cs typeface="Times New Roman" pitchFamily="18" charset="0"/>
            </a:endParaRPr>
          </a:p>
        </p:txBody>
      </p:sp>
      <p:graphicFrame>
        <p:nvGraphicFramePr>
          <p:cNvPr id="8" name="Group 76">
            <a:extLst>
              <a:ext uri="{FF2B5EF4-FFF2-40B4-BE49-F238E27FC236}">
                <a16:creationId xmlns:a16="http://schemas.microsoft.com/office/drawing/2014/main" id="{9969EA0D-50CF-4183-B85E-7E445686F9F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92873963"/>
              </p:ext>
            </p:extLst>
          </p:nvPr>
        </p:nvGraphicFramePr>
        <p:xfrm>
          <a:off x="673100" y="1813521"/>
          <a:ext cx="11239500" cy="924053"/>
        </p:xfrm>
        <a:graphic>
          <a:graphicData uri="http://schemas.openxmlformats.org/drawingml/2006/table">
            <a:tbl>
              <a:tblPr/>
              <a:tblGrid>
                <a:gridCol w="1866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677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04805">
                  <a:extLst>
                    <a:ext uri="{9D8B030D-6E8A-4147-A177-3AD203B41FA5}">
                      <a16:colId xmlns:a16="http://schemas.microsoft.com/office/drawing/2014/main" val="1853449902"/>
                    </a:ext>
                  </a:extLst>
                </a:gridCol>
              </a:tblGrid>
              <a:tr h="43782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CN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Arial" charset="0"/>
                        </a:rPr>
                        <a:t>Number</a:t>
                      </a:r>
                    </a:p>
                  </a:txBody>
                  <a:tcPr marL="1440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CN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Arial" charset="0"/>
                        </a:rPr>
                        <a:t>Title</a:t>
                      </a:r>
                    </a:p>
                  </a:txBody>
                  <a:tcPr marL="1440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CN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Arial" charset="0"/>
                        </a:rPr>
                        <a:t>Source</a:t>
                      </a:r>
                    </a:p>
                  </a:txBody>
                  <a:tcPr marL="1440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622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200"/>
                        </a:spcBef>
                        <a:spcAft>
                          <a:spcPts val="900"/>
                        </a:spcAft>
                        <a:tabLst>
                          <a:tab pos="257175" algn="l"/>
                        </a:tabLst>
                      </a:pPr>
                      <a:endParaRPr lang="en-US" sz="16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200"/>
                        </a:spcBef>
                        <a:spcAft>
                          <a:spcPts val="900"/>
                        </a:spcAft>
                      </a:pPr>
                      <a:endParaRPr lang="en-US" sz="16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200"/>
                        </a:spcBef>
                        <a:spcAft>
                          <a:spcPts val="900"/>
                        </a:spcAft>
                      </a:pPr>
                      <a:endParaRPr lang="en-US" sz="16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917120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62750734"/>
      </p:ext>
    </p:extLst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1227667" y="101600"/>
            <a:ext cx="9103784" cy="1143000"/>
          </a:xfrm>
        </p:spPr>
        <p:txBody>
          <a:bodyPr/>
          <a:lstStyle/>
          <a:p>
            <a:r>
              <a:rPr lang="en-GB" altLang="en-US" dirty="0"/>
              <a:t>SA5 progress – Summary</a:t>
            </a:r>
            <a:endParaRPr lang="en-US" alt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3861141"/>
              </p:ext>
            </p:extLst>
          </p:nvPr>
        </p:nvGraphicFramePr>
        <p:xfrm>
          <a:off x="402167" y="1716618"/>
          <a:ext cx="11311467" cy="3382516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6635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384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77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7649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2538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8981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0828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0897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09272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0893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UID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Name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Acronym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 err="1"/>
                        <a:t>Rel</a:t>
                      </a:r>
                      <a:endParaRPr lang="en-GB" sz="1200" dirty="0"/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WG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Target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Old %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solidFill>
                            <a:srgbClr val="FF0000"/>
                          </a:solidFill>
                        </a:rPr>
                        <a:t>New %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solidFill>
                            <a:srgbClr val="FF0000"/>
                          </a:solidFill>
                        </a:rPr>
                        <a:t>Change or comment</a:t>
                      </a:r>
                    </a:p>
                  </a:txBody>
                  <a:tcPr marL="48003" marR="48003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772">
                <a:tc>
                  <a:txBody>
                    <a:bodyPr/>
                    <a:lstStyle/>
                    <a:p>
                      <a:pPr algn="ctr" fontAlgn="t"/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700" marR="12700" marT="12704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296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9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Rel-18 Work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296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------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------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-----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-----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------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800" b="0" i="0" u="none" strike="noStrike" kern="12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800" b="0" i="0" u="none" strike="noStrike" kern="12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48003" marR="48003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772">
                <a:tc>
                  <a:txBody>
                    <a:bodyPr/>
                    <a:lstStyle/>
                    <a:p>
                      <a:pPr marL="0" algn="ctr" defTabSz="1219170" rtl="0" eaLnBrk="1" fontAlgn="t" latinLnBrk="0" hangingPunct="1"/>
                      <a:r>
                        <a:rPr lang="en-GB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960023</a:t>
                      </a:r>
                    </a:p>
                  </a:txBody>
                  <a:tcPr marL="12700" marR="12700" marT="12704" marB="0" anchor="ctr"/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0" u="none" strike="noStrike" kern="1200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MMS Charging in 5G System Architecture</a:t>
                      </a:r>
                      <a:endParaRPr lang="nl-NL" sz="1200" b="1" i="0" u="none" strike="noStrike" kern="1200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296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MMS_CH_SBI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Rel-18</a:t>
                      </a:r>
                    </a:p>
                  </a:txBody>
                  <a:tcPr marL="12700" marR="12700" marT="12703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S5</a:t>
                      </a:r>
                    </a:p>
                  </a:txBody>
                  <a:tcPr marL="12700" marR="12700" marT="12703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Dec-2022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296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10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25%</a:t>
                      </a:r>
                      <a:endParaRPr lang="en-GB" sz="1100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800" b="0" i="0" u="none" strike="noStrike" kern="12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48003" marR="48003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4772">
                <a:tc>
                  <a:txBody>
                    <a:bodyPr/>
                    <a:lstStyle/>
                    <a:p>
                      <a:pPr algn="ctr" fontAlgn="t"/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700" marR="12700" marT="12704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296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9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Rel-18 Studies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296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------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------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-----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-----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------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800" b="0" i="0" u="none" strike="noStrike" kern="12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300" dirty="0">
                        <a:solidFill>
                          <a:srgbClr val="FF0000"/>
                        </a:solidFill>
                      </a:endParaRPr>
                    </a:p>
                  </a:txBody>
                  <a:tcPr marL="48003" marR="48003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5286"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900023</a:t>
                      </a:r>
                    </a:p>
                  </a:txBody>
                  <a:tcPr marL="12700" marR="12700" marT="12703" marB="0" anchor="ctr"/>
                </a:tc>
                <a:tc>
                  <a:txBody>
                    <a:bodyPr/>
                    <a:lstStyle/>
                    <a:p>
                      <a:pPr marL="0" indent="0" algn="l" defTabSz="1219170" rtl="0" eaLnBrk="1" fontAlgn="t" latinLnBrk="0" hangingPunct="1"/>
                      <a:r>
                        <a:rPr lang="en-US" sz="1200" b="1" i="0" u="none" strike="noStrike" kern="1200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Study on charging aspects for enhancements of Network Slicing Phase 2</a:t>
                      </a:r>
                      <a:endParaRPr lang="en-GB" sz="1200" b="1" i="0" u="none" strike="noStrike" kern="1200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algn="l" defTabSz="1219170" rtl="0" eaLnBrk="1" fontAlgn="t" latinLnBrk="0" hangingPunct="1">
                        <a:spcAft>
                          <a:spcPts val="0"/>
                        </a:spcAft>
                      </a:pPr>
                      <a:r>
                        <a:rPr lang="fr-FR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FS_NETSLICE_CH_Ph2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Rel-18</a:t>
                      </a:r>
                    </a:p>
                  </a:txBody>
                  <a:tcPr marL="12700" marR="12700" marT="12703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S5</a:t>
                      </a:r>
                    </a:p>
                  </a:txBody>
                  <a:tcPr marL="12700" marR="12700" marT="12703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Mar-2023</a:t>
                      </a:r>
                    </a:p>
                  </a:txBody>
                  <a:tcPr marL="12700" marR="12700" marT="12703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75%</a:t>
                      </a:r>
                    </a:p>
                  </a:txBody>
                  <a:tcPr marL="12700" marR="12700" marT="12703" marB="0" anchor="ctr"/>
                </a:tc>
                <a:tc>
                  <a:txBody>
                    <a:bodyPr/>
                    <a:lstStyle/>
                    <a:p>
                      <a:pPr marL="0" indent="0" algn="ctr" defTabSz="914296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85%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algn="l" defTabSz="914296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300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8003" marR="48003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4772"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920020</a:t>
                      </a:r>
                    </a:p>
                  </a:txBody>
                  <a:tcPr marL="12700" marR="12700" marT="12703" marB="0" anchor="ctr"/>
                </a:tc>
                <a:tc>
                  <a:txBody>
                    <a:bodyPr/>
                    <a:lstStyle/>
                    <a:p>
                      <a:pPr marL="0" indent="0" algn="l" defTabSz="1219170" rtl="0" eaLnBrk="1" fontAlgn="t" latinLnBrk="0" hangingPunct="1">
                        <a:spcAft>
                          <a:spcPts val="0"/>
                        </a:spcAft>
                      </a:pPr>
                      <a:r>
                        <a:rPr lang="en-US" sz="1200" b="1" i="0" u="none" strike="noStrike" kern="1200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Study on </a:t>
                      </a:r>
                      <a:r>
                        <a:rPr lang="en-US" sz="1200" b="1" i="0" u="none" strike="noStrike" kern="1200" dirty="0" err="1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Nchf</a:t>
                      </a:r>
                      <a:r>
                        <a:rPr lang="en-US" sz="1200" b="1" i="0" u="none" strike="noStrike" kern="1200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charging services phase 2</a:t>
                      </a:r>
                      <a:endParaRPr lang="fr-FR" sz="1200" b="1" i="0" u="none" strike="noStrike" kern="1200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algn="l" defTabSz="1219170" rtl="0" eaLnBrk="1" fontAlgn="t" latinLnBrk="0" hangingPunct="1">
                        <a:spcAft>
                          <a:spcPts val="0"/>
                        </a:spcAft>
                      </a:pPr>
                      <a:r>
                        <a:rPr lang="en-US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FS_NCHF_Ph2</a:t>
                      </a:r>
                      <a:endParaRPr lang="fr-FR" sz="9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Rel-18</a:t>
                      </a:r>
                    </a:p>
                    <a:p>
                      <a:pPr algn="ctr" fontAlgn="t"/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700" marR="12700" marT="12703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altLang="zh-CN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S5</a:t>
                      </a:r>
                    </a:p>
                  </a:txBody>
                  <a:tcPr marL="12700" marR="12700" marT="12703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altLang="zh-CN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Mar-2023</a:t>
                      </a:r>
                    </a:p>
                  </a:txBody>
                  <a:tcPr marL="12700" marR="12700" marT="12703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70</a:t>
                      </a:r>
                      <a:r>
                        <a:rPr lang="en-GB" altLang="zh-CN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%</a:t>
                      </a:r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700" marR="12700" marT="12703" marB="0" anchor="ctr"/>
                </a:tc>
                <a:tc>
                  <a:txBody>
                    <a:bodyPr/>
                    <a:lstStyle/>
                    <a:p>
                      <a:pPr marL="0" indent="0" algn="ctr" defTabSz="914296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70</a:t>
                      </a:r>
                      <a:r>
                        <a:rPr lang="en-US" altLang="zh-CN" sz="110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en-GB" sz="1100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algn="ctr" defTabSz="914296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30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TR for Information</a:t>
                      </a:r>
                    </a:p>
                  </a:txBody>
                  <a:tcPr marL="48003" marR="48003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4772"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920021</a:t>
                      </a:r>
                    </a:p>
                  </a:txBody>
                  <a:tcPr marL="12700" marR="12700" marT="12703" marB="0" anchor="ctr"/>
                </a:tc>
                <a:tc>
                  <a:txBody>
                    <a:bodyPr/>
                    <a:lstStyle/>
                    <a:p>
                      <a:pPr marL="0" indent="0" algn="l" defTabSz="1219170" rtl="0" eaLnBrk="1" fontAlgn="t" latinLnBrk="0" hangingPunct="1">
                        <a:spcAft>
                          <a:spcPts val="0"/>
                        </a:spcAft>
                      </a:pPr>
                      <a:r>
                        <a:rPr lang="en-US" sz="1200" b="1" i="0" u="none" strike="noStrike" kern="1200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Study on 5G roaming charging architecture for wholesale and retail scenarios</a:t>
                      </a:r>
                      <a:endParaRPr lang="fr-FR" sz="1200" b="1" i="0" u="none" strike="noStrike" kern="1200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algn="l" defTabSz="1219170" rtl="0" eaLnBrk="1" fontAlgn="t" latinLnBrk="0" hangingPunct="1">
                        <a:spcAft>
                          <a:spcPts val="0"/>
                        </a:spcAft>
                      </a:pPr>
                      <a:r>
                        <a:rPr lang="en-US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FS_CHROAM</a:t>
                      </a:r>
                      <a:endParaRPr lang="fr-FR" sz="9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Rel-18</a:t>
                      </a:r>
                    </a:p>
                    <a:p>
                      <a:pPr algn="ctr" fontAlgn="t"/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700" marR="12700" marT="12703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S5</a:t>
                      </a:r>
                      <a:endParaRPr lang="en-GB" altLang="zh-CN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700" marR="12700" marT="12703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Mar-2023</a:t>
                      </a:r>
                      <a:endParaRPr lang="en-GB" altLang="zh-CN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700" marR="12700" marT="12703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80</a:t>
                      </a:r>
                      <a:r>
                        <a:rPr lang="en-GB" altLang="zh-CN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%</a:t>
                      </a:r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700" marR="12700" marT="12703" marB="0" anchor="ctr"/>
                </a:tc>
                <a:tc>
                  <a:txBody>
                    <a:bodyPr/>
                    <a:lstStyle/>
                    <a:p>
                      <a:pPr marL="0" indent="0" algn="ctr" defTabSz="914296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85</a:t>
                      </a:r>
                      <a:r>
                        <a:rPr lang="en-US" altLang="zh-CN" sz="110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en-GB" sz="1100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algn="ctr" defTabSz="914296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300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8003" marR="48003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4772"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940043</a:t>
                      </a:r>
                    </a:p>
                  </a:txBody>
                  <a:tcPr marL="12700" marR="12700" marT="12703" marB="0" anchor="ctr"/>
                </a:tc>
                <a:tc>
                  <a:txBody>
                    <a:bodyPr/>
                    <a:lstStyle/>
                    <a:p>
                      <a:pPr marL="0" indent="0" algn="l" defTabSz="1219170" rtl="0" eaLnBrk="1" fontAlgn="t" latinLnBrk="0" hangingPunct="1"/>
                      <a:r>
                        <a:rPr lang="en-GB" sz="1200" b="1" i="0" u="none" strike="noStrike" kern="1200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Study on Charging Aspects for Enhanced support of Non-Public Networks </a:t>
                      </a:r>
                      <a:endParaRPr lang="en-US" sz="1200" b="1" i="0" u="none" strike="noStrike" kern="1200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algn="l" defTabSz="1219170" rtl="0" eaLnBrk="1" fontAlgn="t" latinLnBrk="0" hangingPunct="1"/>
                      <a:r>
                        <a:rPr lang="en-US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FS_eNPN_CH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Rel-18</a:t>
                      </a:r>
                    </a:p>
                    <a:p>
                      <a:pPr algn="ctr" fontAlgn="t"/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700" marR="12700" marT="12703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altLang="zh-CN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S5</a:t>
                      </a:r>
                    </a:p>
                  </a:txBody>
                  <a:tcPr marL="12700" marR="12700" marT="12703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altLang="zh-CN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Mar-2023</a:t>
                      </a:r>
                    </a:p>
                  </a:txBody>
                  <a:tcPr marL="12700" marR="12700" marT="12703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</a:t>
                      </a:r>
                      <a:r>
                        <a:rPr lang="en-GB" altLang="zh-CN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%</a:t>
                      </a:r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700" marR="12700" marT="12703" marB="0" anchor="ctr"/>
                </a:tc>
                <a:tc>
                  <a:txBody>
                    <a:bodyPr/>
                    <a:lstStyle/>
                    <a:p>
                      <a:pPr marL="0" indent="0" algn="ctr" defTabSz="914296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60</a:t>
                      </a:r>
                      <a:r>
                        <a:rPr lang="en-US" altLang="zh-CN" sz="110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en-GB" sz="1100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296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30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TR for Information</a:t>
                      </a:r>
                    </a:p>
                  </a:txBody>
                  <a:tcPr marL="48003" marR="48003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4772"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9700xx</a:t>
                      </a:r>
                    </a:p>
                  </a:txBody>
                  <a:tcPr marL="12700" marR="12700" marT="12703" marB="0" anchor="ctr"/>
                </a:tc>
                <a:tc>
                  <a:txBody>
                    <a:bodyPr/>
                    <a:lstStyle/>
                    <a:p>
                      <a:pPr marL="0" indent="0" algn="l" defTabSz="1219170" rtl="0" eaLnBrk="1" fontAlgn="t" latinLnBrk="0" hangingPunct="1"/>
                      <a:r>
                        <a:rPr lang="en-US" sz="1200" b="1" i="0" u="none" strike="noStrike" kern="1200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Study on Time Sensitive Networking charging </a:t>
                      </a:r>
                      <a:br>
                        <a:rPr lang="en-US" sz="1200" b="1" i="0" u="none" strike="noStrike" kern="1200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</a:br>
                      <a:r>
                        <a:rPr lang="en-US" sz="1200" b="1" i="0" u="none" strike="noStrike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(</a:t>
                      </a:r>
                      <a:r>
                        <a:rPr lang="en-US" sz="1200" b="1" i="0" u="none" strike="noStrike" kern="1200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prel</a:t>
                      </a:r>
                      <a:r>
                        <a:rPr lang="en-US" sz="1200" b="1" i="0" u="none" strike="noStrike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. work before SA approval) 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algn="l" defTabSz="1219170" rtl="0" eaLnBrk="1" fontAlgn="t" latinLnBrk="0" hangingPunct="1"/>
                      <a:r>
                        <a:rPr lang="en-US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FS_TSNCH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Rel-18</a:t>
                      </a:r>
                    </a:p>
                  </a:txBody>
                  <a:tcPr marL="12700" marR="12700" marT="12703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altLang="zh-CN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S5</a:t>
                      </a:r>
                    </a:p>
                  </a:txBody>
                  <a:tcPr marL="12700" marR="12700" marT="12703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altLang="zh-CN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Jun-2023</a:t>
                      </a:r>
                    </a:p>
                  </a:txBody>
                  <a:tcPr marL="12700" marR="12700" marT="12703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------</a:t>
                      </a:r>
                    </a:p>
                  </a:txBody>
                  <a:tcPr marL="12700" marR="12700" marT="12703" marB="0" anchor="ctr"/>
                </a:tc>
                <a:tc>
                  <a:txBody>
                    <a:bodyPr/>
                    <a:lstStyle/>
                    <a:p>
                      <a:pPr marL="0" indent="0" algn="ctr" defTabSz="914296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5%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algn="ctr" defTabSz="914296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30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New SID</a:t>
                      </a:r>
                    </a:p>
                  </a:txBody>
                  <a:tcPr marL="48003" marR="48003" marT="0" marB="0" anchor="ctr"/>
                </a:tc>
                <a:extLst>
                  <a:ext uri="{0D108BD9-81ED-4DB2-BD59-A6C34878D82A}">
                    <a16:rowId xmlns:a16="http://schemas.microsoft.com/office/drawing/2014/main" val="3141432467"/>
                  </a:ext>
                </a:extLst>
              </a:tr>
              <a:tr h="304773">
                <a:tc>
                  <a:txBody>
                    <a:bodyPr/>
                    <a:lstStyle/>
                    <a:p>
                      <a:pPr algn="ctr" fontAlgn="t"/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700" marR="12700" marT="12704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296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9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Rel-19 Studies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296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------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------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-----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-----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------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800" b="0" i="0" u="none" strike="noStrike" kern="12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300" dirty="0">
                        <a:solidFill>
                          <a:srgbClr val="FF0000"/>
                        </a:solidFill>
                      </a:endParaRPr>
                    </a:p>
                  </a:txBody>
                  <a:tcPr marL="48003" marR="48003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6259" name="TextBox 1"/>
          <p:cNvSpPr txBox="1">
            <a:spLocks noChangeArrowheads="1"/>
          </p:cNvSpPr>
          <p:nvPr/>
        </p:nvSpPr>
        <p:spPr bwMode="auto">
          <a:xfrm>
            <a:off x="392151" y="6018212"/>
            <a:ext cx="11116980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GB" altLang="en-US" sz="1100" dirty="0"/>
              <a:t>For more information, see the full Work Plan at: </a:t>
            </a:r>
            <a:r>
              <a:rPr lang="en-GB" altLang="en-US" sz="1100" dirty="0">
                <a:hlinkClick r:id="rId2"/>
              </a:rPr>
              <a:t>ftp://ftp.3gpp.org/information/WorkPlan</a:t>
            </a:r>
            <a:endParaRPr lang="en-GB" altLang="en-US" sz="1100" dirty="0"/>
          </a:p>
        </p:txBody>
      </p:sp>
    </p:spTree>
    <p:extLst>
      <p:ext uri="{BB962C8B-B14F-4D97-AF65-F5344CB8AC3E}">
        <p14:creationId xmlns:p14="http://schemas.microsoft.com/office/powerpoint/2010/main" val="3593346237"/>
      </p:ext>
    </p:extLst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ChangeArrowheads="1"/>
          </p:cNvSpPr>
          <p:nvPr/>
        </p:nvSpPr>
        <p:spPr bwMode="auto">
          <a:xfrm>
            <a:off x="1847849" y="541566"/>
            <a:ext cx="7362825" cy="685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 anchor="ctr"/>
          <a:lstStyle/>
          <a:p>
            <a:pPr algn="ctr" eaLnBrk="0" hangingPunct="0">
              <a:defRPr/>
            </a:pPr>
            <a:r>
              <a:rPr lang="en-GB" altLang="zh-CN" sz="3200" kern="0" dirty="0">
                <a:solidFill>
                  <a:srgbClr val="FF0000"/>
                </a:solidFill>
                <a:latin typeface="Calibri"/>
                <a:cs typeface="+mj-cs"/>
              </a:rPr>
              <a:t>Charging Exception requests</a:t>
            </a:r>
            <a:endParaRPr lang="en-GB" altLang="zh-CN" sz="3200" dirty="0">
              <a:solidFill>
                <a:srgbClr val="FF0000"/>
              </a:solidFill>
              <a:latin typeface="Calibri"/>
              <a:cs typeface="Times New Roman" pitchFamily="18" charset="0"/>
            </a:endParaRPr>
          </a:p>
        </p:txBody>
      </p:sp>
      <p:graphicFrame>
        <p:nvGraphicFramePr>
          <p:cNvPr id="6" name="Group 7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87692101"/>
              </p:ext>
            </p:extLst>
          </p:nvPr>
        </p:nvGraphicFramePr>
        <p:xfrm>
          <a:off x="1115876" y="1478555"/>
          <a:ext cx="10184439" cy="991501"/>
        </p:xfrm>
        <a:graphic>
          <a:graphicData uri="http://schemas.openxmlformats.org/drawingml/2006/table">
            <a:tbl>
              <a:tblPr/>
              <a:tblGrid>
                <a:gridCol w="14838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7005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052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CN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itchFamily="2" charset="-122"/>
                          <a:cs typeface="Arial" charset="0"/>
                        </a:rPr>
                        <a:t>Number</a:t>
                      </a:r>
                    </a:p>
                  </a:txBody>
                  <a:tcPr marL="1440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CN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itchFamily="2" charset="-122"/>
                          <a:cs typeface="Arial" charset="0"/>
                        </a:rPr>
                        <a:t>Title</a:t>
                      </a:r>
                    </a:p>
                  </a:txBody>
                  <a:tcPr marL="1440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6229">
                <a:tc>
                  <a:txBody>
                    <a:bodyPr/>
                    <a:lstStyle/>
                    <a:p>
                      <a:pPr marL="0" algn="ctr" defTabSz="1219170" rtl="0" eaLnBrk="1" fontAlgn="t" latinLnBrk="0" hangingPunct="1">
                        <a:spcAft>
                          <a:spcPts val="900"/>
                        </a:spcAft>
                      </a:pPr>
                      <a:endParaRPr lang="fr-FR" sz="2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fr-FR" sz="24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898486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75603900"/>
      </p:ext>
    </p:extLst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-352338" y="0"/>
            <a:ext cx="10989578" cy="1143000"/>
          </a:xfrm>
        </p:spPr>
        <p:txBody>
          <a:bodyPr/>
          <a:lstStyle/>
          <a:p>
            <a:r>
              <a:rPr lang="en-GB" altLang="en-US" b="1" dirty="0"/>
              <a:t>Rel-18 Work (MMS_CH_SBI)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8840058"/>
              </p:ext>
            </p:extLst>
          </p:nvPr>
        </p:nvGraphicFramePr>
        <p:xfrm>
          <a:off x="402167" y="1716618"/>
          <a:ext cx="11311467" cy="715434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6635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568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893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7649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2538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8981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0828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0401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09768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0898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UID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Name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Acronym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 err="1"/>
                        <a:t>Rel</a:t>
                      </a:r>
                      <a:endParaRPr lang="en-GB" sz="1200" dirty="0"/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WG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Target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Old %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solidFill>
                            <a:srgbClr val="FF0000"/>
                          </a:solidFill>
                        </a:rPr>
                        <a:t>New %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solidFill>
                            <a:srgbClr val="FF0000"/>
                          </a:solidFill>
                        </a:rPr>
                        <a:t>Change or comment</a:t>
                      </a:r>
                    </a:p>
                  </a:txBody>
                  <a:tcPr marL="48003" marR="48003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6451"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960023</a:t>
                      </a:r>
                    </a:p>
                  </a:txBody>
                  <a:tcPr marL="12700" marR="12700" marT="12703" marB="0" anchor="ctr"/>
                </a:tc>
                <a:tc>
                  <a:txBody>
                    <a:bodyPr/>
                    <a:lstStyle/>
                    <a:p>
                      <a:pPr marL="0" indent="0" algn="l" defTabSz="1219170" rtl="0" eaLnBrk="1" fontAlgn="t" latinLnBrk="0" hangingPunct="1">
                        <a:spcAft>
                          <a:spcPts val="0"/>
                        </a:spcAft>
                      </a:pPr>
                      <a:r>
                        <a:rPr lang="en-US" sz="1000" b="1" i="0" u="none" strike="noStrike" kern="1200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MMS Charging in 5G System Architecture </a:t>
                      </a:r>
                      <a:endParaRPr lang="fr-FR" sz="1000" b="1" i="0" u="none" strike="noStrike" kern="1200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algn="l" defTabSz="1219170" rtl="0" eaLnBrk="1" fontAlgn="t" latinLnBrk="0" hangingPunct="1">
                        <a:spcAft>
                          <a:spcPts val="0"/>
                        </a:spcAft>
                      </a:pPr>
                      <a:r>
                        <a:rPr lang="en-US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MMS_CH_SBI</a:t>
                      </a:r>
                      <a:endParaRPr lang="fr-FR" sz="9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Rel-18</a:t>
                      </a:r>
                    </a:p>
                  </a:txBody>
                  <a:tcPr marL="12700" marR="12700" marT="12703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altLang="zh-CN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S5</a:t>
                      </a:r>
                    </a:p>
                  </a:txBody>
                  <a:tcPr marL="12700" marR="12700" marT="12703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altLang="zh-CN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Dec-2022</a:t>
                      </a:r>
                    </a:p>
                  </a:txBody>
                  <a:tcPr marL="12700" marR="12700" marT="12703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altLang="zh-CN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0 %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700" marR="12700" marT="12703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b="0" i="0" u="none" strike="noStrike" kern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25%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300" dirty="0">
                        <a:solidFill>
                          <a:srgbClr val="FF0000"/>
                        </a:solidFill>
                      </a:endParaRPr>
                    </a:p>
                  </a:txBody>
                  <a:tcPr marL="48003" marR="48003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Content Placeholder 7"/>
          <p:cNvSpPr txBox="1">
            <a:spLocks/>
          </p:cNvSpPr>
          <p:nvPr/>
        </p:nvSpPr>
        <p:spPr>
          <a:xfrm>
            <a:off x="586318" y="2836334"/>
            <a:ext cx="11000316" cy="3390900"/>
          </a:xfrm>
          <a:prstGeom prst="rect">
            <a:avLst/>
          </a:prstGeom>
        </p:spPr>
        <p:txBody>
          <a:bodyPr/>
          <a:lstStyle>
            <a:lvl1pPr marL="341313" indent="-341313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8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ＭＳ Ｐゴシック" charset="0"/>
              </a:defRPr>
            </a:lvl1pPr>
            <a:lvl2pPr marL="741363" indent="-2841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2pPr>
            <a:lvl3pPr marL="1141413" indent="-2270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3pPr>
            <a:lvl4pPr marL="1598613" indent="-2270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4pPr>
            <a:lvl5pPr marL="2055813" indent="-2270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5pPr>
            <a:lvl6pPr marL="2514314" indent="-22857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462" indent="-22857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8610" indent="-22857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5758" indent="-22857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de-DE" altLang="de-DE" sz="2000" kern="0" dirty="0"/>
              <a:t>Progress since SA#96:</a:t>
            </a:r>
          </a:p>
          <a:p>
            <a:pPr lvl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400" kern="0" dirty="0">
                <a:solidFill>
                  <a:srgbClr val="00B050"/>
                </a:solidFill>
              </a:rPr>
              <a:t>The architecture for MMS charging was added (TS 32.240)</a:t>
            </a:r>
          </a:p>
          <a:p>
            <a:pPr lvl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400" kern="0" dirty="0">
                <a:solidFill>
                  <a:srgbClr val="00B050"/>
                </a:solidFill>
              </a:rPr>
              <a:t>Charging architecture, scenarios and information was added (TS 32.270)</a:t>
            </a:r>
          </a:p>
          <a:p>
            <a:pPr lvl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400" kern="0" dirty="0">
                <a:solidFill>
                  <a:srgbClr val="00B050"/>
                </a:solidFill>
              </a:rPr>
              <a:t>Addition of MMS node as consumer of the Converged charging service (TS 32.290)</a:t>
            </a:r>
          </a:p>
          <a:p>
            <a:pPr marL="457189" lvl="1" indent="0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en-US" altLang="zh-CN" sz="1400" kern="0" dirty="0">
              <a:solidFill>
                <a:srgbClr val="00B050"/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kern="0" dirty="0"/>
              <a:t>RAN impacts and dependencies:</a:t>
            </a:r>
            <a:endParaRPr lang="de-DE" sz="2000" kern="0" dirty="0"/>
          </a:p>
          <a:p>
            <a:pPr lvl="1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400" kern="0" dirty="0"/>
              <a:t>None identified</a:t>
            </a:r>
          </a:p>
          <a:p>
            <a:pPr marL="457189" lvl="1" indent="0">
              <a:spcBef>
                <a:spcPts val="0"/>
              </a:spcBef>
              <a:spcAft>
                <a:spcPts val="600"/>
              </a:spcAft>
              <a:buNone/>
              <a:defRPr/>
            </a:pPr>
            <a:endParaRPr lang="en-US" sz="1400" kern="0" dirty="0"/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de-DE" sz="2000" kern="0" dirty="0"/>
              <a:t>Next steps:</a:t>
            </a:r>
          </a:p>
          <a:p>
            <a:pPr lvl="1">
              <a:defRPr/>
            </a:pPr>
            <a:r>
              <a:rPr lang="en-US" altLang="zh-CN" sz="1400" dirty="0"/>
              <a:t>Add more stage 3 specification details</a:t>
            </a:r>
            <a:endParaRPr lang="en-US" sz="1400" kern="0" dirty="0"/>
          </a:p>
        </p:txBody>
      </p:sp>
    </p:spTree>
    <p:extLst>
      <p:ext uri="{BB962C8B-B14F-4D97-AF65-F5344CB8AC3E}">
        <p14:creationId xmlns:p14="http://schemas.microsoft.com/office/powerpoint/2010/main" val="2315076527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自定义设计方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3185B6FD968AC4F8244C98DADFCDDF2" ma:contentTypeVersion="13" ma:contentTypeDescription="Create a new document." ma:contentTypeScope="" ma:versionID="82ad2bae7f0c06f2affd04e202398948">
  <xsd:schema xmlns:xsd="http://www.w3.org/2001/XMLSchema" xmlns:xs="http://www.w3.org/2001/XMLSchema" xmlns:p="http://schemas.microsoft.com/office/2006/metadata/properties" xmlns:ns3="71c5aaf6-e6ce-465b-b873-5148d2a4c105" xmlns:ns4="687e87d0-d0a8-4c48-8f94-14f0c67212c5" xmlns:ns5="b4d06219-a142-4c5f-be55-53f74cb980c7" targetNamespace="http://schemas.microsoft.com/office/2006/metadata/properties" ma:root="true" ma:fieldsID="f9959177c7080051a0232d0818074d39" ns3:_="" ns4:_="" ns5:_="">
    <xsd:import namespace="71c5aaf6-e6ce-465b-b873-5148d2a4c105"/>
    <xsd:import namespace="687e87d0-d0a8-4c48-8f94-14f0c67212c5"/>
    <xsd:import namespace="b4d06219-a142-4c5f-be55-53f74cb980c7"/>
    <xsd:element name="properties">
      <xsd:complexType>
        <xsd:sequence>
          <xsd:element name="documentManagement">
            <xsd:complexType>
              <xsd:all>
                <xsd:element ref="ns3:_dlc_DocId" minOccurs="0"/>
                <xsd:element ref="ns3:_dlc_DocIdUrl" minOccurs="0"/>
                <xsd:element ref="ns3:_dlc_DocIdPersistId" minOccurs="0"/>
                <xsd:element ref="ns3:HideFromDelve" minOccurs="0"/>
                <xsd:element ref="ns4:MediaServiceFastMetadata" minOccurs="0"/>
                <xsd:element ref="ns5:SharedWithUsers" minOccurs="0"/>
                <xsd:element ref="ns5:SharedWithDetails" minOccurs="0"/>
                <xsd:element ref="ns5:SharingHintHash" minOccurs="0"/>
                <xsd:element ref="ns4:MediaService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Location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c5aaf6-e6ce-465b-b873-5148d2a4c105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HideFromDelve" ma:index="11" nillable="true" ma:displayName="HideFromDelve" ma:default="0" ma:internalName="HideFromDelv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87e87d0-d0a8-4c48-8f94-14f0c67212c5" elementFormDefault="qualified">
    <xsd:import namespace="http://schemas.microsoft.com/office/2006/documentManagement/types"/>
    <xsd:import namespace="http://schemas.microsoft.com/office/infopath/2007/PartnerControls"/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Metadata" ma:index="16" nillable="true" ma:displayName="MediaServiceMetadata" ma:hidden="true" ma:internalName="MediaServiceMetadata" ma:readOnly="true">
      <xsd:simpleType>
        <xsd:restriction base="dms:Note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8" nillable="true" ma:displayName="MediaServiceAutoTags" ma:internalName="MediaServiceAutoTags" ma:readOnly="true">
      <xsd:simpleType>
        <xsd:restriction base="dms:Text"/>
      </xsd:simpleType>
    </xsd:element>
    <xsd:element name="MediaServiceOCR" ma:index="19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MediaServiceGenerationTime" ma:index="2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2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d06219-a142-4c5f-be55-53f74cb980c7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5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HideFromDelve xmlns="71c5aaf6-e6ce-465b-b873-5148d2a4c105">false</HideFromDelve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?mso-contentType ?>
<spe:Receivers xmlns:spe="http://schemas.microsoft.com/sharepoint/events"/>
</file>

<file path=customXml/item5.xml><?xml version="1.0" encoding="utf-8"?>
<?mso-contentType ?>
<SharedContentType xmlns="Microsoft.SharePoint.Taxonomy.ContentTypeSync" SourceId="34c87397-5fc1-491e-85e7-d6110dbe9cbd" ContentTypeId="0x0101" PreviousValue="false"/>
</file>

<file path=customXml/itemProps1.xml><?xml version="1.0" encoding="utf-8"?>
<ds:datastoreItem xmlns:ds="http://schemas.openxmlformats.org/officeDocument/2006/customXml" ds:itemID="{362C99FD-0342-4981-9E51-9B4B3D0AADD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c5aaf6-e6ce-465b-b873-5148d2a4c105"/>
    <ds:schemaRef ds:uri="687e87d0-d0a8-4c48-8f94-14f0c67212c5"/>
    <ds:schemaRef ds:uri="b4d06219-a142-4c5f-be55-53f74cb980c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13C568A-0C46-4592-BB68-CDB41342D77A}">
  <ds:schemaRefs>
    <ds:schemaRef ds:uri="http://purl.org/dc/dcmitype/"/>
    <ds:schemaRef ds:uri="http://www.w3.org/XML/1998/namespace"/>
    <ds:schemaRef ds:uri="b4d06219-a142-4c5f-be55-53f74cb980c7"/>
    <ds:schemaRef ds:uri="http://purl.org/dc/terms/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687e87d0-d0a8-4c48-8f94-14f0c67212c5"/>
    <ds:schemaRef ds:uri="71c5aaf6-e6ce-465b-b873-5148d2a4c105"/>
  </ds:schemaRefs>
</ds:datastoreItem>
</file>

<file path=customXml/itemProps3.xml><?xml version="1.0" encoding="utf-8"?>
<ds:datastoreItem xmlns:ds="http://schemas.openxmlformats.org/officeDocument/2006/customXml" ds:itemID="{D8EFD60F-3529-4261-B094-766615A3369C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C533F262-609D-4DE1-971D-E33E47E685D8}">
  <ds:schemaRefs>
    <ds:schemaRef ds:uri="http://schemas.microsoft.com/sharepoint/events"/>
  </ds:schemaRefs>
</ds:datastoreItem>
</file>

<file path=customXml/itemProps5.xml><?xml version="1.0" encoding="utf-8"?>
<ds:datastoreItem xmlns:ds="http://schemas.openxmlformats.org/officeDocument/2006/customXml" ds:itemID="{DB86EE5A-C607-470A-B2B8-6CB953A47714}">
  <ds:schemaRefs>
    <ds:schemaRef ds:uri="Microsoft.SharePoint.Taxonomy.ContentTypeSync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26855</TotalTime>
  <Words>1313</Words>
  <Application>Microsoft Office PowerPoint</Application>
  <PresentationFormat>Widescreen</PresentationFormat>
  <Paragraphs>339</Paragraphs>
  <Slides>17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5" baseType="lpstr">
      <vt:lpstr>Arial</vt:lpstr>
      <vt:lpstr>Calibri</vt:lpstr>
      <vt:lpstr>Calibri Light</vt:lpstr>
      <vt:lpstr>Times New Roman</vt:lpstr>
      <vt:lpstr>Wingdings</vt:lpstr>
      <vt:lpstr>Office Theme</vt:lpstr>
      <vt:lpstr>自定义设计方案</vt:lpstr>
      <vt:lpstr>Microsoft Word 97 - 2003 Document</vt:lpstr>
      <vt:lpstr>    Exec Report SA5#145e  Charging Management (CH)  </vt:lpstr>
      <vt:lpstr>Administrative aspects</vt:lpstr>
      <vt:lpstr>Incoming LSs</vt:lpstr>
      <vt:lpstr>Outgoing LSs</vt:lpstr>
      <vt:lpstr>Charging (CH) WIs/SIs</vt:lpstr>
      <vt:lpstr>PowerPoint Presentation</vt:lpstr>
      <vt:lpstr>SA5 progress – Summary</vt:lpstr>
      <vt:lpstr>PowerPoint Presentation</vt:lpstr>
      <vt:lpstr>Rel-18 Work (MMS_CH_SBI)</vt:lpstr>
      <vt:lpstr>Rel-18 Study (FS_NETSLICE_CH_Ph2)</vt:lpstr>
      <vt:lpstr>Rel-18 Study (FS_NCHF_Ph2)</vt:lpstr>
      <vt:lpstr>Rel-18 Study (FS_CHROAM)</vt:lpstr>
      <vt:lpstr>Rel-18 Study (FS_eNPN_CH)</vt:lpstr>
      <vt:lpstr>Rel-18 Study (FS_TSNCH) (prel. work before SA approval) </vt:lpstr>
      <vt:lpstr>PowerPoint Presentation</vt:lpstr>
      <vt:lpstr>Charging CRs  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SA5 Status Report to SA#83  Charging Management (CH) Operation, Administration, Maintenance &amp; Provisioning (OAM&amp;P)</dc:title>
  <dc:creator>Thomas Tovinger</dc:creator>
  <cp:lastModifiedBy>MATRIXX Software</cp:lastModifiedBy>
  <cp:revision>433</cp:revision>
  <dcterms:created xsi:type="dcterms:W3CDTF">2019-03-13T01:38:36Z</dcterms:created>
  <dcterms:modified xsi:type="dcterms:W3CDTF">2022-08-24T14:21:20Z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0x01010083185B6FD968AC4F8244C98DADFCDDF2</vt:lpwstr>
  </property>
  <property fmtid="{D5CDD505-2E9C-101B-9397-08002B2CF9AE}" pid="3" name="_2015_ms_pID_725343">
    <vt:lpwstr>(3)/upS5PqvUDxNtma0YdN1Fox7Xn/nfxuaa+w3rYYzf8kSp2ei/nt/92xNPSIHc1B+PDECOvh7
j8sXXkg7brBlCuV8Xn1grKTW5iBWIvnvHTaR7/lFCp2HPdL9+TIELnuZbakFXhnHokKoAY8R
1COIqWGYFY4Oj+H03ngfhGVT/jbJDFRrh1sN0O4G2zmlg4HqySiseYU/Br4US1MyTe27D/z7
zNhNo2u3i5JRaiFjGw</vt:lpwstr>
  </property>
  <property fmtid="{D5CDD505-2E9C-101B-9397-08002B2CF9AE}" pid="4" name="_2015_ms_pID_7253431">
    <vt:lpwstr>1m/N6mBBIl3e6HWOczWVxhvYeZMHI42Un1iqWxOhoClRqH9WsC3xZL
ypnVtu99CsEepB7quqB6twn6EutnzOSrQkrG4it9oRUwpMeVTgdx0s+/OhG14ghiDuY4WFDH
ZUbByvxp7743cCyYovqWQgcyYcm0Ww3P+jWXG3d/q+jZh+yJ1WY29eglMvAdOJ88AFRww4uw
dPxVZh4QeM/0/EtJSHh3AcogYWAiEApPsQAM</vt:lpwstr>
  </property>
  <property fmtid="{D5CDD505-2E9C-101B-9397-08002B2CF9AE}" pid="5" name="_readonly">
    <vt:lpwstr/>
  </property>
  <property fmtid="{D5CDD505-2E9C-101B-9397-08002B2CF9AE}" pid="6" name="_change">
    <vt:lpwstr/>
  </property>
  <property fmtid="{D5CDD505-2E9C-101B-9397-08002B2CF9AE}" pid="7" name="_full-control">
    <vt:lpwstr/>
  </property>
  <property fmtid="{D5CDD505-2E9C-101B-9397-08002B2CF9AE}" pid="8" name="sflag">
    <vt:lpwstr>1574815908</vt:lpwstr>
  </property>
  <property fmtid="{D5CDD505-2E9C-101B-9397-08002B2CF9AE}" pid="9" name="_2015_ms_pID_7253432">
    <vt:lpwstr>Yw==</vt:lpwstr>
  </property>
</Properties>
</file>