
<file path=[Content_Types].xml><?xml version="1.0" encoding="utf-8"?>
<Types xmlns="http://schemas.openxmlformats.org/package/2006/content-types">
  <Default Extension="doc" ContentType="application/msword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30"/>
  </p:notesMasterIdLst>
  <p:handoutMasterIdLst>
    <p:handoutMasterId r:id="rId31"/>
  </p:handoutMasterIdLst>
  <p:sldIdLst>
    <p:sldId id="303" r:id="rId7"/>
    <p:sldId id="726" r:id="rId8"/>
    <p:sldId id="668" r:id="rId9"/>
    <p:sldId id="670" r:id="rId10"/>
    <p:sldId id="930" r:id="rId11"/>
    <p:sldId id="635" r:id="rId12"/>
    <p:sldId id="627" r:id="rId13"/>
    <p:sldId id="931" r:id="rId14"/>
    <p:sldId id="861" r:id="rId15"/>
    <p:sldId id="932" r:id="rId16"/>
    <p:sldId id="945" r:id="rId17"/>
    <p:sldId id="947" r:id="rId18"/>
    <p:sldId id="946" r:id="rId19"/>
    <p:sldId id="950" r:id="rId20"/>
    <p:sldId id="948" r:id="rId21"/>
    <p:sldId id="951" r:id="rId22"/>
    <p:sldId id="938" r:id="rId23"/>
    <p:sldId id="939" r:id="rId24"/>
    <p:sldId id="943" r:id="rId25"/>
    <p:sldId id="944" r:id="rId26"/>
    <p:sldId id="634" r:id="rId27"/>
    <p:sldId id="936" r:id="rId28"/>
    <p:sldId id="704" r:id="rId29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C88D0"/>
    <a:srgbClr val="72AF2F"/>
    <a:srgbClr val="FFFFCC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00" autoAdjust="0"/>
    <p:restoredTop sz="92197" autoAdjust="0"/>
  </p:normalViewPr>
  <p:slideViewPr>
    <p:cSldViewPr snapToGrid="0">
      <p:cViewPr varScale="1">
        <p:scale>
          <a:sx n="78" d="100"/>
          <a:sy n="78" d="100"/>
        </p:scale>
        <p:origin x="16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1/26/2022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1/26/2022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506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S5-221009 CH exec report from SA5#141e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2022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89E_Electronic/Docs/SP-210861.zip" TargetMode="Externa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3E_Electronic/Docs/SP-211428.zip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3E_Electronic/Docs/SP-211428.zip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3E_Electronic/Docs/SP-211428.zip" TargetMode="Externa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3E_Electronic/Docs/SP-211428.zip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89E_Electronic/Docs/SP-210861.zip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89E_Electronic/Docs/SP-210861.zip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0E_Electronic/Docs/SP-201081.zip" TargetMode="Externa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0E_Electronic/Docs/SP-201082.zip" TargetMode="Externa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2E_Electronic_2021_06/Docs/SP-210390.zip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2E_Electronic_2021_06/Docs/SP-210391.zip" TargetMode="Externa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sa/TSG_SA/TSGS_84/Docs/SP-190367.zip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551671"/>
            <a:ext cx="103632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altLang="zh-CN" sz="4800" b="1" dirty="0"/>
              <a:t>Exec Report SA5#141e</a:t>
            </a:r>
            <a:br>
              <a:rPr lang="en-GB" sz="4800" b="1" i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19300" y="4328507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</a:t>
            </a:r>
            <a:r>
              <a:rPr lang="en-US" sz="2400" dirty="0">
                <a:latin typeface="Arial" charset="0"/>
              </a:rPr>
              <a:t>ö</a:t>
            </a:r>
            <a:r>
              <a:rPr lang="en-GB" altLang="zh-CN" sz="2400" dirty="0">
                <a:latin typeface="Arial" charset="0"/>
              </a:rPr>
              <a:t>rmer</a:t>
            </a:r>
            <a:r>
              <a:rPr lang="de-DE" altLang="de-DE" sz="2400" dirty="0">
                <a:latin typeface="Arial" charset="0"/>
              </a:rPr>
              <a:t> SA5 Vice Chair, MATRIXX Software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357176"/>
              </p:ext>
            </p:extLst>
          </p:nvPr>
        </p:nvGraphicFramePr>
        <p:xfrm>
          <a:off x="448394" y="1284786"/>
          <a:ext cx="11295212" cy="14027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60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2095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45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2803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EDGE_CH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aspects of Edge Computing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 -&gt; 70%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32.240,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32.255,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32.297,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32.291, TS 32.298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Nokia Pure Text Light" panose="020B0403020202020204" pitchFamily="34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SP-210861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SA#95 (03/2022)</a:t>
                      </a:r>
                      <a:r>
                        <a:rPr lang="en-GB" altLang="zh-CN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Intel Corporation (UK) Ltd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700872" y="192327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5G_EDGE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48393" y="2691787"/>
            <a:ext cx="11201932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6F1189A6-539C-4702-8B28-3981E6DDC8BE}"/>
              </a:ext>
            </a:extLst>
          </p:cNvPr>
          <p:cNvSpPr/>
          <p:nvPr/>
        </p:nvSpPr>
        <p:spPr>
          <a:xfrm>
            <a:off x="448393" y="2998579"/>
            <a:ext cx="11108721" cy="44012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pCRs  agreed to TS 32.257 on :</a:t>
            </a: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Add charging information for 5GS usage for Edge Computing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Add principles and scenarios for edge enabling infrastructure resource usage charging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Add charging information definition for edge enabling infrastructure resource usage charging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Add principles and scenarios for edge application server deployment charging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Add charging information definition for edge application server deployment charging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Add principles and scenarios for edge enabling services charging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CR Rel-17 32.255 Add charging information for 5GS usage for Edge Computing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Draft TS 32.257 (</a:t>
            </a:r>
            <a:r>
              <a:rPr lang="en-US" sz="18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S5-221643)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Send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TS 32.257 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for Information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Work Item Revision (S5-221358)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Work Item Exception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(</a:t>
            </a:r>
            <a:r>
              <a:rPr lang="en-US" sz="18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S5-221648)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417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5454969"/>
              </p:ext>
            </p:extLst>
          </p:nvPr>
        </p:nvGraphicFramePr>
        <p:xfrm>
          <a:off x="448394" y="1623105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60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2095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ARCH _NR_REDCAP</a:t>
                      </a:r>
                      <a:endParaRPr lang="en-US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aspects of Architecture Enhancement for NR Reduced Capability Devices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 -&gt; 35%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32.255,</a:t>
                      </a:r>
                      <a:b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1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32.256,</a:t>
                      </a:r>
                      <a:br>
                        <a:rPr lang="en-US" sz="11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1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32.274,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32.291, TS 32.298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Nokia Pure Text Light" panose="020B0403020202020204" pitchFamily="34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SP-211428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SA#96 (06/2022)</a:t>
                      </a:r>
                      <a:r>
                        <a:rPr lang="en-GB" altLang="zh-CN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 Com. Corporation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44003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ARCH _NR_REDCAP</a:t>
            </a:r>
            <a:br>
              <a:rPr lang="en-US" altLang="zh-CN" sz="3200" kern="0" dirty="0"/>
            </a:br>
            <a:endParaRPr lang="en-US" altLang="zh-CN" sz="1800" kern="0" dirty="0"/>
          </a:p>
        </p:txBody>
      </p:sp>
      <p:sp>
        <p:nvSpPr>
          <p:cNvPr id="10" name="文本框 9"/>
          <p:cNvSpPr txBox="1"/>
          <p:nvPr/>
        </p:nvSpPr>
        <p:spPr>
          <a:xfrm>
            <a:off x="448393" y="3136612"/>
            <a:ext cx="11201932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6F1189A6-539C-4702-8B28-3981E6DDC8BE}"/>
              </a:ext>
            </a:extLst>
          </p:cNvPr>
          <p:cNvSpPr/>
          <p:nvPr/>
        </p:nvSpPr>
        <p:spPr>
          <a:xfrm>
            <a:off x="448393" y="3528493"/>
            <a:ext cx="11108721" cy="218521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fr-FR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CR was agreed to 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TS 32.255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to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include the support of New Radio </a:t>
            </a:r>
            <a:r>
              <a:rPr lang="en-GB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Reduced Capability Devices</a:t>
            </a: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Work Item Revision (</a:t>
            </a:r>
            <a:r>
              <a:rPr lang="en-US" sz="18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S5-221735)</a:t>
            </a: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Work Item Exception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(</a:t>
            </a:r>
            <a:r>
              <a:rPr lang="en-US" sz="18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S5-221733)</a:t>
            </a: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281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4166972"/>
              </p:ext>
            </p:extLst>
          </p:nvPr>
        </p:nvGraphicFramePr>
        <p:xfrm>
          <a:off x="448394" y="1623105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9461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186462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60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2095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5G_ProSe_CH</a:t>
                      </a:r>
                      <a:endParaRPr lang="en-US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aspects of Proximity-based Services in 5GS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5% -&gt; 40%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32.240,</a:t>
                      </a:r>
                      <a:b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32.277,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32.290,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32.291, TS 32.298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Nokia Pure Text Light" panose="020B0403020202020204" pitchFamily="34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SP-211429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SA#96 (06/2022)</a:t>
                      </a:r>
                      <a:r>
                        <a:rPr lang="en-GB" altLang="zh-CN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CATT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44003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5G_ProSe_CH</a:t>
            </a:r>
            <a:endParaRPr lang="en-US" altLang="zh-CN" sz="1800" kern="0" dirty="0"/>
          </a:p>
        </p:txBody>
      </p:sp>
      <p:sp>
        <p:nvSpPr>
          <p:cNvPr id="10" name="文本框 9"/>
          <p:cNvSpPr txBox="1"/>
          <p:nvPr/>
        </p:nvSpPr>
        <p:spPr>
          <a:xfrm>
            <a:off x="448393" y="3136612"/>
            <a:ext cx="11201932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6F1189A6-539C-4702-8B28-3981E6DDC8BE}"/>
              </a:ext>
            </a:extLst>
          </p:cNvPr>
          <p:cNvSpPr/>
          <p:nvPr/>
        </p:nvSpPr>
        <p:spPr>
          <a:xfrm>
            <a:off x="448393" y="3528493"/>
            <a:ext cx="11108721" cy="28931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fr-FR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CRs were agreed to TS 32.277 for introduction of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Update high level ProSe architecture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Update general charging principles for 5G ProSe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Adding basic principles for 5G ProSe convergent charging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Adding message flows for 5G ProSe Direct Discovery converged charging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fr-FR" sz="2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Work Item Exception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(</a:t>
            </a:r>
            <a:r>
              <a:rPr lang="en-US" sz="18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S5-221734)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3814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095409"/>
              </p:ext>
            </p:extLst>
          </p:nvPr>
        </p:nvGraphicFramePr>
        <p:xfrm>
          <a:off x="448394" y="1343705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60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2095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5GLAN_CH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Aspects of 5G LAN VN Group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5% -&gt; 35%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32.240,</a:t>
                      </a:r>
                      <a:b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1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32.254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32.255,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32.291, TS 32.298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Nokia Pure Text Light" panose="020B0403020202020204" pitchFamily="34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SP-211430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SA#96 (06/2022)</a:t>
                      </a:r>
                      <a:r>
                        <a:rPr lang="en-GB" altLang="zh-CN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44003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5GLAN_CH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48393" y="2857212"/>
            <a:ext cx="11295212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6F1189A6-539C-4702-8B28-3981E6DDC8BE}"/>
              </a:ext>
            </a:extLst>
          </p:cNvPr>
          <p:cNvSpPr/>
          <p:nvPr/>
        </p:nvSpPr>
        <p:spPr>
          <a:xfrm>
            <a:off x="448394" y="3352800"/>
            <a:ext cx="11295212" cy="38472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CR was agreed to TS 32.240 for general description of 5G LAN Type services charging</a:t>
            </a: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CRs were agreed to TS 32.255 for introduction of: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Principles for the 5G VN group communication charging.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Charging information: “5G Service Type Service“ in “PDU Session information“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CR was agreed to stage 3 TS 32.291 for 5G VN group communication charging.</a:t>
            </a: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Work Item Revision (</a:t>
            </a:r>
            <a:r>
              <a:rPr lang="en-US" sz="18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S5-221723)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Work Item Exception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(</a:t>
            </a:r>
            <a:r>
              <a:rPr lang="en-US" sz="18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S5-221722)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340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8840142"/>
              </p:ext>
            </p:extLst>
          </p:nvPr>
        </p:nvGraphicFramePr>
        <p:xfrm>
          <a:off x="448394" y="1623105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60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2095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5G_CIoT_CH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enhancements for 5G CIoT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 -&gt; 60%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32.255,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32.291, TS 32.298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Nokia Pure Text Light" panose="020B0403020202020204" pitchFamily="34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SP-211448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SA#96 (06/2022)</a:t>
                      </a:r>
                      <a:r>
                        <a:rPr lang="en-GB" altLang="zh-CN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44003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5G CIoT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48393" y="3136612"/>
            <a:ext cx="11295212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6F1189A6-539C-4702-8B28-3981E6DDC8BE}"/>
              </a:ext>
            </a:extLst>
          </p:cNvPr>
          <p:cNvSpPr/>
          <p:nvPr/>
        </p:nvSpPr>
        <p:spPr>
          <a:xfrm>
            <a:off x="448393" y="3528493"/>
            <a:ext cx="11295212" cy="258532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fr-FR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CRs were agreed to TS 32.255 for the addition of charging information of: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Calibri" pitchFamily="34" charset="0"/>
                <a:ea typeface="宋体" pitchFamily="2" charset="-122"/>
                <a:cs typeface="Arial" charset="0"/>
              </a:rPr>
              <a:t>requirements and charging information of 5GS </a:t>
            </a:r>
            <a:r>
              <a:rPr lang="en-GB" sz="1800" dirty="0" err="1">
                <a:latin typeface="Calibri" pitchFamily="34" charset="0"/>
                <a:ea typeface="宋体" pitchFamily="2" charset="-122"/>
                <a:cs typeface="Arial" charset="0"/>
              </a:rPr>
              <a:t>CIoT</a:t>
            </a:r>
            <a:endParaRPr lang="en-GB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5GS CIoT in charging procedure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5GS CIoT in EPC interworking procedure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5GS CIoT in home-routed roaming procedure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CR  agreed to TS 32.291 for introduction of: 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Calibri" pitchFamily="34" charset="0"/>
                <a:ea typeface="宋体" pitchFamily="2" charset="-122"/>
                <a:cs typeface="Arial" charset="0"/>
              </a:rPr>
              <a:t>charging information of 5GS </a:t>
            </a:r>
            <a:r>
              <a:rPr lang="en-GB" sz="1800" dirty="0" err="1">
                <a:latin typeface="Calibri" pitchFamily="34" charset="0"/>
                <a:ea typeface="宋体" pitchFamily="2" charset="-122"/>
                <a:cs typeface="Arial" charset="0"/>
              </a:rPr>
              <a:t>CIoT</a:t>
            </a: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2300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2032842"/>
              </p:ext>
            </p:extLst>
          </p:nvPr>
        </p:nvGraphicFramePr>
        <p:xfrm>
          <a:off x="448394" y="1623105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60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2095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NETSLICE_DC_CH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 Slice charging based on 5G Data Connectivity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 -&gt; 100%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32.255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sng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Nokia Pure Text Light" panose="020B0403020202020204" pitchFamily="34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tbd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SA#95e (03/2022)</a:t>
                      </a:r>
                      <a:r>
                        <a:rPr lang="en-GB" altLang="zh-CN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MATRIXX Software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44003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NETSLICE_DC_CH</a:t>
            </a:r>
          </a:p>
          <a:p>
            <a:r>
              <a:rPr lang="en-GB" sz="1800" b="0" kern="1200" dirty="0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(preliminary work before SA approval)</a:t>
            </a:r>
            <a:endParaRPr lang="en-US" altLang="zh-CN" sz="1800" kern="0" dirty="0"/>
          </a:p>
        </p:txBody>
      </p:sp>
      <p:sp>
        <p:nvSpPr>
          <p:cNvPr id="10" name="文本框 9"/>
          <p:cNvSpPr txBox="1"/>
          <p:nvPr/>
        </p:nvSpPr>
        <p:spPr>
          <a:xfrm>
            <a:off x="448393" y="3136612"/>
            <a:ext cx="11295212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6F1189A6-539C-4702-8B28-3981E6DDC8BE}"/>
              </a:ext>
            </a:extLst>
          </p:cNvPr>
          <p:cNvSpPr/>
          <p:nvPr/>
        </p:nvSpPr>
        <p:spPr>
          <a:xfrm>
            <a:off x="448393" y="3528493"/>
            <a:ext cx="11295212" cy="30162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fr-FR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CR was agreed to TS 32.255 for introduction of 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New Annex for Network slice charging based on 5G data connectivity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General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Architecture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Network Slice charging based on 5G data connectivity principles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Calibri" pitchFamily="34" charset="0"/>
                <a:ea typeface="宋体" pitchFamily="2" charset="-122"/>
                <a:cs typeface="Arial" charset="0"/>
              </a:rPr>
              <a:t>Network Slice charging based on 5G data connectivity scenarios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Definition of charging information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4508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3248726"/>
              </p:ext>
            </p:extLst>
          </p:nvPr>
        </p:nvGraphicFramePr>
        <p:xfrm>
          <a:off x="448394" y="1623105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60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2095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CHROAM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 Charging for Local breakout roaming of data connectivity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 -&gt; 5%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32.240,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32.255,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32.291, TS 32.298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sng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Nokia Pure Text Light" panose="020B0403020202020204" pitchFamily="34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tbd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SA#96 (06/2022)</a:t>
                      </a:r>
                      <a:r>
                        <a:rPr lang="en-GB" altLang="zh-CN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44003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CHROAM</a:t>
            </a:r>
          </a:p>
          <a:p>
            <a:r>
              <a:rPr lang="en-GB" sz="1800" b="0" kern="1200" dirty="0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(preliminary work before SA approval)</a:t>
            </a:r>
            <a:endParaRPr lang="en-US" altLang="zh-CN" sz="1800" kern="0" dirty="0"/>
          </a:p>
        </p:txBody>
      </p:sp>
      <p:sp>
        <p:nvSpPr>
          <p:cNvPr id="10" name="文本框 9"/>
          <p:cNvSpPr txBox="1"/>
          <p:nvPr/>
        </p:nvSpPr>
        <p:spPr>
          <a:xfrm>
            <a:off x="448393" y="3136612"/>
            <a:ext cx="11295212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6F1189A6-539C-4702-8B28-3981E6DDC8BE}"/>
              </a:ext>
            </a:extLst>
          </p:cNvPr>
          <p:cNvSpPr/>
          <p:nvPr/>
        </p:nvSpPr>
        <p:spPr>
          <a:xfrm>
            <a:off x="448393" y="3528493"/>
            <a:ext cx="11295212" cy="273921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fr-FR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CR was agreed to TS 32.240 for introduction of 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Addition of new reference point between </a:t>
            </a:r>
            <a:r>
              <a:rPr lang="en-US" sz="1800" dirty="0" err="1">
                <a:latin typeface="Calibri" pitchFamily="34" charset="0"/>
                <a:ea typeface="宋体" pitchFamily="2" charset="-122"/>
                <a:cs typeface="Arial" charset="0"/>
              </a:rPr>
              <a:t>vSMF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and hCHF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Addition of charging principles for local breakout scenario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Addition of charging principles with MVNO involved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Referencing Edge Computing charging principles</a:t>
            </a:r>
          </a:p>
          <a:p>
            <a:pPr lvl="1" indent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Work Item Exception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(</a:t>
            </a:r>
            <a:r>
              <a:rPr lang="en-US" sz="18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S5-221670)</a:t>
            </a:r>
          </a:p>
          <a:p>
            <a:pPr lvl="1" indent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7160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0069892"/>
              </p:ext>
            </p:extLst>
          </p:nvPr>
        </p:nvGraphicFramePr>
        <p:xfrm>
          <a:off x="380975" y="1594564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99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98240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FS_5GLAN_CH</a:t>
                      </a:r>
                      <a:endParaRPr lang="fr-FR" sz="11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SID on Charging Aspects of 5G LAN-type Services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 -&gt; 100%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28.822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u="sng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hlinkClick r:id="rId2"/>
                        </a:rPr>
                        <a:t>SP-201081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SA#94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(12/2021</a:t>
                      </a: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en-GB" altLang="zh-CN" sz="11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396490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FS_5GLAN_CH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80975" y="3093667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E2F50771-D582-4BB4-AC25-5A8582F5DEDC}"/>
              </a:ext>
            </a:extLst>
          </p:cNvPr>
          <p:cNvSpPr/>
          <p:nvPr/>
        </p:nvSpPr>
        <p:spPr>
          <a:xfrm>
            <a:off x="380975" y="3722299"/>
            <a:ext cx="11269350" cy="30162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pCRs  agreed to TR 28.822 for introduction of :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marR="0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Removal of the editor’s note in the TR</a:t>
            </a:r>
          </a:p>
          <a:p>
            <a:pPr marL="893763" marR="0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Correction of the solution description for “CCS aggregates the usage of 5G VN Group per PDU session” </a:t>
            </a:r>
          </a:p>
          <a:p>
            <a:pPr marL="893763" marR="0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Correction of the "Conclusions and Recommendations"  </a:t>
            </a:r>
          </a:p>
          <a:p>
            <a:pPr marL="742950" marR="0" lvl="1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  <a:tabLst>
                <a:tab pos="914400" algn="l"/>
              </a:tabLst>
            </a:pP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Draft TR 28.822 (</a:t>
            </a:r>
            <a:r>
              <a:rPr lang="en-US" sz="18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S5-221644)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Send TR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28.822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for Approval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609585" lvl="1" indent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6559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7795727"/>
              </p:ext>
            </p:extLst>
          </p:nvPr>
        </p:nvGraphicFramePr>
        <p:xfrm>
          <a:off x="317026" y="1167695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99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98240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FS_NETSLICE_CH_Ph2</a:t>
                      </a:r>
                      <a:endParaRPr lang="fr-FR" sz="11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Charging Aspects for Network Slicing Phase 2 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 -&gt; 70 %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32.847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u="sng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hlinkClick r:id="rId2"/>
                        </a:rPr>
                        <a:t>SP-201082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SA#94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(12/2021)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MATRIXX Software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396490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FS_NETSLICE_CH_Ph2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42888" y="2666798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E2F50771-D582-4BB4-AC25-5A8582F5DEDC}"/>
              </a:ext>
            </a:extLst>
          </p:cNvPr>
          <p:cNvSpPr/>
          <p:nvPr/>
        </p:nvSpPr>
        <p:spPr>
          <a:xfrm>
            <a:off x="342888" y="3180638"/>
            <a:ext cx="11269350" cy="193899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pCR  agreed to TR 32.847 for introduction of :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Conclusion to specify partial solution #3.1 for </a:t>
            </a:r>
            <a:r>
              <a:rPr lang="en-GB" sz="1800" dirty="0">
                <a:latin typeface="Calibri" pitchFamily="34" charset="0"/>
                <a:ea typeface="宋体" pitchFamily="2" charset="-122"/>
                <a:cs typeface="Arial" charset="0"/>
              </a:rPr>
              <a:t>Volume based Converged Charging per network slice</a:t>
            </a: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en-US" sz="17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Draft TR 32.847 (</a:t>
            </a:r>
            <a:r>
              <a:rPr lang="en-US" sz="18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S5-221645)</a:t>
            </a: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endParaRPr lang="en-US" sz="17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9068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110064"/>
              </p:ext>
            </p:extLst>
          </p:nvPr>
        </p:nvGraphicFramePr>
        <p:xfrm>
          <a:off x="317026" y="1167695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3555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724347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923827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8861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89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61534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58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709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800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FS_NCHF_Ph2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SID on </a:t>
                      </a:r>
                      <a:r>
                        <a:rPr lang="en-US" sz="11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Nchf</a:t>
                      </a: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charging services phase 2 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 -&gt; 40%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28.826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u="sng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hlinkClick r:id="rId2"/>
                        </a:rPr>
                        <a:t>SP-210390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(03/2022)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396490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FS_NCHF_Ph2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42888" y="2666798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E2F50771-D582-4BB4-AC25-5A8582F5DEDC}"/>
              </a:ext>
            </a:extLst>
          </p:cNvPr>
          <p:cNvSpPr/>
          <p:nvPr/>
        </p:nvSpPr>
        <p:spPr>
          <a:xfrm>
            <a:off x="342888" y="3126762"/>
            <a:ext cx="11269350" cy="280076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marR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pCRs  agreed to TR 28.826 for introduction of :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Cleanup of some clauses and references.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Addition of uses cases for cancel (e.g. refund) failed event and operator defined charging triggers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457200" algn="l"/>
              </a:tabLst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One pCR for </a:t>
            </a:r>
            <a:r>
              <a:rPr lang="en-US" sz="18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e-mail approval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regarding service identifier based solution </a:t>
            </a:r>
            <a:r>
              <a:rPr lang="en-GB" sz="1800" dirty="0">
                <a:latin typeface="Calibri" pitchFamily="34" charset="0"/>
                <a:ea typeface="宋体" pitchFamily="2" charset="-122"/>
                <a:cs typeface="Arial" charset="0"/>
              </a:rPr>
              <a:t>(S5-221736)</a:t>
            </a: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endParaRPr lang="fr-FR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Draft TR 28.826 (</a:t>
            </a:r>
            <a:r>
              <a:rPr lang="en-US" sz="18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S5-221646)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548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240743"/>
            <a:ext cx="10363200" cy="1470025"/>
          </a:xfrm>
        </p:spPr>
        <p:txBody>
          <a:bodyPr/>
          <a:lstStyle/>
          <a:p>
            <a:r>
              <a:rPr lang="en-GB" altLang="zh-CN" sz="4400" dirty="0"/>
              <a:t>Administrative aspects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2258946" y="2710768"/>
            <a:ext cx="9467558" cy="3515372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500" dirty="0"/>
              <a:t>E-mail approvals:</a:t>
            </a:r>
          </a:p>
          <a:p>
            <a:pPr marL="952485" lvl="1" indent="-342900" algn="l">
              <a:buFont typeface="Arial" panose="020B0604020202020204" pitchFamily="34" charset="0"/>
              <a:buChar char="•"/>
            </a:pPr>
            <a:r>
              <a:rPr lang="en-GB" sz="2000" dirty="0"/>
              <a:t>All contributions will follow the ‘short’ approval</a:t>
            </a:r>
          </a:p>
          <a:p>
            <a:pPr marL="952485" lvl="1" indent="-342900" algn="l">
              <a:buFont typeface="Arial" panose="020B0604020202020204" pitchFamily="34" charset="0"/>
              <a:buChar char="•"/>
            </a:pPr>
            <a:r>
              <a:rPr lang="en-GB" sz="2000" dirty="0"/>
              <a:t>TR approvals will follow ‘longer’ approval if affected by contribution approval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fr-FR" sz="2500" dirty="0"/>
              <a:t>Next </a:t>
            </a:r>
            <a:r>
              <a:rPr lang="en-US" sz="2500" dirty="0"/>
              <a:t>SA5#142e</a:t>
            </a:r>
            <a:r>
              <a:rPr lang="fr-FR" sz="2500" dirty="0"/>
              <a:t> CH meeting schedule: </a:t>
            </a:r>
          </a:p>
          <a:p>
            <a:pPr marL="952485" lvl="1" indent="-342900" algn="l">
              <a:buFont typeface="Arial" panose="020B0604020202020204" pitchFamily="34" charset="0"/>
              <a:buChar char="•"/>
            </a:pPr>
            <a:r>
              <a:rPr lang="fr-FR" sz="2000" dirty="0"/>
              <a:t>Start of CH on Monday (first week)</a:t>
            </a:r>
          </a:p>
          <a:p>
            <a:pPr marL="952485" lvl="1" indent="-342900" algn="l">
              <a:buFont typeface="Arial" panose="020B0604020202020204" pitchFamily="34" charset="0"/>
              <a:buChar char="•"/>
            </a:pPr>
            <a:r>
              <a:rPr lang="fr-FR" sz="2000" dirty="0"/>
              <a:t>End of CH on Monday (second week)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500" dirty="0"/>
              <a:t>Planned two CH rapporteur calls in February/March  (date tbc)</a:t>
            </a:r>
            <a:br>
              <a:rPr lang="en-US" sz="2500" dirty="0"/>
            </a:br>
            <a:r>
              <a:rPr lang="en-US" sz="2500" dirty="0"/>
              <a:t>(</a:t>
            </a:r>
            <a:r>
              <a:rPr lang="en-GB" sz="2500" dirty="0"/>
              <a:t>14:00 -16:00 CET) </a:t>
            </a:r>
            <a:r>
              <a:rPr lang="en-US" sz="2500" dirty="0"/>
              <a:t>before the next SA5#142e meeting</a:t>
            </a:r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5394679"/>
              </p:ext>
            </p:extLst>
          </p:nvPr>
        </p:nvGraphicFramePr>
        <p:xfrm>
          <a:off x="317026" y="1167695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9861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26062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15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07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98240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FS_CHROAM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SID on 5G roaming charging architecture for wholesale and retail scenarios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  50%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28.827</a:t>
                      </a:r>
                      <a:endParaRPr lang="en-US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u="sng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hlinkClick r:id="rId2"/>
                        </a:rPr>
                        <a:t>SP-210391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(03/2022)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396490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FS_CHROAM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42888" y="2666798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E2F50771-D582-4BB4-AC25-5A8582F5DEDC}"/>
              </a:ext>
            </a:extLst>
          </p:cNvPr>
          <p:cNvSpPr/>
          <p:nvPr/>
        </p:nvSpPr>
        <p:spPr>
          <a:xfrm>
            <a:off x="317026" y="2908422"/>
            <a:ext cx="11269350" cy="369331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pCRs agreed to TR 28.827 for introduction of 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Editorial corrections on figures for potential solutions between </a:t>
            </a:r>
            <a:r>
              <a:rPr lang="en-GB" sz="1800" dirty="0">
                <a:latin typeface="Calibri" pitchFamily="34" charset="0"/>
                <a:ea typeface="宋体" pitchFamily="2" charset="-122"/>
                <a:cs typeface="Arial" charset="0"/>
              </a:rPr>
              <a:t>visited MNO and home MNO</a:t>
            </a: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Corrections on use cases between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Calibri" pitchFamily="34" charset="0"/>
                <a:ea typeface="宋体" pitchFamily="2" charset="-122"/>
                <a:cs typeface="Arial" charset="0"/>
              </a:rPr>
              <a:t>visited MNO and home MNO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(clause 7.1)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Calibri" pitchFamily="34" charset="0"/>
                <a:ea typeface="宋体" pitchFamily="2" charset="-122"/>
                <a:cs typeface="Arial" charset="0"/>
              </a:rPr>
              <a:t>home MNO and subscriber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(clause 7.2)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Calibri" pitchFamily="34" charset="0"/>
                <a:ea typeface="宋体" pitchFamily="2" charset="-122"/>
                <a:cs typeface="Arial" charset="0"/>
              </a:rPr>
              <a:t>MVNO and home MNO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(clause 7.3)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Calibri" pitchFamily="34" charset="0"/>
                <a:ea typeface="宋体" pitchFamily="2" charset="-122"/>
                <a:cs typeface="Arial" charset="0"/>
              </a:rPr>
              <a:t>MVNO and subscriber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(clause 7.4)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Calibri" pitchFamily="34" charset="0"/>
                <a:ea typeface="宋体" pitchFamily="2" charset="-122"/>
                <a:cs typeface="Arial" charset="0"/>
              </a:rPr>
              <a:t>Adding use case and solution for Reconciliation of wholesale charging (clause 7.6)</a:t>
            </a: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Calibri" pitchFamily="34" charset="0"/>
                <a:ea typeface="宋体" pitchFamily="2" charset="-122"/>
                <a:cs typeface="Arial" charset="0"/>
              </a:rPr>
              <a:t>Adding Conclusion for solutions where the SMF communicates with both the vCHF and </a:t>
            </a:r>
            <a:r>
              <a:rPr lang="en-GB" sz="1800" dirty="0" err="1">
                <a:latin typeface="Calibri" pitchFamily="34" charset="0"/>
                <a:ea typeface="宋体" pitchFamily="2" charset="-122"/>
                <a:cs typeface="Arial" charset="0"/>
              </a:rPr>
              <a:t>hCHFs</a:t>
            </a:r>
            <a:endParaRPr lang="en-GB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Two pCRs for </a:t>
            </a:r>
            <a:r>
              <a:rPr lang="en-US" sz="18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e-mail approval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regarding roaming charging profile based solution (S5-221729 and S5-221732)</a:t>
            </a:r>
          </a:p>
          <a:p>
            <a:pPr marL="285750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Draft TR 28.827 (</a:t>
            </a:r>
            <a:r>
              <a:rPr lang="en-US" sz="18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S5-221647)</a:t>
            </a:r>
          </a:p>
          <a:p>
            <a:pPr marL="285750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Work Item Revision (</a:t>
            </a:r>
            <a:r>
              <a:rPr lang="en-US" sz="18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S5-221672)</a:t>
            </a:r>
          </a:p>
          <a:p>
            <a:pPr marL="285750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6768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SA#95e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8560071"/>
              </p:ext>
            </p:extLst>
          </p:nvPr>
        </p:nvGraphicFramePr>
        <p:xfrm>
          <a:off x="1128524" y="2073555"/>
          <a:ext cx="9663653" cy="2087441"/>
        </p:xfrm>
        <a:graphic>
          <a:graphicData uri="http://schemas.openxmlformats.org/drawingml/2006/table">
            <a:tbl>
              <a:tblPr/>
              <a:tblGrid>
                <a:gridCol w="1161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76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5351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4631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S5-221675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32.257 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 Computing domain charging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Information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3823583"/>
                  </a:ext>
                </a:extLst>
              </a:tr>
              <a:tr h="56909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S5-221673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28.827 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charging for additional roaming scenarios and actors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Information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1274537"/>
                  </a:ext>
                </a:extLst>
              </a:tr>
              <a:tr h="56909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S5-216486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28.822 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charging aspect of 5G LAN-type Services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Approval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55914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5739943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945" y="228600"/>
            <a:ext cx="9725891" cy="1143000"/>
          </a:xfrm>
        </p:spPr>
        <p:txBody>
          <a:bodyPr/>
          <a:lstStyle/>
          <a:p>
            <a:r>
              <a:rPr lang="en-US" sz="3200" dirty="0">
                <a:ea typeface="+mn-ea"/>
                <a:cs typeface="Arial" panose="020B0604020202020204" pitchFamily="34" charset="0"/>
              </a:rPr>
              <a:t>Charging CRs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397" y="1122217"/>
            <a:ext cx="11183938" cy="4696691"/>
          </a:xfrm>
        </p:spPr>
        <p:txBody>
          <a:bodyPr/>
          <a:lstStyle/>
          <a:p>
            <a:r>
              <a:rPr lang="en-US" sz="2800" dirty="0"/>
              <a:t>5GSIMSCH CRs</a:t>
            </a:r>
          </a:p>
          <a:p>
            <a:r>
              <a:rPr lang="en-US" sz="2800" dirty="0"/>
              <a:t>EDGE_CH CR</a:t>
            </a:r>
          </a:p>
          <a:p>
            <a:r>
              <a:rPr lang="en-US" sz="2800" dirty="0"/>
              <a:t>ARCH_NR_REDCAP CR</a:t>
            </a:r>
          </a:p>
          <a:p>
            <a:r>
              <a:rPr lang="en-US" sz="2800" dirty="0"/>
              <a:t>5G_ProSe_CH CRs</a:t>
            </a:r>
          </a:p>
          <a:p>
            <a:r>
              <a:rPr lang="en-US" sz="2800" dirty="0"/>
              <a:t>5GLAN_CH CRs</a:t>
            </a:r>
          </a:p>
          <a:p>
            <a:r>
              <a:rPr lang="en-US" sz="2800" dirty="0"/>
              <a:t>5G_CIoT_CH CRs</a:t>
            </a:r>
          </a:p>
          <a:p>
            <a:r>
              <a:rPr lang="en-GB" sz="2800" dirty="0"/>
              <a:t>NETSLICE_DC_CH CR </a:t>
            </a:r>
            <a:r>
              <a:rPr lang="en-GB" sz="1800" b="0" kern="1200" dirty="0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(preliminary work before SA approval)</a:t>
            </a:r>
            <a:endParaRPr lang="en-GB" sz="1800" dirty="0"/>
          </a:p>
          <a:p>
            <a:r>
              <a:rPr lang="en-GB" sz="2800" dirty="0"/>
              <a:t>CHROAM CR </a:t>
            </a:r>
            <a:r>
              <a:rPr lang="en-GB" sz="1800" b="0" kern="1200" dirty="0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(preliminary work before SA approval)</a:t>
            </a:r>
            <a:endParaRPr lang="en-GB" sz="1800" dirty="0"/>
          </a:p>
          <a:p>
            <a:r>
              <a:rPr lang="en-US" sz="2800" dirty="0"/>
              <a:t>Maintenance and Rel-17 small Enhancements</a:t>
            </a:r>
          </a:p>
          <a:p>
            <a:pPr marL="0" indent="0">
              <a:buNone/>
            </a:pPr>
            <a:endParaRPr lang="en-US" sz="2800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6F95F39-9B53-494D-94C4-74A4B3EDDF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746367"/>
              </p:ext>
            </p:extLst>
          </p:nvPr>
        </p:nvGraphicFramePr>
        <p:xfrm>
          <a:off x="6987736" y="1576553"/>
          <a:ext cx="3575072" cy="3016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Document" showAsIcon="1" r:id="rId3" imgW="914400" imgH="771702" progId="Word.Document.8">
                  <p:embed/>
                </p:oleObj>
              </mc:Choice>
              <mc:Fallback>
                <p:oleObj name="Document" showAsIcon="1" r:id="rId3" imgW="914400" imgH="771702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87736" y="1576553"/>
                        <a:ext cx="3575072" cy="30164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765894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67" y="410966"/>
            <a:ext cx="8973312" cy="768101"/>
          </a:xfrm>
        </p:spPr>
        <p:txBody>
          <a:bodyPr/>
          <a:lstStyle/>
          <a:p>
            <a:r>
              <a:rPr lang="sv-SE" dirty="0"/>
              <a:t>Incoming LSs</a:t>
            </a:r>
          </a:p>
        </p:txBody>
      </p:sp>
      <p:graphicFrame>
        <p:nvGraphicFramePr>
          <p:cNvPr id="6" name="Table Placeholder 4">
            <a:extLst>
              <a:ext uri="{FF2B5EF4-FFF2-40B4-BE49-F238E27FC236}">
                <a16:creationId xmlns:a16="http://schemas.microsoft.com/office/drawing/2014/main" id="{81E1A320-EF42-4A25-A368-F111EC773B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9177379"/>
              </p:ext>
            </p:extLst>
          </p:nvPr>
        </p:nvGraphicFramePr>
        <p:xfrm>
          <a:off x="702067" y="1939341"/>
          <a:ext cx="10787865" cy="2645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1313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277092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119855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868375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281230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152381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52863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S5-221277 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SP-211580rev2 Reply LS to GSMA Operator Platform Group on edge computing definition and integration</a:t>
                      </a:r>
                      <a:b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</a:b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(Attachment_3GPP Inputs to GSMA OPAG API Mapping_ after SA5 CH call)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GSMA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Noted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1303816"/>
                  </a:ext>
                </a:extLst>
              </a:tr>
              <a:tr h="38082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S5-221476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Resubmitted LS on slicing management aspects in relation to SEAL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S6-210709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Noted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S5-221079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7523074"/>
                  </a:ext>
                </a:extLst>
              </a:tr>
              <a:tr h="38082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S5-221470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Resubmitted LS on introducing NR RedCap Indication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S2-2107853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Noted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4425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318084290"/>
              </p:ext>
            </p:extLst>
          </p:nvPr>
        </p:nvGraphicFramePr>
        <p:xfrm>
          <a:off x="487680" y="1828506"/>
          <a:ext cx="11020140" cy="2405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7282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637072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283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26349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569459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315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 S5-221079</a:t>
                      </a:r>
                      <a:endParaRPr lang="en-US" sz="1600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 Reply LS on slicing management aspects in relation to SEAL</a:t>
                      </a:r>
                      <a:br>
                        <a:rPr lang="en-GB" sz="16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</a:br>
                      <a:r>
                        <a:rPr lang="en-GB" sz="16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(Input of SA5 CH provided)</a:t>
                      </a:r>
                      <a:endParaRPr lang="en-US" sz="1600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fr-FR" sz="16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u="non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SA, SA2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fr-FR" sz="16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S5-221476</a:t>
                      </a:r>
                    </a:p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fr-FR" sz="16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(S6-210709)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  <a:tr h="4575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 S5-221657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LSout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 on Enhancement on Charging Identifier Uniqueness Mechanism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CT4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CT3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01179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SIDs/WIDs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8" name="Group 76">
            <a:extLst>
              <a:ext uri="{FF2B5EF4-FFF2-40B4-BE49-F238E27FC236}">
                <a16:creationId xmlns:a16="http://schemas.microsoft.com/office/drawing/2014/main" id="{9969EA0D-50CF-4183-B85E-7E445686F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0851339"/>
              </p:ext>
            </p:extLst>
          </p:nvPr>
        </p:nvGraphicFramePr>
        <p:xfrm>
          <a:off x="673100" y="1813521"/>
          <a:ext cx="11239500" cy="4336362"/>
        </p:xfrm>
        <a:graphic>
          <a:graphicData uri="http://schemas.openxmlformats.org/drawingml/2006/table">
            <a:tbl>
              <a:tblPr/>
              <a:tblGrid>
                <a:gridCol w="1866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67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4805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4378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257175" algn="l"/>
                        </a:tabLs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S5-221655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Network Slice charging based on 5G data connectivity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MATRIXX Software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1712055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257175" algn="l"/>
                        </a:tabLs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S5-221641</a:t>
                      </a:r>
                      <a:b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</a:b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GB" sz="1600" b="1" kern="12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for email approval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)</a:t>
                      </a:r>
                    </a:p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5G Charging for Local breakout roaming of data connectivity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Vodafone, MATRIXX Software, Verizon, Telefonica, Huawei, Deutsche Telekom, Amdocs, Nokia, Nokia Shanghai Bell, Ericsson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4101755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S5-221358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Revised WID Charging aspects of edge computing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Intel Sweden AB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197605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>
                          <a:tab pos="257175" algn="l"/>
                        </a:tabLst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S5-221723</a:t>
                      </a:r>
                      <a:b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</a:b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GB" sz="1600" b="1" kern="12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for email approval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Revised WID Charging aspects of 5G LAN VN Group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Huawei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6052507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 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S5-221735</a:t>
                      </a:r>
                      <a:b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</a:b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GB" sz="1600" b="1" kern="12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for email approval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)</a:t>
                      </a:r>
                      <a:endParaRPr lang="en-US" sz="16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Revised WID Charging aspects of Architecture Enhancement for NR Reduced Capability Devices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Mobile Com. Corporation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6716686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S5-221672</a:t>
                      </a:r>
                      <a:b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</a:b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(</a:t>
                      </a:r>
                      <a:r>
                        <a:rPr lang="en-GB" sz="1600" b="1" kern="12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for email approval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)</a:t>
                      </a:r>
                      <a:endParaRPr lang="en-US" sz="1600" b="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Revised  SID on 5G roaming charging architecture for wholesale and retail scenarios 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Ericsson LM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22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4655" y="278490"/>
            <a:ext cx="9102725" cy="828207"/>
          </a:xfrm>
        </p:spPr>
        <p:txBody>
          <a:bodyPr/>
          <a:lstStyle/>
          <a:p>
            <a:r>
              <a:rPr lang="sv-SE" sz="3200" dirty="0"/>
              <a:t>Summary of </a:t>
            </a:r>
            <a:r>
              <a:rPr lang="sv-SE" sz="3200" dirty="0" err="1"/>
              <a:t>ongoing</a:t>
            </a:r>
            <a:r>
              <a:rPr lang="sv-SE" sz="3200" dirty="0"/>
              <a:t> CH </a:t>
            </a:r>
            <a:r>
              <a:rPr lang="sv-SE" sz="3200" dirty="0" err="1"/>
              <a:t>WIs</a:t>
            </a:r>
            <a:r>
              <a:rPr lang="sv-SE" sz="3200" dirty="0"/>
              <a:t>/SIs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7228052"/>
              </p:ext>
            </p:extLst>
          </p:nvPr>
        </p:nvGraphicFramePr>
        <p:xfrm>
          <a:off x="362538" y="1328508"/>
          <a:ext cx="11466924" cy="49996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223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6317672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548246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1648767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</a:tblGrid>
              <a:tr h="4415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 err="1"/>
                        <a:t>Completion</a:t>
                      </a:r>
                      <a:r>
                        <a:rPr lang="sv-SE" sz="16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6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3680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300" b="1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5GSIMSCH</a:t>
                      </a:r>
                      <a:endParaRPr lang="sv-SE" sz="1300" b="1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300" b="1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Charging in 5G System Architecture</a:t>
                      </a:r>
                      <a:endParaRPr lang="sv-SE" sz="1300" b="1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300" b="1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95% -&gt; 100%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300" b="1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SA#94 (12/2021)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051932"/>
                  </a:ext>
                </a:extLst>
              </a:tr>
              <a:tr h="328616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EDGE_CH</a:t>
                      </a:r>
                      <a:endParaRPr lang="fr-FR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aspects of Edge Computing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altLang="zh-CN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</a:t>
                      </a:r>
                      <a:r>
                        <a:rPr kumimoji="0" lang="en-US" altLang="zh-CN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% -&gt; 70%</a:t>
                      </a:r>
                      <a:endParaRPr kumimoji="0" lang="sv-SE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00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SA#95 (03/2022) 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4903681"/>
                  </a:ext>
                </a:extLst>
              </a:tr>
              <a:tr h="41042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ARCH _NR_REDCAP</a:t>
                      </a:r>
                      <a:endParaRPr lang="en-US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aspects of Architecture Enhancement for NR Reduced Capability Devices</a:t>
                      </a:r>
                      <a:endParaRPr lang="en-US" sz="1300" b="0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0% -&gt; 35%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SA#96 (06/2022)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8229340"/>
                  </a:ext>
                </a:extLst>
              </a:tr>
              <a:tr h="41042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5G_ProSe_CH</a:t>
                      </a:r>
                      <a:endParaRPr lang="en-US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aspects of Proximity-based Services in 5GS </a:t>
                      </a:r>
                      <a:br>
                        <a:rPr lang="en-GB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lang="en-US" sz="1300" b="0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5% -&gt; 40%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SA#96 (06/2022)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7757662"/>
                  </a:ext>
                </a:extLst>
              </a:tr>
              <a:tr h="41042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5GLAN_CH</a:t>
                      </a:r>
                      <a:endParaRPr lang="en-US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Aspects of 5G LAN VN Group </a:t>
                      </a:r>
                      <a:br>
                        <a:rPr lang="en-GB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lang="en-US" sz="1300" b="0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5% -&gt; 35%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SA#96 (06/2022)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735441"/>
                  </a:ext>
                </a:extLst>
              </a:tr>
              <a:tr h="3662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5G_CIoT_CH</a:t>
                      </a:r>
                      <a:endParaRPr lang="en-US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Enhancements for 5G CIoT</a:t>
                      </a:r>
                      <a:r>
                        <a:rPr lang="en-GB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br>
                        <a:rPr lang="en-GB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lang="en-US" sz="1300" b="0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5% -&gt; 60%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SA#96 (06/2022)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7845709"/>
                  </a:ext>
                </a:extLst>
              </a:tr>
              <a:tr h="35360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b="1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NETSLICE_DC_CH</a:t>
                      </a:r>
                      <a:endParaRPr lang="en-US" sz="1300" b="1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 Slice charging based on 5G Data Connectivity</a:t>
                      </a:r>
                      <a:r>
                        <a:rPr lang="en-GB" sz="1300" b="1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en-US" sz="1300" b="1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300" b="1" kern="1200" noProof="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 -&gt; 100%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SA#95 (03/2022)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6521851"/>
                  </a:ext>
                </a:extLst>
              </a:tr>
              <a:tr h="308077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CHROAM</a:t>
                      </a:r>
                      <a:endParaRPr lang="fr-FR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 Charging for Local breakout roaming of data connectivity </a:t>
                      </a:r>
                      <a:endParaRPr lang="fr-FR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 -&gt; 5%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altLang="zh-CN" sz="1300" b="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SA#95  (03/2022)</a:t>
                      </a:r>
                      <a:endParaRPr lang="en-GB" altLang="zh-CN" sz="1300" b="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364704"/>
                  </a:ext>
                </a:extLst>
              </a:tr>
              <a:tr h="28753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300" b="1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FS_5GLAN_CH</a:t>
                      </a:r>
                    </a:p>
                  </a:txBody>
                  <a:tcPr marL="9525" marR="9525" marT="9525" marB="9525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300" b="1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Charging Aspect of 5G LAN-type Services </a:t>
                      </a:r>
                      <a:endParaRPr lang="fr-FR" sz="1300" b="1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300" b="1" kern="1200" noProof="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95% -&gt; 100%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300" b="1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SA#94 (12/2021)</a:t>
                      </a:r>
                      <a:endParaRPr lang="en-GB" altLang="zh-CN" sz="1300" b="1" kern="1200" noProof="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3766177"/>
                  </a:ext>
                </a:extLst>
              </a:tr>
              <a:tr h="440066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FS_NETSLICE_CH_Ph2</a:t>
                      </a:r>
                    </a:p>
                  </a:txBody>
                  <a:tcPr marL="9525" marR="9525" marT="9525" marB="9525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charging aspects for enhancements of Network Slicing Phase 2</a:t>
                      </a:r>
                      <a:endParaRPr lang="fr-FR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65% -&gt; 70%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SA#94 (12/2021)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3082543"/>
                  </a:ext>
                </a:extLst>
              </a:tr>
              <a:tr h="337515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FS_NCHF_Ph2</a:t>
                      </a:r>
                      <a:endParaRPr lang="fr-FR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3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Nchf charging services phase 2</a:t>
                      </a:r>
                      <a:endParaRPr lang="fr-FR" sz="13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20% -&gt; 40%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altLang="zh-CN" sz="1300" b="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SA#95  (03/2022)</a:t>
                      </a:r>
                      <a:endParaRPr lang="en-GB" altLang="zh-CN" sz="1300" b="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5473571"/>
                  </a:ext>
                </a:extLst>
              </a:tr>
              <a:tr h="478324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FS_CHROAM</a:t>
                      </a:r>
                      <a:endParaRPr lang="fr-FR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5G roaming charging architecture for wholesale and retail scenarios</a:t>
                      </a:r>
                      <a:endParaRPr lang="fr-FR" sz="13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 -&gt; 50%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altLang="zh-CN" sz="1300" b="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SA#95  (03/2022)</a:t>
                      </a:r>
                      <a:endParaRPr lang="en-GB" altLang="zh-CN" sz="1300" b="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0481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08627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6300315"/>
              </p:ext>
            </p:extLst>
          </p:nvPr>
        </p:nvGraphicFramePr>
        <p:xfrm>
          <a:off x="1115876" y="1478555"/>
          <a:ext cx="10184439" cy="3900890"/>
        </p:xfrm>
        <a:graphic>
          <a:graphicData uri="http://schemas.openxmlformats.org/drawingml/2006/table">
            <a:tbl>
              <a:tblPr/>
              <a:tblGrid>
                <a:gridCol w="148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0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ctr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fr-FR" sz="2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S5-221648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Work Item Exception for Charging aspects of Edge Computing</a:t>
                      </a: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S5-221733</a:t>
                      </a:r>
                    </a:p>
                    <a:p>
                      <a:pPr marL="0" algn="ctr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Work Item Exception for Charging aspects of Architecture Enhancement for NR Reduced Capability Devices</a:t>
                      </a: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197103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S5-221734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Work Item Exception for Charging aspects of Proximity-based Services in 5GS</a:t>
                      </a: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1940666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S5-221722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Work Item Exception for Charging Aspects of 5G LAN VN Group</a:t>
                      </a: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19217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S5-221670</a:t>
                      </a:r>
                    </a:p>
                    <a:p>
                      <a:pPr marL="0" algn="ctr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2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Work Item Exception for 5G Charging for Local breakout roaming of data connectivity</a:t>
                      </a: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4007964"/>
                  </a:ext>
                </a:extLst>
              </a:tr>
            </a:tbl>
          </a:graphicData>
        </a:graphic>
      </p:graphicFrame>
      <p:sp>
        <p:nvSpPr>
          <p:cNvPr id="4" name="Rectangle 4">
            <a:extLst>
              <a:ext uri="{FF2B5EF4-FFF2-40B4-BE49-F238E27FC236}">
                <a16:creationId xmlns:a16="http://schemas.microsoft.com/office/drawing/2014/main" id="{F8F9EB86-1F1E-42D5-851F-262346EC7D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5876" y="5478234"/>
            <a:ext cx="1040863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dirty="0">
                <a:latin typeface="Calibri" panose="020F0502020204030204" pitchFamily="34" charset="0"/>
                <a:ea typeface="DengXian" panose="02010600030101010101" pitchFamily="2" charset="-122"/>
              </a:rPr>
              <a:t>All work item exceptions for E-mail approval</a:t>
            </a:r>
            <a:r>
              <a:rPr lang="fr-FR" sz="2400" dirty="0">
                <a:latin typeface="Calibri" panose="020F0502020204030204" pitchFamily="34" charset="0"/>
                <a:ea typeface="DengXian" panose="02010600030101010101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7601762"/>
              </p:ext>
            </p:extLst>
          </p:nvPr>
        </p:nvGraphicFramePr>
        <p:xfrm>
          <a:off x="448394" y="1623105"/>
          <a:ext cx="11295212" cy="1948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5GSIMSCH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 Charging in 5G System Architecture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 -&gt; 100%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32.240, TS 32.260, TS 32.275, TS 32.281,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32.290, TS 32.291, TS 32.298, TS 32.297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SP-190367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SA#94 (12/2021)</a:t>
                      </a:r>
                      <a:r>
                        <a:rPr lang="en-GB" altLang="zh-CN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44003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5GSIMSCH</a:t>
            </a:r>
          </a:p>
        </p:txBody>
      </p:sp>
      <p:sp>
        <p:nvSpPr>
          <p:cNvPr id="9" name="矩形 8"/>
          <p:cNvSpPr/>
          <p:nvPr/>
        </p:nvSpPr>
        <p:spPr>
          <a:xfrm>
            <a:off x="448394" y="4270872"/>
            <a:ext cx="11295212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 err="1">
                <a:ea typeface="DengXian" panose="02010600030101010101" pitchFamily="2" charset="-122"/>
              </a:rPr>
              <a:t>CRs</a:t>
            </a:r>
            <a:r>
              <a:rPr lang="fr-FR" sz="1800" dirty="0">
                <a:ea typeface="DengXian" panose="02010600030101010101" pitchFamily="2" charset="-122"/>
              </a:rPr>
              <a:t> agreed for ASN.1 source code and OpenAPI </a:t>
            </a:r>
            <a:r>
              <a:rPr lang="fr-FR" sz="1800" dirty="0" err="1">
                <a:ea typeface="DengXian" panose="02010600030101010101" pitchFamily="2" charset="-122"/>
              </a:rPr>
              <a:t>yaml</a:t>
            </a:r>
            <a:r>
              <a:rPr lang="fr-FR" sz="1800" dirty="0">
                <a:ea typeface="DengXian" panose="02010600030101010101" pitchFamily="2" charset="-122"/>
              </a:rPr>
              <a:t> for: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ea typeface="DengXian" panose="02010600030101010101" pitchFamily="2" charset="-122"/>
              </a:rPr>
              <a:t>IMS converged charging </a:t>
            </a:r>
            <a:endParaRPr lang="fr-FR" sz="1800" dirty="0">
              <a:ea typeface="DengXian" panose="02010600030101010101" pitchFamily="2" charset="-122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MMTel converged charging</a:t>
            </a:r>
            <a:endParaRPr lang="fr-FR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IMS converged charging announcement </a:t>
            </a: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8394" y="3614338"/>
            <a:ext cx="11295212" cy="297785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68873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23910</TotalTime>
  <Words>2284</Words>
  <Application>Microsoft Office PowerPoint</Application>
  <PresentationFormat>Widescreen</PresentationFormat>
  <Paragraphs>524</Paragraphs>
  <Slides>23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Times New Roman</vt:lpstr>
      <vt:lpstr>Wingdings</vt:lpstr>
      <vt:lpstr>Office Theme</vt:lpstr>
      <vt:lpstr>Microsoft Word 97 - 2003 Document</vt:lpstr>
      <vt:lpstr>    Exec Report SA5#141e  Charging Management (CH)  </vt:lpstr>
      <vt:lpstr>Administrative aspects</vt:lpstr>
      <vt:lpstr>Incoming LSs</vt:lpstr>
      <vt:lpstr>Outgoing LSs</vt:lpstr>
      <vt:lpstr>Charging (CH) WIs/SIs</vt:lpstr>
      <vt:lpstr>PowerPoint Presentation</vt:lpstr>
      <vt:lpstr>Summary of ongoing CH WIs/SIs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Charging CRs 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MATRIXX Software</cp:lastModifiedBy>
  <cp:revision>312</cp:revision>
  <dcterms:created xsi:type="dcterms:W3CDTF">2019-03-13T01:38:36Z</dcterms:created>
  <dcterms:modified xsi:type="dcterms:W3CDTF">2022-01-26T12:51:32Z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(3)j5DyKr/9ztn2R3WhsbN2tKLwFsa7oHYXQVnp0tIZ/+0Hze0xIfyIprhkhhCA6/mLnwNF+9Ol
fB76OGGHaQsn4AtAra4o5hGlBf9SGcByym32dnNr8lTDugm9pcwSVqzVLW5t0oMSZcVdHbal
Bljy71TdMU67HjwQgF+NEZfTRH++lwzg/mElTNDOLZ0ccAJYay5QRiY4nTazwaNilIC6gWk4
+Tttt4q5J/KMLVGMrH</vt:lpwstr>
  </property>
  <property fmtid="{D5CDD505-2E9C-101B-9397-08002B2CF9AE}" pid="4" name="_2015_ms_pID_7253431">
    <vt:lpwstr>Ma2CcSAAA8Gnp4sZzsPs6puQz/kEo+IBvY1p+sfE8x0HrVm8jNjr6r
4rSETsFQHBkojDKwboIHtrf6OTxksvbHuFIYnWeemj8/3gVA3AQAOTIYKwgcsZRLkK2o3lYL
HD5/yJSH9MahXmEBP1ZdBAjjuWYmlxpu51eXsWGcXOIaVo+iAE6BJPrAt2KEIUF9pYMR2IWE
y0c10tiUADp3sKbpLKeEREOuxy0Z41x8HsY7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rSMWCN/yLONsXB4oX7szqmo=</vt:lpwstr>
  </property>
</Properties>
</file>