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30"/>
  </p:notesMasterIdLst>
  <p:handoutMasterIdLst>
    <p:handoutMasterId r:id="rId31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45" r:id="rId17"/>
    <p:sldId id="947" r:id="rId18"/>
    <p:sldId id="946" r:id="rId19"/>
    <p:sldId id="865" r:id="rId20"/>
    <p:sldId id="934" r:id="rId21"/>
    <p:sldId id="935" r:id="rId22"/>
    <p:sldId id="938" r:id="rId23"/>
    <p:sldId id="939" r:id="rId24"/>
    <p:sldId id="943" r:id="rId25"/>
    <p:sldId id="944" r:id="rId26"/>
    <p:sldId id="634" r:id="rId27"/>
    <p:sldId id="936" r:id="rId28"/>
    <p:sldId id="704" r:id="rId2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FFFFCC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100" d="100"/>
          <a:sy n="100" d="100"/>
        </p:scale>
        <p:origin x="36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11/24/2021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11/24/2021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S5-216009 CH exec report from SA5#140e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SA5#140e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19450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High-level 5G System architecture and for enabling edge applications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Edge Computing domain converged charging architecture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Charging principles and scenarios for 5GS usage charging for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(email approval S5-216484)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08023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 Com. Corporation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ARCH _NR_REDCAP</a:t>
            </a:r>
            <a:br>
              <a:rPr lang="en-US" altLang="zh-CN" sz="3200" kern="0" dirty="0"/>
            </a:b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No contribution at this meeting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8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60517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1864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5G_ProSe_CH</a:t>
            </a:r>
            <a:br>
              <a:rPr lang="en-US" altLang="zh-CN" sz="3200" kern="0" dirty="0"/>
            </a:b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1852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agreed to TS 32.240 for introduction of 5G DDNMF in charging architecture for 5GS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32.277 for introduction of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ProSe charging and high-level architecture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 converged charging architecture for ProSe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8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16361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5GLAN_CH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5GLAN_CH</a:t>
            </a:r>
          </a:p>
          <a:p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32.240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clause 6 for the “Service specific charging”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LAN-type service charging, including the 5G LAN VN Group membership management and 5G LAN VN Group Communication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 agreed to TS 32.255 (5G data connectivity domain charging) for introduction of: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 of the 5G LAN service charging requirements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 of the 5G LAN service charging in charging principle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4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134056"/>
              </p:ext>
            </p:extLst>
          </p:nvPr>
        </p:nvGraphicFramePr>
        <p:xfrm>
          <a:off x="406837" y="1080857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06837" y="3263455"/>
            <a:ext cx="11269350" cy="22775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Correction and evaluation on CEF based architecture in solution 7.4.4.9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High-level 5G System architecture and possible solutions for aggregated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evaluation of edge application access charging via EASS5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S5-216485)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28.815 for approval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6837" y="2579960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407853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716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98829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8981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393906" y="3592496"/>
            <a:ext cx="11269350" cy="20313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28.816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Editorial clean up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S5-216486)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28.816 for approval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943077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48394" y="2916545"/>
            <a:ext cx="11269350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endParaRPr lang="en-US" sz="1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Draft TR 32.846 (email approval S5-216487)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</a:t>
            </a: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32.846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approval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124998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22299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28.822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Editorial issues correction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Reference correction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S5-216488)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28.822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information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03260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65%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22159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32.847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key issue on two different maximum types used by OAM and NSACF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S5-216489)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Send TR 32.847 for Information</a:t>
            </a: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09185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21698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New use cases for trigger without usage and size of charging information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(email approval S5-216490)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58946" y="3429000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SA5#141e</a:t>
            </a:r>
            <a:r>
              <a:rPr lang="fr-FR" sz="2500" dirty="0"/>
              <a:t> CH meeting schedule: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week)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 (second week)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calls on 15th Dec and 5th Jan </a:t>
            </a:r>
            <a:br>
              <a:rPr lang="en-US" sz="2500" dirty="0"/>
            </a:br>
            <a:r>
              <a:rPr lang="en-US" sz="2500" dirty="0"/>
              <a:t>(</a:t>
            </a:r>
            <a:r>
              <a:rPr lang="en-GB" sz="2500" dirty="0"/>
              <a:t>14:00 -16:00 MEZ) </a:t>
            </a:r>
            <a:r>
              <a:rPr lang="en-US" sz="2500" dirty="0"/>
              <a:t>before the next SA5#141e meeting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ASN.1 code rapporteur is Robert Törnkvist (Ericsson)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162317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2908422"/>
            <a:ext cx="11269350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Addition of architectures SBI and reference point architectures for </a:t>
            </a:r>
            <a:r>
              <a:rPr lang="en-US" sz="1700" dirty="0" err="1">
                <a:latin typeface="Calibri" pitchFamily="34" charset="0"/>
                <a:ea typeface="宋体" pitchFamily="2" charset="-122"/>
                <a:cs typeface="Arial" charset="0"/>
              </a:rPr>
              <a:t>for</a:t>
            </a: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 several solutions.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use cases for MVNO with and without CHF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Correction of solution architectures.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(email approval S5-216491)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SA#94e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440904"/>
              </p:ext>
            </p:extLst>
          </p:nvPr>
        </p:nvGraphicFramePr>
        <p:xfrm>
          <a:off x="1128524" y="2073555"/>
          <a:ext cx="9663653" cy="3258512"/>
        </p:xfrm>
        <a:graphic>
          <a:graphicData uri="http://schemas.openxmlformats.org/drawingml/2006/table">
            <a:tbl>
              <a:tblPr/>
              <a:tblGrid>
                <a:gridCol w="116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35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S5-216508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32.847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for Network Slicing Phase 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S5-216520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28.822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 of 5G LAN-type Services</a:t>
                      </a:r>
                    </a:p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28.815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edge computing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427811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S5-216486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28.816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CIoT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591411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32.846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Proximity-based Services (ProSe) in 5GS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940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878676"/>
            <a:ext cx="11183938" cy="2313896"/>
          </a:xfrm>
        </p:spPr>
        <p:txBody>
          <a:bodyPr/>
          <a:lstStyle/>
          <a:p>
            <a:r>
              <a:rPr lang="en-US" sz="2800" dirty="0"/>
              <a:t>5GSIMSCH CRs</a:t>
            </a:r>
          </a:p>
          <a:p>
            <a:r>
              <a:rPr lang="en-GB" sz="2800" dirty="0"/>
              <a:t>5G_ProSe_CH CRs </a:t>
            </a: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GB" sz="1800" dirty="0"/>
          </a:p>
          <a:p>
            <a:r>
              <a:rPr lang="en-GB" sz="2800" dirty="0"/>
              <a:t>5GLAN_CH CRs </a:t>
            </a: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GB" sz="1800" dirty="0"/>
          </a:p>
          <a:p>
            <a:r>
              <a:rPr lang="en-US" sz="2800" dirty="0"/>
              <a:t>Maintenance and Rel-17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49E2123-C61D-4E44-9E3E-EA7A96B4D9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556739"/>
              </p:ext>
            </p:extLst>
          </p:nvPr>
        </p:nvGraphicFramePr>
        <p:xfrm>
          <a:off x="5565421" y="4349649"/>
          <a:ext cx="1799233" cy="151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showAsIcon="1" r:id="rId3" imgW="914400" imgH="771702" progId="Word.Document.8">
                  <p:embed/>
                </p:oleObj>
              </mc:Choice>
              <mc:Fallback>
                <p:oleObj name="Document" showAsIcon="1" r:id="rId3" imgW="914400" imgH="77170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5421" y="4349649"/>
                        <a:ext cx="1799233" cy="1518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55795"/>
              </p:ext>
            </p:extLst>
          </p:nvPr>
        </p:nvGraphicFramePr>
        <p:xfrm>
          <a:off x="264160" y="1754406"/>
          <a:ext cx="11663679" cy="274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52863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S5-216034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ccSA5 on the offline charging only indication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S2-2107863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S5-216028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UPF reporting for redundant transmission on transport layer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S2-2107862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S5-216029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UPF reporting for redundant transmission on transport layer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C4-215505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3989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S5-216030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PSCELL ID availability in SGW CDR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2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89670960"/>
              </p:ext>
            </p:extLst>
          </p:nvPr>
        </p:nvGraphicFramePr>
        <p:xfrm>
          <a:off x="487680" y="1828506"/>
          <a:ext cx="11020140" cy="276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45754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17901"/>
                  </a:ext>
                </a:extLst>
              </a:tr>
              <a:tr h="52488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8917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23394"/>
              </p:ext>
            </p:extLst>
          </p:nvPr>
        </p:nvGraphicFramePr>
        <p:xfrm>
          <a:off x="995680" y="1899704"/>
          <a:ext cx="10281920" cy="261569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S5-216503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Charging Aspects for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Enhanced support of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Non-Public Networks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Com. Corporation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S5-216533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(for email approval)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new network resource usage type for charging in the 5G System (5GS)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1017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S5-216518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Work Item on charging enhancement for 5GS CIoT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19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37172"/>
              </p:ext>
            </p:extLst>
          </p:nvPr>
        </p:nvGraphicFramePr>
        <p:xfrm>
          <a:off x="362538" y="1328508"/>
          <a:ext cx="11466924" cy="495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23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54824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648767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441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368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2861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20%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Architecture Enhancement for NR Reduced Capability Devices </a:t>
                      </a: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  <a:b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57662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 </a:t>
                      </a:r>
                      <a:b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35441"/>
                  </a:ext>
                </a:extLst>
              </a:tr>
              <a:tr h="3662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</a:t>
                      </a:r>
                      <a:r>
                        <a:rPr lang="en-GB" altLang="zh-CN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lang="en-GB" altLang="zh-CN" sz="1300" b="0" kern="1200" noProof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45709"/>
                  </a:ext>
                </a:extLst>
              </a:tr>
              <a:tr h="35360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300" b="1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080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28753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4006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 -&gt; 65%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  <a:tr h="33751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20%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73571"/>
                  </a:ext>
                </a:extLst>
              </a:tr>
              <a:tr h="4783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 -&gt; 30%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48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F8F9EB86-1F1E-42D5-851F-262346EC7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712" y="4443909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409878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448394" y="4270872"/>
            <a:ext cx="1129521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were agreed to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 32.275, TS 32.281 and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TS 32.291 to complete the a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ddition of IMS charging information for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MMTel as well as for announcement handling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8394" y="3614338"/>
            <a:ext cx="11295212" cy="297785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22725</TotalTime>
  <Words>1813</Words>
  <Application>Microsoft Office PowerPoint</Application>
  <PresentationFormat>Widescreen</PresentationFormat>
  <Paragraphs>467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Microsoft Word 97 - 2003 Document</vt:lpstr>
      <vt:lpstr>    Exec Report SA5#140e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299</cp:revision>
  <dcterms:created xsi:type="dcterms:W3CDTF">2019-03-13T01:38:36Z</dcterms:created>
  <dcterms:modified xsi:type="dcterms:W3CDTF">2021-11-24T15:16:30Z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