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5"/>
  </p:notesMasterIdLst>
  <p:sldIdLst>
    <p:sldId id="268" r:id="rId2"/>
    <p:sldId id="271" r:id="rId3"/>
    <p:sldId id="270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orient="horz" pos="169">
          <p15:clr>
            <a:srgbClr val="A4A3A4"/>
          </p15:clr>
        </p15:guide>
        <p15:guide id="10" pos="2880">
          <p15:clr>
            <a:srgbClr val="A4A3A4"/>
          </p15:clr>
        </p15:guide>
        <p15:guide id="11" pos="198" userDrawn="1">
          <p15:clr>
            <a:srgbClr val="A4A3A4"/>
          </p15:clr>
        </p15:guide>
        <p15:guide id="12" pos="5562" userDrawn="1">
          <p15:clr>
            <a:srgbClr val="A4A3A4"/>
          </p15:clr>
        </p15:guide>
        <p15:guide id="13" orient="horz" pos="637" userDrawn="1">
          <p15:clr>
            <a:srgbClr val="A4A3A4"/>
          </p15:clr>
        </p15:guide>
        <p15:guide id="14" orient="horz" pos="746" userDrawn="1">
          <p15:clr>
            <a:srgbClr val="A4A3A4"/>
          </p15:clr>
        </p15:guide>
        <p15:guide id="15" orient="horz" pos="1619" userDrawn="1">
          <p15:clr>
            <a:srgbClr val="A4A3A4"/>
          </p15:clr>
        </p15:guide>
        <p15:guide id="16" orient="horz" pos="286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D200"/>
    <a:srgbClr val="FFFFFF"/>
    <a:srgbClr val="A885D8"/>
    <a:srgbClr val="FF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3" autoAdjust="0"/>
    <p:restoredTop sz="94222" autoAdjust="0"/>
  </p:normalViewPr>
  <p:slideViewPr>
    <p:cSldViewPr showGuides="1">
      <p:cViewPr varScale="1">
        <p:scale>
          <a:sx n="97" d="100"/>
          <a:sy n="97" d="100"/>
        </p:scale>
        <p:origin x="456" y="84"/>
      </p:cViewPr>
      <p:guideLst>
        <p:guide orient="horz" pos="169"/>
        <p:guide pos="2880"/>
        <p:guide pos="198"/>
        <p:guide pos="5562"/>
        <p:guide orient="horz" pos="637"/>
        <p:guide orient="horz" pos="746"/>
        <p:guide orient="horz" pos="1619"/>
        <p:guide orient="horz" pos="2866"/>
      </p:guideLst>
    </p:cSldViewPr>
  </p:slideViewPr>
  <p:outlineViewPr>
    <p:cViewPr>
      <p:scale>
        <a:sx n="33" d="100"/>
        <a:sy n="33" d="100"/>
      </p:scale>
      <p:origin x="0" y="1495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14F63557-65CD-470F-8999-4C3C411BE899}" type="datetimeFigureOut">
              <a:rPr lang="en-GB" smtClean="0"/>
              <a:pPr/>
              <a:t>24/08/2021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885932DF-9606-4758-A2B5-AF1153FB1ABB}" type="slidenum">
              <a:rPr lang="en-GB" smtClean="0"/>
              <a:pPr/>
              <a:t>‹N°›</a:t>
            </a:fld>
            <a:endParaRPr lang="en-GB"/>
          </a:p>
        </p:txBody>
      </p:sp>
      <p:sp>
        <p:nvSpPr>
          <p:cNvPr id="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180000" bIns="45720" rtlCol="0"/>
          <a:lstStyle/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30188" marR="0" lvl="1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Second level</a:t>
            </a:r>
          </a:p>
          <a:p>
            <a:pPr marL="360363" marR="0" lvl="2" indent="-1476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522288" marR="0" lvl="3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668338" marR="0" lvl="4" indent="-146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Fifth level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55 Roman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2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2075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1pPr>
    <a:lvl2pPr marL="2301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Wingdings" panose="05000000000000000000" pitchFamily="2" charset="2"/>
      <a:buChar char="§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2pPr>
    <a:lvl3pPr marL="360363" marR="0" indent="-147638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3pPr>
    <a:lvl4pPr marL="5222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4pPr>
    <a:lvl5pPr marL="668338" marR="0" indent="-14605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1184275"/>
            <a:ext cx="8515350" cy="3365500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3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4326" y="268289"/>
            <a:ext cx="4828498" cy="2301874"/>
          </a:xfrm>
        </p:spPr>
        <p:txBody>
          <a:bodyPr>
            <a:noAutofit/>
          </a:bodyPr>
          <a:lstStyle>
            <a:lvl1pPr algn="l">
              <a:lnSpc>
                <a:spcPct val="85000"/>
              </a:lnSpc>
              <a:defRPr sz="5500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800725" y="266701"/>
            <a:ext cx="3028950" cy="340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0687" y="2704144"/>
            <a:ext cx="4831185" cy="966156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180975" indent="-180975" algn="l"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406800" indent="-190800" algn="l">
              <a:spcBef>
                <a:spcPts val="336"/>
              </a:spcBef>
              <a:buClrTx/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  <a:latin typeface="Helvetica 55 Roman" panose="020B0604020202020204" pitchFamily="34" charset="0"/>
              </a:defRPr>
            </a:lvl3pPr>
            <a:lvl4pPr marL="594000" indent="-172800" algn="l">
              <a:spcBef>
                <a:spcPts val="24"/>
              </a:spcBef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 marL="799200" indent="-190800" algn="l"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nom du présentateur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313535" y="4233863"/>
            <a:ext cx="612775" cy="612775"/>
            <a:chOff x="313535" y="4233863"/>
            <a:chExt cx="612775" cy="612775"/>
          </a:xfrm>
        </p:grpSpPr>
        <p:sp>
          <p:nvSpPr>
            <p:cNvPr id="43" name="Rectangle 5"/>
            <p:cNvSpPr>
              <a:spLocks noChangeArrowheads="1"/>
            </p:cNvSpPr>
            <p:nvPr userDrawn="1"/>
          </p:nvSpPr>
          <p:spPr bwMode="auto">
            <a:xfrm>
              <a:off x="313535" y="4233863"/>
              <a:ext cx="612775" cy="612775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6"/>
            <p:cNvSpPr>
              <a:spLocks noEditPoints="1"/>
            </p:cNvSpPr>
            <p:nvPr userDrawn="1"/>
          </p:nvSpPr>
          <p:spPr bwMode="auto">
            <a:xfrm>
              <a:off x="500860" y="4708526"/>
              <a:ext cx="74613" cy="87313"/>
            </a:xfrm>
            <a:custGeom>
              <a:avLst/>
              <a:gdLst>
                <a:gd name="T0" fmla="*/ 66 w 93"/>
                <a:gd name="T1" fmla="*/ 99 h 109"/>
                <a:gd name="T2" fmla="*/ 31 w 93"/>
                <a:gd name="T3" fmla="*/ 109 h 109"/>
                <a:gd name="T4" fmla="*/ 0 w 93"/>
                <a:gd name="T5" fmla="*/ 79 h 109"/>
                <a:gd name="T6" fmla="*/ 66 w 93"/>
                <a:gd name="T7" fmla="*/ 37 h 109"/>
                <a:gd name="T8" fmla="*/ 66 w 93"/>
                <a:gd name="T9" fmla="*/ 32 h 109"/>
                <a:gd name="T10" fmla="*/ 49 w 93"/>
                <a:gd name="T11" fmla="*/ 19 h 109"/>
                <a:gd name="T12" fmla="*/ 24 w 93"/>
                <a:gd name="T13" fmla="*/ 32 h 109"/>
                <a:gd name="T14" fmla="*/ 5 w 93"/>
                <a:gd name="T15" fmla="*/ 21 h 109"/>
                <a:gd name="T16" fmla="*/ 50 w 93"/>
                <a:gd name="T17" fmla="*/ 0 h 109"/>
                <a:gd name="T18" fmla="*/ 93 w 93"/>
                <a:gd name="T19" fmla="*/ 32 h 109"/>
                <a:gd name="T20" fmla="*/ 93 w 93"/>
                <a:gd name="T21" fmla="*/ 108 h 109"/>
                <a:gd name="T22" fmla="*/ 68 w 93"/>
                <a:gd name="T23" fmla="*/ 108 h 109"/>
                <a:gd name="T24" fmla="*/ 66 w 93"/>
                <a:gd name="T25" fmla="*/ 99 h 109"/>
                <a:gd name="T26" fmla="*/ 27 w 93"/>
                <a:gd name="T27" fmla="*/ 77 h 109"/>
                <a:gd name="T28" fmla="*/ 39 w 93"/>
                <a:gd name="T29" fmla="*/ 90 h 109"/>
                <a:gd name="T30" fmla="*/ 65 w 93"/>
                <a:gd name="T31" fmla="*/ 79 h 109"/>
                <a:gd name="T32" fmla="*/ 65 w 93"/>
                <a:gd name="T33" fmla="*/ 54 h 109"/>
                <a:gd name="T34" fmla="*/ 27 w 93"/>
                <a:gd name="T35" fmla="*/ 7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109">
                  <a:moveTo>
                    <a:pt x="66" y="99"/>
                  </a:moveTo>
                  <a:cubicBezTo>
                    <a:pt x="55" y="106"/>
                    <a:pt x="43" y="109"/>
                    <a:pt x="31" y="109"/>
                  </a:cubicBezTo>
                  <a:cubicBezTo>
                    <a:pt x="11" y="109"/>
                    <a:pt x="0" y="96"/>
                    <a:pt x="0" y="79"/>
                  </a:cubicBezTo>
                  <a:cubicBezTo>
                    <a:pt x="0" y="55"/>
                    <a:pt x="21" y="42"/>
                    <a:pt x="66" y="37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24"/>
                    <a:pt x="60" y="19"/>
                    <a:pt x="49" y="19"/>
                  </a:cubicBezTo>
                  <a:cubicBezTo>
                    <a:pt x="39" y="19"/>
                    <a:pt x="30" y="24"/>
                    <a:pt x="24" y="3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5" y="7"/>
                    <a:pt x="30" y="0"/>
                    <a:pt x="50" y="0"/>
                  </a:cubicBezTo>
                  <a:cubicBezTo>
                    <a:pt x="77" y="0"/>
                    <a:pt x="93" y="12"/>
                    <a:pt x="93" y="32"/>
                  </a:cubicBezTo>
                  <a:cubicBezTo>
                    <a:pt x="93" y="32"/>
                    <a:pt x="93" y="108"/>
                    <a:pt x="93" y="108"/>
                  </a:cubicBezTo>
                  <a:cubicBezTo>
                    <a:pt x="68" y="108"/>
                    <a:pt x="68" y="108"/>
                    <a:pt x="68" y="108"/>
                  </a:cubicBezTo>
                  <a:lnTo>
                    <a:pt x="66" y="99"/>
                  </a:lnTo>
                  <a:close/>
                  <a:moveTo>
                    <a:pt x="27" y="77"/>
                  </a:moveTo>
                  <a:cubicBezTo>
                    <a:pt x="27" y="84"/>
                    <a:pt x="31" y="90"/>
                    <a:pt x="39" y="90"/>
                  </a:cubicBezTo>
                  <a:cubicBezTo>
                    <a:pt x="48" y="90"/>
                    <a:pt x="57" y="87"/>
                    <a:pt x="65" y="79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39" y="57"/>
                    <a:pt x="27" y="64"/>
                    <a:pt x="27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592935" y="4708526"/>
              <a:ext cx="76200" cy="87313"/>
            </a:xfrm>
            <a:custGeom>
              <a:avLst/>
              <a:gdLst>
                <a:gd name="T0" fmla="*/ 0 w 94"/>
                <a:gd name="T1" fmla="*/ 5 h 108"/>
                <a:gd name="T2" fmla="*/ 23 w 94"/>
                <a:gd name="T3" fmla="*/ 2 h 108"/>
                <a:gd name="T4" fmla="*/ 25 w 94"/>
                <a:gd name="T5" fmla="*/ 15 h 108"/>
                <a:gd name="T6" fmla="*/ 61 w 94"/>
                <a:gd name="T7" fmla="*/ 0 h 108"/>
                <a:gd name="T8" fmla="*/ 94 w 94"/>
                <a:gd name="T9" fmla="*/ 34 h 108"/>
                <a:gd name="T10" fmla="*/ 94 w 94"/>
                <a:gd name="T11" fmla="*/ 108 h 108"/>
                <a:gd name="T12" fmla="*/ 66 w 94"/>
                <a:gd name="T13" fmla="*/ 108 h 108"/>
                <a:gd name="T14" fmla="*/ 66 w 94"/>
                <a:gd name="T15" fmla="*/ 39 h 108"/>
                <a:gd name="T16" fmla="*/ 53 w 94"/>
                <a:gd name="T17" fmla="*/ 21 h 108"/>
                <a:gd name="T18" fmla="*/ 27 w 94"/>
                <a:gd name="T19" fmla="*/ 32 h 108"/>
                <a:gd name="T20" fmla="*/ 27 w 94"/>
                <a:gd name="T21" fmla="*/ 108 h 108"/>
                <a:gd name="T22" fmla="*/ 0 w 94"/>
                <a:gd name="T23" fmla="*/ 108 h 108"/>
                <a:gd name="T24" fmla="*/ 0 w 94"/>
                <a:gd name="T25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108">
                  <a:moveTo>
                    <a:pt x="0" y="5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38" y="5"/>
                    <a:pt x="48" y="0"/>
                    <a:pt x="61" y="0"/>
                  </a:cubicBezTo>
                  <a:cubicBezTo>
                    <a:pt x="83" y="0"/>
                    <a:pt x="94" y="12"/>
                    <a:pt x="94" y="34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26"/>
                    <a:pt x="63" y="21"/>
                    <a:pt x="53" y="21"/>
                  </a:cubicBezTo>
                  <a:cubicBezTo>
                    <a:pt x="45" y="21"/>
                    <a:pt x="36" y="24"/>
                    <a:pt x="27" y="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778673" y="4708526"/>
              <a:ext cx="79375" cy="88900"/>
            </a:xfrm>
            <a:custGeom>
              <a:avLst/>
              <a:gdLst>
                <a:gd name="T0" fmla="*/ 50 w 98"/>
                <a:gd name="T1" fmla="*/ 110 h 110"/>
                <a:gd name="T2" fmla="*/ 0 w 98"/>
                <a:gd name="T3" fmla="*/ 55 h 110"/>
                <a:gd name="T4" fmla="*/ 49 w 98"/>
                <a:gd name="T5" fmla="*/ 0 h 110"/>
                <a:gd name="T6" fmla="*/ 98 w 98"/>
                <a:gd name="T7" fmla="*/ 54 h 110"/>
                <a:gd name="T8" fmla="*/ 97 w 98"/>
                <a:gd name="T9" fmla="*/ 59 h 110"/>
                <a:gd name="T10" fmla="*/ 27 w 98"/>
                <a:gd name="T11" fmla="*/ 59 h 110"/>
                <a:gd name="T12" fmla="*/ 52 w 98"/>
                <a:gd name="T13" fmla="*/ 89 h 110"/>
                <a:gd name="T14" fmla="*/ 76 w 98"/>
                <a:gd name="T15" fmla="*/ 76 h 110"/>
                <a:gd name="T16" fmla="*/ 96 w 98"/>
                <a:gd name="T17" fmla="*/ 87 h 110"/>
                <a:gd name="T18" fmla="*/ 50 w 98"/>
                <a:gd name="T19" fmla="*/ 110 h 110"/>
                <a:gd name="T20" fmla="*/ 70 w 98"/>
                <a:gd name="T21" fmla="*/ 41 h 110"/>
                <a:gd name="T22" fmla="*/ 49 w 98"/>
                <a:gd name="T23" fmla="*/ 19 h 110"/>
                <a:gd name="T24" fmla="*/ 28 w 98"/>
                <a:gd name="T25" fmla="*/ 41 h 110"/>
                <a:gd name="T26" fmla="*/ 70 w 98"/>
                <a:gd name="T27" fmla="*/ 4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10">
                  <a:moveTo>
                    <a:pt x="50" y="110"/>
                  </a:moveTo>
                  <a:cubicBezTo>
                    <a:pt x="19" y="110"/>
                    <a:pt x="0" y="90"/>
                    <a:pt x="0" y="55"/>
                  </a:cubicBezTo>
                  <a:cubicBezTo>
                    <a:pt x="0" y="20"/>
                    <a:pt x="19" y="0"/>
                    <a:pt x="49" y="0"/>
                  </a:cubicBezTo>
                  <a:cubicBezTo>
                    <a:pt x="80" y="0"/>
                    <a:pt x="98" y="20"/>
                    <a:pt x="98" y="54"/>
                  </a:cubicBezTo>
                  <a:cubicBezTo>
                    <a:pt x="98" y="56"/>
                    <a:pt x="97" y="57"/>
                    <a:pt x="9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79"/>
                    <a:pt x="36" y="89"/>
                    <a:pt x="52" y="89"/>
                  </a:cubicBezTo>
                  <a:cubicBezTo>
                    <a:pt x="63" y="89"/>
                    <a:pt x="70" y="85"/>
                    <a:pt x="76" y="76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87" y="102"/>
                    <a:pt x="71" y="110"/>
                    <a:pt x="50" y="110"/>
                  </a:cubicBezTo>
                  <a:close/>
                  <a:moveTo>
                    <a:pt x="70" y="41"/>
                  </a:moveTo>
                  <a:cubicBezTo>
                    <a:pt x="70" y="27"/>
                    <a:pt x="62" y="19"/>
                    <a:pt x="49" y="19"/>
                  </a:cubicBezTo>
                  <a:cubicBezTo>
                    <a:pt x="37" y="19"/>
                    <a:pt x="29" y="27"/>
                    <a:pt x="28" y="41"/>
                  </a:cubicBezTo>
                  <a:lnTo>
                    <a:pt x="7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9"/>
            <p:cNvSpPr>
              <a:spLocks noEditPoints="1"/>
            </p:cNvSpPr>
            <p:nvPr userDrawn="1"/>
          </p:nvSpPr>
          <p:spPr bwMode="auto">
            <a:xfrm>
              <a:off x="346873" y="4708526"/>
              <a:ext cx="84138" cy="88900"/>
            </a:xfrm>
            <a:custGeom>
              <a:avLst/>
              <a:gdLst>
                <a:gd name="T0" fmla="*/ 52 w 104"/>
                <a:gd name="T1" fmla="*/ 111 h 111"/>
                <a:gd name="T2" fmla="*/ 0 w 104"/>
                <a:gd name="T3" fmla="*/ 55 h 111"/>
                <a:gd name="T4" fmla="*/ 52 w 104"/>
                <a:gd name="T5" fmla="*/ 0 h 111"/>
                <a:gd name="T6" fmla="*/ 104 w 104"/>
                <a:gd name="T7" fmla="*/ 55 h 111"/>
                <a:gd name="T8" fmla="*/ 52 w 104"/>
                <a:gd name="T9" fmla="*/ 111 h 111"/>
                <a:gd name="T10" fmla="*/ 52 w 104"/>
                <a:gd name="T11" fmla="*/ 23 h 111"/>
                <a:gd name="T12" fmla="*/ 28 w 104"/>
                <a:gd name="T13" fmla="*/ 55 h 111"/>
                <a:gd name="T14" fmla="*/ 52 w 104"/>
                <a:gd name="T15" fmla="*/ 87 h 111"/>
                <a:gd name="T16" fmla="*/ 77 w 104"/>
                <a:gd name="T17" fmla="*/ 55 h 111"/>
                <a:gd name="T18" fmla="*/ 52 w 104"/>
                <a:gd name="T19" fmla="*/ 2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11">
                  <a:moveTo>
                    <a:pt x="52" y="111"/>
                  </a:moveTo>
                  <a:cubicBezTo>
                    <a:pt x="25" y="111"/>
                    <a:pt x="0" y="93"/>
                    <a:pt x="0" y="55"/>
                  </a:cubicBezTo>
                  <a:cubicBezTo>
                    <a:pt x="0" y="17"/>
                    <a:pt x="25" y="0"/>
                    <a:pt x="52" y="0"/>
                  </a:cubicBezTo>
                  <a:cubicBezTo>
                    <a:pt x="79" y="0"/>
                    <a:pt x="104" y="17"/>
                    <a:pt x="104" y="55"/>
                  </a:cubicBezTo>
                  <a:cubicBezTo>
                    <a:pt x="104" y="93"/>
                    <a:pt x="79" y="111"/>
                    <a:pt x="52" y="111"/>
                  </a:cubicBezTo>
                  <a:close/>
                  <a:moveTo>
                    <a:pt x="52" y="23"/>
                  </a:moveTo>
                  <a:cubicBezTo>
                    <a:pt x="31" y="23"/>
                    <a:pt x="28" y="42"/>
                    <a:pt x="28" y="55"/>
                  </a:cubicBezTo>
                  <a:cubicBezTo>
                    <a:pt x="28" y="69"/>
                    <a:pt x="31" y="87"/>
                    <a:pt x="52" y="87"/>
                  </a:cubicBezTo>
                  <a:cubicBezTo>
                    <a:pt x="73" y="87"/>
                    <a:pt x="77" y="69"/>
                    <a:pt x="77" y="55"/>
                  </a:cubicBezTo>
                  <a:cubicBezTo>
                    <a:pt x="77" y="42"/>
                    <a:pt x="73" y="23"/>
                    <a:pt x="5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46885" y="4708526"/>
              <a:ext cx="47625" cy="87313"/>
            </a:xfrm>
            <a:custGeom>
              <a:avLst/>
              <a:gdLst>
                <a:gd name="T0" fmla="*/ 0 w 59"/>
                <a:gd name="T1" fmla="*/ 3 h 108"/>
                <a:gd name="T2" fmla="*/ 26 w 59"/>
                <a:gd name="T3" fmla="*/ 3 h 108"/>
                <a:gd name="T4" fmla="*/ 26 w 59"/>
                <a:gd name="T5" fmla="*/ 15 h 108"/>
                <a:gd name="T6" fmla="*/ 55 w 59"/>
                <a:gd name="T7" fmla="*/ 0 h 108"/>
                <a:gd name="T8" fmla="*/ 59 w 59"/>
                <a:gd name="T9" fmla="*/ 1 h 108"/>
                <a:gd name="T10" fmla="*/ 59 w 59"/>
                <a:gd name="T11" fmla="*/ 27 h 108"/>
                <a:gd name="T12" fmla="*/ 58 w 59"/>
                <a:gd name="T13" fmla="*/ 27 h 108"/>
                <a:gd name="T14" fmla="*/ 28 w 59"/>
                <a:gd name="T15" fmla="*/ 38 h 108"/>
                <a:gd name="T16" fmla="*/ 28 w 59"/>
                <a:gd name="T17" fmla="*/ 108 h 108"/>
                <a:gd name="T18" fmla="*/ 0 w 59"/>
                <a:gd name="T19" fmla="*/ 108 h 108"/>
                <a:gd name="T20" fmla="*/ 0 w 59"/>
                <a:gd name="T2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08">
                  <a:moveTo>
                    <a:pt x="0" y="3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1" y="8"/>
                    <a:pt x="44" y="0"/>
                    <a:pt x="55" y="0"/>
                  </a:cubicBezTo>
                  <a:cubicBezTo>
                    <a:pt x="57" y="0"/>
                    <a:pt x="58" y="0"/>
                    <a:pt x="59" y="1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8" y="27"/>
                    <a:pt x="58" y="27"/>
                  </a:cubicBezTo>
                  <a:cubicBezTo>
                    <a:pt x="46" y="27"/>
                    <a:pt x="32" y="28"/>
                    <a:pt x="28" y="3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685010" y="4708526"/>
              <a:ext cx="79375" cy="120650"/>
            </a:xfrm>
            <a:custGeom>
              <a:avLst/>
              <a:gdLst>
                <a:gd name="T0" fmla="*/ 49 w 98"/>
                <a:gd name="T1" fmla="*/ 85 h 149"/>
                <a:gd name="T2" fmla="*/ 72 w 98"/>
                <a:gd name="T3" fmla="*/ 50 h 149"/>
                <a:gd name="T4" fmla="*/ 49 w 98"/>
                <a:gd name="T5" fmla="*/ 20 h 149"/>
                <a:gd name="T6" fmla="*/ 28 w 98"/>
                <a:gd name="T7" fmla="*/ 51 h 149"/>
                <a:gd name="T8" fmla="*/ 49 w 98"/>
                <a:gd name="T9" fmla="*/ 85 h 149"/>
                <a:gd name="T10" fmla="*/ 98 w 98"/>
                <a:gd name="T11" fmla="*/ 2 h 149"/>
                <a:gd name="T12" fmla="*/ 98 w 98"/>
                <a:gd name="T13" fmla="*/ 102 h 149"/>
                <a:gd name="T14" fmla="*/ 47 w 98"/>
                <a:gd name="T15" fmla="*/ 149 h 149"/>
                <a:gd name="T16" fmla="*/ 3 w 98"/>
                <a:gd name="T17" fmla="*/ 123 h 149"/>
                <a:gd name="T18" fmla="*/ 30 w 98"/>
                <a:gd name="T19" fmla="*/ 118 h 149"/>
                <a:gd name="T20" fmla="*/ 50 w 98"/>
                <a:gd name="T21" fmla="*/ 128 h 149"/>
                <a:gd name="T22" fmla="*/ 72 w 98"/>
                <a:gd name="T23" fmla="*/ 105 h 149"/>
                <a:gd name="T24" fmla="*/ 72 w 98"/>
                <a:gd name="T25" fmla="*/ 93 h 149"/>
                <a:gd name="T26" fmla="*/ 71 w 98"/>
                <a:gd name="T27" fmla="*/ 92 h 149"/>
                <a:gd name="T28" fmla="*/ 44 w 98"/>
                <a:gd name="T29" fmla="*/ 108 h 149"/>
                <a:gd name="T30" fmla="*/ 0 w 98"/>
                <a:gd name="T31" fmla="*/ 55 h 149"/>
                <a:gd name="T32" fmla="*/ 42 w 98"/>
                <a:gd name="T33" fmla="*/ 0 h 149"/>
                <a:gd name="T34" fmla="*/ 73 w 98"/>
                <a:gd name="T35" fmla="*/ 15 h 149"/>
                <a:gd name="T36" fmla="*/ 73 w 98"/>
                <a:gd name="T37" fmla="*/ 15 h 149"/>
                <a:gd name="T38" fmla="*/ 75 w 98"/>
                <a:gd name="T39" fmla="*/ 2 h 149"/>
                <a:gd name="T40" fmla="*/ 98 w 98"/>
                <a:gd name="T41" fmla="*/ 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" h="149">
                  <a:moveTo>
                    <a:pt x="49" y="85"/>
                  </a:moveTo>
                  <a:cubicBezTo>
                    <a:pt x="70" y="85"/>
                    <a:pt x="72" y="64"/>
                    <a:pt x="72" y="50"/>
                  </a:cubicBezTo>
                  <a:cubicBezTo>
                    <a:pt x="72" y="33"/>
                    <a:pt x="64" y="20"/>
                    <a:pt x="49" y="20"/>
                  </a:cubicBezTo>
                  <a:cubicBezTo>
                    <a:pt x="39" y="20"/>
                    <a:pt x="28" y="27"/>
                    <a:pt x="28" y="51"/>
                  </a:cubicBezTo>
                  <a:cubicBezTo>
                    <a:pt x="28" y="64"/>
                    <a:pt x="29" y="85"/>
                    <a:pt x="49" y="85"/>
                  </a:cubicBezTo>
                  <a:close/>
                  <a:moveTo>
                    <a:pt x="98" y="2"/>
                  </a:moveTo>
                  <a:cubicBezTo>
                    <a:pt x="98" y="102"/>
                    <a:pt x="98" y="102"/>
                    <a:pt x="98" y="102"/>
                  </a:cubicBezTo>
                  <a:cubicBezTo>
                    <a:pt x="98" y="119"/>
                    <a:pt x="97" y="148"/>
                    <a:pt x="47" y="149"/>
                  </a:cubicBezTo>
                  <a:cubicBezTo>
                    <a:pt x="26" y="149"/>
                    <a:pt x="7" y="141"/>
                    <a:pt x="3" y="123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3"/>
                    <a:pt x="35" y="128"/>
                    <a:pt x="50" y="128"/>
                  </a:cubicBezTo>
                  <a:cubicBezTo>
                    <a:pt x="65" y="128"/>
                    <a:pt x="72" y="122"/>
                    <a:pt x="72" y="105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67" y="100"/>
                    <a:pt x="60" y="108"/>
                    <a:pt x="44" y="108"/>
                  </a:cubicBezTo>
                  <a:cubicBezTo>
                    <a:pt x="19" y="108"/>
                    <a:pt x="0" y="91"/>
                    <a:pt x="0" y="55"/>
                  </a:cubicBezTo>
                  <a:cubicBezTo>
                    <a:pt x="0" y="20"/>
                    <a:pt x="20" y="0"/>
                    <a:pt x="42" y="0"/>
                  </a:cubicBezTo>
                  <a:cubicBezTo>
                    <a:pt x="63" y="0"/>
                    <a:pt x="71" y="10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5" y="2"/>
                    <a:pt x="75" y="2"/>
                    <a:pt x="75" y="2"/>
                  </a:cubicBezTo>
                  <a:lnTo>
                    <a:pt x="9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843760" y="4678363"/>
              <a:ext cx="58738" cy="26988"/>
            </a:xfrm>
            <a:custGeom>
              <a:avLst/>
              <a:gdLst>
                <a:gd name="T0" fmla="*/ 14 w 37"/>
                <a:gd name="T1" fmla="*/ 2 h 17"/>
                <a:gd name="T2" fmla="*/ 9 w 37"/>
                <a:gd name="T3" fmla="*/ 2 h 17"/>
                <a:gd name="T4" fmla="*/ 9 w 37"/>
                <a:gd name="T5" fmla="*/ 17 h 17"/>
                <a:gd name="T6" fmla="*/ 6 w 37"/>
                <a:gd name="T7" fmla="*/ 17 h 17"/>
                <a:gd name="T8" fmla="*/ 6 w 37"/>
                <a:gd name="T9" fmla="*/ 2 h 17"/>
                <a:gd name="T10" fmla="*/ 0 w 37"/>
                <a:gd name="T11" fmla="*/ 2 h 17"/>
                <a:gd name="T12" fmla="*/ 0 w 37"/>
                <a:gd name="T13" fmla="*/ 0 h 17"/>
                <a:gd name="T14" fmla="*/ 14 w 37"/>
                <a:gd name="T15" fmla="*/ 0 h 17"/>
                <a:gd name="T16" fmla="*/ 14 w 37"/>
                <a:gd name="T17" fmla="*/ 2 h 17"/>
                <a:gd name="T18" fmla="*/ 37 w 37"/>
                <a:gd name="T19" fmla="*/ 17 h 17"/>
                <a:gd name="T20" fmla="*/ 34 w 37"/>
                <a:gd name="T21" fmla="*/ 17 h 17"/>
                <a:gd name="T22" fmla="*/ 34 w 37"/>
                <a:gd name="T23" fmla="*/ 2 h 17"/>
                <a:gd name="T24" fmla="*/ 34 w 37"/>
                <a:gd name="T25" fmla="*/ 2 h 17"/>
                <a:gd name="T26" fmla="*/ 29 w 37"/>
                <a:gd name="T27" fmla="*/ 17 h 17"/>
                <a:gd name="T28" fmla="*/ 27 w 37"/>
                <a:gd name="T29" fmla="*/ 17 h 17"/>
                <a:gd name="T30" fmla="*/ 21 w 37"/>
                <a:gd name="T31" fmla="*/ 2 h 17"/>
                <a:gd name="T32" fmla="*/ 20 w 37"/>
                <a:gd name="T33" fmla="*/ 2 h 17"/>
                <a:gd name="T34" fmla="*/ 20 w 37"/>
                <a:gd name="T35" fmla="*/ 17 h 17"/>
                <a:gd name="T36" fmla="*/ 18 w 37"/>
                <a:gd name="T37" fmla="*/ 17 h 17"/>
                <a:gd name="T38" fmla="*/ 18 w 37"/>
                <a:gd name="T39" fmla="*/ 0 h 17"/>
                <a:gd name="T40" fmla="*/ 22 w 37"/>
                <a:gd name="T41" fmla="*/ 0 h 17"/>
                <a:gd name="T42" fmla="*/ 28 w 37"/>
                <a:gd name="T43" fmla="*/ 13 h 17"/>
                <a:gd name="T44" fmla="*/ 33 w 37"/>
                <a:gd name="T45" fmla="*/ 0 h 17"/>
                <a:gd name="T46" fmla="*/ 37 w 37"/>
                <a:gd name="T47" fmla="*/ 0 h 17"/>
                <a:gd name="T48" fmla="*/ 37 w 37"/>
                <a:gd name="T4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7">
                  <a:moveTo>
                    <a:pt x="14" y="2"/>
                  </a:moveTo>
                  <a:lnTo>
                    <a:pt x="9" y="2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close/>
                  <a:moveTo>
                    <a:pt x="37" y="17"/>
                  </a:moveTo>
                  <a:lnTo>
                    <a:pt x="34" y="17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8" y="13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4709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268287"/>
            <a:ext cx="8515349" cy="4281487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 marL="358775" indent="-358775">
              <a:spcBef>
                <a:spcPts val="0"/>
              </a:spcBef>
              <a:buClrTx/>
              <a:buSzPct val="100000"/>
              <a:buFont typeface="+mj-lt"/>
              <a:buAutoNum type="arabicPeriod"/>
              <a:defRPr sz="3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noProof="0" dirty="0"/>
              <a:t>Cliquez pour modifier le contenu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74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13769" y="268287"/>
            <a:ext cx="6096839" cy="4281487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spcBef>
                <a:spcPts val="0"/>
              </a:spcBef>
              <a:buNone/>
              <a:defRPr sz="5500" baseline="0"/>
            </a:lvl1pPr>
            <a:lvl2pPr>
              <a:lnSpc>
                <a:spcPct val="85000"/>
              </a:lnSpc>
              <a:spcBef>
                <a:spcPts val="0"/>
              </a:spcBef>
              <a:defRPr sz="5500"/>
            </a:lvl2pPr>
            <a:lvl3pPr>
              <a:defRPr sz="5500"/>
            </a:lvl3pPr>
            <a:lvl4pPr>
              <a:defRPr sz="5500"/>
            </a:lvl4pPr>
            <a:lvl5pPr>
              <a:defRPr sz="5500"/>
            </a:lvl5pPr>
          </a:lstStyle>
          <a:p>
            <a:pPr lvl="0"/>
            <a:r>
              <a:rPr lang="fr-FR" noProof="0" dirty="0"/>
              <a:t>Cliquez pour modifier le nom de la section 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8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4326" y="1184275"/>
            <a:ext cx="3966930" cy="3365499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4795" y="1183698"/>
            <a:ext cx="3964880" cy="336441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Cliquez pour modifier le titre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865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928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pleine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fr-FR" noProof="0" dirty="0"/>
              <a:t>Cliquez sur l'icône pour ajouter une photo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81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0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267494"/>
            <a:ext cx="8515350" cy="7437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Cliquez pour modifier le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184275"/>
            <a:ext cx="8515350" cy="336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314325" y="4535485"/>
            <a:ext cx="275010" cy="334961"/>
          </a:xfrm>
          <a:prstGeom prst="rect">
            <a:avLst/>
          </a:prstGeom>
        </p:spPr>
        <p:txBody>
          <a:bodyPr wrap="square" lIns="720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FFFFFF"/>
              </a:buClr>
              <a:buSzTx/>
              <a:buFont typeface="Helvetica 75" panose="020B0804020202020204" pitchFamily="34" charset="0"/>
              <a:buNone/>
              <a:tabLst/>
              <a:defRPr/>
            </a:pPr>
            <a:fld id="{8702007A-2642-4DC4-A457-FD791426C840}" type="slidenum"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FFFFFF"/>
                </a:buClr>
                <a:buSzTx/>
                <a:buFont typeface="Helvetica 75" panose="020B0804020202020204" pitchFamily="34" charset="0"/>
                <a:buNone/>
                <a:tabLst/>
                <a:defRPr/>
              </a:pPr>
              <a:t>‹N°›</a:t>
            </a:fld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0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5" r:id="rId3"/>
    <p:sldLayoutId id="2147483664" r:id="rId4"/>
    <p:sldLayoutId id="2147483661" r:id="rId5"/>
    <p:sldLayoutId id="2147483662" r:id="rId6"/>
    <p:sldLayoutId id="2147483663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 spc="-20" baseline="0">
          <a:solidFill>
            <a:schemeClr val="bg2"/>
          </a:solidFill>
          <a:latin typeface="Helvetica 75 Bold" panose="020B08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tabLst/>
        <a:defRPr sz="1400" kern="1200" spc="-20" baseline="0">
          <a:solidFill>
            <a:schemeClr val="bg2"/>
          </a:solidFill>
          <a:latin typeface="Helvetica 75 Bold" panose="020B080402020202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3pPr>
      <a:lvl4pPr marL="407988" indent="-1905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4pPr>
      <a:lvl5pPr marL="595313" indent="-173038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5pPr>
      <a:lvl6pPr marL="800100" indent="-1905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Helvetica 55 Roman" panose="020B0604020202020204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6" y="1205980"/>
            <a:ext cx="6273898" cy="2301874"/>
          </a:xfrm>
        </p:spPr>
        <p:txBody>
          <a:bodyPr/>
          <a:lstStyle/>
          <a:p>
            <a:r>
              <a:rPr lang="fr-FR" sz="4000" dirty="0" smtClean="0"/>
              <a:t>Motivations for a </a:t>
            </a:r>
            <a:r>
              <a:rPr lang="fr-FR" sz="4000" dirty="0" err="1" smtClean="0"/>
              <a:t>potential</a:t>
            </a:r>
            <a:r>
              <a:rPr lang="fr-FR" sz="4000" dirty="0" smtClean="0"/>
              <a:t> Rel-18 </a:t>
            </a:r>
            <a:r>
              <a:rPr lang="fr-FR" sz="4000" dirty="0" err="1" smtClean="0"/>
              <a:t>work</a:t>
            </a:r>
            <a:r>
              <a:rPr lang="fr-FR" sz="4000" dirty="0" smtClean="0"/>
              <a:t> item on </a:t>
            </a:r>
            <a:r>
              <a:rPr lang="fr-FR" sz="4000" dirty="0" err="1" smtClean="0"/>
              <a:t>Energy</a:t>
            </a:r>
            <a:r>
              <a:rPr lang="fr-FR" sz="4000" dirty="0" smtClean="0"/>
              <a:t> </a:t>
            </a:r>
            <a:r>
              <a:rPr lang="fr-FR" sz="4000" dirty="0" err="1" smtClean="0"/>
              <a:t>Efficiency</a:t>
            </a:r>
            <a:r>
              <a:rPr lang="fr-FR" sz="4000" dirty="0" smtClean="0"/>
              <a:t> of 5G</a:t>
            </a:r>
            <a:endParaRPr lang="fr-FR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7164288" y="239912"/>
            <a:ext cx="1723603" cy="216817"/>
          </a:xfrm>
        </p:spPr>
        <p:txBody>
          <a:bodyPr/>
          <a:lstStyle/>
          <a:p>
            <a:pPr algn="r"/>
            <a:r>
              <a:rPr lang="fr-FR" dirty="0" smtClean="0">
                <a:solidFill>
                  <a:schemeClr val="tx1"/>
                </a:solidFill>
              </a:rPr>
              <a:t>S5-214051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605" y="195486"/>
            <a:ext cx="4831185" cy="522486"/>
          </a:xfrm>
        </p:spPr>
        <p:txBody>
          <a:bodyPr/>
          <a:lstStyle/>
          <a:p>
            <a:r>
              <a:rPr lang="fr-FR" dirty="0" smtClean="0"/>
              <a:t>3GPP SA5#138e-meeting</a:t>
            </a:r>
          </a:p>
          <a:p>
            <a:r>
              <a:rPr lang="fr-FR" dirty="0" smtClean="0"/>
              <a:t>23 – 31 August 2021</a:t>
            </a:r>
          </a:p>
        </p:txBody>
      </p:sp>
    </p:spTree>
    <p:extLst>
      <p:ext uri="{BB962C8B-B14F-4D97-AF65-F5344CB8AC3E}">
        <p14:creationId xmlns:p14="http://schemas.microsoft.com/office/powerpoint/2010/main" val="275310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112267"/>
            <a:ext cx="8515350" cy="3763739"/>
          </a:xfrm>
        </p:spPr>
        <p:txBody>
          <a:bodyPr/>
          <a:lstStyle/>
          <a:p>
            <a:pPr marL="285750" indent="-285750">
              <a:buClrTx/>
              <a:buSzPct val="100000"/>
              <a:buFont typeface="Wingdings" panose="05000000000000000000" pitchFamily="2" charset="2"/>
              <a:buChar char="q"/>
            </a:pPr>
            <a:r>
              <a:rPr lang="fr-FR" sz="1200" dirty="0" smtClean="0"/>
              <a:t>Continuation of Rel-17 </a:t>
            </a:r>
            <a:r>
              <a:rPr lang="fr-FR" sz="1200" dirty="0" err="1" smtClean="0"/>
              <a:t>Work</a:t>
            </a:r>
            <a:r>
              <a:rPr lang="fr-FR" sz="1200" dirty="0" smtClean="0"/>
              <a:t> Item</a:t>
            </a:r>
          </a:p>
          <a:p>
            <a:pPr marL="466725" lvl="2" indent="-285750">
              <a:buClrTx/>
              <a:buSzPct val="100000"/>
              <a:buFont typeface="Wingdings" panose="05000000000000000000" pitchFamily="2" charset="2"/>
              <a:buChar char="q"/>
            </a:pPr>
            <a:r>
              <a:rPr lang="fr-FR" sz="1200" dirty="0" err="1" smtClean="0"/>
              <a:t>Refine</a:t>
            </a:r>
            <a:r>
              <a:rPr lang="fr-FR" sz="1200" dirty="0" smtClean="0"/>
              <a:t> the </a:t>
            </a:r>
            <a:r>
              <a:rPr lang="fr-FR" sz="1200" dirty="0" err="1" smtClean="0"/>
              <a:t>estimates</a:t>
            </a:r>
            <a:r>
              <a:rPr lang="fr-FR" sz="1200" dirty="0" smtClean="0"/>
              <a:t> of the </a:t>
            </a:r>
            <a:r>
              <a:rPr lang="fr-FR" sz="1200" dirty="0" err="1" smtClean="0"/>
              <a:t>energy</a:t>
            </a:r>
            <a:r>
              <a:rPr lang="fr-FR" sz="1200" dirty="0" smtClean="0"/>
              <a:t> </a:t>
            </a:r>
            <a:r>
              <a:rPr lang="fr-FR" sz="1200" dirty="0" err="1" smtClean="0"/>
              <a:t>consumption</a:t>
            </a:r>
            <a:r>
              <a:rPr lang="fr-FR" sz="1200" dirty="0" smtClean="0"/>
              <a:t> of 5G Network </a:t>
            </a:r>
            <a:r>
              <a:rPr lang="fr-FR" sz="1200" dirty="0" err="1" smtClean="0"/>
              <a:t>Functions</a:t>
            </a:r>
            <a:r>
              <a:rPr lang="fr-FR" sz="1200" dirty="0" smtClean="0"/>
              <a:t> in a </a:t>
            </a:r>
            <a:r>
              <a:rPr lang="fr-FR" sz="1200" dirty="0" err="1" smtClean="0"/>
              <a:t>virtualized</a:t>
            </a:r>
            <a:r>
              <a:rPr lang="fr-FR" sz="1200" dirty="0" smtClean="0"/>
              <a:t> </a:t>
            </a:r>
            <a:r>
              <a:rPr lang="fr-FR" sz="1200" dirty="0" err="1" smtClean="0"/>
              <a:t>environment</a:t>
            </a:r>
            <a:endParaRPr lang="fr-FR" sz="1200" dirty="0" smtClean="0"/>
          </a:p>
          <a:p>
            <a:pPr marL="693738" lvl="3" indent="-285750">
              <a:buSzPct val="100000"/>
              <a:buFont typeface="Wingdings" panose="05000000000000000000" pitchFamily="2" charset="2"/>
              <a:buChar char="q"/>
            </a:pPr>
            <a:r>
              <a:rPr lang="fr-FR" sz="1200" dirty="0" err="1" smtClean="0"/>
              <a:t>Request</a:t>
            </a:r>
            <a:r>
              <a:rPr lang="fr-FR" sz="1200" dirty="0" smtClean="0"/>
              <a:t> ETSI NFV to </a:t>
            </a:r>
            <a:r>
              <a:rPr lang="fr-FR" sz="1200" dirty="0" err="1" smtClean="0"/>
              <a:t>improve</a:t>
            </a:r>
            <a:r>
              <a:rPr lang="fr-FR" sz="1200" dirty="0" smtClean="0"/>
              <a:t> the </a:t>
            </a:r>
            <a:r>
              <a:rPr lang="fr-FR" sz="1200" dirty="0" err="1" smtClean="0"/>
              <a:t>accuracy</a:t>
            </a:r>
            <a:r>
              <a:rPr lang="fr-FR" sz="1200" dirty="0" smtClean="0"/>
              <a:t> of NFV MANO </a:t>
            </a:r>
            <a:r>
              <a:rPr lang="fr-FR" sz="1200" dirty="0"/>
              <a:t>p</a:t>
            </a:r>
            <a:r>
              <a:rPr lang="fr-FR" sz="1200" dirty="0" smtClean="0"/>
              <a:t>erformance </a:t>
            </a:r>
            <a:r>
              <a:rPr lang="fr-FR" sz="1200" dirty="0" err="1" smtClean="0"/>
              <a:t>measurements</a:t>
            </a:r>
            <a:r>
              <a:rPr lang="fr-FR" sz="1200" dirty="0" smtClean="0"/>
              <a:t> (</a:t>
            </a:r>
            <a:r>
              <a:rPr lang="fr-FR" sz="1200" dirty="0" err="1" smtClean="0"/>
              <a:t>vCPU</a:t>
            </a:r>
            <a:r>
              <a:rPr lang="fr-FR" sz="1200" dirty="0" smtClean="0"/>
              <a:t> usage, etc.) (-&gt; liaisons </a:t>
            </a:r>
            <a:r>
              <a:rPr lang="fr-FR" sz="1200" dirty="0" err="1" smtClean="0"/>
              <a:t>with</a:t>
            </a:r>
            <a:r>
              <a:rPr lang="fr-FR" sz="1200" dirty="0" smtClean="0"/>
              <a:t> ETSI NFV </a:t>
            </a:r>
            <a:r>
              <a:rPr lang="fr-FR" sz="1200" dirty="0" err="1" smtClean="0"/>
              <a:t>required</a:t>
            </a:r>
            <a:r>
              <a:rPr lang="fr-FR" sz="1200" dirty="0" smtClean="0"/>
              <a:t>) and </a:t>
            </a:r>
            <a:r>
              <a:rPr lang="fr-FR" sz="1200" dirty="0" err="1" smtClean="0"/>
              <a:t>further</a:t>
            </a:r>
            <a:r>
              <a:rPr lang="fr-FR" sz="1200" dirty="0" smtClean="0"/>
              <a:t> update </a:t>
            </a:r>
            <a:r>
              <a:rPr lang="fr-FR" sz="1200" dirty="0" err="1" smtClean="0"/>
              <a:t>our</a:t>
            </a:r>
            <a:r>
              <a:rPr lang="fr-FR" sz="1200" dirty="0" smtClean="0"/>
              <a:t> </a:t>
            </a:r>
            <a:r>
              <a:rPr lang="fr-FR" sz="1200" dirty="0" err="1" smtClean="0"/>
              <a:t>definitions</a:t>
            </a:r>
            <a:r>
              <a:rPr lang="fr-FR" sz="1200" dirty="0" smtClean="0"/>
              <a:t> </a:t>
            </a:r>
            <a:r>
              <a:rPr lang="fr-FR" sz="1200" dirty="0" err="1" smtClean="0"/>
              <a:t>accordingly</a:t>
            </a:r>
            <a:endParaRPr lang="fr-FR" sz="1200" dirty="0" smtClean="0"/>
          </a:p>
          <a:p>
            <a:pPr marL="285750" lvl="1" indent="-285750">
              <a:buClrTx/>
              <a:buSzPct val="100000"/>
              <a:buFont typeface="Wingdings" panose="05000000000000000000" pitchFamily="2" charset="2"/>
              <a:buChar char="q"/>
            </a:pPr>
            <a:r>
              <a:rPr lang="fr-FR" sz="1200" dirty="0" err="1" smtClean="0">
                <a:solidFill>
                  <a:schemeClr val="bg2"/>
                </a:solidFill>
              </a:rPr>
              <a:t>Potential</a:t>
            </a:r>
            <a:r>
              <a:rPr lang="fr-FR" sz="1200" dirty="0" smtClean="0">
                <a:solidFill>
                  <a:schemeClr val="bg2"/>
                </a:solidFill>
              </a:rPr>
              <a:t> new Rel-18 topics</a:t>
            </a:r>
          </a:p>
          <a:p>
            <a:pPr marL="466725" lvl="2" indent="-285750">
              <a:buClrTx/>
              <a:buSzPct val="100000"/>
              <a:buFont typeface="Wingdings" panose="05000000000000000000" pitchFamily="2" charset="2"/>
              <a:buChar char="q"/>
            </a:pPr>
            <a:r>
              <a:rPr lang="fr-FR" sz="1200" dirty="0" err="1" smtClean="0"/>
              <a:t>Extend</a:t>
            </a:r>
            <a:r>
              <a:rPr lang="fr-FR" sz="1200" dirty="0" smtClean="0"/>
              <a:t> </a:t>
            </a:r>
            <a:r>
              <a:rPr lang="fr-FR" sz="1200" dirty="0" err="1" smtClean="0"/>
              <a:t>existing</a:t>
            </a:r>
            <a:r>
              <a:rPr lang="fr-FR" sz="1200" dirty="0" smtClean="0"/>
              <a:t> VM-</a:t>
            </a:r>
            <a:r>
              <a:rPr lang="fr-FR" sz="1200" dirty="0" err="1" smtClean="0"/>
              <a:t>based</a:t>
            </a:r>
            <a:r>
              <a:rPr lang="fr-FR" sz="1200" dirty="0" smtClean="0"/>
              <a:t> KPI </a:t>
            </a:r>
            <a:r>
              <a:rPr lang="fr-FR" sz="1200" dirty="0" err="1" smtClean="0"/>
              <a:t>definitions</a:t>
            </a:r>
            <a:r>
              <a:rPr lang="fr-FR" sz="1200" dirty="0" smtClean="0"/>
              <a:t> to Container-</a:t>
            </a:r>
            <a:r>
              <a:rPr lang="fr-FR" sz="1200" dirty="0" err="1" smtClean="0"/>
              <a:t>based</a:t>
            </a:r>
            <a:r>
              <a:rPr lang="fr-FR" sz="1200" dirty="0" smtClean="0"/>
              <a:t> </a:t>
            </a:r>
            <a:r>
              <a:rPr lang="fr-FR" sz="1200" dirty="0" err="1" smtClean="0"/>
              <a:t>ones</a:t>
            </a:r>
            <a:endParaRPr lang="fr-FR" sz="1200" dirty="0" smtClean="0"/>
          </a:p>
          <a:p>
            <a:pPr marL="466725" lvl="2" indent="-285750">
              <a:buClrTx/>
              <a:buSzPct val="100000"/>
              <a:buFont typeface="Wingdings" panose="05000000000000000000" pitchFamily="2" charset="2"/>
              <a:buChar char="q"/>
            </a:pPr>
            <a:r>
              <a:rPr lang="fr-FR" sz="1200" dirty="0" smtClean="0"/>
              <a:t>New KPI </a:t>
            </a:r>
            <a:r>
              <a:rPr lang="fr-FR" sz="1200" dirty="0" err="1" smtClean="0"/>
              <a:t>definitions</a:t>
            </a:r>
            <a:r>
              <a:rPr lang="fr-FR" sz="1200" dirty="0" smtClean="0"/>
              <a:t> for 5G </a:t>
            </a:r>
            <a:r>
              <a:rPr lang="fr-FR" sz="1200" dirty="0" err="1" smtClean="0"/>
              <a:t>Core</a:t>
            </a:r>
            <a:r>
              <a:rPr lang="fr-FR" sz="1200" dirty="0" smtClean="0"/>
              <a:t> Network (TBC), Network Slice (</a:t>
            </a:r>
            <a:r>
              <a:rPr lang="fr-FR" sz="1200" dirty="0" err="1" smtClean="0"/>
              <a:t>e.g</a:t>
            </a:r>
            <a:r>
              <a:rPr lang="fr-FR" sz="1200" dirty="0" smtClean="0"/>
              <a:t>. V2X)</a:t>
            </a:r>
          </a:p>
          <a:p>
            <a:pPr marL="466725" lvl="2" indent="-285750">
              <a:buClrTx/>
              <a:buSzPct val="100000"/>
              <a:buFont typeface="Wingdings" panose="05000000000000000000" pitchFamily="2" charset="2"/>
              <a:buChar char="q"/>
            </a:pPr>
            <a:r>
              <a:rPr lang="fr-FR" sz="1200" dirty="0"/>
              <a:t>New use cases for </a:t>
            </a:r>
            <a:r>
              <a:rPr lang="fr-FR" sz="1200" dirty="0" err="1"/>
              <a:t>energy</a:t>
            </a:r>
            <a:r>
              <a:rPr lang="fr-FR" sz="1200" dirty="0"/>
              <a:t> </a:t>
            </a:r>
            <a:r>
              <a:rPr lang="fr-FR" sz="1200" dirty="0" err="1"/>
              <a:t>saving</a:t>
            </a:r>
            <a:endParaRPr lang="fr-FR" sz="1200" dirty="0"/>
          </a:p>
          <a:p>
            <a:pPr marL="466725" lvl="2" indent="-285750">
              <a:buClrTx/>
              <a:buSzPct val="100000"/>
              <a:buFont typeface="Wingdings" panose="05000000000000000000" pitchFamily="2" charset="2"/>
              <a:buChar char="q"/>
            </a:pPr>
            <a:r>
              <a:rPr lang="fr-FR" sz="1200" dirty="0" err="1" smtClean="0"/>
              <a:t>Consider</a:t>
            </a:r>
            <a:r>
              <a:rPr lang="fr-FR" sz="1200" dirty="0" smtClean="0"/>
              <a:t> </a:t>
            </a:r>
            <a:r>
              <a:rPr lang="fr-FR" sz="1200" dirty="0"/>
              <a:t>TSG RAN topics </a:t>
            </a:r>
            <a:r>
              <a:rPr lang="fr-FR" sz="1200" dirty="0" err="1"/>
              <a:t>proposals</a:t>
            </a:r>
            <a:r>
              <a:rPr lang="fr-FR" sz="1200" dirty="0"/>
              <a:t> for Rel-18 (</a:t>
            </a:r>
            <a:r>
              <a:rPr lang="fr-FR" sz="1200" dirty="0" err="1"/>
              <a:t>under</a:t>
            </a:r>
            <a:r>
              <a:rPr lang="fr-FR" sz="1200" dirty="0"/>
              <a:t> discussion): </a:t>
            </a:r>
            <a:r>
              <a:rPr lang="fr-FR" sz="1200" dirty="0" err="1"/>
              <a:t>Energy</a:t>
            </a:r>
            <a:r>
              <a:rPr lang="fr-FR" sz="1200" dirty="0"/>
              <a:t> </a:t>
            </a:r>
            <a:r>
              <a:rPr lang="fr-FR" sz="1200" dirty="0" err="1"/>
              <a:t>Efficiency</a:t>
            </a:r>
            <a:r>
              <a:rPr lang="fr-FR" sz="1200" dirty="0"/>
              <a:t> </a:t>
            </a:r>
            <a:r>
              <a:rPr lang="fr-FR" sz="1200" dirty="0" err="1"/>
              <a:t>properties</a:t>
            </a:r>
            <a:r>
              <a:rPr lang="fr-FR" sz="1200" dirty="0"/>
              <a:t> (</a:t>
            </a:r>
            <a:r>
              <a:rPr lang="fr-FR" sz="1200" dirty="0" err="1"/>
              <a:t>Potential</a:t>
            </a:r>
            <a:r>
              <a:rPr lang="fr-FR" sz="1200" dirty="0"/>
              <a:t> impact on SA5 </a:t>
            </a:r>
            <a:r>
              <a:rPr lang="fr-FR" sz="1200" dirty="0" err="1"/>
              <a:t>work</a:t>
            </a:r>
            <a:r>
              <a:rPr lang="fr-FR" sz="1200" dirty="0"/>
              <a:t> </a:t>
            </a:r>
            <a:r>
              <a:rPr lang="fr-FR" sz="1200" dirty="0" err="1"/>
              <a:t>is</a:t>
            </a:r>
            <a:r>
              <a:rPr lang="fr-FR" sz="1200" dirty="0"/>
              <a:t> to </a:t>
            </a:r>
            <a:r>
              <a:rPr lang="fr-FR" sz="1200" dirty="0" err="1"/>
              <a:t>be</a:t>
            </a:r>
            <a:r>
              <a:rPr lang="fr-FR" sz="1200" dirty="0"/>
              <a:t> </a:t>
            </a:r>
            <a:r>
              <a:rPr lang="fr-FR" sz="1200" dirty="0" err="1"/>
              <a:t>confirmed</a:t>
            </a:r>
            <a:r>
              <a:rPr lang="fr-FR" sz="1200" dirty="0"/>
              <a:t>)</a:t>
            </a:r>
          </a:p>
          <a:p>
            <a:pPr marL="693738" lvl="3" indent="-285750">
              <a:buSzPct val="100000"/>
              <a:buFont typeface="Wingdings" panose="05000000000000000000" pitchFamily="2" charset="2"/>
              <a:buChar char="q"/>
            </a:pPr>
            <a:r>
              <a:rPr lang="fr-FR" sz="1200" dirty="0" err="1"/>
              <a:t>Coordinated</a:t>
            </a:r>
            <a:r>
              <a:rPr lang="fr-FR" sz="1200" dirty="0"/>
              <a:t> </a:t>
            </a:r>
            <a:r>
              <a:rPr lang="fr-FR" sz="1200" dirty="0" err="1"/>
              <a:t>energy</a:t>
            </a:r>
            <a:r>
              <a:rPr lang="fr-FR" sz="1200" dirty="0"/>
              <a:t> </a:t>
            </a:r>
            <a:r>
              <a:rPr lang="fr-FR" sz="1200" dirty="0" err="1"/>
              <a:t>saving</a:t>
            </a:r>
            <a:r>
              <a:rPr lang="fr-FR" sz="1200" dirty="0"/>
              <a:t> mode </a:t>
            </a:r>
            <a:r>
              <a:rPr lang="fr-FR" sz="1200" dirty="0" err="1"/>
              <a:t>across</a:t>
            </a:r>
            <a:r>
              <a:rPr lang="fr-FR" sz="1200" dirty="0"/>
              <a:t> </a:t>
            </a:r>
            <a:r>
              <a:rPr lang="fr-FR" sz="1200" dirty="0" err="1"/>
              <a:t>nodes</a:t>
            </a:r>
            <a:r>
              <a:rPr lang="fr-FR" sz="1200" dirty="0"/>
              <a:t> / </a:t>
            </a:r>
            <a:r>
              <a:rPr lang="fr-FR" sz="1200" dirty="0" err="1"/>
              <a:t>cells</a:t>
            </a:r>
            <a:endParaRPr lang="fr-FR" sz="1200" dirty="0"/>
          </a:p>
          <a:p>
            <a:pPr marL="693738" lvl="3" indent="-285750">
              <a:buSzPct val="100000"/>
              <a:buFont typeface="Wingdings" panose="05000000000000000000" pitchFamily="2" charset="2"/>
              <a:buChar char="q"/>
            </a:pPr>
            <a:r>
              <a:rPr lang="fr-FR" sz="1200" dirty="0"/>
              <a:t>MIMO </a:t>
            </a:r>
            <a:r>
              <a:rPr lang="fr-FR" sz="1200" dirty="0" err="1"/>
              <a:t>enhancements</a:t>
            </a:r>
            <a:r>
              <a:rPr lang="fr-FR" sz="1200" dirty="0"/>
              <a:t>: </a:t>
            </a:r>
            <a:r>
              <a:rPr lang="fr-FR" sz="1200" dirty="0" err="1"/>
              <a:t>higher</a:t>
            </a:r>
            <a:r>
              <a:rPr lang="fr-FR" sz="1200" dirty="0"/>
              <a:t> </a:t>
            </a:r>
            <a:r>
              <a:rPr lang="fr-FR" sz="1200" dirty="0" err="1"/>
              <a:t>granularity</a:t>
            </a:r>
            <a:r>
              <a:rPr lang="fr-FR" sz="1200" dirty="0"/>
              <a:t> to switch on/off </a:t>
            </a:r>
            <a:r>
              <a:rPr lang="fr-FR" sz="1200" dirty="0" err="1"/>
              <a:t>transmitting</a:t>
            </a:r>
            <a:r>
              <a:rPr lang="fr-FR" sz="1200" dirty="0"/>
              <a:t> </a:t>
            </a:r>
            <a:r>
              <a:rPr lang="fr-FR" sz="1200" dirty="0" err="1"/>
              <a:t>elements</a:t>
            </a:r>
            <a:r>
              <a:rPr lang="fr-FR" sz="1200" dirty="0"/>
              <a:t>, </a:t>
            </a:r>
            <a:r>
              <a:rPr lang="fr-FR" sz="1200" dirty="0" err="1"/>
              <a:t>e.g</a:t>
            </a:r>
            <a:r>
              <a:rPr lang="fr-FR" sz="1200" dirty="0"/>
              <a:t>. </a:t>
            </a:r>
            <a:r>
              <a:rPr lang="fr-FR" sz="1200" dirty="0" err="1"/>
              <a:t>possibility</a:t>
            </a:r>
            <a:r>
              <a:rPr lang="fr-FR" sz="1200" dirty="0"/>
              <a:t> to switch on/off </a:t>
            </a:r>
            <a:r>
              <a:rPr lang="fr-FR" sz="1200" dirty="0" err="1" smtClean="0"/>
              <a:t>beams</a:t>
            </a:r>
            <a:endParaRPr lang="fr-FR" sz="1200" dirty="0" smtClean="0"/>
          </a:p>
          <a:p>
            <a:pPr marL="693738" lvl="3" indent="-285750">
              <a:buSzPct val="100000"/>
              <a:buFont typeface="Wingdings" panose="05000000000000000000" pitchFamily="2" charset="2"/>
              <a:buChar char="q"/>
            </a:pPr>
            <a:r>
              <a:rPr lang="fr-FR" sz="1200" dirty="0" smtClean="0"/>
              <a:t>Network </a:t>
            </a:r>
            <a:r>
              <a:rPr lang="fr-FR" sz="1200" dirty="0" err="1" smtClean="0"/>
              <a:t>energy</a:t>
            </a:r>
            <a:r>
              <a:rPr lang="fr-FR" sz="1200" dirty="0" smtClean="0"/>
              <a:t> </a:t>
            </a:r>
            <a:r>
              <a:rPr lang="fr-FR" sz="1200" dirty="0" err="1" smtClean="0"/>
              <a:t>efficiency</a:t>
            </a:r>
            <a:r>
              <a:rPr lang="fr-FR" sz="1200" dirty="0" smtClean="0"/>
              <a:t> to </a:t>
            </a:r>
            <a:r>
              <a:rPr lang="fr-FR" sz="1200" dirty="0" err="1" smtClean="0"/>
              <a:t>be</a:t>
            </a:r>
            <a:r>
              <a:rPr lang="fr-FR" sz="1200" dirty="0" smtClean="0"/>
              <a:t> a </a:t>
            </a:r>
            <a:r>
              <a:rPr lang="fr-FR" sz="1200" dirty="0" err="1" smtClean="0"/>
              <a:t>criterion</a:t>
            </a:r>
            <a:r>
              <a:rPr lang="fr-FR" sz="1200" dirty="0" smtClean="0"/>
              <a:t> for </a:t>
            </a:r>
            <a:r>
              <a:rPr lang="fr-FR" sz="1200" dirty="0" err="1" smtClean="0"/>
              <a:t>selection</a:t>
            </a:r>
            <a:r>
              <a:rPr lang="fr-FR" sz="1200" dirty="0" smtClean="0"/>
              <a:t> of solutions </a:t>
            </a:r>
            <a:r>
              <a:rPr lang="fr-FR" sz="1200" dirty="0" err="1" smtClean="0"/>
              <a:t>across</a:t>
            </a:r>
            <a:r>
              <a:rPr lang="fr-FR" sz="1200" dirty="0" smtClean="0"/>
              <a:t> Rel-18 </a:t>
            </a:r>
            <a:r>
              <a:rPr lang="fr-FR" sz="1200" dirty="0" err="1" smtClean="0"/>
              <a:t>features</a:t>
            </a:r>
            <a:endParaRPr lang="fr-FR" sz="1200" dirty="0" smtClean="0"/>
          </a:p>
          <a:p>
            <a:pPr marL="285750" lvl="1" indent="-285750">
              <a:buClrTx/>
              <a:buSzPct val="100000"/>
              <a:buFont typeface="Wingdings" panose="05000000000000000000" pitchFamily="2" charset="2"/>
              <a:buChar char="q"/>
            </a:pPr>
            <a:r>
              <a:rPr lang="fr-FR" sz="1200" smtClean="0">
                <a:solidFill>
                  <a:schemeClr val="bg2"/>
                </a:solidFill>
              </a:rPr>
              <a:t>Continue </a:t>
            </a:r>
            <a:r>
              <a:rPr lang="fr-FR" sz="1200" dirty="0" err="1" smtClean="0">
                <a:solidFill>
                  <a:schemeClr val="bg2"/>
                </a:solidFill>
              </a:rPr>
              <a:t>informing</a:t>
            </a:r>
            <a:r>
              <a:rPr lang="fr-FR" sz="1200" dirty="0" smtClean="0">
                <a:solidFill>
                  <a:schemeClr val="bg2"/>
                </a:solidFill>
              </a:rPr>
              <a:t> ETSI </a:t>
            </a:r>
            <a:r>
              <a:rPr lang="fr-FR" sz="1200" dirty="0">
                <a:solidFill>
                  <a:schemeClr val="bg2"/>
                </a:solidFill>
              </a:rPr>
              <a:t>TC EE, ITU-T </a:t>
            </a:r>
            <a:r>
              <a:rPr lang="fr-FR" sz="1200" dirty="0" smtClean="0">
                <a:solidFill>
                  <a:schemeClr val="bg2"/>
                </a:solidFill>
              </a:rPr>
              <a:t>SG5, GSMA 5GJA of </a:t>
            </a:r>
            <a:r>
              <a:rPr lang="fr-FR" sz="1200" dirty="0" err="1" smtClean="0">
                <a:solidFill>
                  <a:schemeClr val="bg2"/>
                </a:solidFill>
              </a:rPr>
              <a:t>our</a:t>
            </a:r>
            <a:r>
              <a:rPr lang="fr-FR" sz="1200" dirty="0" smtClean="0">
                <a:solidFill>
                  <a:schemeClr val="bg2"/>
                </a:solidFill>
              </a:rPr>
              <a:t> </a:t>
            </a:r>
            <a:r>
              <a:rPr lang="fr-FR" sz="1200" dirty="0" err="1" smtClean="0">
                <a:solidFill>
                  <a:schemeClr val="bg2"/>
                </a:solidFill>
              </a:rPr>
              <a:t>progress</a:t>
            </a:r>
            <a:endParaRPr lang="fr-FR" sz="120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5" y="268288"/>
            <a:ext cx="8515350" cy="742950"/>
          </a:xfrm>
        </p:spPr>
        <p:txBody>
          <a:bodyPr/>
          <a:lstStyle/>
          <a:p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Efficiency</a:t>
            </a:r>
            <a:r>
              <a:rPr lang="fr-FR" dirty="0" smtClean="0"/>
              <a:t> of 5G in Rel-18: </a:t>
            </a:r>
            <a:r>
              <a:rPr lang="fr-FR" dirty="0" err="1" smtClean="0"/>
              <a:t>potential</a:t>
            </a:r>
            <a:r>
              <a:rPr lang="fr-FR" dirty="0" smtClean="0"/>
              <a:t> scope (non-binding)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703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627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R_template_restricted">
  <a:themeElements>
    <a:clrScheme name="Orange WHT Secondary">
      <a:dk1>
        <a:srgbClr val="000000"/>
      </a:dk1>
      <a:lt1>
        <a:srgbClr val="FFFFFF"/>
      </a:lt1>
      <a:dk2>
        <a:srgbClr val="8F8F8F"/>
      </a:dk2>
      <a:lt2>
        <a:srgbClr val="FF7900"/>
      </a:lt2>
      <a:accent1>
        <a:srgbClr val="FF7900"/>
      </a:accent1>
      <a:accent2>
        <a:srgbClr val="4BB4E6"/>
      </a:accent2>
      <a:accent3>
        <a:srgbClr val="50BE87"/>
      </a:accent3>
      <a:accent4>
        <a:srgbClr val="FFB4E6"/>
      </a:accent4>
      <a:accent5>
        <a:srgbClr val="A885D8"/>
      </a:accent5>
      <a:accent6>
        <a:srgbClr val="FFD200"/>
      </a:accent6>
      <a:hlink>
        <a:srgbClr val="FF7900"/>
      </a:hlink>
      <a:folHlink>
        <a:srgbClr val="FF7900"/>
      </a:folHlink>
    </a:clrScheme>
    <a:fontScheme name="Orange">
      <a:majorFont>
        <a:latin typeface="Helvetica 75 Bold"/>
        <a:ea typeface=""/>
        <a:cs typeface=""/>
      </a:majorFont>
      <a:minorFont>
        <a:latin typeface="Helvetica 75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R_OBS-template_external.potx" id="{8E63A4C0-0D5B-4AB0-9B17-28650E3A1109}" vid="{213D95EF-7056-43E0-9767-0E799F7889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12657</TotalTime>
  <Words>199</Words>
  <Application>Microsoft Office PowerPoint</Application>
  <PresentationFormat>Affichage à l'écran (16:9)</PresentationFormat>
  <Paragraphs>18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Calibri</vt:lpstr>
      <vt:lpstr>Helvetica 55 Roman</vt:lpstr>
      <vt:lpstr>Helvetica 75</vt:lpstr>
      <vt:lpstr>Helvetica 75 Bold</vt:lpstr>
      <vt:lpstr>Wingdings</vt:lpstr>
      <vt:lpstr>OFR_template_restricted</vt:lpstr>
      <vt:lpstr>Motivations for a potential Rel-18 work item on Energy Efficiency of 5G</vt:lpstr>
      <vt:lpstr>Energy Efficiency of 5G in Rel-18: potential scope (non-binding)</vt:lpstr>
      <vt:lpstr>Thank you</vt:lpstr>
    </vt:vector>
  </TitlesOfParts>
  <Company>Orange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Rel-18 work item</dc:title>
  <dc:creator>ORANGE1</dc:creator>
  <cp:lastModifiedBy>JMC</cp:lastModifiedBy>
  <cp:revision>25</cp:revision>
  <dcterms:created xsi:type="dcterms:W3CDTF">2021-06-25T17:03:19Z</dcterms:created>
  <dcterms:modified xsi:type="dcterms:W3CDTF">2021-08-24T06:33:47Z</dcterms:modified>
</cp:coreProperties>
</file>