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8"/>
  </p:notesMasterIdLst>
  <p:handoutMasterIdLst>
    <p:handoutMasterId r:id="rId29"/>
  </p:handoutMasterIdLst>
  <p:sldIdLst>
    <p:sldId id="303" r:id="rId2"/>
    <p:sldId id="668" r:id="rId3"/>
    <p:sldId id="670" r:id="rId4"/>
    <p:sldId id="636" r:id="rId5"/>
    <p:sldId id="716" r:id="rId6"/>
    <p:sldId id="719" r:id="rId7"/>
    <p:sldId id="726" r:id="rId8"/>
    <p:sldId id="672" r:id="rId9"/>
    <p:sldId id="673" r:id="rId10"/>
    <p:sldId id="722" r:id="rId11"/>
    <p:sldId id="723" r:id="rId12"/>
    <p:sldId id="724" r:id="rId13"/>
    <p:sldId id="727" r:id="rId14"/>
    <p:sldId id="721" r:id="rId15"/>
    <p:sldId id="651" r:id="rId16"/>
    <p:sldId id="671" r:id="rId17"/>
    <p:sldId id="674" r:id="rId18"/>
    <p:sldId id="728" r:id="rId19"/>
    <p:sldId id="729" r:id="rId20"/>
    <p:sldId id="709" r:id="rId21"/>
    <p:sldId id="713" r:id="rId22"/>
    <p:sldId id="714" r:id="rId23"/>
    <p:sldId id="715" r:id="rId24"/>
    <p:sldId id="712" r:id="rId25"/>
    <p:sldId id="717" r:id="rId26"/>
    <p:sldId id="704" r:id="rId27"/>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C1E442"/>
    <a:srgbClr val="C6D254"/>
    <a:srgbClr val="72AF2F"/>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841" autoAdjust="0"/>
    <p:restoredTop sz="98004" autoAdjust="0"/>
  </p:normalViewPr>
  <p:slideViewPr>
    <p:cSldViewPr snapToGrid="0">
      <p:cViewPr varScale="1">
        <p:scale>
          <a:sx n="74" d="100"/>
          <a:sy n="74" d="100"/>
        </p:scale>
        <p:origin x="1074"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1" d="100"/>
          <a:sy n="61" d="100"/>
        </p:scale>
        <p:origin x="-2106"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3/13/2018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3/13/2018</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S5-181580, SA5#117, Rome, Italy, 29 Jan. </a:t>
            </a:r>
            <a:r>
              <a:rPr lang="en-GB" sz="1100" b="1" spc="300" dirty="0">
                <a:ea typeface="+mn-ea"/>
                <a:cs typeface="Arial" panose="020B0604020202020204" pitchFamily="34" charset="0"/>
              </a:rPr>
              <a:t>- </a:t>
            </a:r>
            <a:r>
              <a:rPr lang="en-GB" sz="1100" b="1" spc="300" dirty="0" smtClean="0">
                <a:ea typeface="+mn-ea"/>
                <a:cs typeface="Arial" panose="020B0604020202020204" pitchFamily="34" charset="0"/>
              </a:rPr>
              <a:t>2 Feb. 2018</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2018</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54799" y="2820444"/>
            <a:ext cx="9958160"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 (final)</a:t>
            </a:r>
            <a:r>
              <a:rPr lang="en-GB" sz="4800" b="1" i="1" dirty="0"/>
              <a:t/>
            </a:r>
            <a:br>
              <a:rPr lang="en-GB" sz="4800" b="1" i="1" dirty="0"/>
            </a:br>
            <a:r>
              <a:rPr lang="fr-FR" sz="2400" dirty="0" smtClean="0">
                <a:latin typeface="Arial" pitchFamily="34" charset="0"/>
              </a:rPr>
              <a:t>SA5#117, 29 Jan. – 2 </a:t>
            </a:r>
            <a:r>
              <a:rPr lang="en-GB" sz="2400" dirty="0" smtClean="0">
                <a:latin typeface="Arial" pitchFamily="34" charset="0"/>
              </a:rPr>
              <a:t>Feb</a:t>
            </a:r>
            <a:r>
              <a:rPr lang="fr-FR" sz="2400" dirty="0" smtClean="0">
                <a:latin typeface="Arial" pitchFamily="34" charset="0"/>
              </a:rPr>
              <a:t>. 2018</a:t>
            </a:r>
            <a:br>
              <a:rPr lang="fr-FR" sz="2400" dirty="0" smtClean="0">
                <a:latin typeface="Arial" pitchFamily="34" charset="0"/>
              </a:rPr>
            </a:br>
            <a:r>
              <a:rPr lang="fr-FR" sz="2400" dirty="0" smtClean="0">
                <a:latin typeface="Arial" pitchFamily="34" charset="0"/>
              </a:rPr>
              <a:t>Rome, Italy</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p>
          <a:p>
            <a:pPr>
              <a:lnSpc>
                <a:spcPct val="80000"/>
              </a:lnSpc>
            </a:pPr>
            <a:r>
              <a:rPr lang="en-GB" sz="2400" dirty="0" smtClean="0">
                <a:latin typeface="Arial" charset="0"/>
              </a:rPr>
              <a:t>Christian TOCHE, SA5 Vice-Chair, Huawei</a:t>
            </a:r>
            <a:endParaRPr lang="en-GB" sz="2400" dirty="0">
              <a:latin typeface="Arial"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36119737"/>
              </p:ext>
            </p:extLst>
          </p:nvPr>
        </p:nvGraphicFramePr>
        <p:xfrm>
          <a:off x="110358" y="1360424"/>
          <a:ext cx="11966028" cy="5330710"/>
        </p:xfrm>
        <a:graphic>
          <a:graphicData uri="http://schemas.openxmlformats.org/drawingml/2006/table">
            <a:tbl>
              <a:tblPr/>
              <a:tblGrid>
                <a:gridCol w="1871036">
                  <a:extLst>
                    <a:ext uri="{9D8B030D-6E8A-4147-A177-3AD203B41FA5}">
                      <a16:colId xmlns:a16="http://schemas.microsoft.com/office/drawing/2014/main" xmlns="" val="20000"/>
                    </a:ext>
                  </a:extLst>
                </a:gridCol>
                <a:gridCol w="4095404">
                  <a:extLst>
                    <a:ext uri="{9D8B030D-6E8A-4147-A177-3AD203B41FA5}">
                      <a16:colId xmlns:a16="http://schemas.microsoft.com/office/drawing/2014/main" xmlns="" val="20001"/>
                    </a:ext>
                  </a:extLst>
                </a:gridCol>
                <a:gridCol w="3062355"/>
                <a:gridCol w="29372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Network Resource Model (NRM)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NETSLICE-5GNRM</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25%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28.540, 28.541, 28.542, 28.543</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this meeting, 15 contributions were discussed (3 are approved and others need to be revised for further discussion). As this is the first meeting after the work item has been approved, it took some time to discuss the way forward proposal and Information Model template. Through the meeting, the work item had the following progress:</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 Based on contribution S5-181240, the group agreed that existing NRM specification (including template and generic NRM definitions) can apply to 5G NF NRM stage 2 definitions.</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2) The group has agreed that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Ep_Rp</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should be used for interface modelling.</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3) The discussion on NR NRM definitions for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with functional split scenario was spread again, based on contribution S5-181107, it was decided to arrange a small group breakout session to continue the discussion.</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In a breakout session, the small group has discussed on whether cell IOC need to be split into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CUCell</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DUCell</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for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in split scenario. No conclusion was reached so far.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pCRs approved  by SWG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09301157"/>
              </p:ext>
            </p:extLst>
          </p:nvPr>
        </p:nvGraphicFramePr>
        <p:xfrm>
          <a:off x="1078173" y="1360424"/>
          <a:ext cx="10372298" cy="5222838"/>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Fault Supervision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NETSLICE-FS5G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780041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ZTE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20%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 </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28.545, 28.546</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8 contributions have been addressed during the sessions, and the discussed topics include: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Way forward of the WID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7 pCRs on use cases were discussed and approved:</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network slice related management functions for fault supervision of network slicing</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use case subscription of alarm notifications of NSI </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use case subscription of alarm notifications of NSSI </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use case get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alarmlist</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from NSMF</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use case get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alarmlist</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from NSSMF </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use case acknowledge alarms </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use case clear alarms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pCRs approved  by SWG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70626399"/>
              </p:ext>
            </p:extLst>
          </p:nvPr>
        </p:nvGraphicFramePr>
        <p:xfrm>
          <a:off x="268014" y="1360423"/>
          <a:ext cx="11761075" cy="5052425"/>
        </p:xfrm>
        <a:graphic>
          <a:graphicData uri="http://schemas.openxmlformats.org/drawingml/2006/table">
            <a:tbl>
              <a:tblPr/>
              <a:tblGrid>
                <a:gridCol w="1838989">
                  <a:extLst>
                    <a:ext uri="{9D8B030D-6E8A-4147-A177-3AD203B41FA5}">
                      <a16:colId xmlns:a16="http://schemas.microsoft.com/office/drawing/2014/main" xmlns="" val="20000"/>
                    </a:ext>
                  </a:extLst>
                </a:gridCol>
                <a:gridCol w="4025259">
                  <a:extLst>
                    <a:ext uri="{9D8B030D-6E8A-4147-A177-3AD203B41FA5}">
                      <a16:colId xmlns:a16="http://schemas.microsoft.com/office/drawing/2014/main" xmlns="" val="20001"/>
                    </a:ext>
                  </a:extLst>
                </a:gridCol>
                <a:gridCol w="3009903"/>
                <a:gridCol w="2886924">
                  <a:extLst>
                    <a:ext uri="{9D8B030D-6E8A-4147-A177-3AD203B41FA5}">
                      <a16:colId xmlns:a16="http://schemas.microsoft.com/office/drawing/2014/main" xmlns="" val="20002"/>
                    </a:ext>
                  </a:extLst>
                </a:gridCol>
              </a:tblGrid>
              <a:tr h="46611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Assurance data and Performance Management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NETSLICE-ADPM5G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48237">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878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10%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871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28.551, 28.552, 28.553</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523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following topics were discussed: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TS 28.550/551: Way forward, PM services, General descriptions, NF/NSSI/NSI/Network measurement job creation, NF/NSSI/NSI/Network performance data reporting, including file based reporting and performance data streaming</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TS 28.552: Scope, RRC connection establishment measurements, UC on UL/DL User Plane delay</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TS 28.553: Scope, UC on UL/DL latency measurements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TS 28.554: Skeleton, Scope, UCs about end to end KPIs</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Percentage of completion for each new TS: TS 28.550: 10% (from 5% in previous meeting), TS 28.551: 0% (from 0% in previous meeting), TS 28.552: 5% (from 5% in previous meeting), TS 28.553: 5% (from 5% in previous meeting), TS 28.554: 10% (from 5% in previous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5049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5049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pCRs approved  by SWG, pCRs S5-181543 and S5-181546 email approved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(6/12)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440005256"/>
              </p:ext>
            </p:extLst>
          </p:nvPr>
        </p:nvGraphicFramePr>
        <p:xfrm>
          <a:off x="1078173" y="1360424"/>
          <a:ext cx="10372298" cy="4335970"/>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5G Trace management</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NETSLICE-5GTRACE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780040</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 </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3555950568"/>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(7/12)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44495630"/>
              </p:ext>
            </p:extLst>
          </p:nvPr>
        </p:nvGraphicFramePr>
        <p:xfrm>
          <a:off x="122830" y="1360424"/>
          <a:ext cx="11827432" cy="4864976"/>
        </p:xfrm>
        <a:graphic>
          <a:graphicData uri="http://schemas.openxmlformats.org/drawingml/2006/table">
            <a:tbl>
              <a:tblPr/>
              <a:tblGrid>
                <a:gridCol w="1849365">
                  <a:extLst>
                    <a:ext uri="{9D8B030D-6E8A-4147-A177-3AD203B41FA5}">
                      <a16:colId xmlns:a16="http://schemas.microsoft.com/office/drawing/2014/main" xmlns="" val="20000"/>
                    </a:ext>
                  </a:extLst>
                </a:gridCol>
                <a:gridCol w="4047970">
                  <a:extLst>
                    <a:ext uri="{9D8B030D-6E8A-4147-A177-3AD203B41FA5}">
                      <a16:colId xmlns:a16="http://schemas.microsoft.com/office/drawing/2014/main" xmlns="" val="20001"/>
                    </a:ext>
                  </a:extLst>
                </a:gridCol>
                <a:gridCol w="3026885"/>
                <a:gridCol w="290321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and virtualization aspects of 5G networks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NETSLICE-M5GNFV</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25%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 The group discussed the way forward proposal to provide the priority of MNFV5G WI. </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2. The group discussed contributions related to:</a:t>
                      </a:r>
                    </a:p>
                    <a:p>
                      <a:pPr marL="609585" lvl="1"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 The scope extension to TS 28.510, TS 28.511, TS 28.525, and TS 28.526, to support 5G networks</a:t>
                      </a:r>
                    </a:p>
                    <a:p>
                      <a:pPr marL="609585" lvl="1"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b. Use cases, requirements, and procedures related to NS instantiation, PNF management, and transport network requirement update.</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Since these contributions have dependency on the 5G management architecture that is not defined yet, the group agreed that these contributions should be converted into Rel-14 CRs to update Rel-14 NFV TSs. Once the 5G management architecture is ready, additional CRs will provide changes to Rel-14 NFV TSs for conformance to the 5G management architecture.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S5-181557, S5-181558, S5-181561 email approved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(8/12)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68735865"/>
              </p:ext>
            </p:extLst>
          </p:nvPr>
        </p:nvGraphicFramePr>
        <p:xfrm>
          <a:off x="163773" y="1005577"/>
          <a:ext cx="11900848" cy="4896888"/>
        </p:xfrm>
        <a:graphic>
          <a:graphicData uri="http://schemas.openxmlformats.org/drawingml/2006/table">
            <a:tbl>
              <a:tblPr/>
              <a:tblGrid>
                <a:gridCol w="1860845">
                  <a:extLst>
                    <a:ext uri="{9D8B030D-6E8A-4147-A177-3AD203B41FA5}">
                      <a16:colId xmlns:a16="http://schemas.microsoft.com/office/drawing/2014/main" xmlns="" val="20000"/>
                    </a:ext>
                  </a:extLst>
                </a:gridCol>
                <a:gridCol w="4073097">
                  <a:extLst>
                    <a:ext uri="{9D8B030D-6E8A-4147-A177-3AD203B41FA5}">
                      <a16:colId xmlns:a16="http://schemas.microsoft.com/office/drawing/2014/main" xmlns="" val="20001"/>
                    </a:ext>
                  </a:extLst>
                </a:gridCol>
                <a:gridCol w="3045673"/>
                <a:gridCol w="29212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Control and monitoring of Power, Energy and Environmental (PEE) parameters in Radio Access Networks (RAN)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PEE_CMON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80% -&gt; 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SA#79 – March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28.304, 28.305, 28.306</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pCRs addressing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Edithelp</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comments have been addressed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Stage 2 pCRs have been discussed. It has been noted that few errors were remaining leading to misalignment between stage 2 and stage 3</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Stage 3 pCRs have been discussed, addressing the REST SS definitions. Some remaining errors have been found. A Swagger specification has been proposed for inclusion in the REST SS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Several CRs have been approved, addressing stage 2 and 3 for solution 1 (based on existing IRPs)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Several CRs for defining PEE measurements have been approved.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Work Item Description has been revised to reflect the achievements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sheets have been presented </a:t>
                      </a:r>
                      <a:r>
                        <a:rPr kumimoji="0" lang="en-US"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and approved </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SA#79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pCRs, CRs S5-181058, S5-181059, S5-181060, S5-181061, S5-181062, S5-181063 approved by SA5</a:t>
                      </a:r>
                    </a:p>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Draft TS 28.304, 28.305, 28.306 to be sent to SA#79 for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63110239"/>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(9/12)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384965376"/>
              </p:ext>
            </p:extLst>
          </p:nvPr>
        </p:nvGraphicFramePr>
        <p:xfrm>
          <a:off x="286603" y="1196648"/>
          <a:ext cx="11586948" cy="4769569"/>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of </a:t>
                      </a:r>
                      <a:r>
                        <a:rPr lang="en-US" sz="1800" b="1" i="0" kern="1200" dirty="0" err="1" smtClean="0">
                          <a:solidFill>
                            <a:schemeClr val="tx1"/>
                          </a:solidFill>
                          <a:effectLst/>
                          <a:latin typeface="+mn-lt"/>
                          <a:ea typeface="+mn-ea"/>
                          <a:cs typeface="+mn-cs"/>
                        </a:rPr>
                        <a:t>QoE</a:t>
                      </a:r>
                      <a:r>
                        <a:rPr lang="en-US" sz="1800" b="1" i="0" kern="1200" dirty="0" smtClean="0">
                          <a:solidFill>
                            <a:schemeClr val="tx1"/>
                          </a:solidFill>
                          <a:effectLst/>
                          <a:latin typeface="+mn-lt"/>
                          <a:ea typeface="+mn-ea"/>
                          <a:cs typeface="+mn-cs"/>
                        </a:rPr>
                        <a:t> measurement collection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QOED</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15% -&gt; 25%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 use case and requirement for using reporting via streaming sources was discussed. Use case and requirement for adding an indication when a recording session is started was agreed. Note that this needs to be agreed with RAN2. </a:t>
                      </a:r>
                    </a:p>
                    <a:p>
                      <a:pPr marL="0" lvl="0" indent="0">
                        <a:buFont typeface="Arial" panose="020B0604020202020204" pitchFamily="34" charset="0"/>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28.405 introduction and scope was agreed. Activation and deactivation in UTRAN was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Coordination with RAN2 for the introduction of an indication about the start of a recording session.</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pCRs</a:t>
                      </a:r>
                      <a:r>
                        <a:rPr kumimoji="0" lang="en-GB"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approved by SWG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(10/12)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89610189"/>
              </p:ext>
            </p:extLst>
          </p:nvPr>
        </p:nvGraphicFramePr>
        <p:xfrm>
          <a:off x="331076" y="1360424"/>
          <a:ext cx="11634951" cy="4443842"/>
        </p:xfrm>
        <a:graphic>
          <a:graphicData uri="http://schemas.openxmlformats.org/drawingml/2006/table">
            <a:tbl>
              <a:tblPr/>
              <a:tblGrid>
                <a:gridCol w="1819269">
                  <a:extLst>
                    <a:ext uri="{9D8B030D-6E8A-4147-A177-3AD203B41FA5}">
                      <a16:colId xmlns:a16="http://schemas.microsoft.com/office/drawing/2014/main" xmlns="" val="20000"/>
                    </a:ext>
                  </a:extLst>
                </a:gridCol>
                <a:gridCol w="3982092">
                  <a:extLst>
                    <a:ext uri="{9D8B030D-6E8A-4147-A177-3AD203B41FA5}">
                      <a16:colId xmlns:a16="http://schemas.microsoft.com/office/drawing/2014/main" xmlns="" val="20001"/>
                    </a:ext>
                  </a:extLst>
                </a:gridCol>
                <a:gridCol w="2977625"/>
                <a:gridCol w="2855965">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Self-Organizing Networks (SON) for Active Antenna System (AAS) deployment management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OAM_SON_AAS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770034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80% -&gt;  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28.627, 28.628, 28.629, 28.658, 28.659</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 The WI was declared completed by OAM&amp;P SWG plenary.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582280247"/>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(11/12)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938499310"/>
              </p:ext>
            </p:extLst>
          </p:nvPr>
        </p:nvGraphicFramePr>
        <p:xfrm>
          <a:off x="1078173" y="1360424"/>
          <a:ext cx="10372298" cy="4335970"/>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REST Solution Sets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smtClean="0">
                          <a:solidFill>
                            <a:schemeClr val="tx1"/>
                          </a:solidFill>
                          <a:effectLst/>
                          <a:latin typeface="+mn-lt"/>
                          <a:ea typeface="+mn-ea"/>
                          <a:cs typeface="+mn-cs"/>
                        </a:rPr>
                        <a:t>REST_SS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780033</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20%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32.158 </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General design rules and design patterns for creating, deleting, reading and writing resources were added. </a:t>
                      </a:r>
                      <a:endParaRPr kumimoji="0" lang="en-US" sz="1600" b="1"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pCRs approved by SWG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55470659"/>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(12/12)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28084957"/>
              </p:ext>
            </p:extLst>
          </p:nvPr>
        </p:nvGraphicFramePr>
        <p:xfrm>
          <a:off x="1078173" y="1360424"/>
          <a:ext cx="10372298" cy="4335970"/>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Enhancement for EPC CUPS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ME_CUPS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S5-181185 has been discussed. It proposes a new requirement to EPC NRM IRP in 28.707. It has finally been noted during OAM SWG Closing Plenary.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55470659"/>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821439506"/>
              </p:ext>
            </p:extLst>
          </p:nvPr>
        </p:nvGraphicFramePr>
        <p:xfrm>
          <a:off x="300252" y="1417961"/>
          <a:ext cx="11600596" cy="3988927"/>
        </p:xfrm>
        <a:graphic>
          <a:graphicData uri="http://schemas.openxmlformats.org/drawingml/2006/table">
            <a:tbl>
              <a:tblPr firstRow="1" bandRow="1">
                <a:tableStyleId>{5C22544A-7EE6-4342-B048-85BDC9FD1C3A}</a:tableStyleId>
              </a:tblPr>
              <a:tblGrid>
                <a:gridCol w="1118645">
                  <a:extLst>
                    <a:ext uri="{9D8B030D-6E8A-4147-A177-3AD203B41FA5}">
                      <a16:colId xmlns:a16="http://schemas.microsoft.com/office/drawing/2014/main" xmlns="" val="570476699"/>
                    </a:ext>
                  </a:extLst>
                </a:gridCol>
                <a:gridCol w="6957368">
                  <a:extLst>
                    <a:ext uri="{9D8B030D-6E8A-4147-A177-3AD203B41FA5}">
                      <a16:colId xmlns:a16="http://schemas.microsoft.com/office/drawing/2014/main" xmlns="" val="2618836924"/>
                    </a:ext>
                  </a:extLst>
                </a:gridCol>
                <a:gridCol w="1207239">
                  <a:extLst>
                    <a:ext uri="{9D8B030D-6E8A-4147-A177-3AD203B41FA5}">
                      <a16:colId xmlns:a16="http://schemas.microsoft.com/office/drawing/2014/main" xmlns="" val="3016348962"/>
                    </a:ext>
                  </a:extLst>
                </a:gridCol>
                <a:gridCol w="1123982">
                  <a:extLst>
                    <a:ext uri="{9D8B030D-6E8A-4147-A177-3AD203B41FA5}">
                      <a16:colId xmlns:a16="http://schemas.microsoft.com/office/drawing/2014/main" xmlns="" val="3690116950"/>
                    </a:ext>
                  </a:extLst>
                </a:gridCol>
                <a:gridCol w="1193362">
                  <a:extLst>
                    <a:ext uri="{9D8B030D-6E8A-4147-A177-3AD203B41FA5}">
                      <a16:colId xmlns:a16="http://schemas.microsoft.com/office/drawing/2014/main" xmlns=""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401874">
                <a:tc>
                  <a:txBody>
                    <a:bodyPr/>
                    <a:lstStyle/>
                    <a:p>
                      <a:pPr marL="95250" indent="0" algn="l" fontAlgn="t"/>
                      <a:r>
                        <a:rPr lang="fr-FR" sz="1600" b="0" i="0" u="none" strike="noStrike" kern="1200" dirty="0" smtClean="0">
                          <a:solidFill>
                            <a:srgbClr val="000000"/>
                          </a:solidFill>
                          <a:effectLst/>
                          <a:latin typeface="+mn-lt"/>
                          <a:ea typeface="+mn-ea"/>
                          <a:cs typeface="+mn-cs"/>
                        </a:rPr>
                        <a:t>S5-181044</a:t>
                      </a:r>
                      <a:endParaRPr lang="fr-FR" sz="16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solidFill>
                            <a:srgbClr val="000000"/>
                          </a:solidFill>
                          <a:effectLst/>
                          <a:latin typeface="+mn-lt"/>
                        </a:rPr>
                        <a:t>LS from NGMN cc SA5 on reply to ETSI ISG NFV on lifecycle management for 3GPP service based architecture</a:t>
                      </a:r>
                      <a:endParaRPr lang="en-US"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dirty="0" smtClean="0">
                          <a:solidFill>
                            <a:srgbClr val="000000"/>
                          </a:solidFill>
                          <a:effectLst/>
                          <a:latin typeface="+mn-lt"/>
                        </a:rPr>
                        <a:t>NGMN</a:t>
                      </a:r>
                      <a:endParaRPr lang="fr-FR"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mn-lt"/>
                          <a:ea typeface="Calibri" panose="020F0502020204030204" pitchFamily="34" charset="0"/>
                          <a:cs typeface="Calibri" panose="020F0502020204030204" pitchFamily="34" charset="0"/>
                        </a:rPr>
                        <a:t>Noted</a:t>
                      </a: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989524554"/>
                  </a:ext>
                </a:extLst>
              </a:tr>
              <a:tr h="426208">
                <a:tc>
                  <a:txBody>
                    <a:bodyPr/>
                    <a:lstStyle/>
                    <a:p>
                      <a:pPr marL="95250" indent="0" algn="l" fontAlgn="t"/>
                      <a:r>
                        <a:rPr lang="fr-FR" sz="1600" b="0" i="0" u="none" strike="noStrike" kern="1200" dirty="0" smtClean="0">
                          <a:solidFill>
                            <a:srgbClr val="000000"/>
                          </a:solidFill>
                          <a:effectLst/>
                          <a:latin typeface="+mn-lt"/>
                          <a:ea typeface="+mn-ea"/>
                          <a:cs typeface="+mn-cs"/>
                        </a:rPr>
                        <a:t>S5-181045</a:t>
                      </a:r>
                      <a:endParaRPr lang="fr-FR" sz="16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solidFill>
                            <a:srgbClr val="000000"/>
                          </a:solidFill>
                          <a:effectLst/>
                          <a:latin typeface="+mn-lt"/>
                        </a:rPr>
                        <a:t>LS from ETSI NFV to SA5 on 3GPP on gaps identified for managing the NG-RAN that includes virtualized network functions</a:t>
                      </a:r>
                      <a:endParaRPr lang="en-US"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dirty="0" smtClean="0">
                          <a:solidFill>
                            <a:srgbClr val="000000"/>
                          </a:solidFill>
                          <a:effectLst/>
                          <a:latin typeface="+mn-lt"/>
                        </a:rPr>
                        <a:t>ETSI ISG NFV</a:t>
                      </a:r>
                      <a:endParaRPr lang="fr-FR"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600" dirty="0" smtClean="0">
                          <a:solidFill>
                            <a:schemeClr val="tx1"/>
                          </a:solidFill>
                          <a:effectLst/>
                          <a:latin typeface="+mn-lt"/>
                          <a:ea typeface="Calibri" panose="020F0502020204030204" pitchFamily="34" charset="0"/>
                          <a:cs typeface="Calibri" panose="020F0502020204030204" pitchFamily="34" charset="0"/>
                        </a:rPr>
                        <a:t>Noted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139015415"/>
                  </a:ext>
                </a:extLst>
              </a:tr>
              <a:tr h="426208">
                <a:tc>
                  <a:txBody>
                    <a:bodyPr/>
                    <a:lstStyle/>
                    <a:p>
                      <a:pPr marL="95250" indent="0" algn="l" fontAlgn="t"/>
                      <a:r>
                        <a:rPr lang="fr-FR" sz="1600" b="0" i="0" u="none" strike="noStrike" kern="1200" dirty="0" smtClean="0">
                          <a:solidFill>
                            <a:srgbClr val="000000"/>
                          </a:solidFill>
                          <a:effectLst/>
                          <a:latin typeface="+mn-lt"/>
                          <a:ea typeface="+mn-ea"/>
                          <a:cs typeface="+mn-cs"/>
                        </a:rPr>
                        <a:t>S5-181047</a:t>
                      </a:r>
                      <a:endParaRPr lang="fr-FR" sz="16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sv-SE" sz="1600" b="0" i="0" u="none" strike="noStrike" dirty="0" smtClean="0">
                          <a:solidFill>
                            <a:srgbClr val="000000"/>
                          </a:solidFill>
                          <a:effectLst/>
                          <a:latin typeface="+mn-lt"/>
                        </a:rPr>
                        <a:t>LS from RAN3 cc SA5</a:t>
                      </a:r>
                      <a:r>
                        <a:rPr lang="en-US" sz="1600" b="0" i="0" u="none" strike="noStrike" dirty="0" smtClean="0">
                          <a:solidFill>
                            <a:srgbClr val="000000"/>
                          </a:solidFill>
                          <a:effectLst/>
                          <a:latin typeface="+mn-lt"/>
                        </a:rPr>
                        <a:t> on Cooperation on Network Slicing</a:t>
                      </a:r>
                      <a:endParaRPr lang="en-US"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dirty="0" smtClean="0">
                          <a:solidFill>
                            <a:srgbClr val="000000"/>
                          </a:solidFill>
                          <a:effectLst/>
                          <a:latin typeface="+mn-lt"/>
                        </a:rPr>
                        <a:t>RAN3</a:t>
                      </a:r>
                      <a:endParaRPr lang="fr-FR"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mn-lt"/>
                          <a:ea typeface="Calibri" panose="020F0502020204030204" pitchFamily="34" charset="0"/>
                          <a:cs typeface="Calibri" panose="020F0502020204030204" pitchFamily="34" charset="0"/>
                        </a:rPr>
                        <a:t>Noted</a:t>
                      </a: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fontAlgn="t"/>
                      <a:r>
                        <a:rPr lang="fr-FR" sz="1600" b="0" i="0" u="none" strike="noStrike" kern="1200" dirty="0" smtClean="0">
                          <a:solidFill>
                            <a:srgbClr val="000000"/>
                          </a:solidFill>
                          <a:effectLst/>
                          <a:latin typeface="+mn-lt"/>
                          <a:ea typeface="+mn-ea"/>
                          <a:cs typeface="+mn-cs"/>
                        </a:rPr>
                        <a:t>S5-181052</a:t>
                      </a:r>
                      <a:endParaRPr lang="fr-FR" sz="16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solidFill>
                            <a:srgbClr val="000000"/>
                          </a:solidFill>
                          <a:effectLst/>
                          <a:latin typeface="+mn-lt"/>
                        </a:rPr>
                        <a:t>LS from ITU-T SG5 to SA (forwarded to SA5) on LS/r on Energy Efficiency (reply to 3GPP SA WG - SP -170597 -E) [to 3GPP SA WG]</a:t>
                      </a:r>
                      <a:endParaRPr lang="en-US"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dirty="0" smtClean="0">
                          <a:solidFill>
                            <a:srgbClr val="000000"/>
                          </a:solidFill>
                          <a:effectLst/>
                          <a:latin typeface="+mn-lt"/>
                        </a:rPr>
                        <a:t>ITU-T SG5</a:t>
                      </a:r>
                      <a:endParaRPr lang="fr-FR"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mn-lt"/>
                          <a:ea typeface="Calibri" panose="020F0502020204030204" pitchFamily="34" charset="0"/>
                          <a:cs typeface="Calibri" panose="020F0502020204030204" pitchFamily="34" charset="0"/>
                        </a:rPr>
                        <a:t>Replied </a:t>
                      </a: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S5-181483</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fontAlgn="t"/>
                      <a:r>
                        <a:rPr lang="fr-FR" sz="1600" b="0" i="0" u="none" strike="noStrike" kern="1200" dirty="0" smtClean="0">
                          <a:solidFill>
                            <a:srgbClr val="000000"/>
                          </a:solidFill>
                          <a:effectLst/>
                          <a:latin typeface="+mn-lt"/>
                          <a:ea typeface="+mn-ea"/>
                          <a:cs typeface="+mn-cs"/>
                        </a:rPr>
                        <a:t>S5-181280</a:t>
                      </a:r>
                      <a:endParaRPr lang="fr-FR" sz="16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solidFill>
                            <a:srgbClr val="000000"/>
                          </a:solidFill>
                          <a:effectLst/>
                          <a:latin typeface="+mn-lt"/>
                        </a:rPr>
                        <a:t>LS from NGMN forwarded to SA5 on Architectural Proposal for the Handling of Network Operations Data with Specific Focus on Virtualized Networks</a:t>
                      </a:r>
                      <a:endParaRPr lang="en-US"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dirty="0" smtClean="0">
                          <a:solidFill>
                            <a:srgbClr val="000000"/>
                          </a:solidFill>
                          <a:effectLst/>
                          <a:latin typeface="+mn-lt"/>
                        </a:rPr>
                        <a:t>NGMN</a:t>
                      </a:r>
                      <a:endParaRPr lang="fr-FR"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mn-lt"/>
                          <a:ea typeface="Calibri" panose="020F0502020204030204" pitchFamily="34" charset="0"/>
                          <a:cs typeface="Calibri" panose="020F0502020204030204" pitchFamily="34" charset="0"/>
                        </a:rPr>
                        <a:t>Noted</a:t>
                      </a: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fontAlgn="t"/>
                      <a:r>
                        <a:rPr lang="fr-FR" sz="1600" b="0" i="0" u="none" strike="noStrike" kern="1200" dirty="0" smtClean="0">
                          <a:solidFill>
                            <a:srgbClr val="000000"/>
                          </a:solidFill>
                          <a:effectLst/>
                          <a:latin typeface="+mn-lt"/>
                          <a:ea typeface="+mn-ea"/>
                          <a:cs typeface="+mn-cs"/>
                        </a:rPr>
                        <a:t>S5-181296</a:t>
                      </a:r>
                      <a:endParaRPr lang="fr-FR" sz="16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solidFill>
                            <a:srgbClr val="000000"/>
                          </a:solidFill>
                          <a:effectLst/>
                          <a:latin typeface="+mn-lt"/>
                        </a:rPr>
                        <a:t>LS from SA3 to SA5 on the status of work on interfaces </a:t>
                      </a:r>
                      <a:endParaRPr lang="en-US"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dirty="0" smtClean="0">
                          <a:solidFill>
                            <a:srgbClr val="000000"/>
                          </a:solidFill>
                          <a:effectLst/>
                          <a:latin typeface="+mn-lt"/>
                        </a:rPr>
                        <a:t>SA3</a:t>
                      </a:r>
                      <a:endParaRPr lang="fr-FR"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mn-lt"/>
                          <a:ea typeface="Calibri" panose="020F0502020204030204" pitchFamily="34" charset="0"/>
                          <a:cs typeface="Calibri" panose="020F0502020204030204" pitchFamily="34" charset="0"/>
                        </a:rPr>
                        <a:t>Replied</a:t>
                      </a: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S5-181338</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fontAlgn="t"/>
                      <a:r>
                        <a:rPr lang="fr-FR" sz="1600" b="0" i="0" u="none" strike="noStrike" kern="1200" dirty="0" smtClean="0">
                          <a:solidFill>
                            <a:srgbClr val="000000"/>
                          </a:solidFill>
                          <a:effectLst/>
                          <a:latin typeface="+mn-lt"/>
                          <a:ea typeface="+mn-ea"/>
                          <a:cs typeface="+mn-cs"/>
                        </a:rPr>
                        <a:t>S5-181299</a:t>
                      </a:r>
                      <a:endParaRPr lang="fr-FR" sz="16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solidFill>
                            <a:srgbClr val="000000"/>
                          </a:solidFill>
                          <a:effectLst/>
                          <a:latin typeface="+mn-lt"/>
                        </a:rPr>
                        <a:t>LS from CT1 cc SA5 on Service types for QMC reporting </a:t>
                      </a:r>
                      <a:endParaRPr lang="en-US"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dirty="0" smtClean="0">
                          <a:solidFill>
                            <a:srgbClr val="000000"/>
                          </a:solidFill>
                          <a:effectLst/>
                          <a:latin typeface="+mn-lt"/>
                        </a:rPr>
                        <a:t>CT1</a:t>
                      </a:r>
                      <a:endParaRPr lang="fr-FR"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mn-lt"/>
                          <a:ea typeface="Calibri" panose="020F0502020204030204" pitchFamily="34" charset="0"/>
                          <a:cs typeface="Calibri" panose="020F0502020204030204" pitchFamily="34" charset="0"/>
                        </a:rPr>
                        <a:t>Noted</a:t>
                      </a: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722500222"/>
              </p:ext>
            </p:extLst>
          </p:nvPr>
        </p:nvGraphicFramePr>
        <p:xfrm>
          <a:off x="204952" y="1374071"/>
          <a:ext cx="11761077" cy="4864976"/>
        </p:xfrm>
        <a:graphic>
          <a:graphicData uri="http://schemas.openxmlformats.org/drawingml/2006/table">
            <a:tbl>
              <a:tblPr/>
              <a:tblGrid>
                <a:gridCol w="1838990">
                  <a:extLst>
                    <a:ext uri="{9D8B030D-6E8A-4147-A177-3AD203B41FA5}">
                      <a16:colId xmlns:a16="http://schemas.microsoft.com/office/drawing/2014/main" xmlns="" val="20000"/>
                    </a:ext>
                  </a:extLst>
                </a:gridCol>
                <a:gridCol w="4025259">
                  <a:extLst>
                    <a:ext uri="{9D8B030D-6E8A-4147-A177-3AD203B41FA5}">
                      <a16:colId xmlns:a16="http://schemas.microsoft.com/office/drawing/2014/main" xmlns="" val="20001"/>
                    </a:ext>
                  </a:extLst>
                </a:gridCol>
                <a:gridCol w="3009903"/>
                <a:gridCol w="2886925">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Management aspects of selected </a:t>
                      </a:r>
                      <a:r>
                        <a:rPr lang="en-US" sz="1800" b="1" i="0" kern="1200" dirty="0" err="1" smtClean="0">
                          <a:solidFill>
                            <a:schemeClr val="tx1"/>
                          </a:solidFill>
                          <a:effectLst/>
                          <a:latin typeface="+mn-lt"/>
                          <a:ea typeface="+mn-ea"/>
                          <a:cs typeface="+mn-cs"/>
                        </a:rPr>
                        <a:t>IoT</a:t>
                      </a:r>
                      <a:r>
                        <a:rPr lang="en-US" sz="1800" b="1" i="0" kern="1200" dirty="0" smtClean="0">
                          <a:solidFill>
                            <a:schemeClr val="tx1"/>
                          </a:solidFill>
                          <a:effectLst/>
                          <a:latin typeface="+mn-lt"/>
                          <a:ea typeface="+mn-ea"/>
                          <a:cs typeface="+mn-cs"/>
                        </a:rPr>
                        <a:t>-related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FS_OAM_IOT</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730055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Cisco</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45% -&gt; 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SA#79 – </a:t>
                      </a:r>
                      <a:r>
                        <a:rPr kumimoji="0" lang="en-GB" altLang="zh-CN" sz="1600" b="0" i="0" u="none" strike="noStrike" kern="1200" cap="none" normalizeH="0" baseline="0" smtClean="0">
                          <a:ln>
                            <a:noFill/>
                          </a:ln>
                          <a:solidFill>
                            <a:schemeClr val="tx1"/>
                          </a:solidFill>
                          <a:effectLst/>
                          <a:latin typeface="Calibri" pitchFamily="34" charset="0"/>
                          <a:ea typeface="宋体" pitchFamily="2" charset="-122"/>
                          <a:cs typeface="Arial" charset="0"/>
                        </a:rPr>
                        <a:t>March 2018</a:t>
                      </a:r>
                      <a:endPar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32.857</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Introduction and Recommendations text agreed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Introduction: mention </a:t>
                      </a:r>
                    </a:p>
                    <a:p>
                      <a:pPr marL="895335" lvl="1"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study of 4G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IoT</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related functionalities such as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eMTC</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 NB-</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IoT</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RAN Features</a:t>
                      </a:r>
                    </a:p>
                    <a:p>
                      <a:pPr marL="895335" lvl="1"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basic use cases </a:t>
                      </a:r>
                    </a:p>
                    <a:p>
                      <a:pPr marL="895335" lvl="1"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potential requirements</a:t>
                      </a:r>
                    </a:p>
                    <a:p>
                      <a:pPr marL="895335" lvl="1"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potential solutions </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Recommendations agreed to proceed to the normative phase for the PM measurements, based on the potential solutions outlined in the document.</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sheet for SA approval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44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pCRs approved by SWG, TR 32.857 sent for information and approval to SA</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44000"/>
                      </a:schemeClr>
                    </a:solidFill>
                  </a:tcPr>
                </a:tc>
                <a:tc hMerge="1">
                  <a:txBody>
                    <a:bodyPr/>
                    <a:lstStyle/>
                    <a:p>
                      <a:endParaRPr lang="fr-FR"/>
                    </a:p>
                  </a:txBody>
                  <a:tcPr/>
                </a:tc>
                <a:tc hMerge="1">
                  <a:txBody>
                    <a:bodyPr/>
                    <a:lstStyle/>
                    <a:p>
                      <a:endParaRPr lang="fr-FR" dirty="0"/>
                    </a:p>
                  </a:txBody>
                  <a:tcPr/>
                </a:tc>
              </a:tr>
            </a:tbl>
          </a:graphicData>
        </a:graphic>
      </p:graphicFrame>
    </p:spTree>
    <p:extLst>
      <p:ext uri="{BB962C8B-B14F-4D97-AF65-F5344CB8AC3E}">
        <p14:creationId xmlns:p14="http://schemas.microsoft.com/office/powerpoint/2010/main" val="3391407922"/>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0082990"/>
              </p:ext>
            </p:extLst>
          </p:nvPr>
        </p:nvGraphicFramePr>
        <p:xfrm>
          <a:off x="189186" y="1360424"/>
          <a:ext cx="11824139" cy="5352656"/>
        </p:xfrm>
        <a:graphic>
          <a:graphicData uri="http://schemas.openxmlformats.org/drawingml/2006/table">
            <a:tbl>
              <a:tblPr/>
              <a:tblGrid>
                <a:gridCol w="1848850">
                  <a:extLst>
                    <a:ext uri="{9D8B030D-6E8A-4147-A177-3AD203B41FA5}">
                      <a16:colId xmlns:a16="http://schemas.microsoft.com/office/drawing/2014/main" xmlns="" val="20000"/>
                    </a:ext>
                  </a:extLst>
                </a:gridCol>
                <a:gridCol w="4046842">
                  <a:extLst>
                    <a:ext uri="{9D8B030D-6E8A-4147-A177-3AD203B41FA5}">
                      <a16:colId xmlns:a16="http://schemas.microsoft.com/office/drawing/2014/main" xmlns="" val="20001"/>
                    </a:ext>
                  </a:extLst>
                </a:gridCol>
                <a:gridCol w="3026042"/>
                <a:gridCol w="2902405">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OAM aspects of LTE and WLAN integration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FS_OAM_LWI</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 -&gt; 90%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SA#79 – March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potential solutions for CM of WT for non-collocated LWA was discussed and agreed.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potential solutions for CM of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for LWA and LWIP was discussed and agreed.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potential solutions for monitoring of user data transmission on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Xw</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interface for non-collocated LWA was discussed and agreed by OAM plenary.</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potential solutions for monitoring of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XwAP</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procedures for non-collocated LWA was discussed and agreed by OAM plenary.</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potential solutions for monitoring of user data transmission via WLAN for LWIP was discussed and agreed by OAM plenary.</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potential solutions for monitoring of RRC procedures for LWA and LWIP was discussed and agreed.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potential solutions for FM of LWA and LWIP was agreed.</a:t>
                      </a:r>
                    </a:p>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Agreed to send the draft TR for information after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pCRs approved by SWG, TR 32.868 sent to SA for information.</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126587862"/>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059393821"/>
              </p:ext>
            </p:extLst>
          </p:nvPr>
        </p:nvGraphicFramePr>
        <p:xfrm>
          <a:off x="1078173" y="1360424"/>
          <a:ext cx="9853684" cy="4896888"/>
        </p:xfrm>
        <a:graphic>
          <a:graphicData uri="http://schemas.openxmlformats.org/drawingml/2006/table">
            <a:tbl>
              <a:tblPr/>
              <a:tblGrid>
                <a:gridCol w="1540745">
                  <a:extLst>
                    <a:ext uri="{9D8B030D-6E8A-4147-A177-3AD203B41FA5}">
                      <a16:colId xmlns:a16="http://schemas.microsoft.com/office/drawing/2014/main" xmlns="" val="20000"/>
                    </a:ext>
                  </a:extLst>
                </a:gridCol>
                <a:gridCol w="3372449">
                  <a:extLst>
                    <a:ext uri="{9D8B030D-6E8A-4147-A177-3AD203B41FA5}">
                      <a16:colId xmlns:a16="http://schemas.microsoft.com/office/drawing/2014/main" xmlns="" val="20001"/>
                    </a:ext>
                  </a:extLst>
                </a:gridCol>
                <a:gridCol w="2521762"/>
                <a:gridCol w="2418728">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network policy management for mobile networks based on NFV scenarios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FS_NETPOL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30% -&gt; </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35%</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32.871</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 contribution is addressed, which is:</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-Adding the concept of confliction detection and resolution.</a:t>
                      </a:r>
                    </a:p>
                    <a:p>
                      <a:pPr marL="0" lvl="0" indent="0">
                        <a:buFontTx/>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Approved at OAM closing plenary.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approved by SWG</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146681656"/>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73721943"/>
              </p:ext>
            </p:extLst>
          </p:nvPr>
        </p:nvGraphicFramePr>
        <p:xfrm>
          <a:off x="157652" y="1407722"/>
          <a:ext cx="11923986" cy="4782866"/>
        </p:xfrm>
        <a:graphic>
          <a:graphicData uri="http://schemas.openxmlformats.org/drawingml/2006/table">
            <a:tbl>
              <a:tblPr/>
              <a:tblGrid>
                <a:gridCol w="1864462">
                  <a:extLst>
                    <a:ext uri="{9D8B030D-6E8A-4147-A177-3AD203B41FA5}">
                      <a16:colId xmlns:a16="http://schemas.microsoft.com/office/drawing/2014/main" xmlns="" val="20000"/>
                    </a:ext>
                  </a:extLst>
                </a:gridCol>
                <a:gridCol w="4081015">
                  <a:extLst>
                    <a:ext uri="{9D8B030D-6E8A-4147-A177-3AD203B41FA5}">
                      <a16:colId xmlns:a16="http://schemas.microsoft.com/office/drawing/2014/main" xmlns="" val="20001"/>
                    </a:ext>
                  </a:extLst>
                </a:gridCol>
                <a:gridCol w="3051596"/>
                <a:gridCol w="292691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system and functional aspects of Energy Efficiency (EE) in 5G networks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40% -&gt; 60%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32.972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Two pCRs have been discussed and agreed</a:t>
                      </a:r>
                    </a:p>
                    <a:p>
                      <a:pPr marL="895335" lvl="1" indent="-285750">
                        <a:buFont typeface="Arial" panose="020B0604020202020204" pitchFamily="34" charset="0"/>
                        <a:buChar char="•"/>
                      </a:pP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TR 32.972 Potential measurement methods for 5G networks </a:t>
                      </a:r>
                    </a:p>
                    <a:p>
                      <a:pPr marL="895335" lvl="1" indent="-285750">
                        <a:buFont typeface="Arial" panose="020B0604020202020204" pitchFamily="34" charset="0"/>
                        <a:buChar char="•"/>
                      </a:pP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TR 32.972 Architecture options for EE control framework </a:t>
                      </a:r>
                    </a:p>
                    <a:p>
                      <a:pPr marL="895335" lvl="1" indent="-285750">
                        <a:buFont typeface="Arial" panose="020B0604020202020204" pitchFamily="34" charset="0"/>
                        <a:buChar char="•"/>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 reply LS to ITU-T SG5 has been discussed (Cc. SA, RAN, CT, NGMN, ETSI TC EE, ETSI TC ATTM). Our WID will be attached. Revised in S5-181483. It has been approved by email.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pCRs approved  by SWG</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418901202"/>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(5/5)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71149044"/>
              </p:ext>
            </p:extLst>
          </p:nvPr>
        </p:nvGraphicFramePr>
        <p:xfrm>
          <a:off x="177420" y="1360424"/>
          <a:ext cx="11887201" cy="4896888"/>
        </p:xfrm>
        <a:graphic>
          <a:graphicData uri="http://schemas.openxmlformats.org/drawingml/2006/table">
            <a:tbl>
              <a:tblPr/>
              <a:tblGrid>
                <a:gridCol w="1858711">
                  <a:extLst>
                    <a:ext uri="{9D8B030D-6E8A-4147-A177-3AD203B41FA5}">
                      <a16:colId xmlns:a16="http://schemas.microsoft.com/office/drawing/2014/main" xmlns="" val="20000"/>
                    </a:ext>
                  </a:extLst>
                </a:gridCol>
                <a:gridCol w="4068425">
                  <a:extLst>
                    <a:ext uri="{9D8B030D-6E8A-4147-A177-3AD203B41FA5}">
                      <a16:colId xmlns:a16="http://schemas.microsoft.com/office/drawing/2014/main" xmlns="" val="20001"/>
                    </a:ext>
                  </a:extLst>
                </a:gridCol>
                <a:gridCol w="3042181"/>
                <a:gridCol w="291788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integration of ONAP DCAE and 3GPP management architecture</a:t>
                      </a:r>
                      <a:endParaRPr kumimoji="0" lang="en-GB" altLang="zh-CN" sz="18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FS_ONAPDCAE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780031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AT&amp;T, 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10% (TBC)</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28.900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Two pCRs have triggered a lot of discussions. It has been requested to remove two proposed architecture diagrams. The pCRs have finally been approved by email.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 draft LS to ONAP has been discussed and approved by email.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LS out to ONAP (S5-181520) email approved</a:t>
                      </a:r>
                    </a:p>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S5-181518 and S5-181519 email approved</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102071125"/>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SA#79</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55787240"/>
              </p:ext>
            </p:extLst>
          </p:nvPr>
        </p:nvGraphicFramePr>
        <p:xfrm>
          <a:off x="236483" y="2052587"/>
          <a:ext cx="11745310" cy="2452744"/>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xmlns="" val="570476699"/>
                    </a:ext>
                  </a:extLst>
                </a:gridCol>
                <a:gridCol w="5975131">
                  <a:extLst>
                    <a:ext uri="{9D8B030D-6E8A-4147-A177-3AD203B41FA5}">
                      <a16:colId xmlns:a16="http://schemas.microsoft.com/office/drawing/2014/main" xmlns="" val="2618836924"/>
                    </a:ext>
                  </a:extLst>
                </a:gridCol>
                <a:gridCol w="1655379"/>
                <a:gridCol w="2932386">
                  <a:extLst>
                    <a:ext uri="{9D8B030D-6E8A-4147-A177-3AD203B41FA5}">
                      <a16:colId xmlns:a16="http://schemas.microsoft.com/office/drawing/2014/main" xmlns="" val="3016348962"/>
                    </a:ext>
                  </a:extLst>
                </a:gridCol>
              </a:tblGrid>
              <a:tr h="57320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375907">
                <a:tc>
                  <a:txBody>
                    <a:bodyPr/>
                    <a:lstStyle/>
                    <a:p>
                      <a:pPr marL="95250" marR="0" indent="0" algn="l" defTabSz="1219170" rtl="0" eaLnBrk="1" latinLnBrk="0" hangingPunct="1">
                        <a:spcAft>
                          <a:spcPts val="0"/>
                        </a:spcAft>
                      </a:pPr>
                      <a:r>
                        <a:rPr lang="sv-SE" sz="1600" b="0" i="0" u="none" strike="noStrike" kern="1200" baseline="0" dirty="0" smtClean="0">
                          <a:solidFill>
                            <a:schemeClr val="dk1"/>
                          </a:solidFill>
                          <a:latin typeface="Calibri" panose="020F0502020204030204" pitchFamily="34" charset="0"/>
                          <a:ea typeface="+mn-ea"/>
                          <a:cs typeface="+mn-cs"/>
                        </a:rPr>
                        <a:t>S5-181065</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sheet of TS 28.304 for 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172068513"/>
                  </a:ext>
                </a:extLst>
              </a:tr>
              <a:tr h="375907">
                <a:tc>
                  <a:txBody>
                    <a:bodyPr/>
                    <a:lstStyle/>
                    <a:p>
                      <a:pPr marL="95250" marR="0" indent="0" algn="l" defTabSz="1219170" rtl="0" eaLnBrk="1" latinLnBrk="0" hangingPunct="1">
                        <a:spcAft>
                          <a:spcPts val="0"/>
                        </a:spcAft>
                      </a:pPr>
                      <a:r>
                        <a:rPr lang="sv-SE" sz="1600" b="0" i="0" u="none" strike="noStrike" kern="1200" baseline="0" dirty="0" smtClean="0">
                          <a:solidFill>
                            <a:schemeClr val="dk1"/>
                          </a:solidFill>
                          <a:latin typeface="Calibri" panose="020F0502020204030204" pitchFamily="34" charset="0"/>
                          <a:ea typeface="+mn-ea"/>
                          <a:cs typeface="+mn-cs"/>
                        </a:rPr>
                        <a:t>S5-181066</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sheet of TS 28.305 for 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latinLnBrk="0" hangingPunct="1">
                        <a:spcAft>
                          <a:spcPts val="0"/>
                        </a:spcAft>
                      </a:pPr>
                      <a:r>
                        <a:rPr lang="sv-SE" sz="1600" b="0" i="0" u="none" strike="noStrike" kern="1200" baseline="0" dirty="0" smtClean="0">
                          <a:solidFill>
                            <a:schemeClr val="dk1"/>
                          </a:solidFill>
                          <a:latin typeface="Calibri" panose="020F0502020204030204" pitchFamily="34" charset="0"/>
                          <a:ea typeface="+mn-ea"/>
                          <a:cs typeface="+mn-cs"/>
                        </a:rPr>
                        <a:t>S5-181067</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sheet of TS 28.306 for 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S5-181099</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Presentation sheet of TR 32.868 for information </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Intel</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S5-181110</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Presentation of TR 32.857 to SA for 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Cisco</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 and 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69296072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244979326"/>
              </p:ext>
            </p:extLst>
          </p:nvPr>
        </p:nvGraphicFramePr>
        <p:xfrm>
          <a:off x="280893" y="1512301"/>
          <a:ext cx="11650717" cy="4320950"/>
        </p:xfrm>
        <a:graphic>
          <a:graphicData uri="http://schemas.openxmlformats.org/drawingml/2006/table">
            <a:tbl>
              <a:tblPr firstRow="1" bandRow="1">
                <a:tableStyleId>{5C22544A-7EE6-4342-B048-85BDC9FD1C3A}</a:tableStyleId>
              </a:tblPr>
              <a:tblGrid>
                <a:gridCol w="1181806">
                  <a:extLst>
                    <a:ext uri="{9D8B030D-6E8A-4147-A177-3AD203B41FA5}">
                      <a16:colId xmlns:a16="http://schemas.microsoft.com/office/drawing/2014/main" xmlns="" val="570476699"/>
                    </a:ext>
                  </a:extLst>
                </a:gridCol>
                <a:gridCol w="5644663">
                  <a:extLst>
                    <a:ext uri="{9D8B030D-6E8A-4147-A177-3AD203B41FA5}">
                      <a16:colId xmlns:a16="http://schemas.microsoft.com/office/drawing/2014/main" xmlns="" val="2618836924"/>
                    </a:ext>
                  </a:extLst>
                </a:gridCol>
                <a:gridCol w="1545020">
                  <a:extLst>
                    <a:ext uri="{9D8B030D-6E8A-4147-A177-3AD203B41FA5}">
                      <a16:colId xmlns:a16="http://schemas.microsoft.com/office/drawing/2014/main" xmlns="" val="3016348962"/>
                    </a:ext>
                  </a:extLst>
                </a:gridCol>
                <a:gridCol w="1663238">
                  <a:extLst>
                    <a:ext uri="{9D8B030D-6E8A-4147-A177-3AD203B41FA5}">
                      <a16:colId xmlns:a16="http://schemas.microsoft.com/office/drawing/2014/main" xmlns="" val="3690116950"/>
                    </a:ext>
                  </a:extLst>
                </a:gridCol>
                <a:gridCol w="1615990">
                  <a:extLst>
                    <a:ext uri="{9D8B030D-6E8A-4147-A177-3AD203B41FA5}">
                      <a16:colId xmlns:a16="http://schemas.microsoft.com/office/drawing/2014/main" xmlns="" val="2952368263"/>
                    </a:ext>
                  </a:extLst>
                </a:gridCol>
              </a:tblGrid>
              <a:tr h="71016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S5-181455</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en-US" sz="1600" dirty="0" smtClean="0">
                          <a:solidFill>
                            <a:schemeClr val="tx1"/>
                          </a:solidFill>
                          <a:effectLst/>
                          <a:latin typeface="+mn-lt"/>
                          <a:ea typeface="Calibri" panose="020F0502020204030204" pitchFamily="34" charset="0"/>
                          <a:cs typeface="Calibri" panose="020F0502020204030204" pitchFamily="34" charset="0"/>
                        </a:rPr>
                        <a:t>Reply to: LS from SA3 to SA5 on the status of work on interfaces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mn-lt"/>
                          <a:ea typeface="Calibri" panose="020F0502020204030204" pitchFamily="34" charset="0"/>
                          <a:cs typeface="Calibri" panose="020F0502020204030204" pitchFamily="34" charset="0"/>
                        </a:rPr>
                        <a:t>SA3</a:t>
                      </a: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mn-lt"/>
                          <a:ea typeface="Calibri" panose="020F0502020204030204" pitchFamily="34" charset="0"/>
                          <a:cs typeface="Calibri" panose="020F0502020204030204" pitchFamily="34" charset="0"/>
                        </a:rPr>
                        <a:t>S5-181296</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S5-181456</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solidFill>
                            <a:schemeClr val="tx1"/>
                          </a:solidFill>
                          <a:effectLst/>
                          <a:latin typeface="+mn-lt"/>
                        </a:rPr>
                        <a:t>LS on transport support of network slicing management </a:t>
                      </a:r>
                      <a:endParaRPr lang="en-US" sz="16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dirty="0" smtClean="0">
                          <a:solidFill>
                            <a:schemeClr val="tx1"/>
                          </a:solidFill>
                          <a:effectLst/>
                          <a:latin typeface="+mn-lt"/>
                          <a:ea typeface="+mn-ea"/>
                          <a:cs typeface="+mn-cs"/>
                        </a:rPr>
                        <a:t>BBF, ETSI ISG NFV, ITU-T SG15, </a:t>
                      </a:r>
                    </a:p>
                    <a:p>
                      <a:pPr marL="95250" marR="0" indent="0" algn="l" defTabSz="1219170" rtl="0" eaLnBrk="1" fontAlgn="t" latinLnBrk="0" hangingPunct="1">
                        <a:lnSpc>
                          <a:spcPct val="100000"/>
                        </a:lnSpc>
                        <a:spcBef>
                          <a:spcPts val="0"/>
                        </a:spcBef>
                        <a:spcAft>
                          <a:spcPts val="0"/>
                        </a:spcAft>
                        <a:buClrTx/>
                        <a:buSzTx/>
                        <a:buFontTx/>
                        <a:buNone/>
                        <a:tabLst/>
                        <a:defRPr/>
                      </a:pPr>
                      <a:r>
                        <a:rPr lang="sv-SE" sz="1600" dirty="0" smtClean="0">
                          <a:solidFill>
                            <a:schemeClr val="tx1"/>
                          </a:solidFill>
                          <a:effectLst/>
                          <a:latin typeface="+mn-lt"/>
                          <a:ea typeface="Calibri" panose="020F0502020204030204" pitchFamily="34" charset="0"/>
                          <a:cs typeface="Calibri" panose="020F0502020204030204" pitchFamily="34" charset="0"/>
                        </a:rPr>
                        <a:t>ETSI ISG ZSM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S5-181520</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solidFill>
                            <a:schemeClr val="tx1"/>
                          </a:solidFill>
                          <a:effectLst/>
                          <a:latin typeface="+mn-lt"/>
                        </a:rPr>
                        <a:t>LS to ONAP - New study on integration of ONAP DCAE and 3GPP management architecture (email approved)</a:t>
                      </a:r>
                      <a:endParaRPr lang="en-US" sz="16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dirty="0" smtClean="0">
                          <a:solidFill>
                            <a:schemeClr val="tx1"/>
                          </a:solidFill>
                          <a:effectLst/>
                          <a:latin typeface="+mn-lt"/>
                          <a:ea typeface="+mn-ea"/>
                          <a:cs typeface="+mn-cs"/>
                        </a:rPr>
                        <a:t>ONAP</a:t>
                      </a:r>
                      <a:endParaRPr lang="fr-FR" sz="1600" b="0" i="0" u="none" strike="noStrike" kern="1200" dirty="0">
                        <a:solidFill>
                          <a:schemeClr val="tx1"/>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mn-lt"/>
                          <a:ea typeface="Calibri" panose="020F0502020204030204" pitchFamily="34" charset="0"/>
                          <a:cs typeface="Calibri" panose="020F0502020204030204" pitchFamily="34" charset="0"/>
                        </a:rPr>
                        <a:t>SA</a:t>
                      </a: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S5-181529</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solidFill>
                            <a:schemeClr val="tx1"/>
                          </a:solidFill>
                          <a:effectLst/>
                          <a:latin typeface="+mn-lt"/>
                        </a:rPr>
                        <a:t>LS to SA2 on clarification of slicing vs network sharing </a:t>
                      </a:r>
                      <a:endParaRPr lang="en-US" sz="16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dirty="0" smtClean="0">
                          <a:solidFill>
                            <a:schemeClr val="tx1"/>
                          </a:solidFill>
                          <a:effectLst/>
                          <a:latin typeface="+mn-lt"/>
                          <a:ea typeface="+mn-ea"/>
                          <a:cs typeface="+mn-cs"/>
                        </a:rPr>
                        <a:t>SA2</a:t>
                      </a:r>
                      <a:endParaRPr lang="fr-FR" sz="1600" b="0" i="0" u="none" strike="noStrike" kern="1200" dirty="0">
                        <a:solidFill>
                          <a:schemeClr val="tx1"/>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S5-181570</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solidFill>
                            <a:schemeClr val="tx1"/>
                          </a:solidFill>
                          <a:effectLst/>
                          <a:latin typeface="+mn-lt"/>
                        </a:rPr>
                        <a:t>LS reply to ITU-T SG5 (Q6/5) on Energy Efficiency (email approved)</a:t>
                      </a:r>
                      <a:endParaRPr lang="en-US" sz="16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dirty="0" smtClean="0">
                          <a:solidFill>
                            <a:schemeClr val="tx1"/>
                          </a:solidFill>
                          <a:effectLst/>
                          <a:latin typeface="+mn-lt"/>
                          <a:ea typeface="+mn-ea"/>
                          <a:cs typeface="+mn-cs"/>
                        </a:rPr>
                        <a:t>ITU-T SG5 Q6/5</a:t>
                      </a:r>
                      <a:endParaRPr lang="fr-FR" sz="1600" b="0" i="0" u="none" strike="noStrike" kern="1200" dirty="0">
                        <a:solidFill>
                          <a:schemeClr val="tx1"/>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mn-lt"/>
                          <a:ea typeface="Calibri" panose="020F0502020204030204" pitchFamily="34" charset="0"/>
                          <a:cs typeface="Calibri" panose="020F0502020204030204" pitchFamily="34" charset="0"/>
                        </a:rPr>
                        <a:t>3GPP SA, 3GPP CT, 3GPP RAN, ETSI TC EE, ETSI TC ATTM, NGMN</a:t>
                      </a: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mn-lt"/>
                          <a:ea typeface="Calibri" panose="020F0502020204030204" pitchFamily="34" charset="0"/>
                          <a:cs typeface="Calibri" panose="020F0502020204030204" pitchFamily="34" charset="0"/>
                        </a:rPr>
                        <a:t>S5-181052</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S5-181576</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solidFill>
                            <a:schemeClr val="tx1"/>
                          </a:solidFill>
                          <a:effectLst/>
                          <a:latin typeface="+mn-lt"/>
                        </a:rPr>
                        <a:t>LS on measurement of user plane latency </a:t>
                      </a:r>
                      <a:endParaRPr lang="en-US" sz="16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dirty="0" smtClean="0">
                          <a:solidFill>
                            <a:schemeClr val="tx1"/>
                          </a:solidFill>
                          <a:effectLst/>
                          <a:latin typeface="+mn-lt"/>
                          <a:ea typeface="+mn-ea"/>
                          <a:cs typeface="+mn-cs"/>
                        </a:rPr>
                        <a:t>SA2</a:t>
                      </a:r>
                      <a:endParaRPr lang="fr-FR" sz="1600" b="0" i="0" u="none" strike="noStrike" kern="1200" dirty="0">
                        <a:solidFill>
                          <a:schemeClr val="tx1"/>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or revised Work Items / Study Items</a:t>
            </a:r>
          </a:p>
          <a:p>
            <a:pPr algn="ctr">
              <a:defRPr/>
            </a:pPr>
            <a:r>
              <a:rPr lang="en-US" altLang="zh-CN" sz="2400" dirty="0" smtClean="0">
                <a:solidFill>
                  <a:srgbClr val="FF0000"/>
                </a:solidFill>
                <a:latin typeface="Calibri"/>
                <a:cs typeface="Times New Roman" pitchFamily="18" charset="0"/>
              </a:rPr>
              <a:t>Approved by SA5 </a:t>
            </a:r>
            <a:r>
              <a:rPr lang="en-US" altLang="zh-CN" sz="2400" dirty="0">
                <a:solidFill>
                  <a:srgbClr val="FF0000"/>
                </a:solidFill>
                <a:latin typeface="Calibri"/>
                <a:cs typeface="Times New Roman" pitchFamily="18" charset="0"/>
              </a:rPr>
              <a:t>closing </a:t>
            </a:r>
            <a:r>
              <a:rPr lang="en-US" altLang="zh-CN" sz="2400" dirty="0" smtClean="0">
                <a:solidFill>
                  <a:srgbClr val="FF0000"/>
                </a:solidFill>
                <a:latin typeface="Calibri"/>
                <a:cs typeface="Times New Roman" pitchFamily="18" charset="0"/>
              </a:rPr>
              <a:t>plenary</a:t>
            </a:r>
            <a:endParaRPr lang="en-GB" altLang="zh-CN" sz="24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82963428"/>
              </p:ext>
            </p:extLst>
          </p:nvPr>
        </p:nvGraphicFramePr>
        <p:xfrm>
          <a:off x="110359" y="2359209"/>
          <a:ext cx="11902965" cy="1199521"/>
        </p:xfrm>
        <a:graphic>
          <a:graphicData uri="http://schemas.openxmlformats.org/drawingml/2006/table">
            <a:tbl>
              <a:tblPr/>
              <a:tblGrid>
                <a:gridCol w="1346873">
                  <a:extLst>
                    <a:ext uri="{9D8B030D-6E8A-4147-A177-3AD203B41FA5}">
                      <a16:colId xmlns:a16="http://schemas.microsoft.com/office/drawing/2014/main" xmlns="" val="20000"/>
                    </a:ext>
                  </a:extLst>
                </a:gridCol>
                <a:gridCol w="2427697"/>
                <a:gridCol w="5970236">
                  <a:extLst>
                    <a:ext uri="{9D8B030D-6E8A-4147-A177-3AD203B41FA5}">
                      <a16:colId xmlns:a16="http://schemas.microsoft.com/office/drawing/2014/main" xmlns="" val="20001"/>
                    </a:ext>
                  </a:extLst>
                </a:gridCol>
                <a:gridCol w="2158159"/>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53883">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mn-ea"/>
                          <a:cs typeface="Arial" charset="0"/>
                        </a:rPr>
                        <a:t>S5-181497</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Revised WID</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ea typeface="+mn-ea"/>
                          <a:cs typeface="Arial" charset="0"/>
                        </a:rPr>
                        <a:t>Revised WID Control and monitoring of PEE parameters in RAN </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Rel-15 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approved by SA5 closing plenary (1/2)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550775936"/>
              </p:ext>
            </p:extLst>
          </p:nvPr>
        </p:nvGraphicFramePr>
        <p:xfrm>
          <a:off x="354839" y="1444535"/>
          <a:ext cx="10972802" cy="4522819"/>
        </p:xfrm>
        <a:graphic>
          <a:graphicData uri="http://schemas.openxmlformats.org/drawingml/2006/table">
            <a:tbl>
              <a:tblPr/>
              <a:tblGrid>
                <a:gridCol w="1175134">
                  <a:extLst>
                    <a:ext uri="{9D8B030D-6E8A-4147-A177-3AD203B41FA5}">
                      <a16:colId xmlns:a16="http://schemas.microsoft.com/office/drawing/2014/main" xmlns="" val="20000"/>
                    </a:ext>
                  </a:extLst>
                </a:gridCol>
                <a:gridCol w="7252353">
                  <a:extLst>
                    <a:ext uri="{9D8B030D-6E8A-4147-A177-3AD203B41FA5}">
                      <a16:colId xmlns:a16="http://schemas.microsoft.com/office/drawing/2014/main" xmlns="" val="20001"/>
                    </a:ext>
                  </a:extLst>
                </a:gridCol>
                <a:gridCol w="2545315"/>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53883">
                <a:tc>
                  <a:txBody>
                    <a:bodyPr/>
                    <a:lstStyle/>
                    <a:p>
                      <a:pPr marL="0" indent="95250" algn="l" fontAlgn="t"/>
                      <a:r>
                        <a:rPr lang="fr-FR" sz="1600" b="0" i="0" u="none" strike="noStrike" kern="1200" dirty="0">
                          <a:solidFill>
                            <a:srgbClr val="000000"/>
                          </a:solidFill>
                          <a:effectLst/>
                          <a:latin typeface="+mn-lt"/>
                          <a:ea typeface="+mn-ea"/>
                          <a:cs typeface="+mn-cs"/>
                        </a:rPr>
                        <a:t>S5-181269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pt-BR" sz="1600" b="0" i="0" u="none" strike="noStrike" dirty="0">
                          <a:solidFill>
                            <a:srgbClr val="000000"/>
                          </a:solidFill>
                          <a:effectLst/>
                          <a:latin typeface="+mn-lt"/>
                        </a:rPr>
                        <a:t>CR R8 32.511-830 Converting Editor’s Note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dirty="0">
                          <a:solidFill>
                            <a:srgbClr val="000000"/>
                          </a:solidFill>
                          <a:effectLst/>
                          <a:latin typeface="+mn-lt"/>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0" indent="95250" algn="l" fontAlgn="t"/>
                      <a:r>
                        <a:rPr lang="fr-FR" sz="1600" b="0" i="0" u="none" strike="noStrike" kern="1200" dirty="0">
                          <a:solidFill>
                            <a:srgbClr val="000000"/>
                          </a:solidFill>
                          <a:effectLst/>
                          <a:latin typeface="+mn-lt"/>
                          <a:ea typeface="+mn-ea"/>
                          <a:cs typeface="+mn-cs"/>
                        </a:rPr>
                        <a:t>S5-181270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pt-BR" sz="1600" b="0" i="0" u="none" strike="noStrike" dirty="0">
                          <a:solidFill>
                            <a:srgbClr val="000000"/>
                          </a:solidFill>
                          <a:effectLst/>
                          <a:latin typeface="+mn-lt"/>
                        </a:rPr>
                        <a:t>CR R9 32.511-910 Converting Editor’s Note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dirty="0">
                          <a:solidFill>
                            <a:srgbClr val="000000"/>
                          </a:solidFill>
                          <a:effectLst/>
                          <a:latin typeface="+mn-lt"/>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0" indent="95250" algn="l" fontAlgn="t"/>
                      <a:r>
                        <a:rPr lang="fr-FR" sz="1600" b="0" i="0" u="none" strike="noStrike" kern="1200" dirty="0">
                          <a:solidFill>
                            <a:srgbClr val="000000"/>
                          </a:solidFill>
                          <a:effectLst/>
                          <a:latin typeface="+mn-lt"/>
                          <a:ea typeface="+mn-ea"/>
                          <a:cs typeface="+mn-cs"/>
                        </a:rPr>
                        <a:t>S5-181271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pt-BR" sz="1600" b="0" i="0" u="none" strike="noStrike" dirty="0">
                          <a:solidFill>
                            <a:srgbClr val="000000"/>
                          </a:solidFill>
                          <a:effectLst/>
                          <a:latin typeface="+mn-lt"/>
                        </a:rPr>
                        <a:t>CR R10 32.511-a10 Converting Editor’s Note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dirty="0">
                          <a:solidFill>
                            <a:srgbClr val="000000"/>
                          </a:solidFill>
                          <a:effectLst/>
                          <a:latin typeface="+mn-lt"/>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0" indent="95250" algn="l" fontAlgn="t"/>
                      <a:r>
                        <a:rPr lang="fr-FR" sz="1600" b="0" i="0" u="none" strike="noStrike" kern="1200" dirty="0">
                          <a:solidFill>
                            <a:srgbClr val="000000"/>
                          </a:solidFill>
                          <a:effectLst/>
                          <a:latin typeface="+mn-lt"/>
                          <a:ea typeface="+mn-ea"/>
                          <a:cs typeface="+mn-cs"/>
                        </a:rPr>
                        <a:t>S5-181272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pt-BR" sz="1600" b="0" i="0" u="none" strike="noStrike" dirty="0">
                          <a:solidFill>
                            <a:srgbClr val="000000"/>
                          </a:solidFill>
                          <a:effectLst/>
                          <a:latin typeface="+mn-lt"/>
                        </a:rPr>
                        <a:t>CR R11 32.511-b30 Converting Editor’s Note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dirty="0">
                          <a:solidFill>
                            <a:srgbClr val="000000"/>
                          </a:solidFill>
                          <a:effectLst/>
                          <a:latin typeface="+mn-lt"/>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0" indent="95250" algn="l" fontAlgn="t"/>
                      <a:r>
                        <a:rPr lang="fr-FR" sz="1600" b="0" i="0" u="none" strike="noStrike" kern="1200" dirty="0">
                          <a:solidFill>
                            <a:srgbClr val="000000"/>
                          </a:solidFill>
                          <a:effectLst/>
                          <a:latin typeface="+mn-lt"/>
                          <a:ea typeface="+mn-ea"/>
                          <a:cs typeface="+mn-cs"/>
                        </a:rPr>
                        <a:t>S5-181273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pt-BR" sz="1600" b="0" i="0" u="none" strike="noStrike" dirty="0">
                          <a:solidFill>
                            <a:srgbClr val="000000"/>
                          </a:solidFill>
                          <a:effectLst/>
                          <a:latin typeface="+mn-lt"/>
                        </a:rPr>
                        <a:t>CR R12 32.511-c10 Converting Editor’s Note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dirty="0">
                          <a:solidFill>
                            <a:srgbClr val="000000"/>
                          </a:solidFill>
                          <a:effectLst/>
                          <a:latin typeface="+mn-lt"/>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0" indent="95250" algn="l" fontAlgn="t"/>
                      <a:r>
                        <a:rPr lang="fr-FR" sz="1600" b="0" i="0" u="none" strike="noStrike" kern="1200" dirty="0">
                          <a:solidFill>
                            <a:srgbClr val="000000"/>
                          </a:solidFill>
                          <a:effectLst/>
                          <a:latin typeface="+mn-lt"/>
                          <a:ea typeface="+mn-ea"/>
                          <a:cs typeface="+mn-cs"/>
                        </a:rPr>
                        <a:t>S5-181274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pt-BR" sz="1600" b="0" i="0" u="none" strike="noStrike" dirty="0">
                          <a:solidFill>
                            <a:srgbClr val="000000"/>
                          </a:solidFill>
                          <a:effectLst/>
                          <a:latin typeface="+mn-lt"/>
                        </a:rPr>
                        <a:t>CR R13 32.511-d10 Converting Editor’s Note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dirty="0">
                          <a:solidFill>
                            <a:srgbClr val="000000"/>
                          </a:solidFill>
                          <a:effectLst/>
                          <a:latin typeface="+mn-lt"/>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0" indent="95250" algn="l" fontAlgn="t"/>
                      <a:r>
                        <a:rPr lang="fr-FR" sz="1600" b="0" i="0" u="none" strike="noStrike" kern="1200" dirty="0">
                          <a:solidFill>
                            <a:srgbClr val="000000"/>
                          </a:solidFill>
                          <a:effectLst/>
                          <a:latin typeface="+mn-lt"/>
                          <a:ea typeface="+mn-ea"/>
                          <a:cs typeface="+mn-cs"/>
                        </a:rPr>
                        <a:t>S5-181275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pt-BR" sz="1600" b="0" i="0" u="none" strike="noStrike" dirty="0">
                          <a:solidFill>
                            <a:srgbClr val="000000"/>
                          </a:solidFill>
                          <a:effectLst/>
                          <a:latin typeface="+mn-lt"/>
                        </a:rPr>
                        <a:t>CR R14 32.511-e10 Converting Editor’s Note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dirty="0">
                          <a:solidFill>
                            <a:srgbClr val="000000"/>
                          </a:solidFill>
                          <a:effectLst/>
                          <a:latin typeface="+mn-lt"/>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132899243"/>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GB" altLang="zh-CN" sz="3200" kern="0" dirty="0" smtClean="0">
                <a:solidFill>
                  <a:srgbClr val="FF0000"/>
                </a:solidFill>
                <a:latin typeface="Calibri"/>
                <a:cs typeface="+mj-cs"/>
              </a:rPr>
              <a:t>OAM&amp;P Maintenance and Rel-15 small Enhancements</a:t>
            </a:r>
          </a:p>
          <a:p>
            <a:pPr algn="ctr">
              <a:defRPr/>
            </a:pPr>
            <a:r>
              <a:rPr lang="en-GB" altLang="zh-CN" sz="2800" kern="0" dirty="0" smtClean="0">
                <a:solidFill>
                  <a:srgbClr val="FF0000"/>
                </a:solidFill>
                <a:latin typeface="Calibri"/>
                <a:cs typeface="+mj-cs"/>
              </a:rPr>
              <a:t>CRs approved by SA5 closing plenary (2/2)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455506246"/>
              </p:ext>
            </p:extLst>
          </p:nvPr>
        </p:nvGraphicFramePr>
        <p:xfrm>
          <a:off x="354839" y="2241069"/>
          <a:ext cx="10972802" cy="2307287"/>
        </p:xfrm>
        <a:graphic>
          <a:graphicData uri="http://schemas.openxmlformats.org/drawingml/2006/table">
            <a:tbl>
              <a:tblPr/>
              <a:tblGrid>
                <a:gridCol w="1175134">
                  <a:extLst>
                    <a:ext uri="{9D8B030D-6E8A-4147-A177-3AD203B41FA5}">
                      <a16:colId xmlns:a16="http://schemas.microsoft.com/office/drawing/2014/main" xmlns="" val="20000"/>
                    </a:ext>
                  </a:extLst>
                </a:gridCol>
                <a:gridCol w="7252353">
                  <a:extLst>
                    <a:ext uri="{9D8B030D-6E8A-4147-A177-3AD203B41FA5}">
                      <a16:colId xmlns:a16="http://schemas.microsoft.com/office/drawing/2014/main" xmlns="" val="20001"/>
                    </a:ext>
                  </a:extLst>
                </a:gridCol>
                <a:gridCol w="2545315"/>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53883">
                <a:tc>
                  <a:txBody>
                    <a:bodyPr/>
                    <a:lstStyle/>
                    <a:p>
                      <a:pPr marL="0" indent="95250" algn="l" fontAlgn="t"/>
                      <a:r>
                        <a:rPr lang="fr-FR" sz="1600" b="0" i="0" u="none" strike="noStrike" kern="1200" dirty="0" smtClean="0">
                          <a:solidFill>
                            <a:srgbClr val="000000"/>
                          </a:solidFill>
                          <a:effectLst/>
                          <a:latin typeface="+mn-lt"/>
                          <a:ea typeface="+mn-ea"/>
                          <a:cs typeface="+mn-cs"/>
                        </a:rPr>
                        <a:t>S5-181340</a:t>
                      </a:r>
                      <a:endParaRPr lang="fr-FR"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dirty="0">
                          <a:solidFill>
                            <a:srgbClr val="000000"/>
                          </a:solidFill>
                          <a:effectLst/>
                          <a:latin typeface="+mn-lt"/>
                        </a:rPr>
                        <a:t>Replacement of 3G </a:t>
                      </a:r>
                      <a:r>
                        <a:rPr lang="en-GB" sz="1600" b="0" i="0" u="none" strike="noStrike" noProof="0" dirty="0" smtClean="0">
                          <a:solidFill>
                            <a:srgbClr val="000000"/>
                          </a:solidFill>
                          <a:effectLst/>
                          <a:latin typeface="+mn-lt"/>
                        </a:rPr>
                        <a:t>term</a:t>
                      </a:r>
                      <a:endParaRPr lang="en-GB" sz="1600" b="0" i="0" u="none" strike="noStrike" noProof="0"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dirty="0">
                          <a:solidFill>
                            <a:srgbClr val="000000"/>
                          </a:solidFill>
                          <a:effectLst/>
                          <a:latin typeface="+mn-lt"/>
                        </a:rPr>
                        <a:t>Ericsson </a:t>
                      </a:r>
                      <a:r>
                        <a:rPr lang="en-GB" sz="1600" b="0" i="0" u="none" strike="noStrike" noProof="0" dirty="0" smtClean="0">
                          <a:solidFill>
                            <a:srgbClr val="000000"/>
                          </a:solidFill>
                          <a:effectLst/>
                          <a:latin typeface="+mn-lt"/>
                        </a:rPr>
                        <a:t>GmbH</a:t>
                      </a:r>
                      <a:r>
                        <a:rPr lang="fr-FR" sz="1600" b="0" i="0" u="none" strike="noStrike" dirty="0" smtClean="0">
                          <a:solidFill>
                            <a:srgbClr val="000000"/>
                          </a:solidFill>
                          <a:effectLst/>
                          <a:latin typeface="+mn-lt"/>
                        </a:rPr>
                        <a:t>, </a:t>
                      </a:r>
                      <a:r>
                        <a:rPr lang="fr-FR" sz="1600" b="0" i="0" u="none" strike="noStrike" dirty="0">
                          <a:solidFill>
                            <a:srgbClr val="000000"/>
                          </a:solidFill>
                          <a:effectLst/>
                          <a:latin typeface="+mn-lt"/>
                        </a:rPr>
                        <a:t>Eurolab</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0" indent="95250" algn="l" fontAlgn="t"/>
                      <a:r>
                        <a:rPr lang="fr-FR" sz="1600" b="0" i="0" u="none" strike="noStrike" kern="1200" dirty="0" smtClean="0">
                          <a:solidFill>
                            <a:srgbClr val="000000"/>
                          </a:solidFill>
                          <a:effectLst/>
                          <a:latin typeface="+mn-lt"/>
                          <a:ea typeface="+mn-ea"/>
                          <a:cs typeface="+mn-cs"/>
                        </a:rPr>
                        <a:t>S5-181341</a:t>
                      </a:r>
                      <a:endParaRPr lang="fr-FR"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dirty="0">
                          <a:solidFill>
                            <a:srgbClr val="000000"/>
                          </a:solidFill>
                          <a:effectLst/>
                          <a:latin typeface="+mn-lt"/>
                        </a:rPr>
                        <a:t>Replacement of 3G </a:t>
                      </a:r>
                      <a:r>
                        <a:rPr lang="fr-FR" sz="1600" b="0" i="0" u="none" strike="noStrike" dirty="0" err="1">
                          <a:solidFill>
                            <a:srgbClr val="000000"/>
                          </a:solidFill>
                          <a:effectLst/>
                          <a:latin typeface="+mn-lt"/>
                        </a:rPr>
                        <a:t>term</a:t>
                      </a:r>
                      <a:r>
                        <a:rPr lang="fr-FR" sz="1600" b="0" i="0" u="none" strike="noStrike" dirty="0">
                          <a:solidFill>
                            <a:srgbClr val="000000"/>
                          </a:solidFill>
                          <a:effectLst/>
                          <a:latin typeface="+mn-lt"/>
                        </a:rPr>
                        <a:t>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dirty="0">
                          <a:solidFill>
                            <a:srgbClr val="000000"/>
                          </a:solidFill>
                          <a:effectLst/>
                          <a:latin typeface="+mn-lt"/>
                        </a:rPr>
                        <a:t>Ericsson </a:t>
                      </a:r>
                      <a:r>
                        <a:rPr lang="fr-FR" sz="1600" b="0" i="0" u="none" strike="noStrike" dirty="0" err="1">
                          <a:solidFill>
                            <a:srgbClr val="000000"/>
                          </a:solidFill>
                          <a:effectLst/>
                          <a:latin typeface="+mn-lt"/>
                        </a:rPr>
                        <a:t>GmbH</a:t>
                      </a:r>
                      <a:r>
                        <a:rPr lang="fr-FR" sz="1600" b="0" i="0" u="none" strike="noStrike" dirty="0">
                          <a:solidFill>
                            <a:srgbClr val="000000"/>
                          </a:solidFill>
                          <a:effectLst/>
                          <a:latin typeface="+mn-lt"/>
                        </a:rPr>
                        <a:t>, Eurolab</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0" indent="95250" algn="l" fontAlgn="t"/>
                      <a:r>
                        <a:rPr lang="fr-FR" sz="1600" b="0" i="0" u="none" strike="noStrike" kern="1200" dirty="0" smtClean="0">
                          <a:solidFill>
                            <a:srgbClr val="000000"/>
                          </a:solidFill>
                          <a:effectLst/>
                          <a:latin typeface="+mn-lt"/>
                          <a:ea typeface="+mn-ea"/>
                          <a:cs typeface="+mn-cs"/>
                        </a:rPr>
                        <a:t>S5-181484</a:t>
                      </a:r>
                      <a:endParaRPr lang="fr-FR"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en-US" sz="1600" b="0" i="0" u="none" strike="noStrike" dirty="0">
                          <a:solidFill>
                            <a:srgbClr val="000000"/>
                          </a:solidFill>
                          <a:effectLst/>
                          <a:latin typeface="+mn-lt"/>
                        </a:rPr>
                        <a:t>Rel-15 CR 32.867 editorial correction and supplement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fontAlgn="t"/>
                      <a:r>
                        <a:rPr lang="fr-FR" sz="16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138325070"/>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4269571233"/>
              </p:ext>
            </p:extLst>
          </p:nvPr>
        </p:nvGraphicFramePr>
        <p:xfrm>
          <a:off x="587625" y="1298840"/>
          <a:ext cx="10795378" cy="4888565"/>
        </p:xfrm>
        <a:graphic>
          <a:graphicData uri="http://schemas.openxmlformats.org/drawingml/2006/table">
            <a:tbl>
              <a:tblPr/>
              <a:tblGrid>
                <a:gridCol w="1183107">
                  <a:extLst>
                    <a:ext uri="{9D8B030D-6E8A-4147-A177-3AD203B41FA5}">
                      <a16:colId xmlns:a16="http://schemas.microsoft.com/office/drawing/2014/main" xmlns="" val="20000"/>
                    </a:ext>
                  </a:extLst>
                </a:gridCol>
                <a:gridCol w="6480022">
                  <a:extLst>
                    <a:ext uri="{9D8B030D-6E8A-4147-A177-3AD203B41FA5}">
                      <a16:colId xmlns:a16="http://schemas.microsoft.com/office/drawing/2014/main" xmlns="" val="20001"/>
                    </a:ext>
                  </a:extLst>
                </a:gridCol>
                <a:gridCol w="3132249"/>
              </a:tblGrid>
              <a:tr h="504632">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432917">
                <a:tc>
                  <a:txBody>
                    <a:bodyPr/>
                    <a:lstStyle/>
                    <a:p>
                      <a:pPr marL="95250" indent="0" algn="l" fontAlgn="t"/>
                      <a:r>
                        <a:rPr lang="fr-FR" sz="1600" b="0" i="0" u="none" strike="noStrike" kern="1200" dirty="0" smtClean="0">
                          <a:solidFill>
                            <a:srgbClr val="000000"/>
                          </a:solidFill>
                          <a:effectLst/>
                          <a:latin typeface="+mn-lt"/>
                          <a:ea typeface="+mn-ea"/>
                          <a:cs typeface="+mn-cs"/>
                        </a:rPr>
                        <a:t>S5-181336</a:t>
                      </a:r>
                      <a:endParaRPr lang="fr-FR"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mn-lt"/>
                          <a:ea typeface="+mn-ea"/>
                          <a:cs typeface="+mn-cs"/>
                        </a:rPr>
                        <a:t>Rel-15 workload management in the OAM&amp;P SWG </a:t>
                      </a:r>
                      <a:endParaRPr lang="fr-FR" sz="16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chemeClr val="tx1"/>
                          </a:solidFill>
                          <a:effectLst/>
                          <a:latin typeface="+mn-lt"/>
                        </a:rPr>
                        <a:t>OAM&amp;P SWG chairman </a:t>
                      </a:r>
                      <a:endParaRPr lang="fr-FR" sz="1600" b="0" i="0" u="none" strike="noStrike" dirty="0">
                        <a:solidFill>
                          <a:schemeClr val="tx1"/>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56379">
                <a:tc>
                  <a:txBody>
                    <a:bodyPr/>
                    <a:lstStyle/>
                    <a:p>
                      <a:pPr marL="95250" indent="0" algn="l" fontAlgn="t"/>
                      <a:r>
                        <a:rPr lang="fr-FR" sz="1600" b="0" i="0" u="none" strike="noStrike" kern="1200" dirty="0" smtClean="0">
                          <a:solidFill>
                            <a:srgbClr val="000000"/>
                          </a:solidFill>
                          <a:effectLst/>
                          <a:latin typeface="+mn-lt"/>
                          <a:ea typeface="+mn-ea"/>
                          <a:cs typeface="+mn-cs"/>
                        </a:rPr>
                        <a:t>S5-181345</a:t>
                      </a:r>
                      <a:endParaRPr lang="fr-FR"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mn-lt"/>
                          <a:ea typeface="+mn-ea"/>
                          <a:cs typeface="+mn-cs"/>
                        </a:rPr>
                        <a:t>Function priority and objective proposal for 5G network and network slicing management in Rel-15</a:t>
                      </a:r>
                      <a:endParaRPr lang="en-US"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rgbClr val="000000"/>
                          </a:solidFill>
                          <a:effectLst/>
                          <a:latin typeface="+mn-lt"/>
                        </a:rPr>
                        <a:t>Huawei</a:t>
                      </a:r>
                      <a:endParaRPr lang="fr-FR" sz="16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32917">
                <a:tc>
                  <a:txBody>
                    <a:bodyPr/>
                    <a:lstStyle/>
                    <a:p>
                      <a:pPr marL="95250" indent="0" algn="l" fontAlgn="t"/>
                      <a:r>
                        <a:rPr lang="fr-FR" sz="1600" b="0" i="0" u="none" strike="noStrike" kern="1200" dirty="0" smtClean="0">
                          <a:solidFill>
                            <a:srgbClr val="000000"/>
                          </a:solidFill>
                          <a:effectLst/>
                          <a:latin typeface="+mn-lt"/>
                          <a:ea typeface="+mn-ea"/>
                          <a:cs typeface="+mn-cs"/>
                        </a:rPr>
                        <a:t>S5-181353</a:t>
                      </a:r>
                      <a:endParaRPr lang="fr-FR"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mn-lt"/>
                          <a:ea typeface="+mn-ea"/>
                          <a:cs typeface="+mn-cs"/>
                        </a:rPr>
                        <a:t>Communication methods </a:t>
                      </a:r>
                      <a:endParaRPr lang="en-US"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rgbClr val="000000"/>
                          </a:solidFill>
                          <a:effectLst/>
                          <a:latin typeface="+mn-lt"/>
                        </a:rPr>
                        <a:t>Ericsson</a:t>
                      </a:r>
                      <a:endParaRPr lang="fr-FR" sz="16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32917">
                <a:tc>
                  <a:txBody>
                    <a:bodyPr/>
                    <a:lstStyle/>
                    <a:p>
                      <a:pPr marL="95250" indent="0" algn="l" fontAlgn="t"/>
                      <a:r>
                        <a:rPr lang="fr-FR" sz="1600" b="0" i="0" u="none" strike="noStrike" kern="1200" dirty="0" smtClean="0">
                          <a:solidFill>
                            <a:srgbClr val="000000"/>
                          </a:solidFill>
                          <a:effectLst/>
                          <a:latin typeface="+mn-lt"/>
                          <a:ea typeface="+mn-ea"/>
                          <a:cs typeface="+mn-cs"/>
                        </a:rPr>
                        <a:t>S5-181359</a:t>
                      </a:r>
                      <a:endParaRPr lang="fr-FR"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mn-lt"/>
                          <a:ea typeface="+mn-ea"/>
                          <a:cs typeface="+mn-cs"/>
                        </a:rPr>
                        <a:t>Way forward to indicate the Rel-15 priorities for provisioning WI </a:t>
                      </a:r>
                      <a:endParaRPr lang="en-US"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rgbClr val="000000"/>
                          </a:solidFill>
                          <a:effectLst/>
                          <a:latin typeface="+mn-lt"/>
                        </a:rPr>
                        <a:t>Ericsson</a:t>
                      </a:r>
                      <a:endParaRPr lang="fr-FR" sz="16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32917">
                <a:tc>
                  <a:txBody>
                    <a:bodyPr/>
                    <a:lstStyle/>
                    <a:p>
                      <a:pPr marL="95250" indent="0" algn="l" fontAlgn="t"/>
                      <a:r>
                        <a:rPr lang="fr-FR" sz="1600" b="0" i="0" u="none" strike="noStrike" kern="1200" dirty="0" smtClean="0">
                          <a:solidFill>
                            <a:srgbClr val="000000"/>
                          </a:solidFill>
                          <a:effectLst/>
                          <a:latin typeface="+mn-lt"/>
                          <a:ea typeface="+mn-ea"/>
                          <a:cs typeface="+mn-cs"/>
                        </a:rPr>
                        <a:t>S5-181427</a:t>
                      </a:r>
                      <a:endParaRPr lang="fr-FR"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mn-lt"/>
                          <a:ea typeface="+mn-ea"/>
                          <a:cs typeface="+mn-cs"/>
                        </a:rPr>
                        <a:t>Way forward proposal for 5GNRM work item </a:t>
                      </a:r>
                      <a:endParaRPr lang="en-US"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rgbClr val="000000"/>
                          </a:solidFill>
                          <a:effectLst/>
                          <a:latin typeface="+mn-lt"/>
                        </a:rPr>
                        <a:t>Nokia</a:t>
                      </a:r>
                      <a:endParaRPr lang="fr-FR" sz="16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32917">
                <a:tc>
                  <a:txBody>
                    <a:bodyPr/>
                    <a:lstStyle/>
                    <a:p>
                      <a:pPr marL="95250" indent="0" algn="l" fontAlgn="t"/>
                      <a:r>
                        <a:rPr lang="fr-FR" sz="1600" b="0" i="0" u="none" strike="noStrike" kern="1200" dirty="0" smtClean="0">
                          <a:solidFill>
                            <a:srgbClr val="000000"/>
                          </a:solidFill>
                          <a:effectLst/>
                          <a:latin typeface="+mn-lt"/>
                          <a:ea typeface="+mn-ea"/>
                          <a:cs typeface="+mn-cs"/>
                        </a:rPr>
                        <a:t>S5-181442</a:t>
                      </a:r>
                      <a:endParaRPr lang="fr-FR"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mn-lt"/>
                          <a:ea typeface="+mn-ea"/>
                          <a:cs typeface="+mn-cs"/>
                        </a:rPr>
                        <a:t>Way forward for fault supervision WI </a:t>
                      </a:r>
                      <a:endParaRPr lang="en-US"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rgbClr val="000000"/>
                          </a:solidFill>
                          <a:effectLst/>
                          <a:latin typeface="+mn-lt"/>
                        </a:rPr>
                        <a:t>ZTE</a:t>
                      </a:r>
                      <a:endParaRPr lang="fr-FR" sz="16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32917">
                <a:tc>
                  <a:txBody>
                    <a:bodyPr/>
                    <a:lstStyle/>
                    <a:p>
                      <a:pPr marL="95250" indent="0" algn="l" fontAlgn="t"/>
                      <a:r>
                        <a:rPr lang="fr-FR" sz="1600" b="0" i="0" u="none" strike="noStrike" kern="1200" dirty="0" smtClean="0">
                          <a:solidFill>
                            <a:srgbClr val="000000"/>
                          </a:solidFill>
                          <a:effectLst/>
                          <a:latin typeface="+mn-lt"/>
                          <a:ea typeface="+mn-ea"/>
                          <a:cs typeface="+mn-cs"/>
                        </a:rPr>
                        <a:t>S5-181460</a:t>
                      </a:r>
                      <a:endParaRPr lang="fr-FR"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mn-lt"/>
                          <a:ea typeface="+mn-ea"/>
                          <a:cs typeface="+mn-cs"/>
                        </a:rPr>
                        <a:t>Discussion and proposal for MEC in network slice context </a:t>
                      </a:r>
                      <a:endParaRPr lang="en-US"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rgbClr val="000000"/>
                          </a:solidFill>
                          <a:effectLst/>
                          <a:latin typeface="+mn-lt"/>
                        </a:rPr>
                        <a:t>Huawei</a:t>
                      </a:r>
                      <a:endParaRPr lang="fr-FR" sz="16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32917">
                <a:tc>
                  <a:txBody>
                    <a:bodyPr/>
                    <a:lstStyle/>
                    <a:p>
                      <a:pPr marL="95250" marR="0" lvl="0" indent="0" algn="l" defTabSz="1219170" rtl="0" eaLnBrk="1" fontAlgn="t" latinLnBrk="0" hangingPunct="1">
                        <a:lnSpc>
                          <a:spcPct val="100000"/>
                        </a:lnSpc>
                        <a:spcBef>
                          <a:spcPts val="0"/>
                        </a:spcBef>
                        <a:spcAft>
                          <a:spcPts val="0"/>
                        </a:spcAft>
                        <a:buClrTx/>
                        <a:buSzTx/>
                        <a:buFontTx/>
                        <a:buNone/>
                        <a:tabLst/>
                        <a:defRPr/>
                      </a:pPr>
                      <a:r>
                        <a:rPr lang="fr-FR" sz="1600" b="0" i="0" u="none" strike="noStrike" kern="1200" dirty="0" smtClean="0">
                          <a:solidFill>
                            <a:srgbClr val="000000"/>
                          </a:solidFill>
                          <a:effectLst/>
                          <a:latin typeface="+mn-lt"/>
                          <a:ea typeface="+mn-ea"/>
                          <a:cs typeface="+mn-cs"/>
                        </a:rPr>
                        <a:t>S5-181465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mn-lt"/>
                          <a:ea typeface="+mn-ea"/>
                          <a:cs typeface="+mn-cs"/>
                        </a:rPr>
                        <a:t>Way forward proposal for TS 28.550 and TS 28.551 </a:t>
                      </a:r>
                      <a:endParaRPr lang="en-US"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rgbClr val="000000"/>
                          </a:solidFill>
                          <a:effectLst/>
                          <a:latin typeface="+mn-lt"/>
                        </a:rPr>
                        <a:t>Intel</a:t>
                      </a:r>
                      <a:endParaRPr lang="fr-FR" sz="16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32917">
                <a:tc>
                  <a:txBody>
                    <a:bodyPr/>
                    <a:lstStyle/>
                    <a:p>
                      <a:pPr marL="95250" marR="0" lvl="0" indent="0" algn="l" defTabSz="1219170" rtl="0" eaLnBrk="1" fontAlgn="t" latinLnBrk="0" hangingPunct="1">
                        <a:lnSpc>
                          <a:spcPct val="100000"/>
                        </a:lnSpc>
                        <a:spcBef>
                          <a:spcPts val="0"/>
                        </a:spcBef>
                        <a:spcAft>
                          <a:spcPts val="0"/>
                        </a:spcAft>
                        <a:buClrTx/>
                        <a:buSzTx/>
                        <a:buFontTx/>
                        <a:buNone/>
                        <a:tabLst/>
                        <a:defRPr/>
                      </a:pPr>
                      <a:r>
                        <a:rPr lang="fr-FR" sz="1600" b="0" i="0" u="none" strike="noStrike" kern="1200" dirty="0" smtClean="0">
                          <a:solidFill>
                            <a:srgbClr val="000000"/>
                          </a:solidFill>
                          <a:effectLst/>
                          <a:latin typeface="+mn-lt"/>
                          <a:ea typeface="+mn-ea"/>
                          <a:cs typeface="+mn-cs"/>
                        </a:rPr>
                        <a:t>S5-181552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mn-lt"/>
                          <a:ea typeface="+mn-ea"/>
                          <a:cs typeface="+mn-cs"/>
                        </a:rPr>
                        <a:t>Way forward proposal for MNFV5G WI </a:t>
                      </a:r>
                      <a:endParaRPr lang="en-US"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rgbClr val="000000"/>
                          </a:solidFill>
                          <a:effectLst/>
                          <a:latin typeface="+mn-lt"/>
                        </a:rPr>
                        <a:t>Intel</a:t>
                      </a:r>
                      <a:endParaRPr lang="fr-FR" sz="16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32917">
                <a:tc>
                  <a:txBody>
                    <a:bodyPr/>
                    <a:lstStyle/>
                    <a:p>
                      <a:pPr marL="95250" indent="0" algn="l" fontAlgn="t"/>
                      <a:r>
                        <a:rPr lang="fr-FR" sz="1600" b="0" i="0" u="none" strike="noStrike" kern="1200" dirty="0" smtClean="0">
                          <a:solidFill>
                            <a:srgbClr val="000000"/>
                          </a:solidFill>
                          <a:effectLst/>
                          <a:latin typeface="+mn-lt"/>
                          <a:ea typeface="+mn-ea"/>
                          <a:cs typeface="+mn-cs"/>
                        </a:rPr>
                        <a:t>S5-181572</a:t>
                      </a:r>
                      <a:endParaRPr lang="fr-FR"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mn-lt"/>
                          <a:ea typeface="+mn-ea"/>
                          <a:cs typeface="+mn-cs"/>
                        </a:rPr>
                        <a:t>TD Rel-15 TD Template for TS specifications</a:t>
                      </a:r>
                      <a:endParaRPr lang="en-US"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rgbClr val="000000"/>
                          </a:solidFill>
                          <a:effectLst/>
                          <a:latin typeface="+mn-lt"/>
                        </a:rPr>
                        <a:t>Ericsson</a:t>
                      </a:r>
                      <a:endParaRPr lang="fr-FR" sz="16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3039242"/>
              </p:ext>
            </p:extLst>
          </p:nvPr>
        </p:nvGraphicFramePr>
        <p:xfrm>
          <a:off x="204717" y="1101117"/>
          <a:ext cx="11846256" cy="4864976"/>
        </p:xfrm>
        <a:graphic>
          <a:graphicData uri="http://schemas.openxmlformats.org/drawingml/2006/table">
            <a:tbl>
              <a:tblPr/>
              <a:tblGrid>
                <a:gridCol w="1852309">
                  <a:extLst>
                    <a:ext uri="{9D8B030D-6E8A-4147-A177-3AD203B41FA5}">
                      <a16:colId xmlns:a16="http://schemas.microsoft.com/office/drawing/2014/main" xmlns="" val="20000"/>
                    </a:ext>
                  </a:extLst>
                </a:gridCol>
                <a:gridCol w="4054412">
                  <a:extLst>
                    <a:ext uri="{9D8B030D-6E8A-4147-A177-3AD203B41FA5}">
                      <a16:colId xmlns:a16="http://schemas.microsoft.com/office/drawing/2014/main" xmlns="" val="20001"/>
                    </a:ext>
                  </a:extLst>
                </a:gridCol>
                <a:gridCol w="3031702"/>
                <a:gridCol w="29078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and orchestration of 5G networks and network slicing</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40% -&gt; 60%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28.530, 28.533</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37 contributions; 1 non-technical discussion, 36 technical, (9 contributions on architecture and 27 contributions on concept, use cases and requirements). The technical contributions include 4 discussion papers.  The group discussed architecture, background and concepts, use cases and requirements.</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 This was the first meeting that the service based architecture was discussed in more detail. </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2) Mutual understanding has been established on service based architecture and the team has now a common basis for use case description and requirements. </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3) Several use cases presented using consumer-provider paradigm that comes with service based. </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4) Clarification on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NsaaS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has been discussed.</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5) Good progress has been made in all areas.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pCRs approved  by SWG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88940"/>
              </p:ext>
            </p:extLst>
          </p:nvPr>
        </p:nvGraphicFramePr>
        <p:xfrm>
          <a:off x="315310" y="1360424"/>
          <a:ext cx="11461531" cy="4782866"/>
        </p:xfrm>
        <a:graphic>
          <a:graphicData uri="http://schemas.openxmlformats.org/drawingml/2006/table">
            <a:tbl>
              <a:tblPr/>
              <a:tblGrid>
                <a:gridCol w="1792152">
                  <a:extLst>
                    <a:ext uri="{9D8B030D-6E8A-4147-A177-3AD203B41FA5}">
                      <a16:colId xmlns:a16="http://schemas.microsoft.com/office/drawing/2014/main" xmlns="" val="20000"/>
                    </a:ext>
                  </a:extLst>
                </a:gridCol>
                <a:gridCol w="3922739">
                  <a:extLst>
                    <a:ext uri="{9D8B030D-6E8A-4147-A177-3AD203B41FA5}">
                      <a16:colId xmlns:a16="http://schemas.microsoft.com/office/drawing/2014/main" xmlns="" val="20001"/>
                    </a:ext>
                  </a:extLst>
                </a:gridCol>
                <a:gridCol w="2933243"/>
                <a:gridCol w="2813397">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Provisioning of 5G networks and network slicing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NETSLICE-PRO_NS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 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15% -&gt; </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40% </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28.531, 28.532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and endorsed  the provisioning WI way forward proposal from Rapporteur. The group agreed that a basic functioning support for provisioning of 5G networks and network slicing should be done in Rel-15 timeframe.</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agreed several use cases/requirements related to provisioning of NSI and NSSI. </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agreed slicing information modelling contribution.</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skeleton of TS 28.532, which is a stage 2 and 3 specification, will change based on the agreement of the generic specification template for stage 2 and 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pCRs approved  by SWG</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63993</TotalTime>
  <Words>2933</Words>
  <Application>Microsoft Office PowerPoint</Application>
  <PresentationFormat>Widescreen</PresentationFormat>
  <Paragraphs>559</Paragraphs>
  <Slides>26</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Gulim</vt:lpstr>
      <vt:lpstr>宋体</vt:lpstr>
      <vt:lpstr>Arial</vt:lpstr>
      <vt:lpstr>Calibri</vt:lpstr>
      <vt:lpstr>Times New Roman</vt:lpstr>
      <vt:lpstr>Office Theme</vt:lpstr>
      <vt:lpstr>    SA5 OAM&amp;P SWG Exec Report (final) SA5#117, 29 Jan. – 2 Feb. 2018 Rome, Italy </vt:lpstr>
      <vt:lpstr>Incoming LSs</vt:lpstr>
      <vt:lpstr>Outgoing LSs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TRs / TSs to be sent to SA#79</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Christian Toche</cp:lastModifiedBy>
  <cp:revision>1371</cp:revision>
  <dcterms:created xsi:type="dcterms:W3CDTF">2008-08-30T09:32:10Z</dcterms:created>
  <dcterms:modified xsi:type="dcterms:W3CDTF">2018-03-13T06:31:05Z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1520922628</vt:lpwstr>
  </property>
</Properties>
</file>